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6" r:id="rId6"/>
    <p:sldId id="261" r:id="rId7"/>
    <p:sldId id="268" r:id="rId8"/>
    <p:sldId id="269" r:id="rId9"/>
    <p:sldId id="270" r:id="rId10"/>
    <p:sldId id="260" r:id="rId11"/>
    <p:sldId id="267" r:id="rId12"/>
    <p:sldId id="262" r:id="rId13"/>
    <p:sldId id="263" r:id="rId14"/>
    <p:sldId id="264" r:id="rId15"/>
    <p:sldId id="265" r:id="rId16"/>
    <p:sldId id="271" r:id="rId17"/>
  </p:sldIdLst>
  <p:sldSz cx="9144000" cy="5143500" type="screen16x9"/>
  <p:notesSz cx="5143500" cy="9144000"/>
  <p:embeddedFontLst>
    <p:embeddedFont>
      <p:font typeface="Geist" panose="020B0604020202020204" charset="-52"/>
      <p:regular r:id="rId19"/>
    </p:embeddedFont>
    <p:embeddedFont>
      <p:font typeface="Muller Black" pitchFamily="50" charset="-52"/>
      <p:bold r:id="rId20"/>
    </p:embeddedFont>
    <p:embeddedFont>
      <p:font typeface="Muller Bold" pitchFamily="50" charset="-52"/>
      <p:bold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47"/>
    <a:srgbClr val="E1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183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24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32C21-80F1-594A-F6B8-1376141C2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97741-8D21-ED9E-F555-DB9863DB9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F76C7-9137-F942-7CE6-307953B8D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C420B-E784-B92F-DFF4-3E5DC637A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5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E61B8-7E96-0B86-1164-4973F2BE7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E5E8E-7AD0-7366-8415-CF910B689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73BD7-4728-0EA8-307F-00555108A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46E25-7B72-B499-B610-AACFC334B1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5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92C5D-D428-0C27-D70A-B4E704EE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45858-B4AB-6107-1E44-C4F11750C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372CD6-3240-4814-BA08-2476992DF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EED56-73CF-DD94-2A6D-51EEC6D50F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A14E8-559C-D431-3894-9E06614DB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09C71-F9CA-28EB-03C0-3F539A5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B1064-EEBA-F5E8-618D-9E0999EF1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1E237-A25F-76AA-4F1C-7B179E8D7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5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A9486-4C67-75E8-A703-40744D059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BDA65-DDFE-4DED-219B-5AC7E0620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29B83B-E95B-932D-CF57-378D33B6B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555FF-AB48-27ED-9AFC-FCE82463F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01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1BBA-978F-D514-E002-A85ED6E64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6DFD0-EEB1-A074-B350-7C8B7580E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87EF0-9BC9-FCD1-234B-AF9384B1B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9C04B-96B0-E52C-2B08-75495E2E5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5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3B824B0-0346-45B3-EDCA-619106FB04F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74" y="0"/>
            <a:ext cx="9130652" cy="5143500"/>
            <a:chOff x="6674" y="0"/>
            <a:chExt cx="9130652" cy="5143500"/>
          </a:xfrm>
        </p:grpSpPr>
        <p:pic>
          <p:nvPicPr>
            <p:cNvPr id="2" name="Image 0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4" y="0"/>
              <a:ext cx="3600450" cy="5143500"/>
            </a:xfrm>
            <a:prstGeom prst="rect">
              <a:avLst/>
            </a:prstGeom>
          </p:spPr>
        </p:pic>
        <p:sp>
          <p:nvSpPr>
            <p:cNvPr id="3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5119" y="1097649"/>
              <a:ext cx="4722763" cy="132896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450"/>
                </a:lnSpc>
                <a:buNone/>
              </a:pPr>
              <a:r>
                <a:rPr lang="en-US" sz="27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Роль государства в развитии сельских территорий</a:t>
              </a:r>
              <a:endParaRPr lang="en-US" sz="2750" dirty="0">
                <a:latin typeface="Muller Black" pitchFamily="50" charset="-52"/>
              </a:endParaRPr>
            </a:p>
          </p:txBody>
        </p:sp>
        <p:sp>
          <p:nvSpPr>
            <p:cNvPr id="4" name="Text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5119" y="2902744"/>
              <a:ext cx="4722763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Опыт Тальменского района Алтайского края — крупнейшего аграрного региона Сибири</a:t>
              </a:r>
              <a:endParaRPr lang="ru-RU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endParaRPr>
            </a:p>
            <a:p>
              <a:pPr marL="0" indent="0" algn="l">
                <a:lnSpc>
                  <a:spcPts val="1750"/>
                </a:lnSpc>
                <a:buNone/>
              </a:pPr>
              <a:endParaRPr lang="ru-RU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endParaRPr>
            </a:p>
            <a:p>
              <a:pPr marL="0" indent="0" algn="l">
                <a:lnSpc>
                  <a:spcPts val="1750"/>
                </a:lnSpc>
                <a:buNone/>
              </a:pPr>
              <a:endParaRPr lang="ru-RU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endParaRPr>
            </a:p>
            <a:p>
              <a:pPr marL="0" indent="0" algn="l">
                <a:lnSpc>
                  <a:spcPts val="1750"/>
                </a:lnSpc>
                <a:buNone/>
              </a:pPr>
              <a:r>
                <a:rPr lang="ru-RU" sz="1100" i="1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Стрещенко Александр Михайлович</a:t>
              </a:r>
            </a:p>
            <a:p>
              <a:pPr marL="0" indent="0" algn="l">
                <a:lnSpc>
                  <a:spcPts val="1750"/>
                </a:lnSpc>
                <a:buNone/>
              </a:pPr>
              <a:r>
                <a:rPr lang="ru-RU" sz="1100" i="1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Первый заместитель главы Тальменского района Алтайского края</a:t>
              </a:r>
              <a:endParaRPr lang="en-US" sz="1100" i="1" dirty="0"/>
            </a:p>
          </p:txBody>
        </p:sp>
        <p:sp>
          <p:nvSpPr>
            <p:cNvPr id="5" name="Shape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5119" y="4496986"/>
              <a:ext cx="1538734" cy="266402"/>
            </a:xfrm>
            <a:prstGeom prst="roundRect">
              <a:avLst>
                <a:gd name="adj" fmla="val 38315"/>
              </a:avLst>
            </a:prstGeom>
            <a:solidFill>
              <a:srgbClr val="CCFFE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0174" y="4539477"/>
              <a:ext cx="1368623" cy="18142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400"/>
                </a:lnSpc>
                <a:buNone/>
              </a:pPr>
              <a:r>
                <a:rPr lang="en-US" sz="85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АЛТАЙСКИЙ КРАЙ · 2025</a:t>
              </a:r>
              <a:endParaRPr lang="en-US" sz="85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610C3DE-79C3-3183-0B7E-D96A3A3B1F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F37C514-EBB1-28FF-D12F-710664CFF3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2376" y="-11237"/>
            <a:ext cx="9149702" cy="5148063"/>
            <a:chOff x="-12376" y="-11237"/>
            <a:chExt cx="9149702" cy="514806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487BEFB4-53F8-D7F6-1761-C3B15021AE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917379" y="522610"/>
              <a:ext cx="5219947" cy="4614216"/>
              <a:chOff x="3917379" y="522610"/>
              <a:chExt cx="5219947" cy="4614216"/>
            </a:xfrm>
          </p:grpSpPr>
          <p:sp>
            <p:nvSpPr>
              <p:cNvPr id="3" name="Text 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7379" y="522610"/>
                <a:ext cx="4738241" cy="87213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3400"/>
                  </a:lnSpc>
                  <a:buNone/>
                </a:pPr>
                <a:r>
                  <a:rPr lang="en-US" sz="270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Микрорайон «Светлый»: синергия программ</a:t>
                </a:r>
                <a:endParaRPr lang="en-US" sz="2700" dirty="0">
                  <a:latin typeface="Muller Black" pitchFamily="50" charset="-52"/>
                </a:endParaRPr>
              </a:p>
            </p:txBody>
          </p:sp>
          <p:sp>
            <p:nvSpPr>
              <p:cNvPr id="4" name="Text 1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7379" y="1540327"/>
                <a:ext cx="4738241" cy="44291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700"/>
                  </a:lnSpc>
                  <a:buNone/>
                </a:pPr>
                <a:r>
                  <a:rPr lang="en-US" sz="1050" dirty="0">
                    <a:solidFill>
                      <a:srgbClr val="4B4A4A"/>
                    </a:solidFill>
                    <a:latin typeface="Geist" pitchFamily="34" charset="0"/>
                    <a:ea typeface="Geist" pitchFamily="34" charset="-122"/>
                    <a:cs typeface="Geist" pitchFamily="34" charset="-120"/>
                  </a:rPr>
                  <a:t>Программа «Комплексное развитие сельских территорий» (КРСТ) — вершина межуровневого взаимодействия.</a:t>
                </a:r>
                <a:endParaRPr lang="en-US" sz="1050" dirty="0"/>
              </a:p>
            </p:txBody>
          </p:sp>
          <p:sp>
            <p:nvSpPr>
              <p:cNvPr id="5" name="Shape 2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7379" y="2198191"/>
                <a:ext cx="2300436" cy="1253356"/>
              </a:xfrm>
              <a:prstGeom prst="roundRect">
                <a:avLst>
                  <a:gd name="adj" fmla="val 10021"/>
                </a:avLst>
              </a:prstGeom>
              <a:solidFill>
                <a:srgbClr val="D1EFE4"/>
              </a:solidFill>
              <a:ln w="4763">
                <a:solidFill>
                  <a:srgbClr val="B7D5CA"/>
                </a:solidFill>
                <a:prstDash val="solid"/>
              </a:ln>
            </p:spPr>
            <p:txBody>
              <a:bodyPr/>
              <a:lstStyle/>
              <a:p>
                <a:endParaRPr lang="ru-RU">
                  <a:latin typeface="Muller Bold" pitchFamily="50" charset="-52"/>
                </a:endParaRPr>
              </a:p>
            </p:txBody>
          </p:sp>
          <p:sp>
            <p:nvSpPr>
              <p:cNvPr id="6" name="Text 3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61668" y="2342480"/>
                <a:ext cx="1744340" cy="21803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700"/>
                  </a:lnSpc>
                  <a:buNone/>
                </a:pPr>
                <a:r>
                  <a:rPr lang="en-US" sz="1350" b="1" dirty="0">
                    <a:solidFill>
                      <a:srgbClr val="4B4A4A"/>
                    </a:solidFill>
                    <a:latin typeface="Muller Bold" pitchFamily="50" charset="-52"/>
                    <a:ea typeface="Noto Serif SC Bold" pitchFamily="34" charset="-122"/>
                    <a:cs typeface="Noto Serif SC Bold" pitchFamily="34" charset="-120"/>
                  </a:rPr>
                  <a:t>44 дома</a:t>
                </a:r>
                <a:endParaRPr lang="en-US" sz="1350" dirty="0">
                  <a:latin typeface="Muller Bold" pitchFamily="50" charset="-52"/>
                </a:endParaRPr>
              </a:p>
            </p:txBody>
          </p:sp>
          <p:sp>
            <p:nvSpPr>
              <p:cNvPr id="7" name="Text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61668" y="2642890"/>
                <a:ext cx="2011859" cy="44291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700"/>
                  </a:lnSpc>
                  <a:buNone/>
                </a:pPr>
                <a:r>
                  <a:rPr lang="ru-RU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2 849,8 </a:t>
                </a:r>
                <a:r>
                  <a:rPr lang="en-US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 кв. м нового жилья для специалистов</a:t>
                </a:r>
                <a:endParaRPr lang="en-US" sz="1050" dirty="0">
                  <a:latin typeface="Muller Bold" pitchFamily="50" charset="-52"/>
                </a:endParaRPr>
              </a:p>
            </p:txBody>
          </p:sp>
          <p:sp>
            <p:nvSpPr>
              <p:cNvPr id="8" name="Shape 5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55184" y="2198191"/>
                <a:ext cx="2300436" cy="1253356"/>
              </a:xfrm>
              <a:prstGeom prst="roundRect">
                <a:avLst>
                  <a:gd name="adj" fmla="val 10021"/>
                </a:avLst>
              </a:prstGeom>
              <a:solidFill>
                <a:srgbClr val="D1EFE4"/>
              </a:solidFill>
              <a:ln w="4763">
                <a:solidFill>
                  <a:srgbClr val="B7D5CA"/>
                </a:solidFill>
                <a:prstDash val="solid"/>
              </a:ln>
            </p:spPr>
            <p:txBody>
              <a:bodyPr/>
              <a:lstStyle/>
              <a:p>
                <a:endParaRPr lang="ru-RU">
                  <a:latin typeface="Muller Bold" pitchFamily="50" charset="-52"/>
                </a:endParaRPr>
              </a:p>
            </p:txBody>
          </p:sp>
          <p:sp>
            <p:nvSpPr>
              <p:cNvPr id="9" name="Text 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99473" y="2342480"/>
                <a:ext cx="1744340" cy="21803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700"/>
                  </a:lnSpc>
                  <a:buNone/>
                </a:pPr>
                <a:r>
                  <a:rPr lang="ru-RU" sz="1350" b="1" dirty="0">
                    <a:solidFill>
                      <a:srgbClr val="4B4A4A"/>
                    </a:solidFill>
                    <a:latin typeface="Muller Bold" pitchFamily="50" charset="-52"/>
                    <a:ea typeface="Noto Serif SC Bold" pitchFamily="34" charset="-122"/>
                    <a:cs typeface="Noto Serif SC Bold" pitchFamily="34" charset="-120"/>
                  </a:rPr>
                  <a:t>7</a:t>
                </a:r>
                <a:r>
                  <a:rPr lang="en-US" sz="1350" b="1" dirty="0">
                    <a:solidFill>
                      <a:srgbClr val="4B4A4A"/>
                    </a:solidFill>
                    <a:latin typeface="Muller Bold" pitchFamily="50" charset="-52"/>
                    <a:ea typeface="Noto Serif SC Bold" pitchFamily="34" charset="-122"/>
                    <a:cs typeface="Noto Serif SC Bold" pitchFamily="34" charset="-120"/>
                  </a:rPr>
                  <a:t>00+ млн руб.</a:t>
                </a:r>
                <a:endParaRPr lang="en-US" sz="1350" dirty="0">
                  <a:latin typeface="Muller Bold" pitchFamily="50" charset="-52"/>
                </a:endParaRPr>
              </a:p>
            </p:txBody>
          </p:sp>
          <p:sp>
            <p:nvSpPr>
              <p:cNvPr id="10" name="Text 7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499473" y="2642890"/>
                <a:ext cx="2011859" cy="66436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700"/>
                  </a:lnSpc>
                  <a:buNone/>
                </a:pPr>
                <a:r>
                  <a:rPr lang="ru-RU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620</a:t>
                </a:r>
                <a:r>
                  <a:rPr lang="en-US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 млн — федеральные и </a:t>
                </a:r>
                <a:r>
                  <a:rPr lang="en-US" sz="1050" dirty="0" err="1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краевые</a:t>
                </a:r>
                <a:r>
                  <a:rPr lang="en-US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;</a:t>
                </a:r>
                <a:r>
                  <a:rPr lang="ru-RU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 </a:t>
                </a:r>
                <a:r>
                  <a:rPr lang="en-US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81+ млн — внебюджетные источники</a:t>
                </a:r>
                <a:endParaRPr lang="en-US" sz="1050" dirty="0">
                  <a:latin typeface="Muller Bold" pitchFamily="50" charset="-52"/>
                </a:endParaRPr>
              </a:p>
            </p:txBody>
          </p:sp>
          <p:sp>
            <p:nvSpPr>
              <p:cNvPr id="11" name="Shape 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917379" y="3588916"/>
                <a:ext cx="4738241" cy="1031900"/>
              </a:xfrm>
              <a:prstGeom prst="roundRect">
                <a:avLst>
                  <a:gd name="adj" fmla="val 12171"/>
                </a:avLst>
              </a:prstGeom>
              <a:solidFill>
                <a:srgbClr val="D1EFE4"/>
              </a:solidFill>
              <a:ln w="4763">
                <a:solidFill>
                  <a:srgbClr val="B7D5CA"/>
                </a:solidFill>
                <a:prstDash val="solid"/>
              </a:ln>
            </p:spPr>
            <p:txBody>
              <a:bodyPr/>
              <a:lstStyle/>
              <a:p>
                <a:endParaRPr lang="ru-RU">
                  <a:latin typeface="Muller Bold" pitchFamily="50" charset="-52"/>
                </a:endParaRPr>
              </a:p>
            </p:txBody>
          </p:sp>
          <p:sp>
            <p:nvSpPr>
              <p:cNvPr id="12" name="Text 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61668" y="3733205"/>
                <a:ext cx="1744340" cy="21803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700"/>
                  </a:lnSpc>
                  <a:buNone/>
                </a:pPr>
                <a:r>
                  <a:rPr lang="en-US" sz="1350" b="1" dirty="0">
                    <a:solidFill>
                      <a:srgbClr val="4B4A4A"/>
                    </a:solidFill>
                    <a:latin typeface="Muller Bold" pitchFamily="50" charset="-52"/>
                    <a:ea typeface="Noto Serif SC Bold" pitchFamily="34" charset="-122"/>
                    <a:cs typeface="Noto Serif SC Bold" pitchFamily="34" charset="-120"/>
                  </a:rPr>
                  <a:t>Адресность</a:t>
                </a:r>
                <a:endParaRPr lang="en-US" sz="1350" dirty="0">
                  <a:latin typeface="Muller Bold" pitchFamily="50" charset="-52"/>
                </a:endParaRPr>
              </a:p>
            </p:txBody>
          </p:sp>
          <p:sp>
            <p:nvSpPr>
              <p:cNvPr id="13" name="Text 1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61668" y="4033614"/>
                <a:ext cx="4449663" cy="44291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700"/>
                  </a:lnSpc>
                  <a:buNone/>
                </a:pPr>
                <a:r>
                  <a:rPr lang="en-US" sz="10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19 домов — аграриям; 25 домов — врачам, учителям, работникам культуры</a:t>
                </a:r>
                <a:endParaRPr lang="en-US" sz="1050" dirty="0">
                  <a:latin typeface="Muller Bold" pitchFamily="50" charset="-52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260E696D-7496-35F7-817B-F7C6AB108B6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16018" y="4818955"/>
                <a:ext cx="1121308" cy="317871"/>
              </a:xfrm>
              <a:prstGeom prst="rect">
                <a:avLst/>
              </a:prstGeom>
              <a:solidFill>
                <a:srgbClr val="E1F7F1"/>
              </a:solidFill>
              <a:ln>
                <a:solidFill>
                  <a:srgbClr val="E1F7F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C5D5D5F-56C0-6326-0FCD-EAF1452C29A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l="16900" r="16460"/>
            <a:stretch>
              <a:fillRect/>
            </a:stretch>
          </p:blipFill>
          <p:spPr>
            <a:xfrm>
              <a:off x="-12376" y="-11237"/>
              <a:ext cx="3549477" cy="5143500"/>
            </a:xfrm>
            <a:prstGeom prst="flowChartDelay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745A-C1A5-9B6A-DFA9-E6D8874F1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035D924-3677-4226-B4A5-BBFFB61BD4B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2445" y="276257"/>
            <a:ext cx="8784881" cy="4860569"/>
            <a:chOff x="352445" y="276257"/>
            <a:chExt cx="8784881" cy="486056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CFC2851-0396-0F64-919B-02C0B3F3FCD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03180" y="276257"/>
              <a:ext cx="8734146" cy="4860569"/>
              <a:chOff x="403180" y="276257"/>
              <a:chExt cx="8734146" cy="4860569"/>
            </a:xfrm>
          </p:grpSpPr>
          <p:sp>
            <p:nvSpPr>
              <p:cNvPr id="2" name="Text 0">
                <a:extLst>
                  <a:ext uri="{FF2B5EF4-FFF2-40B4-BE49-F238E27FC236}">
                    <a16:creationId xmlns:a16="http://schemas.microsoft.com/office/drawing/2014/main" id="{8E43C665-0814-561C-A31F-F09DD3E82E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03180" y="276257"/>
                <a:ext cx="8173492" cy="394543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3100"/>
                  </a:lnSpc>
                  <a:buNone/>
                </a:pPr>
                <a:r>
                  <a:rPr lang="en-US" sz="245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Комплексность </a:t>
                </a:r>
                <a:endParaRPr lang="ru-RU" sz="24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endParaRPr>
              </a:p>
              <a:p>
                <a:pPr marL="0" indent="0" algn="l">
                  <a:lnSpc>
                    <a:spcPts val="3100"/>
                  </a:lnSpc>
                  <a:buNone/>
                </a:pPr>
                <a:r>
                  <a:rPr lang="ru-RU" sz="245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         </a:t>
                </a:r>
                <a:r>
                  <a:rPr lang="en-US" sz="245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— главный принцип</a:t>
                </a:r>
                <a:r>
                  <a:rPr lang="ru-RU" sz="245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 поселка </a:t>
                </a:r>
                <a:r>
                  <a:rPr lang="en-US" sz="245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 «Светл</a:t>
                </a:r>
                <a:r>
                  <a:rPr lang="ru-RU" sz="245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ый</a:t>
                </a:r>
                <a:r>
                  <a:rPr lang="en-US" sz="2450" b="1" dirty="0">
                    <a:solidFill>
                      <a:srgbClr val="006747"/>
                    </a:solidFill>
                    <a:latin typeface="Muller Black" pitchFamily="50" charset="-52"/>
                    <a:ea typeface="Noto Serif SC Bold" pitchFamily="34" charset="-122"/>
                    <a:cs typeface="Noto Serif SC Bold" pitchFamily="34" charset="-120"/>
                  </a:rPr>
                  <a:t>»</a:t>
                </a:r>
                <a:endParaRPr lang="en-US" sz="2450" dirty="0">
                  <a:latin typeface="Muller Black" pitchFamily="50" charset="-52"/>
                </a:endParaRPr>
              </a:p>
            </p:txBody>
          </p:sp>
          <p:sp>
            <p:nvSpPr>
              <p:cNvPr id="4" name="Text 1">
                <a:extLst>
                  <a:ext uri="{FF2B5EF4-FFF2-40B4-BE49-F238E27FC236}">
                    <a16:creationId xmlns:a16="http://schemas.microsoft.com/office/drawing/2014/main" id="{61B077E9-8051-3367-BB41-02B63A2E1F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179532" y="1350056"/>
                <a:ext cx="4397140" cy="38189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500"/>
                  </a:lnSpc>
                  <a:buNone/>
                </a:pPr>
                <a:r>
                  <a:rPr lang="en-US" sz="9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Проект строился не с нуля — рядом уже существовала инфраструктура:</a:t>
                </a:r>
                <a:endParaRPr lang="en-US" sz="950" dirty="0">
                  <a:latin typeface="Muller Bold" pitchFamily="50" charset="-52"/>
                </a:endParaRPr>
              </a:p>
            </p:txBody>
          </p:sp>
          <p:pic>
            <p:nvPicPr>
              <p:cNvPr id="5" name="Image 1" descr="preencoded.png">
                <a:extLst>
                  <a:ext uri="{FF2B5EF4-FFF2-40B4-BE49-F238E27FC236}">
                    <a16:creationId xmlns:a16="http://schemas.microsoft.com/office/drawing/2014/main" id="{6C74150D-CC36-FF0D-E83D-747C3AF3F9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933186" y="1677292"/>
                <a:ext cx="189384" cy="189384"/>
              </a:xfrm>
              <a:prstGeom prst="rect">
                <a:avLst/>
              </a:prstGeom>
            </p:spPr>
          </p:pic>
          <p:sp>
            <p:nvSpPr>
              <p:cNvPr id="6" name="Text 2">
                <a:extLst>
                  <a:ext uri="{FF2B5EF4-FFF2-40B4-BE49-F238E27FC236}">
                    <a16:creationId xmlns:a16="http://schemas.microsoft.com/office/drawing/2014/main" id="{13C58C2F-323B-772E-93DE-FE327E4A8F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6104" y="1673386"/>
                <a:ext cx="1578248" cy="19727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550"/>
                  </a:lnSpc>
                  <a:buNone/>
                </a:pPr>
                <a:r>
                  <a:rPr lang="en-US" sz="1200" b="1" dirty="0">
                    <a:solidFill>
                      <a:srgbClr val="4B4A4A"/>
                    </a:solidFill>
                    <a:latin typeface="Muller Bold" pitchFamily="50" charset="-52"/>
                    <a:ea typeface="Noto Serif SC Bold" pitchFamily="34" charset="-122"/>
                    <a:cs typeface="Noto Serif SC Bold" pitchFamily="34" charset="-120"/>
                  </a:rPr>
                  <a:t>Школа №3</a:t>
                </a:r>
                <a:endParaRPr lang="en-US" sz="1200" dirty="0">
                  <a:latin typeface="Muller Bold" pitchFamily="50" charset="-52"/>
                </a:endParaRPr>
              </a:p>
            </p:txBody>
          </p:sp>
          <p:sp>
            <p:nvSpPr>
              <p:cNvPr id="7" name="Text 3">
                <a:extLst>
                  <a:ext uri="{FF2B5EF4-FFF2-40B4-BE49-F238E27FC236}">
                    <a16:creationId xmlns:a16="http://schemas.microsoft.com/office/drawing/2014/main" id="{8C2E1C65-BED4-3025-4A66-6EAAC6357B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6104" y="1983097"/>
                <a:ext cx="2280568" cy="57283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500"/>
                  </a:lnSpc>
                  <a:buNone/>
                </a:pPr>
                <a:r>
                  <a:rPr lang="en-US" sz="9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Построена по КРСТ в 100 м от микрорайона — инновационная система обучения</a:t>
                </a:r>
                <a:endParaRPr lang="en-US" sz="950" dirty="0">
                  <a:latin typeface="Muller Bold" pitchFamily="50" charset="-52"/>
                </a:endParaRPr>
              </a:p>
            </p:txBody>
          </p:sp>
          <p:pic>
            <p:nvPicPr>
              <p:cNvPr id="8" name="Image 2" descr="preencoded.png">
                <a:extLst>
                  <a:ext uri="{FF2B5EF4-FFF2-40B4-BE49-F238E27FC236}">
                    <a16:creationId xmlns:a16="http://schemas.microsoft.com/office/drawing/2014/main" id="{0FA9409B-53EE-CCD5-6993-C84D52FD10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933186" y="2784722"/>
                <a:ext cx="189384" cy="189384"/>
              </a:xfrm>
              <a:prstGeom prst="rect">
                <a:avLst/>
              </a:prstGeom>
            </p:spPr>
          </p:pic>
          <p:sp>
            <p:nvSpPr>
              <p:cNvPr id="9" name="Text 4">
                <a:extLst>
                  <a:ext uri="{FF2B5EF4-FFF2-40B4-BE49-F238E27FC236}">
                    <a16:creationId xmlns:a16="http://schemas.microsoft.com/office/drawing/2014/main" id="{D53F009C-C3D0-1783-EF4E-45AE957432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6104" y="2780816"/>
                <a:ext cx="2280568" cy="39454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550"/>
                  </a:lnSpc>
                  <a:buNone/>
                </a:pPr>
                <a:r>
                  <a:rPr lang="en-US" sz="1200" b="1" dirty="0">
                    <a:solidFill>
                      <a:srgbClr val="4B4A4A"/>
                    </a:solidFill>
                    <a:latin typeface="Muller Bold" pitchFamily="50" charset="-52"/>
                    <a:ea typeface="Noto Serif SC Bold" pitchFamily="34" charset="-122"/>
                    <a:cs typeface="Noto Serif SC Bold" pitchFamily="34" charset="-120"/>
                  </a:rPr>
                  <a:t>Детский сад «Маленькая страна»</a:t>
                </a:r>
                <a:endParaRPr lang="en-US" sz="1200" dirty="0">
                  <a:latin typeface="Muller Bold" pitchFamily="50" charset="-52"/>
                </a:endParaRPr>
              </a:p>
            </p:txBody>
          </p:sp>
          <p:sp>
            <p:nvSpPr>
              <p:cNvPr id="10" name="Text 5">
                <a:extLst>
                  <a:ext uri="{FF2B5EF4-FFF2-40B4-BE49-F238E27FC236}">
                    <a16:creationId xmlns:a16="http://schemas.microsoft.com/office/drawing/2014/main" id="{ADC66966-18FE-AB44-59E0-B25B2D575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6104" y="3287799"/>
                <a:ext cx="2280568" cy="57283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500"/>
                  </a:lnSpc>
                  <a:buNone/>
                </a:pPr>
                <a:r>
                  <a:rPr lang="en-US" sz="9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Возведён по нацпроекту «Демография» — первая точка нового микрорайона</a:t>
                </a:r>
                <a:endParaRPr lang="en-US" sz="950" dirty="0">
                  <a:latin typeface="Muller Bold" pitchFamily="50" charset="-52"/>
                </a:endParaRPr>
              </a:p>
            </p:txBody>
          </p:sp>
          <p:pic>
            <p:nvPicPr>
              <p:cNvPr id="11" name="Image 3" descr="preencoded.png">
                <a:extLst>
                  <a:ext uri="{FF2B5EF4-FFF2-40B4-BE49-F238E27FC236}">
                    <a16:creationId xmlns:a16="http://schemas.microsoft.com/office/drawing/2014/main" id="{5D7397BA-86EC-51D7-98C1-C2AD539F2D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933186" y="4089424"/>
                <a:ext cx="189384" cy="189384"/>
              </a:xfrm>
              <a:prstGeom prst="rect">
                <a:avLst/>
              </a:prstGeom>
            </p:spPr>
          </p:pic>
          <p:sp>
            <p:nvSpPr>
              <p:cNvPr id="12" name="Text 6">
                <a:extLst>
                  <a:ext uri="{FF2B5EF4-FFF2-40B4-BE49-F238E27FC236}">
                    <a16:creationId xmlns:a16="http://schemas.microsoft.com/office/drawing/2014/main" id="{3D6470BB-3FE6-DD25-9736-3967EE9226D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6104" y="4085517"/>
                <a:ext cx="1578843" cy="19727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550"/>
                  </a:lnSpc>
                  <a:buNone/>
                </a:pPr>
                <a:r>
                  <a:rPr lang="en-US" sz="1200" b="1" dirty="0">
                    <a:solidFill>
                      <a:srgbClr val="4B4A4A"/>
                    </a:solidFill>
                    <a:latin typeface="Muller Bold" pitchFamily="50" charset="-52"/>
                    <a:ea typeface="Noto Serif SC Bold" pitchFamily="34" charset="-122"/>
                    <a:cs typeface="Noto Serif SC Bold" pitchFamily="34" charset="-120"/>
                  </a:rPr>
                  <a:t>Школа в Ларичихе</a:t>
                </a:r>
                <a:endParaRPr lang="en-US" sz="1200" dirty="0">
                  <a:latin typeface="Muller Bold" pitchFamily="50" charset="-52"/>
                </a:endParaRPr>
              </a:p>
            </p:txBody>
          </p:sp>
          <p:sp>
            <p:nvSpPr>
              <p:cNvPr id="13" name="Text 7">
                <a:extLst>
                  <a:ext uri="{FF2B5EF4-FFF2-40B4-BE49-F238E27FC236}">
                    <a16:creationId xmlns:a16="http://schemas.microsoft.com/office/drawing/2014/main" id="{BA2B79CA-391A-0BF7-1DFD-12FB842332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96104" y="4395229"/>
                <a:ext cx="2280568" cy="381893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0" indent="0" algn="l">
                  <a:lnSpc>
                    <a:spcPts val="1500"/>
                  </a:lnSpc>
                  <a:buNone/>
                </a:pPr>
                <a:r>
                  <a:rPr lang="en-US" sz="950" dirty="0">
                    <a:solidFill>
                      <a:srgbClr val="4B4A4A"/>
                    </a:solidFill>
                    <a:latin typeface="Muller Bold" pitchFamily="50" charset="-52"/>
                    <a:ea typeface="Geist" pitchFamily="34" charset="-122"/>
                    <a:cs typeface="Geist" pitchFamily="34" charset="-120"/>
                  </a:rPr>
                  <a:t>Новая школа по КАИП — стоимость строительства свыше 600 млн руб.</a:t>
                </a:r>
                <a:endParaRPr lang="en-US" sz="950" dirty="0">
                  <a:latin typeface="Muller Bold" pitchFamily="50" charset="-52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10521337-9C57-DBA8-5B6D-2F17FC559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16018" y="4818955"/>
                <a:ext cx="1121308" cy="317871"/>
              </a:xfrm>
              <a:prstGeom prst="rect">
                <a:avLst/>
              </a:prstGeom>
              <a:solidFill>
                <a:srgbClr val="E1F7F1"/>
              </a:solidFill>
              <a:ln>
                <a:solidFill>
                  <a:srgbClr val="E1F7F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Muller Bold" pitchFamily="50" charset="-52"/>
                </a:endParaRPr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4731388-E174-C2A2-9C34-00119259B09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3807"/>
            <a:stretch>
              <a:fillRect/>
            </a:stretch>
          </p:blipFill>
          <p:spPr>
            <a:xfrm>
              <a:off x="2100175" y="2555936"/>
              <a:ext cx="3707649" cy="2307086"/>
            </a:xfrm>
            <a:prstGeom prst="roundRect">
              <a:avLst>
                <a:gd name="adj" fmla="val 10510"/>
              </a:avLst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61FCB8C-DBCE-3348-D2F8-06742A93B9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445" y="1241448"/>
              <a:ext cx="3428021" cy="2149174"/>
            </a:xfrm>
            <a:prstGeom prst="roundRect">
              <a:avLst>
                <a:gd name="adj" fmla="val 10491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56021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AF5AF60-05E4-0BB8-459E-7C76ED4C1C8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6119" y="397594"/>
            <a:ext cx="8647881" cy="4706350"/>
            <a:chOff x="496119" y="397594"/>
            <a:chExt cx="8647881" cy="4706350"/>
          </a:xfrm>
        </p:grpSpPr>
        <p:sp>
          <p:nvSpPr>
            <p:cNvPr id="2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397594"/>
              <a:ext cx="8151763" cy="8859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450"/>
                </a:lnSpc>
                <a:buNone/>
              </a:pPr>
              <a:r>
                <a:rPr lang="en-US" sz="27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Пять факторов успеха Тальменского района</a:t>
              </a:r>
              <a:endParaRPr lang="en-US" sz="2750" dirty="0">
                <a:latin typeface="Muller Black" pitchFamily="50" charset="-52"/>
              </a:endParaRPr>
            </a:p>
          </p:txBody>
        </p:sp>
        <p:sp>
          <p:nvSpPr>
            <p:cNvPr id="3" name="Shape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57" y="1345257"/>
              <a:ext cx="255166" cy="294829"/>
            </a:xfrm>
            <a:prstGeom prst="roundRect">
              <a:avLst>
                <a:gd name="adj" fmla="val 13438"/>
              </a:avLst>
            </a:prstGeom>
            <a:solidFill>
              <a:srgbClr val="DFDFE0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pic>
          <p:nvPicPr>
            <p:cNvPr id="4" name="Image 0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61" y="1431280"/>
              <a:ext cx="141759" cy="113407"/>
            </a:xfrm>
            <a:prstGeom prst="rect">
              <a:avLst/>
            </a:prstGeom>
          </p:spPr>
        </p:pic>
        <p:sp>
          <p:nvSpPr>
            <p:cNvPr id="5" name="Tex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1811610"/>
              <a:ext cx="1987153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Работа с населением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6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2118122"/>
              <a:ext cx="2599134" cy="68044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Слушания, ППМИ — жители предлагают, контролируют, доверяют</a:t>
              </a:r>
              <a:endParaRPr lang="en-US" sz="1100" dirty="0">
                <a:latin typeface="Geist" panose="020B0604020202020204" charset="-52"/>
                <a:ea typeface="Geist" panose="020B0604020202020204" charset="-52"/>
                <a:cs typeface="Geist" panose="020B0604020202020204" charset="-52"/>
              </a:endParaRPr>
            </a:p>
          </p:txBody>
        </p:sp>
        <p:sp>
          <p:nvSpPr>
            <p:cNvPr id="7" name="Shape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6571" y="1345257"/>
              <a:ext cx="255166" cy="294829"/>
            </a:xfrm>
            <a:prstGeom prst="roundRect">
              <a:avLst>
                <a:gd name="adj" fmla="val 13438"/>
              </a:avLst>
            </a:prstGeom>
            <a:solidFill>
              <a:srgbClr val="DFDFE0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pic>
          <p:nvPicPr>
            <p:cNvPr id="8" name="Image 1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275" y="1431280"/>
              <a:ext cx="141759" cy="113407"/>
            </a:xfrm>
            <a:prstGeom prst="rect">
              <a:avLst/>
            </a:prstGeom>
          </p:spPr>
        </p:pic>
        <p:sp>
          <p:nvSpPr>
            <p:cNvPr id="9" name="Tex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72433" y="1811610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Диалог с краем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10" name="Tex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72433" y="2118122"/>
              <a:ext cx="2599134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Качественные документы и отчёты — приоритет в финансировании</a:t>
              </a:r>
              <a:endParaRPr lang="en-US" sz="1100" dirty="0">
                <a:latin typeface="Geist" panose="020B0604020202020204" charset="-52"/>
                <a:ea typeface="Geist" panose="020B0604020202020204" charset="-52"/>
                <a:cs typeface="Geist" panose="020B0604020202020204" charset="-52"/>
              </a:endParaRPr>
            </a:p>
          </p:txBody>
        </p:sp>
        <p:sp>
          <p:nvSpPr>
            <p:cNvPr id="11" name="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62886" y="1345257"/>
              <a:ext cx="255166" cy="294829"/>
            </a:xfrm>
            <a:prstGeom prst="roundRect">
              <a:avLst>
                <a:gd name="adj" fmla="val 13438"/>
              </a:avLst>
            </a:prstGeom>
            <a:solidFill>
              <a:srgbClr val="DFDFE0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pic>
          <p:nvPicPr>
            <p:cNvPr id="12" name="Image 2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589" y="1431280"/>
              <a:ext cx="141759" cy="113407"/>
            </a:xfrm>
            <a:prstGeom prst="rect">
              <a:avLst/>
            </a:prstGeom>
          </p:spPr>
        </p:pic>
        <p:sp>
          <p:nvSpPr>
            <p:cNvPr id="13" name="Tex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48747" y="1811610"/>
              <a:ext cx="2015356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Сплочённая команда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14" name="Tex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48747" y="2118122"/>
              <a:ext cx="2599134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Лидерство главы, чёткое распределение задач</a:t>
              </a:r>
              <a:endParaRPr lang="en-US" sz="1100" dirty="0">
                <a:latin typeface="Geist" panose="020B0604020202020204" charset="-52"/>
                <a:ea typeface="Geist" panose="020B0604020202020204" charset="-52"/>
                <a:cs typeface="Geist" panose="020B0604020202020204" charset="-52"/>
              </a:endParaRPr>
            </a:p>
          </p:txBody>
        </p:sp>
        <p:sp>
          <p:nvSpPr>
            <p:cNvPr id="15" name="Shape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4395" y="3076426"/>
              <a:ext cx="255166" cy="294829"/>
            </a:xfrm>
            <a:prstGeom prst="roundRect">
              <a:avLst>
                <a:gd name="adj" fmla="val 13438"/>
              </a:avLst>
            </a:prstGeom>
            <a:solidFill>
              <a:srgbClr val="DFDFE0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pic>
          <p:nvPicPr>
            <p:cNvPr id="16" name="Image 3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099" y="3162449"/>
              <a:ext cx="141759" cy="113407"/>
            </a:xfrm>
            <a:prstGeom prst="rect">
              <a:avLst/>
            </a:prstGeom>
          </p:spPr>
        </p:pic>
        <p:sp>
          <p:nvSpPr>
            <p:cNvPr id="17" name="Tex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57" y="3542779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Цифровизация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18" name="Tex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57" y="3849290"/>
              <a:ext cx="2599134" cy="68044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Онлайн-порталы, мониторинг проектов — ускоряют работу, привлекают молодёжь</a:t>
              </a:r>
              <a:endParaRPr lang="en-US" sz="1100" dirty="0">
                <a:latin typeface="Geist" panose="020B0604020202020204" charset="-52"/>
                <a:ea typeface="Geist" panose="020B0604020202020204" charset="-52"/>
                <a:cs typeface="Geist" panose="020B0604020202020204" charset="-52"/>
              </a:endParaRPr>
            </a:p>
          </p:txBody>
        </p:sp>
        <p:sp>
          <p:nvSpPr>
            <p:cNvPr id="19" name="Shape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709" y="3076426"/>
              <a:ext cx="255166" cy="294829"/>
            </a:xfrm>
            <a:prstGeom prst="roundRect">
              <a:avLst>
                <a:gd name="adj" fmla="val 13438"/>
              </a:avLst>
            </a:prstGeom>
            <a:solidFill>
              <a:srgbClr val="DFDFE0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pic>
          <p:nvPicPr>
            <p:cNvPr id="20" name="Image 4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7413" y="3162449"/>
              <a:ext cx="141759" cy="113407"/>
            </a:xfrm>
            <a:prstGeom prst="rect">
              <a:avLst/>
            </a:prstGeom>
          </p:spPr>
        </p:pic>
        <p:sp>
          <p:nvSpPr>
            <p:cNvPr id="21" name="Tex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6571" y="3542779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Фокус на кадрах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22" name="Tex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86571" y="3849290"/>
              <a:ext cx="2599134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Жильё и спортивные объекты удерживают специалистов</a:t>
              </a:r>
              <a:endParaRPr lang="en-US" sz="1100" dirty="0">
                <a:latin typeface="Geist" panose="020B0604020202020204" charset="-52"/>
                <a:ea typeface="Geist" panose="020B0604020202020204" charset="-52"/>
                <a:cs typeface="Geist" panose="020B0604020202020204" charset="-52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2F377F79-82ED-188D-4534-D9CAAB4DE2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22692" y="4786073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uller Bold" pitchFamily="50" charset="-5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D121D5C-777E-5E66-BB19-B65A02BDC3D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1871" y="474836"/>
            <a:ext cx="8695455" cy="4661990"/>
            <a:chOff x="441871" y="474836"/>
            <a:chExt cx="8695455" cy="4661990"/>
          </a:xfrm>
        </p:grpSpPr>
        <p:sp>
          <p:nvSpPr>
            <p:cNvPr id="2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1871" y="474836"/>
              <a:ext cx="7382619" cy="39454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100"/>
                </a:lnSpc>
                <a:buNone/>
              </a:pPr>
              <a:r>
                <a:rPr lang="en-US" sz="24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Проектное бюро стратегического развития</a:t>
              </a:r>
              <a:endParaRPr lang="en-US" sz="2450" dirty="0">
                <a:latin typeface="Muller Black" pitchFamily="50" charset="-52"/>
              </a:endParaRPr>
            </a:p>
          </p:txBody>
        </p:sp>
        <p:pic>
          <p:nvPicPr>
            <p:cNvPr id="3" name="Image 0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871" y="1274936"/>
              <a:ext cx="5261297" cy="3156719"/>
            </a:xfrm>
            <a:prstGeom prst="rect">
              <a:avLst/>
            </a:prstGeom>
          </p:spPr>
        </p:pic>
        <p:sp>
          <p:nvSpPr>
            <p:cNvPr id="4" name="Text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16005" y="1139205"/>
              <a:ext cx="2690813" cy="57283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500"/>
                </a:lnSpc>
                <a:buNone/>
              </a:pPr>
              <a:r>
                <a:rPr lang="en-US" sz="95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В 2025 году создана АНО «Проектное бюро» — переход от реактивных мер к </a:t>
              </a:r>
              <a:r>
                <a:rPr lang="en-US" sz="950" b="1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проактивной стратегии</a:t>
              </a:r>
              <a:r>
                <a:rPr lang="en-US" sz="95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.</a:t>
              </a:r>
              <a:endParaRPr lang="en-US" sz="950" dirty="0"/>
            </a:p>
          </p:txBody>
        </p:sp>
        <p:sp>
          <p:nvSpPr>
            <p:cNvPr id="5" name="Shape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16005" y="1838548"/>
              <a:ext cx="2690813" cy="762595"/>
            </a:xfrm>
            <a:prstGeom prst="roundRect">
              <a:avLst>
                <a:gd name="adj" fmla="val 14901"/>
              </a:avLst>
            </a:prstGeom>
            <a:solidFill>
              <a:srgbClr val="D1EFE4"/>
            </a:solidFill>
            <a:ln w="4763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46974" y="1969517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en-US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5 специалистов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7" name="Tex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46974" y="2279228"/>
              <a:ext cx="2428875" cy="19094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00"/>
                </a:lnSpc>
                <a:buNone/>
              </a:pPr>
              <a:r>
                <a:rPr lang="en-US" sz="95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Экономисты, юристы, маркетологи</a:t>
              </a:r>
              <a:endParaRPr lang="en-US" sz="950" dirty="0"/>
            </a:p>
          </p:txBody>
        </p:sp>
        <p:sp>
          <p:nvSpPr>
            <p:cNvPr id="8" name="Shape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16005" y="2713583"/>
              <a:ext cx="2690813" cy="762595"/>
            </a:xfrm>
            <a:prstGeom prst="roundRect">
              <a:avLst>
                <a:gd name="adj" fmla="val 14901"/>
              </a:avLst>
            </a:prstGeom>
            <a:solidFill>
              <a:srgbClr val="D1EFE4"/>
            </a:solidFill>
            <a:ln w="4763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Tex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46974" y="2844552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en-US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150+ млн руб.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10" name="Tex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46974" y="3154263"/>
              <a:ext cx="2428875" cy="19094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00"/>
                </a:lnSpc>
                <a:buNone/>
              </a:pPr>
              <a:r>
                <a:rPr lang="en-US" sz="95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Привлечено на 5 проектов в 2025 году</a:t>
              </a:r>
              <a:endParaRPr lang="en-US" sz="950" dirty="0"/>
            </a:p>
          </p:txBody>
        </p:sp>
        <p:sp>
          <p:nvSpPr>
            <p:cNvPr id="11" name="Shape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16005" y="3588618"/>
              <a:ext cx="2690813" cy="953542"/>
            </a:xfrm>
            <a:prstGeom prst="roundRect">
              <a:avLst>
                <a:gd name="adj" fmla="val 11917"/>
              </a:avLst>
            </a:prstGeom>
            <a:solidFill>
              <a:srgbClr val="D1EFE4"/>
            </a:solidFill>
            <a:ln w="4763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46974" y="3719587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en-US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Бесплатно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13" name="Tex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46974" y="4029298"/>
              <a:ext cx="2428875" cy="38189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500"/>
                </a:lnSpc>
                <a:buNone/>
              </a:pPr>
              <a:r>
                <a:rPr lang="en-US" sz="95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Бизнес-планы, гранты, дорожные карты для инвесторов</a:t>
              </a:r>
              <a:endParaRPr lang="en-US" sz="950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D79C45D-47E7-396F-E1D3-64397E6A6F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6CF06A1-9F7A-3F91-5E5C-072608C08D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6119" y="437406"/>
            <a:ext cx="8641207" cy="4699420"/>
            <a:chOff x="496119" y="437406"/>
            <a:chExt cx="8641207" cy="4699420"/>
          </a:xfrm>
        </p:grpSpPr>
        <p:sp>
          <p:nvSpPr>
            <p:cNvPr id="2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437406"/>
              <a:ext cx="4609505" cy="44298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450"/>
                </a:lnSpc>
                <a:buNone/>
              </a:pPr>
              <a:r>
                <a:rPr lang="en-US" sz="27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Приоритеты пятилетки</a:t>
              </a:r>
              <a:endParaRPr lang="en-US" sz="2750" dirty="0">
                <a:latin typeface="Muller Black" pitchFamily="50" charset="-52"/>
              </a:endParaRPr>
            </a:p>
          </p:txBody>
        </p:sp>
        <p:sp>
          <p:nvSpPr>
            <p:cNvPr id="3" name="Text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1082204"/>
              <a:ext cx="8151763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Тальменский район системно привлекает государство как </a:t>
              </a:r>
              <a:r>
                <a:rPr lang="en-US" sz="1100" b="1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инвестора, координатора и гаранта стандартов</a:t>
              </a:r>
              <a:r>
                <a:rPr lang="en-US" sz="110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.</a:t>
              </a:r>
              <a:endParaRPr lang="en-US" sz="1100" dirty="0">
                <a:latin typeface="Muller Bold" pitchFamily="50" charset="-52"/>
              </a:endParaRPr>
            </a:p>
          </p:txBody>
        </p:sp>
        <p:sp>
          <p:nvSpPr>
            <p:cNvPr id="4" name="Shape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1550194"/>
              <a:ext cx="4004965" cy="1507034"/>
            </a:xfrm>
            <a:prstGeom prst="roundRect">
              <a:avLst>
                <a:gd name="adj" fmla="val 8466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Shape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169" y="1569244"/>
              <a:ext cx="3966865" cy="425276"/>
            </a:xfrm>
            <a:prstGeom prst="roundRect">
              <a:avLst>
                <a:gd name="adj" fmla="val 24627"/>
              </a:avLst>
            </a:prstGeom>
            <a:solidFill>
              <a:srgbClr val="D1EFE4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2263" y="1646560"/>
              <a:ext cx="212601" cy="26580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/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50" b="1" dirty="0">
                  <a:solidFill>
                    <a:srgbClr val="4B4A4A"/>
                  </a:solidFill>
                  <a:latin typeface="Noto Serif SC Bold" pitchFamily="34" charset="0"/>
                  <a:ea typeface="Noto Serif SC Bold" pitchFamily="34" charset="-122"/>
                  <a:cs typeface="Noto Serif SC Bold" pitchFamily="34" charset="-120"/>
                </a:rPr>
                <a:t>1</a:t>
              </a:r>
              <a:endParaRPr lang="en-US" sz="1650" dirty="0"/>
            </a:p>
          </p:txBody>
        </p:sp>
        <p:sp>
          <p:nvSpPr>
            <p:cNvPr id="7" name="Tex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6927" y="2136279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ДЮСШ</a:t>
              </a:r>
              <a:endParaRPr lang="en-US" sz="1350" dirty="0">
                <a:latin typeface="Muller Black" pitchFamily="50" charset="-52"/>
              </a:endParaRPr>
            </a:p>
          </p:txBody>
        </p:sp>
        <p:sp>
          <p:nvSpPr>
            <p:cNvPr id="8" name="Tex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6927" y="2442790"/>
              <a:ext cx="3683347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Капремонт и современное спортивное оборудование — доступность тренировок круглый год</a:t>
              </a:r>
              <a:endParaRPr lang="en-US" sz="1100" dirty="0"/>
            </a:p>
          </p:txBody>
        </p:sp>
        <p:sp>
          <p:nvSpPr>
            <p:cNvPr id="9" name="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2842" y="1550194"/>
              <a:ext cx="4005039" cy="1507034"/>
            </a:xfrm>
            <a:prstGeom prst="roundRect">
              <a:avLst>
                <a:gd name="adj" fmla="val 8466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Shape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61892" y="1569244"/>
              <a:ext cx="3966939" cy="425276"/>
            </a:xfrm>
            <a:prstGeom prst="roundRect">
              <a:avLst>
                <a:gd name="adj" fmla="val 24627"/>
              </a:avLst>
            </a:prstGeom>
            <a:solidFill>
              <a:srgbClr val="D1EFE4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39061" y="1646560"/>
              <a:ext cx="212601" cy="26580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/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50" b="1" dirty="0">
                  <a:solidFill>
                    <a:srgbClr val="4B4A4A"/>
                  </a:solidFill>
                  <a:latin typeface="Noto Serif SC Bold" pitchFamily="34" charset="0"/>
                  <a:ea typeface="Noto Serif SC Bold" pitchFamily="34" charset="-122"/>
                  <a:cs typeface="Noto Serif SC Bold" pitchFamily="34" charset="-120"/>
                </a:rPr>
                <a:t>2</a:t>
              </a:r>
              <a:endParaRPr lang="en-US" sz="1650" dirty="0"/>
            </a:p>
          </p:txBody>
        </p:sp>
        <p:sp>
          <p:nvSpPr>
            <p:cNvPr id="12" name="Tex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03651" y="2136279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Стадион</a:t>
              </a:r>
              <a:endParaRPr lang="en-US" sz="1350" dirty="0">
                <a:latin typeface="Muller Black" pitchFamily="50" charset="-52"/>
              </a:endParaRPr>
            </a:p>
          </p:txBody>
        </p:sp>
        <p:sp>
          <p:nvSpPr>
            <p:cNvPr id="13" name="Tex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03651" y="2442790"/>
              <a:ext cx="3683422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Капремонт: освещение, трибуны, дренаж, универсальное покрытие — центр массового спорта</a:t>
              </a:r>
              <a:endParaRPr lang="en-US" sz="1100" dirty="0"/>
            </a:p>
          </p:txBody>
        </p:sp>
        <p:sp>
          <p:nvSpPr>
            <p:cNvPr id="14" name="Shape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3198986"/>
              <a:ext cx="4004965" cy="1507034"/>
            </a:xfrm>
            <a:prstGeom prst="roundRect">
              <a:avLst>
                <a:gd name="adj" fmla="val 8466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Shape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5169" y="3218036"/>
              <a:ext cx="3966865" cy="425276"/>
            </a:xfrm>
            <a:prstGeom prst="roundRect">
              <a:avLst>
                <a:gd name="adj" fmla="val 24627"/>
              </a:avLst>
            </a:prstGeom>
            <a:solidFill>
              <a:srgbClr val="D1EFE4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Tex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92263" y="3295352"/>
              <a:ext cx="212601" cy="26580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/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50" b="1" dirty="0">
                  <a:solidFill>
                    <a:srgbClr val="4B4A4A"/>
                  </a:solidFill>
                  <a:latin typeface="Noto Serif SC Bold" pitchFamily="34" charset="0"/>
                  <a:ea typeface="Noto Serif SC Bold" pitchFamily="34" charset="-122"/>
                  <a:cs typeface="Noto Serif SC Bold" pitchFamily="34" charset="-120"/>
                </a:rPr>
                <a:t>3</a:t>
              </a:r>
              <a:endParaRPr lang="en-US" sz="1650" dirty="0"/>
            </a:p>
          </p:txBody>
        </p:sp>
        <p:sp>
          <p:nvSpPr>
            <p:cNvPr id="17" name="Tex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6927" y="3785071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Школа искусств</a:t>
              </a:r>
              <a:endParaRPr lang="en-US" sz="1350" dirty="0">
                <a:latin typeface="Muller Black" pitchFamily="50" charset="-52"/>
              </a:endParaRPr>
            </a:p>
          </p:txBody>
        </p:sp>
        <p:sp>
          <p:nvSpPr>
            <p:cNvPr id="18" name="Tex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6927" y="4091583"/>
              <a:ext cx="3683347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Обновление залов и аппаратуры — расширение культурного образования детей</a:t>
              </a:r>
              <a:endParaRPr lang="en-US" sz="1100" dirty="0"/>
            </a:p>
          </p:txBody>
        </p:sp>
        <p:sp>
          <p:nvSpPr>
            <p:cNvPr id="19" name="Shape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2842" y="3198986"/>
              <a:ext cx="4005039" cy="1507034"/>
            </a:xfrm>
            <a:prstGeom prst="roundRect">
              <a:avLst>
                <a:gd name="adj" fmla="val 8466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Shape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61892" y="3218036"/>
              <a:ext cx="3966939" cy="425276"/>
            </a:xfrm>
            <a:prstGeom prst="roundRect">
              <a:avLst>
                <a:gd name="adj" fmla="val 24627"/>
              </a:avLst>
            </a:prstGeom>
            <a:solidFill>
              <a:srgbClr val="D1EFE4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Tex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39061" y="3295352"/>
              <a:ext cx="212601" cy="26580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/>
            <a:lstStyle/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50" b="1" dirty="0">
                  <a:solidFill>
                    <a:srgbClr val="4B4A4A"/>
                  </a:solidFill>
                  <a:latin typeface="Noto Serif SC Bold" pitchFamily="34" charset="0"/>
                  <a:ea typeface="Noto Serif SC Bold" pitchFamily="34" charset="-122"/>
                  <a:cs typeface="Noto Serif SC Bold" pitchFamily="34" charset="-120"/>
                </a:rPr>
                <a:t>4</a:t>
              </a:r>
              <a:endParaRPr lang="en-US" sz="1650" dirty="0"/>
            </a:p>
          </p:txBody>
        </p:sp>
        <p:sp>
          <p:nvSpPr>
            <p:cNvPr id="22" name="Tex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03651" y="3785071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Ледовый дворец</a:t>
              </a:r>
              <a:endParaRPr lang="en-US" sz="1350" dirty="0">
                <a:latin typeface="Muller Black" pitchFamily="50" charset="-52"/>
              </a:endParaRPr>
            </a:p>
          </p:txBody>
        </p:sp>
        <p:sp>
          <p:nvSpPr>
            <p:cNvPr id="23" name="Text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03651" y="4091583"/>
              <a:ext cx="3683422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МФК ~5 000 кв. м — региональный центр ледовых видов спорта и массового катания</a:t>
              </a:r>
              <a:endParaRPr lang="en-US" sz="1100" dirty="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D070A54-27AE-E9D2-20D4-CFDEB52FD2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7A78E65-AC32-13D6-0909-08A40B0F64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37326" cy="5143500"/>
            <a:chOff x="0" y="0"/>
            <a:chExt cx="9137326" cy="5143500"/>
          </a:xfrm>
        </p:grpSpPr>
        <p:pic>
          <p:nvPicPr>
            <p:cNvPr id="2" name="Image 0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00450" cy="5143500"/>
            </a:xfrm>
            <a:prstGeom prst="rect">
              <a:avLst/>
            </a:prstGeom>
          </p:spPr>
        </p:pic>
        <p:sp>
          <p:nvSpPr>
            <p:cNvPr id="3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4162" y="363853"/>
              <a:ext cx="4784675" cy="124591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250"/>
                </a:lnSpc>
                <a:buNone/>
              </a:pPr>
              <a:r>
                <a:rPr lang="en-US" sz="260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Без государства — стагнация. </a:t>
              </a:r>
              <a:endParaRPr lang="ru-RU" sz="2600" b="1" dirty="0">
                <a:solidFill>
                  <a:srgbClr val="006747"/>
                </a:solidFill>
                <a:latin typeface="Muller Black" pitchFamily="50" charset="-52"/>
                <a:ea typeface="Noto Serif SC Bold" pitchFamily="34" charset="-122"/>
                <a:cs typeface="Noto Serif SC Bold" pitchFamily="34" charset="-120"/>
              </a:endParaRPr>
            </a:p>
            <a:p>
              <a:pPr marL="0" indent="0" algn="l">
                <a:lnSpc>
                  <a:spcPts val="3250"/>
                </a:lnSpc>
                <a:buNone/>
              </a:pPr>
              <a:r>
                <a:rPr lang="en-US" sz="260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С ним — процветание.</a:t>
              </a:r>
              <a:endParaRPr lang="en-US" sz="2600" dirty="0">
                <a:latin typeface="Muller Black" pitchFamily="50" charset="-52"/>
              </a:endParaRPr>
            </a:p>
          </p:txBody>
        </p:sp>
        <p:sp>
          <p:nvSpPr>
            <p:cNvPr id="4" name="Shape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4162" y="1879029"/>
              <a:ext cx="4784675" cy="1723876"/>
            </a:xfrm>
            <a:prstGeom prst="roundRect">
              <a:avLst>
                <a:gd name="adj" fmla="val 6939"/>
              </a:avLst>
            </a:prstGeom>
            <a:solidFill>
              <a:srgbClr val="D1EFE4"/>
            </a:solidFill>
            <a:ln w="4763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Shape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8925" y="1883792"/>
              <a:ext cx="2387575" cy="960165"/>
            </a:xfrm>
            <a:prstGeom prst="roundRect">
              <a:avLst>
                <a:gd name="adj" fmla="val 12458"/>
              </a:avLst>
            </a:prstGeom>
            <a:solidFill>
              <a:srgbClr val="D1EFE4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28" y="2016696"/>
              <a:ext cx="1661294" cy="2076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600"/>
                </a:lnSpc>
                <a:buNone/>
              </a:pPr>
              <a:r>
                <a:rPr lang="en-US" sz="13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Инвестор</a:t>
              </a:r>
              <a:endParaRPr lang="en-US" sz="1300" dirty="0">
                <a:latin typeface="Muller Bold" pitchFamily="50" charset="-52"/>
              </a:endParaRPr>
            </a:p>
          </p:txBody>
        </p:sp>
        <p:sp>
          <p:nvSpPr>
            <p:cNvPr id="7" name="Tex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28" y="2299097"/>
              <a:ext cx="2121768" cy="2059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600"/>
                </a:lnSpc>
                <a:buNone/>
              </a:pPr>
              <a:r>
                <a:rPr lang="en-US" sz="10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Триллионы через нацпроекты</a:t>
              </a:r>
              <a:endParaRPr lang="en-US" sz="1000" dirty="0"/>
            </a:p>
          </p:txBody>
        </p:sp>
        <p:sp>
          <p:nvSpPr>
            <p:cNvPr id="8" name="Shape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86500" y="1883792"/>
              <a:ext cx="2387575" cy="960165"/>
            </a:xfrm>
            <a:prstGeom prst="rect">
              <a:avLst/>
            </a:prstGeom>
            <a:solidFill>
              <a:srgbClr val="D1EFE4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Shape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86500" y="1883792"/>
              <a:ext cx="14288" cy="960165"/>
            </a:xfrm>
            <a:prstGeom prst="roundRect">
              <a:avLst>
                <a:gd name="adj" fmla="val 837179"/>
              </a:avLst>
            </a:prstGeom>
            <a:solidFill>
              <a:srgbClr val="B7D5CA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9404" y="2016696"/>
              <a:ext cx="1661294" cy="2076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600"/>
                </a:lnSpc>
                <a:buNone/>
              </a:pPr>
              <a:r>
                <a:rPr lang="en-US" sz="13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Координатор</a:t>
              </a:r>
              <a:endParaRPr lang="en-US" sz="1300" dirty="0">
                <a:latin typeface="Muller Bold" pitchFamily="50" charset="-52"/>
              </a:endParaRPr>
            </a:p>
          </p:txBody>
        </p:sp>
        <p:sp>
          <p:nvSpPr>
            <p:cNvPr id="11" name="Tex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19404" y="2299097"/>
              <a:ext cx="2121768" cy="41195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600"/>
                </a:lnSpc>
                <a:buNone/>
              </a:pPr>
              <a:r>
                <a:rPr lang="en-US" sz="10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Объединяет федерацию, край, муниципалитеты и бизнес</a:t>
              </a:r>
              <a:endParaRPr lang="en-US" sz="1000" dirty="0"/>
            </a:p>
          </p:txBody>
        </p:sp>
        <p:sp>
          <p:nvSpPr>
            <p:cNvPr id="12" name="Shape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8925" y="2843957"/>
              <a:ext cx="4775150" cy="754187"/>
            </a:xfrm>
            <a:prstGeom prst="rect">
              <a:avLst/>
            </a:prstGeom>
            <a:solidFill>
              <a:srgbClr val="D1EFE4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Shape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8925" y="2843957"/>
              <a:ext cx="4775150" cy="14288"/>
            </a:xfrm>
            <a:prstGeom prst="roundRect">
              <a:avLst>
                <a:gd name="adj" fmla="val 837179"/>
              </a:avLst>
            </a:prstGeom>
            <a:solidFill>
              <a:srgbClr val="B7D5CA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28" y="2976860"/>
              <a:ext cx="1661294" cy="2076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600"/>
                </a:lnSpc>
                <a:buNone/>
              </a:pPr>
              <a:r>
                <a:rPr lang="en-US" sz="13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Катализатор</a:t>
              </a:r>
              <a:endParaRPr lang="en-US" sz="1300" dirty="0">
                <a:latin typeface="Muller Bold" pitchFamily="50" charset="-52"/>
              </a:endParaRPr>
            </a:p>
          </p:txBody>
        </p:sp>
        <p:sp>
          <p:nvSpPr>
            <p:cNvPr id="15" name="Tex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28" y="3259262"/>
              <a:ext cx="4509343" cy="20597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600"/>
                </a:lnSpc>
                <a:buNone/>
              </a:pPr>
              <a:r>
                <a:rPr lang="en-US" sz="10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1 руб. бюджета → 3–4 руб. частных инвестиций (Минэкономразвития)</a:t>
              </a:r>
              <a:endParaRPr lang="en-US" sz="1000" dirty="0"/>
            </a:p>
          </p:txBody>
        </p:sp>
        <p:sp>
          <p:nvSpPr>
            <p:cNvPr id="16" name="Shape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4162" y="3743027"/>
              <a:ext cx="4784675" cy="954212"/>
            </a:xfrm>
            <a:prstGeom prst="roundRect">
              <a:avLst>
                <a:gd name="adj" fmla="val 12536"/>
              </a:avLst>
            </a:prstGeom>
            <a:solidFill>
              <a:srgbClr val="B6FCB8"/>
            </a:solidFill>
            <a:ln/>
          </p:spPr>
          <p:txBody>
            <a:bodyPr/>
            <a:lstStyle/>
            <a:p>
              <a:endParaRPr lang="ru-RU"/>
            </a:p>
          </p:txBody>
        </p:sp>
        <p:pic>
          <p:nvPicPr>
            <p:cNvPr id="17" name="Image 1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7066" y="3940448"/>
              <a:ext cx="166092" cy="132904"/>
            </a:xfrm>
            <a:prstGeom prst="rect">
              <a:avLst/>
            </a:prstGeom>
          </p:spPr>
        </p:pic>
        <p:sp>
          <p:nvSpPr>
            <p:cNvPr id="18" name="Tex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26062" y="3900785"/>
              <a:ext cx="4219873" cy="61793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600"/>
                </a:lnSpc>
                <a:buNone/>
              </a:pPr>
              <a:r>
                <a:rPr lang="en-US" sz="1000" dirty="0">
                  <a:solidFill>
                    <a:srgbClr val="000000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Тальменский район готов не только просить, но и работать — готовить проекты, привлекать софинансирование, обеспечивать прозрачность.</a:t>
              </a:r>
              <a:endParaRPr lang="en-US" sz="1000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9B96F05-5FFD-998C-C0B9-E890702FF2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6D56-ABF2-949B-3DB7-69B83CB7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EE4C693-37AE-0B41-C667-9FC52CD4594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37326" cy="5136826"/>
            <a:chOff x="0" y="0"/>
            <a:chExt cx="9137326" cy="5136826"/>
          </a:xfrm>
        </p:grpSpPr>
        <p:sp>
          <p:nvSpPr>
            <p:cNvPr id="3" name="Text 0">
              <a:extLst>
                <a:ext uri="{FF2B5EF4-FFF2-40B4-BE49-F238E27FC236}">
                  <a16:creationId xmlns:a16="http://schemas.microsoft.com/office/drawing/2014/main" id="{70776875-7D89-4550-6B90-866E2D90E1B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62425" y="1783035"/>
              <a:ext cx="3314247" cy="124591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250"/>
                </a:lnSpc>
                <a:buNone/>
              </a:pPr>
              <a:r>
                <a:rPr lang="ru-RU" sz="260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Тальменский район Алтайского края</a:t>
              </a:r>
              <a:endParaRPr lang="en-US" sz="2600" dirty="0">
                <a:latin typeface="Muller Black" pitchFamily="50" charset="-52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10E29DBF-140E-A865-B248-311982B4D9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F185AEF-7A83-9666-356E-269B613FA6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l="36836"/>
            <a:stretch>
              <a:fillRect/>
            </a:stretch>
          </p:blipFill>
          <p:spPr>
            <a:xfrm>
              <a:off x="0" y="0"/>
              <a:ext cx="4939095" cy="5136826"/>
            </a:xfrm>
            <a:prstGeom prst="flowChartDelay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032DC90-2191-10BD-1ED6-8E15490C622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2941" y="3997326"/>
              <a:ext cx="3810896" cy="967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05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1D41D60-73AF-58D8-EC30-6568D3D458C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6675"/>
            <a:ext cx="9137326" cy="5143501"/>
            <a:chOff x="0" y="-6675"/>
            <a:chExt cx="9137326" cy="5143501"/>
          </a:xfrm>
        </p:grpSpPr>
        <p:sp>
          <p:nvSpPr>
            <p:cNvPr id="3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5119" y="676870"/>
              <a:ext cx="4722763" cy="132896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450"/>
                </a:lnSpc>
                <a:buNone/>
              </a:pPr>
              <a:r>
                <a:rPr lang="en-US" sz="2750" dirty="0">
                  <a:solidFill>
                    <a:srgbClr val="006747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Тальменский район: портрет сельской территории</a:t>
              </a:r>
              <a:endParaRPr lang="en-US" sz="2750" dirty="0">
                <a:latin typeface="Muller Bold" pitchFamily="50" charset="-52"/>
              </a:endParaRPr>
            </a:p>
          </p:txBody>
        </p:sp>
        <p:sp>
          <p:nvSpPr>
            <p:cNvPr id="4" name="Shape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5119" y="2218432"/>
              <a:ext cx="2290465" cy="1279996"/>
            </a:xfrm>
            <a:prstGeom prst="roundRect">
              <a:avLst>
                <a:gd name="adj" fmla="val 9968"/>
              </a:avLst>
            </a:prstGeom>
            <a:solidFill>
              <a:srgbClr val="D1EFE4"/>
            </a:solidFill>
            <a:ln w="4763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71640" y="2364953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45 000 жителей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6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71640" y="2671465"/>
              <a:ext cx="1997422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60% — в сёлах и деревнях</a:t>
              </a:r>
              <a:endParaRPr lang="en-US" sz="1100" dirty="0"/>
            </a:p>
          </p:txBody>
        </p:sp>
        <p:sp>
          <p:nvSpPr>
            <p:cNvPr id="7" name="Shape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57342" y="2218432"/>
              <a:ext cx="2290539" cy="1279996"/>
            </a:xfrm>
            <a:prstGeom prst="roundRect">
              <a:avLst>
                <a:gd name="adj" fmla="val 9968"/>
              </a:avLst>
            </a:prstGeom>
            <a:solidFill>
              <a:srgbClr val="D1EFE4"/>
            </a:solidFill>
            <a:ln w="4763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03863" y="2364953"/>
              <a:ext cx="1797844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Основа экономики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9" name="Tex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03863" y="2671465"/>
              <a:ext cx="1997497" cy="68044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Зерновое хозяйство, молочное животноводство, овощеводство</a:t>
              </a:r>
              <a:endParaRPr lang="en-US" sz="1100" dirty="0"/>
            </a:p>
          </p:txBody>
        </p:sp>
        <p:sp>
          <p:nvSpPr>
            <p:cNvPr id="10" name="Shap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5119" y="3640187"/>
              <a:ext cx="4722763" cy="826368"/>
            </a:xfrm>
            <a:prstGeom prst="roundRect">
              <a:avLst>
                <a:gd name="adj" fmla="val 15440"/>
              </a:avLst>
            </a:prstGeom>
            <a:solidFill>
              <a:srgbClr val="D1EFE4"/>
            </a:solidFill>
            <a:ln w="4763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71640" y="3786708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Новая эра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12" name="Tex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71640" y="4093220"/>
              <a:ext cx="4429720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ГЛОНАСС, беспилотники, телеметрия, экспорт зерна в Азию</a:t>
              </a:r>
              <a:endParaRPr lang="en-US" sz="11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B75381A-A3C1-45A0-C63B-5E14526D23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4C89690-BC82-2FCA-1D7A-0AE7A31C871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r="62777"/>
            <a:stretch>
              <a:fillRect/>
            </a:stretch>
          </p:blipFill>
          <p:spPr>
            <a:xfrm>
              <a:off x="0" y="-6675"/>
              <a:ext cx="3518273" cy="5143501"/>
            </a:xfrm>
            <a:prstGeom prst="flowChartDelay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8BA613A-BB1F-15CE-9642-CC10D2EEC84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6119" y="482798"/>
            <a:ext cx="8641207" cy="4654028"/>
            <a:chOff x="496119" y="482798"/>
            <a:chExt cx="8641207" cy="4654028"/>
          </a:xfrm>
        </p:grpSpPr>
        <p:sp>
          <p:nvSpPr>
            <p:cNvPr id="2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482798"/>
              <a:ext cx="8151763" cy="8859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450"/>
                </a:lnSpc>
                <a:buNone/>
              </a:pPr>
              <a:r>
                <a:rPr lang="en-US" sz="27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Результаты государственного партнёрства</a:t>
              </a:r>
              <a:endParaRPr lang="en-US" sz="2750" dirty="0">
                <a:latin typeface="Muller Black" pitchFamily="50" charset="-52"/>
              </a:endParaRPr>
            </a:p>
          </p:txBody>
        </p:sp>
        <p:sp>
          <p:nvSpPr>
            <p:cNvPr id="3" name="Text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1723132"/>
              <a:ext cx="3987254" cy="46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650"/>
                </a:lnSpc>
                <a:buNone/>
              </a:pPr>
              <a:r>
                <a:rPr lang="en-US" sz="36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+12%</a:t>
              </a:r>
              <a:endParaRPr lang="en-US" sz="3650" dirty="0">
                <a:latin typeface="Muller Bold" pitchFamily="50" charset="-52"/>
              </a:endParaRPr>
            </a:p>
          </p:txBody>
        </p:sp>
        <p:sp>
          <p:nvSpPr>
            <p:cNvPr id="4" name="Tex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03697" y="2368004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Рост ВРП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5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2674516"/>
              <a:ext cx="3987254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Валовой региональный продукт в 2025 году</a:t>
              </a:r>
              <a:endParaRPr lang="en-US" sz="1100" dirty="0"/>
            </a:p>
          </p:txBody>
        </p:sp>
        <p:sp>
          <p:nvSpPr>
            <p:cNvPr id="6" name="Tex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60553" y="1723132"/>
              <a:ext cx="3987329" cy="46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650"/>
                </a:lnSpc>
                <a:buNone/>
              </a:pPr>
              <a:r>
                <a:rPr lang="en-US" sz="36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-10%</a:t>
              </a:r>
              <a:endParaRPr lang="en-US" sz="3650" dirty="0">
                <a:latin typeface="Muller Bold" pitchFamily="50" charset="-52"/>
              </a:endParaRPr>
            </a:p>
          </p:txBody>
        </p:sp>
        <p:sp>
          <p:nvSpPr>
            <p:cNvPr id="7" name="Tex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68206" y="2368004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Отток населения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8" name="Tex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60553" y="2674516"/>
              <a:ext cx="3987329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Сокращение миграции из района</a:t>
              </a:r>
              <a:endParaRPr lang="en-US" sz="1100" dirty="0"/>
            </a:p>
          </p:txBody>
        </p:sp>
        <p:sp>
          <p:nvSpPr>
            <p:cNvPr id="9" name="Tex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3255690"/>
              <a:ext cx="3987254" cy="46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650"/>
                </a:lnSpc>
                <a:buNone/>
              </a:pPr>
              <a:r>
                <a:rPr lang="en-US" sz="36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65%</a:t>
              </a:r>
              <a:endParaRPr lang="en-US" sz="3650" dirty="0">
                <a:latin typeface="Muller Bold" pitchFamily="50" charset="-52"/>
              </a:endParaRPr>
            </a:p>
          </p:txBody>
        </p:sp>
        <p:sp>
          <p:nvSpPr>
            <p:cNvPr id="10" name="Tex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03697" y="3900562"/>
              <a:ext cx="1772022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Занятость в АПК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11" name="Tex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119" y="4207073"/>
              <a:ext cx="3987254" cy="22681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Доля занятых в агропромышленном комплексе</a:t>
              </a:r>
              <a:endParaRPr lang="en-US" sz="1100" dirty="0"/>
            </a:p>
          </p:txBody>
        </p:sp>
        <p:sp>
          <p:nvSpPr>
            <p:cNvPr id="12" name="Tex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60553" y="3255690"/>
              <a:ext cx="3987329" cy="4677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650"/>
                </a:lnSpc>
                <a:buNone/>
              </a:pPr>
              <a:r>
                <a:rPr lang="en-US" sz="36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70%</a:t>
              </a:r>
              <a:endParaRPr lang="en-US" sz="3650" dirty="0">
                <a:latin typeface="Muller Bold" pitchFamily="50" charset="-52"/>
              </a:endParaRPr>
            </a:p>
          </p:txBody>
        </p:sp>
        <p:sp>
          <p:nvSpPr>
            <p:cNvPr id="13" name="Tex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80199" y="3900562"/>
              <a:ext cx="2748037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Бюджетная инфраструктура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14" name="Tex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60553" y="4207073"/>
              <a:ext cx="3987329" cy="4536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1750"/>
                </a:lnSpc>
                <a:buNone/>
              </a:pPr>
              <a:r>
                <a:rPr lang="en-US" sz="1100" dirty="0">
                  <a:solidFill>
                    <a:srgbClr val="4B4A4A"/>
                  </a:solidFill>
                  <a:latin typeface="Geist" pitchFamily="34" charset="0"/>
                  <a:ea typeface="Geist" pitchFamily="34" charset="-122"/>
                  <a:cs typeface="Geist" pitchFamily="34" charset="-120"/>
                </a:rPr>
                <a:t>Доля сельской инфраструктуры за счёт бюджетов (Росстат, 2025)</a:t>
              </a:r>
              <a:endParaRPr lang="en-US" sz="110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59B3F64-E4B9-FFDF-A527-2186B58BE2B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F502370-44D3-DFDD-18AA-46666F640EB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9329" y="396329"/>
            <a:ext cx="8667997" cy="4740497"/>
            <a:chOff x="469329" y="396329"/>
            <a:chExt cx="8667997" cy="4740497"/>
          </a:xfrm>
        </p:grpSpPr>
        <p:sp>
          <p:nvSpPr>
            <p:cNvPr id="2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379" y="396329"/>
              <a:ext cx="7513960" cy="43606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400"/>
                </a:lnSpc>
                <a:buNone/>
              </a:pPr>
              <a:r>
                <a:rPr lang="en-US" sz="270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Ключевые программы развития района</a:t>
              </a:r>
              <a:endParaRPr lang="en-US" sz="2700" dirty="0">
                <a:latin typeface="Muller Black" pitchFamily="50" charset="-52"/>
              </a:endParaRPr>
            </a:p>
          </p:txBody>
        </p:sp>
        <p:sp>
          <p:nvSpPr>
            <p:cNvPr id="3" name="Shape 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379" y="1192932"/>
              <a:ext cx="3913436" cy="894011"/>
            </a:xfrm>
            <a:prstGeom prst="roundRect">
              <a:avLst>
                <a:gd name="adj" fmla="val 10228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4" name="Shape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9329" y="1192932"/>
              <a:ext cx="76200" cy="894011"/>
            </a:xfrm>
            <a:prstGeom prst="roundRect">
              <a:avLst>
                <a:gd name="adj" fmla="val 164825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5" name="Tex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4106" y="1301464"/>
              <a:ext cx="1744340" cy="2180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Транспорт</a:t>
              </a:r>
              <a:endParaRPr lang="ru-RU" sz="1350" b="1" dirty="0">
                <a:solidFill>
                  <a:srgbClr val="4B4A4A"/>
                </a:solidFill>
                <a:latin typeface="Muller Bold" pitchFamily="50" charset="-52"/>
                <a:ea typeface="Noto Serif SC Bold" pitchFamily="34" charset="-122"/>
                <a:cs typeface="Noto Serif SC Bold" pitchFamily="34" charset="-120"/>
              </a:endParaRPr>
            </a:p>
            <a:p>
              <a:pPr marL="0" indent="0" algn="l">
                <a:lnSpc>
                  <a:spcPts val="1700"/>
                </a:lnSpc>
                <a:buNone/>
              </a:pPr>
              <a:r>
                <a:rPr lang="ru-RU" sz="1000" i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</a:rPr>
                <a:t>ГП Алтайского края «Развитие транспортной системы</a:t>
              </a:r>
              <a:r>
                <a:rPr lang="ru-RU" sz="1000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</a:rPr>
                <a:t>»</a:t>
              </a:r>
              <a:endParaRPr lang="en-US" sz="1000" dirty="0">
                <a:latin typeface="Muller Bold" pitchFamily="50" charset="-52"/>
              </a:endParaRPr>
            </a:p>
          </p:txBody>
        </p:sp>
        <p:sp>
          <p:nvSpPr>
            <p:cNvPr id="6" name="Tex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4105" y="1788505"/>
              <a:ext cx="3539133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1 428 км дорог отремонтировано — 52 млн руб.</a:t>
              </a:r>
              <a:endParaRPr lang="en-US" sz="1050" dirty="0">
                <a:latin typeface="Muller Bold" pitchFamily="50" charset="-52"/>
              </a:endParaRPr>
            </a:p>
          </p:txBody>
        </p:sp>
        <p:sp>
          <p:nvSpPr>
            <p:cNvPr id="7" name="Shape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2668" y="2271787"/>
              <a:ext cx="3913436" cy="1115467"/>
            </a:xfrm>
            <a:prstGeom prst="roundRect">
              <a:avLst>
                <a:gd name="adj" fmla="val 8197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8" name="Shape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9329" y="2224311"/>
              <a:ext cx="76200" cy="1115467"/>
            </a:xfrm>
            <a:prstGeom prst="roundRect">
              <a:avLst>
                <a:gd name="adj" fmla="val 164825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9" name="Tex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4106" y="2446547"/>
              <a:ext cx="1744340" cy="2180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Городская среда</a:t>
              </a:r>
              <a:endParaRPr lang="ru-RU" sz="1350" b="1" dirty="0">
                <a:solidFill>
                  <a:srgbClr val="4B4A4A"/>
                </a:solidFill>
                <a:latin typeface="Muller Bold" pitchFamily="50" charset="-52"/>
                <a:ea typeface="Noto Serif SC Bold" pitchFamily="34" charset="-122"/>
                <a:cs typeface="Noto Serif SC Bold" pitchFamily="34" charset="-120"/>
              </a:endParaRPr>
            </a:p>
            <a:p>
              <a:pPr marL="0" indent="0" algn="l">
                <a:lnSpc>
                  <a:spcPts val="1700"/>
                </a:lnSpc>
                <a:buNone/>
              </a:pPr>
              <a:r>
                <a:rPr lang="ru-RU" sz="1000" i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</a:rPr>
                <a:t>ФП «Формирование городской комфортной среды»</a:t>
              </a:r>
              <a:endParaRPr lang="en-US" sz="1000" i="1" dirty="0">
                <a:latin typeface="Muller Bold" pitchFamily="50" charset="-52"/>
              </a:endParaRPr>
            </a:p>
          </p:txBody>
        </p:sp>
        <p:sp>
          <p:nvSpPr>
            <p:cNvPr id="10" name="Tex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19" y="2921569"/>
              <a:ext cx="3539133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Нацпроект «Жильё и городская среда» — 13+ млн руб.</a:t>
              </a:r>
              <a:endParaRPr lang="en-US" sz="1050" dirty="0">
                <a:latin typeface="Muller Bold" pitchFamily="50" charset="-52"/>
              </a:endParaRPr>
            </a:p>
          </p:txBody>
        </p:sp>
        <p:sp>
          <p:nvSpPr>
            <p:cNvPr id="11" name="Shape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379" y="3477146"/>
              <a:ext cx="3913436" cy="1115467"/>
            </a:xfrm>
            <a:prstGeom prst="roundRect">
              <a:avLst>
                <a:gd name="adj" fmla="val 8197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12" name="Shape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9329" y="3477146"/>
              <a:ext cx="76200" cy="1115467"/>
            </a:xfrm>
            <a:prstGeom prst="roundRect">
              <a:avLst>
                <a:gd name="adj" fmla="val 164825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13" name="Tex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4106" y="3635722"/>
              <a:ext cx="1744340" cy="2180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ППМИ</a:t>
              </a:r>
              <a:endParaRPr lang="ru-RU" sz="1000" i="1" dirty="0">
                <a:solidFill>
                  <a:srgbClr val="4B4A4A"/>
                </a:solidFill>
                <a:latin typeface="Muller Bold" pitchFamily="50" charset="-52"/>
                <a:ea typeface="Noto Serif SC Bold" pitchFamily="34" charset="-122"/>
                <a:cs typeface="Noto Serif SC Bold" pitchFamily="34" charset="-120"/>
              </a:endParaRPr>
            </a:p>
            <a:p>
              <a:pPr marL="0" indent="0" algn="l">
                <a:lnSpc>
                  <a:spcPts val="1700"/>
                </a:lnSpc>
                <a:buNone/>
              </a:pPr>
              <a:r>
                <a:rPr lang="ru-RU" sz="1000" i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</a:rPr>
                <a:t>Краевая программа «Поддержка инициатив населения»</a:t>
              </a:r>
              <a:endParaRPr lang="en-US" sz="1000" i="1" dirty="0">
                <a:latin typeface="Muller Bold" pitchFamily="50" charset="-52"/>
              </a:endParaRPr>
            </a:p>
          </p:txBody>
        </p:sp>
        <p:sp>
          <p:nvSpPr>
            <p:cNvPr id="14" name="Tex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9819" y="4089648"/>
              <a:ext cx="3539133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9 проектов поддержки местных инициатив — 15 млн руб.</a:t>
              </a:r>
              <a:endParaRPr lang="en-US" sz="1050" dirty="0">
                <a:latin typeface="Muller Bold" pitchFamily="50" charset="-52"/>
              </a:endParaRPr>
            </a:p>
          </p:txBody>
        </p:sp>
        <p:sp>
          <p:nvSpPr>
            <p:cNvPr id="15" name="Shape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6947" y="1192932"/>
              <a:ext cx="3913436" cy="1115467"/>
            </a:xfrm>
            <a:prstGeom prst="roundRect">
              <a:avLst>
                <a:gd name="adj" fmla="val 8197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16" name="Shape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7897" y="1192932"/>
              <a:ext cx="76200" cy="1115467"/>
            </a:xfrm>
            <a:prstGeom prst="roundRect">
              <a:avLst>
                <a:gd name="adj" fmla="val 164825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17" name="Tex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2674" y="1351508"/>
              <a:ext cx="2592809" cy="2180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Образование и демография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18" name="Tex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2674" y="1706910"/>
              <a:ext cx="3539133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1 937 млн руб. — наибольшая сумма среди районов края</a:t>
              </a:r>
              <a:r>
                <a:rPr lang="ru-RU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 за последние 5 лет. </a:t>
              </a:r>
              <a:endParaRPr lang="en-US" sz="1050" dirty="0">
                <a:latin typeface="Muller Bold" pitchFamily="50" charset="-52"/>
              </a:endParaRPr>
            </a:p>
          </p:txBody>
        </p:sp>
        <p:sp>
          <p:nvSpPr>
            <p:cNvPr id="19" name="Shape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6947" y="2445767"/>
              <a:ext cx="3913436" cy="1115467"/>
            </a:xfrm>
            <a:prstGeom prst="roundRect">
              <a:avLst>
                <a:gd name="adj" fmla="val 8197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20" name="Shape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7897" y="2445767"/>
              <a:ext cx="76200" cy="1115467"/>
            </a:xfrm>
            <a:prstGeom prst="roundRect">
              <a:avLst>
                <a:gd name="adj" fmla="val 164825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21" name="Tex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2674" y="2596976"/>
              <a:ext cx="1744340" cy="2180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ЖКХ</a:t>
              </a:r>
              <a:endParaRPr lang="ru-RU" sz="1000" b="1" i="1" dirty="0">
                <a:solidFill>
                  <a:srgbClr val="4B4A4A"/>
                </a:solidFill>
                <a:latin typeface="Muller Bold" pitchFamily="50" charset="-52"/>
                <a:ea typeface="Noto Serif SC Bold" pitchFamily="34" charset="-122"/>
                <a:cs typeface="Noto Serif SC Bold" pitchFamily="34" charset="-120"/>
              </a:endParaRPr>
            </a:p>
            <a:p>
              <a:r>
                <a:rPr lang="ru-RU" sz="1000" b="1" i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</a:rPr>
                <a:t>ГП Алтайского  края «Обеспечение населения </a:t>
              </a:r>
            </a:p>
            <a:p>
              <a:r>
                <a:rPr lang="ru-RU" sz="1000" b="1" i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</a:rPr>
                <a:t>жилищно-коммунальными услугами»</a:t>
              </a:r>
              <a:endParaRPr lang="en-US" sz="1000" i="1" dirty="0">
                <a:latin typeface="Muller Bold" pitchFamily="50" charset="-52"/>
              </a:endParaRPr>
            </a:p>
          </p:txBody>
        </p:sp>
        <p:sp>
          <p:nvSpPr>
            <p:cNvPr id="22" name="Tex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2673" y="3209624"/>
              <a:ext cx="3539133" cy="44291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Обеспечение </a:t>
              </a:r>
              <a:r>
                <a:rPr lang="ru-RU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ЖКУ </a:t>
              </a:r>
              <a:r>
                <a:rPr lang="en-US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— 109+ млн руб.</a:t>
              </a:r>
              <a:endParaRPr lang="en-US" sz="1050" dirty="0">
                <a:latin typeface="Muller Bold" pitchFamily="50" charset="-52"/>
              </a:endParaRPr>
            </a:p>
          </p:txBody>
        </p:sp>
        <p:sp>
          <p:nvSpPr>
            <p:cNvPr id="23" name="Shape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6947" y="3698602"/>
              <a:ext cx="3913436" cy="894011"/>
            </a:xfrm>
            <a:prstGeom prst="roundRect">
              <a:avLst>
                <a:gd name="adj" fmla="val 10228"/>
              </a:avLst>
            </a:prstGeom>
            <a:solidFill>
              <a:srgbClr val="E5F9F2">
                <a:alpha val="95000"/>
              </a:srgbClr>
            </a:solidFill>
            <a:ln w="19050">
              <a:solidFill>
                <a:srgbClr val="B7D5CA"/>
              </a:solidFill>
              <a:prstDash val="solid"/>
            </a:ln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24" name="Shape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7897" y="3698602"/>
              <a:ext cx="76200" cy="894011"/>
            </a:xfrm>
            <a:prstGeom prst="roundRect">
              <a:avLst>
                <a:gd name="adj" fmla="val 164825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>
                <a:latin typeface="Muller Bold" pitchFamily="50" charset="-52"/>
              </a:endParaRPr>
            </a:p>
          </p:txBody>
        </p:sp>
        <p:sp>
          <p:nvSpPr>
            <p:cNvPr id="25" name="Tex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2674" y="3857179"/>
              <a:ext cx="3059757" cy="21803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35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Здравоохранение и ремонт МКД</a:t>
              </a:r>
              <a:endParaRPr lang="en-US" sz="1350" dirty="0">
                <a:latin typeface="Muller Bold" pitchFamily="50" charset="-52"/>
              </a:endParaRPr>
            </a:p>
          </p:txBody>
        </p:sp>
        <p:sp>
          <p:nvSpPr>
            <p:cNvPr id="26" name="Tex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2674" y="4212580"/>
              <a:ext cx="3539133" cy="22145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1050" dirty="0">
                  <a:solidFill>
                    <a:srgbClr val="4B4A4A"/>
                  </a:solidFill>
                  <a:latin typeface="Muller Bold" pitchFamily="50" charset="-52"/>
                  <a:ea typeface="Geist" pitchFamily="34" charset="-122"/>
                  <a:cs typeface="Geist" pitchFamily="34" charset="-120"/>
                </a:rPr>
                <a:t>~20 млн + ~45 млн руб. капремонта</a:t>
              </a:r>
              <a:endParaRPr lang="en-US" sz="1050" dirty="0">
                <a:latin typeface="Muller Bold" pitchFamily="50" charset="-52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DC30199-7E11-ED23-AF7B-47AC164E9C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E7FD9-D2B3-4E1B-5523-01FE4173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9E12434-64CE-76B3-3C3E-C82679150AC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74" y="0"/>
            <a:ext cx="9130652" cy="5143500"/>
            <a:chOff x="6674" y="0"/>
            <a:chExt cx="9130652" cy="5143500"/>
          </a:xfrm>
        </p:grpSpPr>
        <p:sp>
          <p:nvSpPr>
            <p:cNvPr id="3" name="Text 0">
              <a:extLst>
                <a:ext uri="{FF2B5EF4-FFF2-40B4-BE49-F238E27FC236}">
                  <a16:creationId xmlns:a16="http://schemas.microsoft.com/office/drawing/2014/main" id="{B5F79E08-F0BC-9180-2AE3-986715B917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01319" y="1097649"/>
              <a:ext cx="4722763" cy="132896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3450"/>
                </a:lnSpc>
                <a:buNone/>
              </a:pPr>
              <a:r>
                <a:rPr lang="ru-RU" sz="27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Вершина синергии – Государственная программа "Комплексное развитие сельских территорий" </a:t>
              </a:r>
            </a:p>
            <a:p>
              <a:pPr marL="0" indent="0" algn="l">
                <a:lnSpc>
                  <a:spcPts val="3450"/>
                </a:lnSpc>
                <a:buNone/>
              </a:pPr>
              <a:r>
                <a:rPr lang="ru-RU" sz="27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от Минсельхоза РФ</a:t>
              </a:r>
              <a:endParaRPr lang="en-US" sz="2750" dirty="0">
                <a:latin typeface="Muller Black" pitchFamily="50" charset="-52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66ECA9-F72B-50BC-1510-F57AEF6F6E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118EC30-A7ED-75DD-00D9-13D9E1BD295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l="16944" r="24808"/>
            <a:stretch>
              <a:fillRect/>
            </a:stretch>
          </p:blipFill>
          <p:spPr>
            <a:xfrm>
              <a:off x="6674" y="0"/>
              <a:ext cx="3603301" cy="5143500"/>
            </a:xfrm>
            <a:prstGeom prst="flowChartDelay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8D5144-B601-EFB4-9433-85EB922856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4775" y="4045851"/>
              <a:ext cx="4572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i="1" dirty="0"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Утверждена Постановлением Правительства РФ №696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14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C32E655-123E-3D00-CA83-AA780028A5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3180" y="253128"/>
            <a:ext cx="8734146" cy="4883698"/>
            <a:chOff x="403180" y="253128"/>
            <a:chExt cx="8734146" cy="4883698"/>
          </a:xfrm>
        </p:grpSpPr>
        <p:sp>
          <p:nvSpPr>
            <p:cNvPr id="2" name="Text 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0" y="253128"/>
              <a:ext cx="8173492" cy="39454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100"/>
                </a:lnSpc>
                <a:buNone/>
              </a:pPr>
              <a:r>
                <a:rPr lang="ru-RU" sz="24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Начало реализации программы КРСТ – 2020 год</a:t>
              </a:r>
              <a:endParaRPr lang="en-US" sz="2450" dirty="0">
                <a:latin typeface="Muller Black" pitchFamily="50" charset="-52"/>
              </a:endParaRPr>
            </a:p>
          </p:txBody>
        </p:sp>
        <p:pic>
          <p:nvPicPr>
            <p:cNvPr id="5" name="Image 1" descr="preencoded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743628" y="2704495"/>
              <a:ext cx="189384" cy="189384"/>
            </a:xfrm>
            <a:prstGeom prst="rect">
              <a:avLst/>
            </a:prstGeom>
          </p:spPr>
        </p:pic>
        <p:sp>
          <p:nvSpPr>
            <p:cNvPr id="6" name="Tex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6214" y="2675826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Спортивная площадка </a:t>
              </a:r>
            </a:p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в с. Зайцево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DEF8B13-2776-8E0C-5F6A-AFE9A76655D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uller Bold" pitchFamily="50" charset="-52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9D5ABDA-9AD7-F454-A16F-DCCD63D54E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8228" t="13637" r="14480" b="13475"/>
            <a:stretch>
              <a:fillRect/>
            </a:stretch>
          </p:blipFill>
          <p:spPr>
            <a:xfrm>
              <a:off x="517254" y="980715"/>
              <a:ext cx="2458997" cy="16435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9E9A06C-147B-D851-9842-7CCAAA8173C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r="2281"/>
            <a:stretch>
              <a:fillRect/>
            </a:stretch>
          </p:blipFill>
          <p:spPr>
            <a:xfrm>
              <a:off x="3362033" y="1395653"/>
              <a:ext cx="2419933" cy="1615969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96C26E2-0D4D-E45C-591E-24B65D387C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5446" y="2492986"/>
              <a:ext cx="2461226" cy="1643543"/>
            </a:xfrm>
            <a:prstGeom prst="rect">
              <a:avLst/>
            </a:prstGeom>
          </p:spPr>
        </p:pic>
        <p:pic>
          <p:nvPicPr>
            <p:cNvPr id="26" name="Image 1" descr="preencoded.png">
              <a:extLst>
                <a:ext uri="{FF2B5EF4-FFF2-40B4-BE49-F238E27FC236}">
                  <a16:creationId xmlns:a16="http://schemas.microsoft.com/office/drawing/2014/main" id="{F60F0720-67E8-6E2E-D9CC-503A697CCDC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611726" y="3208198"/>
              <a:ext cx="189384" cy="189384"/>
            </a:xfrm>
            <a:prstGeom prst="rect">
              <a:avLst/>
            </a:prstGeom>
          </p:spPr>
        </p:pic>
        <p:pic>
          <p:nvPicPr>
            <p:cNvPr id="27" name="Image 1" descr="preencoded.png">
              <a:extLst>
                <a:ext uri="{FF2B5EF4-FFF2-40B4-BE49-F238E27FC236}">
                  <a16:creationId xmlns:a16="http://schemas.microsoft.com/office/drawing/2014/main" id="{8491B240-B463-3289-C9AD-CCE4EA24880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6298160" y="4289500"/>
              <a:ext cx="189384" cy="189384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87BA94B3-F387-EB17-72AC-E7D653E2C0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2573" y="3117486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Спортивная площадка </a:t>
              </a:r>
            </a:p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в с. Луговое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29" name="Text 2">
              <a:extLst>
                <a:ext uri="{FF2B5EF4-FFF2-40B4-BE49-F238E27FC236}">
                  <a16:creationId xmlns:a16="http://schemas.microsoft.com/office/drawing/2014/main" id="{A68E9F6B-27D9-084E-40ED-055CD4FB75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78127" y="4279328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Спортивная площадка </a:t>
              </a:r>
            </a:p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в с. Новотроицк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A200B9-EC67-67CC-C9E1-5A801E12473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7254" y="3726967"/>
              <a:ext cx="48556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6747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Общая сумма финансирования всех объектов из бюджетов всех уровней составила </a:t>
              </a:r>
              <a:r>
                <a:rPr lang="ru-RU" b="1" dirty="0">
                  <a:solidFill>
                    <a:srgbClr val="006747"/>
                  </a:solidFill>
                  <a:latin typeface="Muller Black" pitchFamily="50" charset="-52"/>
                  <a:ea typeface="Geist" panose="020B0604020202020204" charset="-52"/>
                  <a:cs typeface="Geist" panose="020B0604020202020204" charset="-52"/>
                </a:rPr>
                <a:t>5 168 651 рубль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27685-F407-596B-1CF2-59D9250C8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16A7A7-253F-61E4-636A-CCAACB4AC7F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3180" y="253128"/>
            <a:ext cx="8734146" cy="4883698"/>
            <a:chOff x="403180" y="253128"/>
            <a:chExt cx="8734146" cy="4883698"/>
          </a:xfrm>
        </p:grpSpPr>
        <p:sp>
          <p:nvSpPr>
            <p:cNvPr id="2" name="Text 0">
              <a:extLst>
                <a:ext uri="{FF2B5EF4-FFF2-40B4-BE49-F238E27FC236}">
                  <a16:creationId xmlns:a16="http://schemas.microsoft.com/office/drawing/2014/main" id="{206FFC14-16BB-17FF-E799-6F5D67E5E69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0" y="253128"/>
              <a:ext cx="8173492" cy="39454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100"/>
                </a:lnSpc>
                <a:buNone/>
              </a:pPr>
              <a:r>
                <a:rPr lang="ru-RU" sz="24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Продолжение реализации программы КРСТ – 2021 год</a:t>
              </a:r>
              <a:endParaRPr lang="en-US" sz="2450" dirty="0">
                <a:latin typeface="Muller Black" pitchFamily="50" charset="-52"/>
              </a:endParaRPr>
            </a:p>
          </p:txBody>
        </p:sp>
        <p:pic>
          <p:nvPicPr>
            <p:cNvPr id="5" name="Image 1" descr="preencoded.png">
              <a:extLst>
                <a:ext uri="{FF2B5EF4-FFF2-40B4-BE49-F238E27FC236}">
                  <a16:creationId xmlns:a16="http://schemas.microsoft.com/office/drawing/2014/main" id="{B921F103-0DB9-C4E4-A87B-4646B00C93D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743628" y="2704495"/>
              <a:ext cx="189384" cy="189384"/>
            </a:xfrm>
            <a:prstGeom prst="rect">
              <a:avLst/>
            </a:prstGeom>
          </p:spPr>
        </p:pic>
        <p:sp>
          <p:nvSpPr>
            <p:cNvPr id="6" name="Text 2">
              <a:extLst>
                <a:ext uri="{FF2B5EF4-FFF2-40B4-BE49-F238E27FC236}">
                  <a16:creationId xmlns:a16="http://schemas.microsoft.com/office/drawing/2014/main" id="{CD825A9D-7609-35BA-349F-3DD42F544F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6214" y="2675826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Спортивная площадка </a:t>
              </a:r>
            </a:p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в с. Озерки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66C7A8E-1A02-A0B3-85A9-06982E0764D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uller Bold" pitchFamily="50" charset="-52"/>
              </a:endParaRPr>
            </a:p>
          </p:txBody>
        </p:sp>
        <p:pic>
          <p:nvPicPr>
            <p:cNvPr id="26" name="Image 1" descr="preencoded.png">
              <a:extLst>
                <a:ext uri="{FF2B5EF4-FFF2-40B4-BE49-F238E27FC236}">
                  <a16:creationId xmlns:a16="http://schemas.microsoft.com/office/drawing/2014/main" id="{433C43E4-261E-6D6D-ABEB-E65083B550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611726" y="3208198"/>
              <a:ext cx="189384" cy="189384"/>
            </a:xfrm>
            <a:prstGeom prst="rect">
              <a:avLst/>
            </a:prstGeom>
          </p:spPr>
        </p:pic>
        <p:pic>
          <p:nvPicPr>
            <p:cNvPr id="27" name="Image 1" descr="preencoded.png">
              <a:extLst>
                <a:ext uri="{FF2B5EF4-FFF2-40B4-BE49-F238E27FC236}">
                  <a16:creationId xmlns:a16="http://schemas.microsoft.com/office/drawing/2014/main" id="{3575D4F2-E91D-79B6-9534-791A6A97D37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6298160" y="4289500"/>
              <a:ext cx="189384" cy="189384"/>
            </a:xfrm>
            <a:prstGeom prst="rect">
              <a:avLst/>
            </a:prstGeom>
          </p:spPr>
        </p:pic>
        <p:sp>
          <p:nvSpPr>
            <p:cNvPr id="28" name="Text 2">
              <a:extLst>
                <a:ext uri="{FF2B5EF4-FFF2-40B4-BE49-F238E27FC236}">
                  <a16:creationId xmlns:a16="http://schemas.microsoft.com/office/drawing/2014/main" id="{256188A4-7A05-F1FF-FF64-80B830FBF3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22573" y="3117486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Спортивная площадка </a:t>
              </a:r>
            </a:p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в с. Ларичиха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29" name="Text 2">
              <a:extLst>
                <a:ext uri="{FF2B5EF4-FFF2-40B4-BE49-F238E27FC236}">
                  <a16:creationId xmlns:a16="http://schemas.microsoft.com/office/drawing/2014/main" id="{E8A618D5-C9C6-1DF8-AC70-20EDF6504A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78127" y="4279328"/>
              <a:ext cx="1578248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Спортивная площадка </a:t>
              </a:r>
            </a:p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в р.п. Тальменка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95AFD4-EA86-8A12-7E91-AE3473DF4F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7254" y="3726967"/>
              <a:ext cx="48556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6747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Общая сумма финансирования всех объектов из бюджетов всех уровней составила </a:t>
              </a:r>
              <a:r>
                <a:rPr lang="ru-RU" b="1" dirty="0">
                  <a:solidFill>
                    <a:srgbClr val="006747"/>
                  </a:solidFill>
                  <a:latin typeface="Muller Black" pitchFamily="50" charset="-52"/>
                  <a:ea typeface="Geist" panose="020B0604020202020204" charset="-52"/>
                  <a:cs typeface="Geist" panose="020B0604020202020204" charset="-52"/>
                </a:rPr>
                <a:t>7 315 228 рублей</a:t>
              </a:r>
            </a:p>
          </p:txBody>
        </p:sp>
        <p:pic>
          <p:nvPicPr>
            <p:cNvPr id="3" name="Объект 5">
              <a:extLst>
                <a:ext uri="{FF2B5EF4-FFF2-40B4-BE49-F238E27FC236}">
                  <a16:creationId xmlns:a16="http://schemas.microsoft.com/office/drawing/2014/main" id="{EEAE45AC-2508-4209-5DB0-4EE6CDBF668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61" y="926515"/>
              <a:ext cx="2419933" cy="1613288"/>
            </a:xfrm>
            <a:prstGeom prst="rect">
              <a:avLst/>
            </a:prstGeom>
          </p:spPr>
        </p:pic>
        <p:pic>
          <p:nvPicPr>
            <p:cNvPr id="4" name="Объект 7">
              <a:extLst>
                <a:ext uri="{FF2B5EF4-FFF2-40B4-BE49-F238E27FC236}">
                  <a16:creationId xmlns:a16="http://schemas.microsoft.com/office/drawing/2014/main" id="{A769640A-A674-2F9A-B376-82D2F6DE7A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974" y="1339506"/>
              <a:ext cx="2419932" cy="161328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AFDF4AE-C877-5D85-C34A-4163A7425F4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964"/>
            <a:stretch>
              <a:fillRect/>
            </a:stretch>
          </p:blipFill>
          <p:spPr>
            <a:xfrm>
              <a:off x="6165520" y="2474778"/>
              <a:ext cx="2461226" cy="16435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3043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B6CA7-0669-D3DE-5B37-FF83007C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B3A64F-3A1A-F74C-1FB4-A0846AEAFD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46322" y="253128"/>
            <a:ext cx="8791004" cy="4883698"/>
            <a:chOff x="346322" y="253128"/>
            <a:chExt cx="8791004" cy="4883698"/>
          </a:xfrm>
        </p:grpSpPr>
        <p:sp>
          <p:nvSpPr>
            <p:cNvPr id="2" name="Text 0">
              <a:extLst>
                <a:ext uri="{FF2B5EF4-FFF2-40B4-BE49-F238E27FC236}">
                  <a16:creationId xmlns:a16="http://schemas.microsoft.com/office/drawing/2014/main" id="{19CA2670-A2ED-5B32-4564-6F0D820B9A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0" y="253128"/>
              <a:ext cx="8173492" cy="39454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100"/>
                </a:lnSpc>
                <a:buNone/>
              </a:pPr>
              <a:r>
                <a:rPr lang="ru-RU" sz="24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Продолжение реализации программы КРСТ – 2023 год</a:t>
              </a:r>
              <a:endParaRPr lang="en-US" sz="2450" dirty="0">
                <a:latin typeface="Muller Black" pitchFamily="50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3BEAD43-7866-0017-51B1-4DB2B4D6B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uller Bold" pitchFamily="50" charset="-52"/>
              </a:endParaRPr>
            </a:p>
          </p:txBody>
        </p:sp>
        <p:pic>
          <p:nvPicPr>
            <p:cNvPr id="27" name="Image 1" descr="preencoded.png">
              <a:extLst>
                <a:ext uri="{FF2B5EF4-FFF2-40B4-BE49-F238E27FC236}">
                  <a16:creationId xmlns:a16="http://schemas.microsoft.com/office/drawing/2014/main" id="{9552BE57-0C78-AF1F-A7EF-31EC5264DC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2848706" y="3265788"/>
              <a:ext cx="318875" cy="318875"/>
            </a:xfrm>
            <a:prstGeom prst="rect">
              <a:avLst/>
            </a:prstGeom>
          </p:spPr>
        </p:pic>
        <p:sp>
          <p:nvSpPr>
            <p:cNvPr id="29" name="Text 2">
              <a:extLst>
                <a:ext uri="{FF2B5EF4-FFF2-40B4-BE49-F238E27FC236}">
                  <a16:creationId xmlns:a16="http://schemas.microsoft.com/office/drawing/2014/main" id="{5511868D-5CF7-C98D-19DA-29EA6BA087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9478" y="3328410"/>
              <a:ext cx="2915210" cy="1972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ru-RU" sz="1200" b="1" dirty="0">
                  <a:solidFill>
                    <a:srgbClr val="4B4A4A"/>
                  </a:solidFill>
                  <a:latin typeface="Muller Bold" pitchFamily="50" charset="-52"/>
                  <a:ea typeface="Noto Serif SC Bold" pitchFamily="34" charset="-122"/>
                  <a:cs typeface="Noto Serif SC Bold" pitchFamily="34" charset="-120"/>
                </a:rPr>
                <a:t>Спортивная площадка в р.п. Тальменка</a:t>
              </a:r>
              <a:endParaRPr lang="en-US" sz="1200" dirty="0">
                <a:latin typeface="Muller Bold" pitchFamily="50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3E09F25-EEDD-F993-238D-B1D013C3EE8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48" y="3817859"/>
              <a:ext cx="77240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6747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Общая сумма финансирования всех объектов из бюджетов всех уровней составила </a:t>
              </a:r>
              <a:r>
                <a:rPr lang="ru-RU" b="1" dirty="0">
                  <a:solidFill>
                    <a:srgbClr val="006747"/>
                  </a:solidFill>
                  <a:latin typeface="Muller Black" pitchFamily="50" charset="-52"/>
                  <a:ea typeface="Geist" panose="020B0604020202020204" charset="-52"/>
                  <a:cs typeface="Geist" panose="020B0604020202020204" charset="-52"/>
                </a:rPr>
                <a:t>2 996 128 рублей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D801A9C-BB99-D26A-D6F9-08D39AB80F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322" y="1041868"/>
              <a:ext cx="2794200" cy="209720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01C70C7-7572-CAE9-8E65-4B40CFD3B3C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461" y="1041868"/>
              <a:ext cx="2792210" cy="209720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AC6F43B-0B0B-2540-FBB0-99B95881C6F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 l="10632" t="16014" r="27383" b="17498"/>
            <a:stretch>
              <a:fillRect/>
            </a:stretch>
          </p:blipFill>
          <p:spPr>
            <a:xfrm>
              <a:off x="3227371" y="1041868"/>
              <a:ext cx="2713300" cy="2095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09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1F33-925A-91BC-1571-8F56593E4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EA49C51-A08D-FF40-8E62-AFC11CD328B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3180" y="253128"/>
            <a:ext cx="8734146" cy="4883698"/>
            <a:chOff x="403180" y="253128"/>
            <a:chExt cx="8734146" cy="4883698"/>
          </a:xfrm>
        </p:grpSpPr>
        <p:sp>
          <p:nvSpPr>
            <p:cNvPr id="2" name="Text 0">
              <a:extLst>
                <a:ext uri="{FF2B5EF4-FFF2-40B4-BE49-F238E27FC236}">
                  <a16:creationId xmlns:a16="http://schemas.microsoft.com/office/drawing/2014/main" id="{55C7078D-B6EF-80DE-C7B1-889E618373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3180" y="253128"/>
              <a:ext cx="8173492" cy="39454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100"/>
                </a:lnSpc>
                <a:buNone/>
              </a:pPr>
              <a:r>
                <a:rPr lang="ru-RU" sz="24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Продолжение реализации программы КРСТ –</a:t>
              </a:r>
            </a:p>
            <a:p>
              <a:pPr marL="0" indent="0" algn="l">
                <a:lnSpc>
                  <a:spcPts val="3100"/>
                </a:lnSpc>
                <a:buNone/>
              </a:pPr>
              <a:r>
                <a:rPr lang="ru-RU" sz="2450" b="1" dirty="0">
                  <a:solidFill>
                    <a:srgbClr val="006747"/>
                  </a:solidFill>
                  <a:latin typeface="Muller Black" pitchFamily="50" charset="-52"/>
                  <a:ea typeface="Noto Serif SC Bold" pitchFamily="34" charset="-122"/>
                  <a:cs typeface="Noto Serif SC Bold" pitchFamily="34" charset="-120"/>
                </a:rPr>
                <a:t>2020 -  2023 годы</a:t>
              </a:r>
              <a:endParaRPr lang="en-US" sz="2450" dirty="0">
                <a:latin typeface="Muller Black" pitchFamily="50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1F283D-A6F5-B2EB-D4C5-A311380C2C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16018" y="4818955"/>
              <a:ext cx="1121308" cy="317871"/>
            </a:xfrm>
            <a:prstGeom prst="rect">
              <a:avLst/>
            </a:prstGeom>
            <a:solidFill>
              <a:srgbClr val="E1F7F1"/>
            </a:solidFill>
            <a:ln>
              <a:solidFill>
                <a:srgbClr val="E1F7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uller Bold" pitchFamily="50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26AB07-E903-5515-D2C2-38B826FB3FC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5048" y="4141024"/>
              <a:ext cx="77240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6747"/>
                  </a:solidFill>
                  <a:latin typeface="Geist" panose="020B0604020202020204" charset="-52"/>
                  <a:ea typeface="Geist" panose="020B0604020202020204" charset="-52"/>
                  <a:cs typeface="Geist" panose="020B0604020202020204" charset="-52"/>
                </a:rPr>
                <a:t>Общая сумма финансирования всех объектов из бюджетов всех уровней составила </a:t>
              </a:r>
              <a:r>
                <a:rPr lang="ru-RU" b="1" dirty="0">
                  <a:solidFill>
                    <a:srgbClr val="006747"/>
                  </a:solidFill>
                  <a:latin typeface="Muller Black" pitchFamily="50" charset="-52"/>
                  <a:ea typeface="Geist" panose="020B0604020202020204" charset="-52"/>
                  <a:cs typeface="Geist" panose="020B0604020202020204" charset="-52"/>
                </a:rPr>
                <a:t>670 млн. рублей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798745-6848-D4D0-1E7A-C9C81B1FF67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29861" y="1171527"/>
              <a:ext cx="6084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uller Bold" pitchFamily="50" charset="-52"/>
                </a:rPr>
                <a:t>Тальменская средняя школа № 3 на 550 учащихся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A0915C1-E4E9-39A8-38FC-4C9DA4534A7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436" y="1652530"/>
              <a:ext cx="3716933" cy="231944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0CE6C81-A216-EAF3-03B7-BB0C6B962F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8552" r="10163"/>
            <a:stretch>
              <a:fillRect/>
            </a:stretch>
          </p:blipFill>
          <p:spPr>
            <a:xfrm>
              <a:off x="4571999" y="1647432"/>
              <a:ext cx="3716933" cy="2324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3342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781</Words>
  <Application>Microsoft Office PowerPoint</Application>
  <PresentationFormat>Экран (16:9)</PresentationFormat>
  <Paragraphs>147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Muller Bold</vt:lpstr>
      <vt:lpstr>Geist</vt:lpstr>
      <vt:lpstr>Noto Serif SC Bold</vt:lpstr>
      <vt:lpstr>Muller Black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Наталья</dc:creator>
  <cp:lastModifiedBy>danilichevdenis@dnevnik.ru</cp:lastModifiedBy>
  <cp:revision>11</cp:revision>
  <dcterms:created xsi:type="dcterms:W3CDTF">2026-05-13T16:05:53Z</dcterms:created>
  <dcterms:modified xsi:type="dcterms:W3CDTF">2026-05-14T10:35:03Z</dcterms:modified>
</cp:coreProperties>
</file>