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40033" y="176374"/>
            <a:ext cx="1612833" cy="5604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80207" y="2226233"/>
            <a:ext cx="7512042" cy="5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0207" y="1058166"/>
            <a:ext cx="551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Мастер-класс</a:t>
            </a:r>
          </a:p>
        </p:txBody>
      </p:sp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D4B08814-E233-4949-BAB2-CF353F8FC1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65093" y="499918"/>
            <a:ext cx="6017355" cy="64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                                              30 сентября (ауд. 220)                                                 </a:t>
            </a:r>
            <a:b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18:55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55557D1F-CA30-4C09-9CE3-AAA806784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1552" y="1143704"/>
            <a:ext cx="7512042" cy="1130878"/>
          </a:xfrm>
        </p:spPr>
        <p:txBody>
          <a:bodyPr>
            <a:noAutofit/>
          </a:bodyPr>
          <a:lstStyle/>
          <a:p>
            <a:r>
              <a:rPr lang="ru-RU" sz="4000" spc="100" dirty="0">
                <a:solidFill>
                  <a:schemeClr val="bg1"/>
                </a:solidFill>
                <a:latin typeface="Book Antiqua" panose="02040602050305030304" pitchFamily="18" charset="0"/>
              </a:rPr>
              <a:t>Сверим страховые подходы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84D1D5AF-5BCD-4F2A-830B-3A93A452A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95056" y="2456829"/>
            <a:ext cx="3887391" cy="14144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Дорожкин Алексей Владимирович</a:t>
            </a:r>
            <a:endParaRPr lang="ru-RU" sz="16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1200" dirty="0">
                <a:solidFill>
                  <a:schemeClr val="bg1"/>
                </a:solidFill>
                <a:latin typeface="Book Antiqua" panose="02040602050305030304" pitchFamily="18" charset="0"/>
              </a:rPr>
              <a:t>к.э.н., доцент Кафедры страхования и экономики социальной сферы, директор проектного офиса поддержки реализации проектов и стратегий       АО ТВЭЛ</a:t>
            </a:r>
            <a:endParaRPr lang="ru-RU" dirty="0"/>
          </a:p>
        </p:txBody>
      </p:sp>
      <p:sp>
        <p:nvSpPr>
          <p:cNvPr id="18" name="Объект 17">
            <a:extLst>
              <a:ext uri="{FF2B5EF4-FFF2-40B4-BE49-F238E27FC236}">
                <a16:creationId xmlns:a16="http://schemas.microsoft.com/office/drawing/2014/main" id="{BAC72727-C5BB-4AD1-BE09-22019B4096DC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361552" y="2531843"/>
            <a:ext cx="4134644" cy="1264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dirty="0" err="1">
                <a:solidFill>
                  <a:schemeClr val="bg1"/>
                </a:solidFill>
                <a:latin typeface="Book Antiqua" panose="02040602050305030304" pitchFamily="18" charset="0"/>
              </a:rPr>
              <a:t>Орланюк</a:t>
            </a: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-Малицкая Лариса Алексеевна</a:t>
            </a: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1200" dirty="0">
                <a:solidFill>
                  <a:schemeClr val="bg1"/>
                </a:solidFill>
                <a:latin typeface="Book Antiqua" panose="02040602050305030304" pitchFamily="18" charset="0"/>
              </a:rPr>
              <a:t>д.э.н., профессор Кафедры страхования и экономики социальной сферы, почетный профессор Финансового университета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9C2B5DA-61D1-46FE-AF75-26D378746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57" y="3934824"/>
            <a:ext cx="2453104" cy="2656268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31DEB8B2-28F2-4D69-97EF-5070A49439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2074" y="3934824"/>
            <a:ext cx="2656268" cy="265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240033" y="176374"/>
            <a:ext cx="1612833" cy="5604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80207" y="2226233"/>
            <a:ext cx="7512042" cy="50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80207" y="1058166"/>
            <a:ext cx="5514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Мастер-класс</a:t>
            </a:r>
          </a:p>
        </p:txBody>
      </p:sp>
      <p:sp>
        <p:nvSpPr>
          <p:cNvPr id="13" name="Заголовок 12">
            <a:extLst>
              <a:ext uri="{FF2B5EF4-FFF2-40B4-BE49-F238E27FC236}">
                <a16:creationId xmlns:a16="http://schemas.microsoft.com/office/drawing/2014/main" id="{D4B08814-E233-4949-BAB2-CF353F8FC1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65093" y="499918"/>
            <a:ext cx="6017355" cy="64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                                              30 сентября (ауд. 220) </a:t>
            </a:r>
            <a:b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18:55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55557D1F-CA30-4C09-9CE3-AAA806784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1552" y="1143704"/>
            <a:ext cx="7512042" cy="1130878"/>
          </a:xfrm>
        </p:spPr>
        <p:txBody>
          <a:bodyPr>
            <a:noAutofit/>
          </a:bodyPr>
          <a:lstStyle/>
          <a:p>
            <a:r>
              <a:rPr lang="ru-RU" sz="4000" spc="100" dirty="0">
                <a:solidFill>
                  <a:schemeClr val="bg1"/>
                </a:solidFill>
                <a:latin typeface="Book Antiqua" panose="02040602050305030304" pitchFamily="18" charset="0"/>
              </a:rPr>
              <a:t>Сверим страховые подходы</a:t>
            </a: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id="{84D1D5AF-5BCD-4F2A-830B-3A93A452A1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804" y="2456829"/>
            <a:ext cx="4134644" cy="14144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Кириллова Надежда Викторовна</a:t>
            </a:r>
            <a:endParaRPr lang="ru-RU" sz="1600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1200" dirty="0">
                <a:solidFill>
                  <a:schemeClr val="bg1"/>
                </a:solidFill>
                <a:latin typeface="Book Antiqua" panose="02040602050305030304" pitchFamily="18" charset="0"/>
              </a:rPr>
              <a:t>д.э.н., профессор Кафедры страхования и экономики социальной сферы, руководитель магистерской программы «Страховой бизнес»</a:t>
            </a:r>
            <a:endParaRPr lang="ru-RU" dirty="0"/>
          </a:p>
        </p:txBody>
      </p:sp>
      <p:sp>
        <p:nvSpPr>
          <p:cNvPr id="18" name="Объект 17">
            <a:extLst>
              <a:ext uri="{FF2B5EF4-FFF2-40B4-BE49-F238E27FC236}">
                <a16:creationId xmlns:a16="http://schemas.microsoft.com/office/drawing/2014/main" id="{BAC72727-C5BB-4AD1-BE09-22019B4096DC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361552" y="2531843"/>
            <a:ext cx="4134644" cy="802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Цыганов Александр Андреевич</a:t>
            </a:r>
          </a:p>
          <a:p>
            <a:pPr marL="0" indent="0" algn="just">
              <a:lnSpc>
                <a:spcPct val="100000"/>
              </a:lnSpc>
              <a:spcBef>
                <a:spcPts val="500"/>
              </a:spcBef>
              <a:buNone/>
            </a:pPr>
            <a:r>
              <a:rPr lang="ru-RU" sz="1200" dirty="0">
                <a:solidFill>
                  <a:schemeClr val="bg1"/>
                </a:solidFill>
                <a:latin typeface="Book Antiqua" panose="02040602050305030304" pitchFamily="18" charset="0"/>
              </a:rPr>
              <a:t>д.э.н., профессор, заведующий Кафедрой страхования и экономики социальной сферы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C4E461-3E15-468C-B475-5B03090177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823" y="3832929"/>
            <a:ext cx="2568606" cy="256860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6658E2F-9D28-4C75-A9E3-CA796CE542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9" y="3832929"/>
            <a:ext cx="2568606" cy="25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2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 bwMode="auto">
          <a:xfrm>
            <a:off x="0" y="201079"/>
            <a:ext cx="7208158" cy="1589103"/>
          </a:xfrm>
          <a:prstGeom prst="homePlate">
            <a:avLst>
              <a:gd name="adj" fmla="val 50000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000" b="1">
                <a:solidFill>
                  <a:schemeClr val="bg1"/>
                </a:solidFill>
                <a:latin typeface="Book Antiqua"/>
              </a:rPr>
              <a:t>Мастер-класс</a:t>
            </a:r>
            <a:endParaRPr/>
          </a:p>
          <a:p>
            <a:pPr>
              <a:defRPr/>
            </a:pPr>
            <a:endParaRPr lang="ru-RU" sz="2000" b="1">
              <a:solidFill>
                <a:schemeClr val="bg1"/>
              </a:solidFill>
              <a:latin typeface="Book Antiqua"/>
            </a:endParaRPr>
          </a:p>
          <a:p>
            <a:pPr algn="just">
              <a:defRPr/>
            </a:pPr>
            <a:r>
              <a:rPr lang="ru-RU" sz="2200" b="1">
                <a:solidFill>
                  <a:schemeClr val="bg1"/>
                </a:solidFill>
                <a:latin typeface="Book Antiqua"/>
              </a:rPr>
              <a:t>«</a:t>
            </a:r>
            <a:r>
              <a:rPr lang="ru-RU" sz="3200" b="1">
                <a:solidFill>
                  <a:schemeClr val="bg1"/>
                </a:solidFill>
                <a:latin typeface="Book Antiqua"/>
              </a:rPr>
              <a:t>Сверим страховые подходы</a:t>
            </a:r>
            <a:r>
              <a:rPr lang="ru-RU" sz="2200" b="1">
                <a:solidFill>
                  <a:schemeClr val="bg1"/>
                </a:solidFill>
                <a:latin typeface="Book Antiqua"/>
              </a:rPr>
              <a:t>»</a:t>
            </a:r>
            <a:endParaRPr/>
          </a:p>
          <a:p>
            <a:pPr algn="ctr">
              <a:defRPr/>
            </a:pPr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rcRect t="23839" b="55757"/>
          <a:stretch/>
        </p:blipFill>
        <p:spPr bwMode="auto">
          <a:xfrm>
            <a:off x="7208158" y="690006"/>
            <a:ext cx="1724227" cy="6112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 bwMode="auto">
          <a:xfrm>
            <a:off x="684047" y="1922678"/>
            <a:ext cx="738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Дискуссия четырех поколений с магистрами, аспирантами              и преподавателями</a:t>
            </a:r>
            <a:endParaRPr/>
          </a:p>
        </p:txBody>
      </p:sp>
      <p:sp>
        <p:nvSpPr>
          <p:cNvPr id="11" name="TextBox 10"/>
          <p:cNvSpPr txBox="1"/>
          <p:nvPr/>
        </p:nvSpPr>
        <p:spPr bwMode="auto">
          <a:xfrm>
            <a:off x="684047" y="2537658"/>
            <a:ext cx="6347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Перспективы развития научной школы «Страхование»</a:t>
            </a:r>
            <a:endParaRPr/>
          </a:p>
        </p:txBody>
      </p:sp>
      <p:sp>
        <p:nvSpPr>
          <p:cNvPr id="15" name="TextBox 14"/>
          <p:cNvSpPr txBox="1"/>
          <p:nvPr/>
        </p:nvSpPr>
        <p:spPr bwMode="auto">
          <a:xfrm>
            <a:off x="684047" y="2855168"/>
            <a:ext cx="595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Будущее страхования</a:t>
            </a:r>
            <a:endParaRPr/>
          </a:p>
        </p:txBody>
      </p:sp>
      <p:sp>
        <p:nvSpPr>
          <p:cNvPr id="17" name="TextBox 16"/>
          <p:cNvSpPr txBox="1"/>
          <p:nvPr/>
        </p:nvSpPr>
        <p:spPr bwMode="auto">
          <a:xfrm>
            <a:off x="692456" y="3593832"/>
            <a:ext cx="5956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Можно ли создать лучший страховой продукт?</a:t>
            </a:r>
            <a:endParaRPr/>
          </a:p>
        </p:txBody>
      </p:sp>
      <p:sp>
        <p:nvSpPr>
          <p:cNvPr id="10" name="Пятиугольник 3"/>
          <p:cNvSpPr/>
          <p:nvPr/>
        </p:nvSpPr>
        <p:spPr bwMode="auto">
          <a:xfrm flipH="1">
            <a:off x="1935837" y="5370990"/>
            <a:ext cx="7208157" cy="1460909"/>
          </a:xfrm>
          <a:prstGeom prst="homePlate">
            <a:avLst>
              <a:gd name="adj" fmla="val 50000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26000" rtlCol="0" anchor="ctr"/>
          <a:lstStyle/>
          <a:p>
            <a:pPr algn="r">
              <a:defRPr/>
            </a:pPr>
            <a:r>
              <a:rPr lang="ru-RU" sz="2000" dirty="0">
                <a:solidFill>
                  <a:schemeClr val="bg1"/>
                </a:solidFill>
                <a:latin typeface="Book Antiqua"/>
              </a:rPr>
              <a:t> 30 сентября (ауд. 220)                                                  </a:t>
            </a:r>
            <a:br>
              <a:rPr lang="ru-RU" sz="2000" dirty="0">
                <a:solidFill>
                  <a:schemeClr val="bg1"/>
                </a:solidFill>
                <a:latin typeface="Book Antiqua"/>
              </a:rPr>
            </a:br>
            <a:r>
              <a:rPr lang="ru-RU" sz="2000" dirty="0">
                <a:solidFill>
                  <a:schemeClr val="bg1"/>
                </a:solidFill>
                <a:latin typeface="Book Antiqua"/>
              </a:rPr>
              <a:t>18:55</a:t>
            </a:r>
            <a:endParaRPr dirty="0"/>
          </a:p>
        </p:txBody>
      </p:sp>
      <p:sp>
        <p:nvSpPr>
          <p:cNvPr id="12" name="TextBox 11"/>
          <p:cNvSpPr txBox="1"/>
          <p:nvPr/>
        </p:nvSpPr>
        <p:spPr bwMode="auto">
          <a:xfrm>
            <a:off x="684047" y="3224500"/>
            <a:ext cx="595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Как прийти в страхование?</a:t>
            </a:r>
            <a:endParaRPr/>
          </a:p>
        </p:txBody>
      </p:sp>
      <p:sp>
        <p:nvSpPr>
          <p:cNvPr id="1331770203" name="TextBox 16"/>
          <p:cNvSpPr txBox="1"/>
          <p:nvPr/>
        </p:nvSpPr>
        <p:spPr bwMode="auto">
          <a:xfrm>
            <a:off x="692456" y="3963164"/>
            <a:ext cx="5957635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800" b="0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  <a:ea typeface="Book Antiqua"/>
                <a:cs typeface="Book Antiqua"/>
              </a:rPr>
              <a:t>Как Вы оказались в страховании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?</a:t>
            </a:r>
            <a:endParaRPr/>
          </a:p>
        </p:txBody>
      </p:sp>
      <p:sp>
        <p:nvSpPr>
          <p:cNvPr id="1046453167" name="TextBox 16"/>
          <p:cNvSpPr txBox="1"/>
          <p:nvPr/>
        </p:nvSpPr>
        <p:spPr bwMode="auto">
          <a:xfrm>
            <a:off x="692456" y="4329284"/>
            <a:ext cx="5958355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800" b="0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  <a:ea typeface="Book Antiqua"/>
                <a:cs typeface="Book Antiqua"/>
              </a:rPr>
              <a:t>Самый интересный страховой продукт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?</a:t>
            </a:r>
            <a:endParaRPr/>
          </a:p>
        </p:txBody>
      </p:sp>
      <p:sp>
        <p:nvSpPr>
          <p:cNvPr id="203444897" name="TextBox 16"/>
          <p:cNvSpPr txBox="1"/>
          <p:nvPr/>
        </p:nvSpPr>
        <p:spPr bwMode="auto">
          <a:xfrm>
            <a:off x="692456" y="4664743"/>
            <a:ext cx="5959074" cy="640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800" b="0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  <a:ea typeface="Book Antiqua"/>
                <a:cs typeface="Book Antiqua"/>
              </a:rPr>
              <a:t>Что сейчас самое передовое для будущего страхования</a:t>
            </a:r>
            <a:r>
              <a:rPr lang="ru-RU">
                <a:solidFill>
                  <a:schemeClr val="tx1">
                    <a:lumMod val="65000"/>
                    <a:lumOff val="35000"/>
                  </a:schemeClr>
                </a:solidFill>
                <a:latin typeface="Book Antiqua"/>
              </a:rPr>
              <a:t>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183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 Antiqua</vt:lpstr>
      <vt:lpstr>Calibri</vt:lpstr>
      <vt:lpstr>Calibri Light</vt:lpstr>
      <vt:lpstr>Office Theme</vt:lpstr>
      <vt:lpstr>                                              30 сентября (ауд. 220)                                                  18:55</vt:lpstr>
      <vt:lpstr>                                              30 сентября (ауд. 220)  18:55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Розенталь Милана Александровна</cp:lastModifiedBy>
  <cp:revision>43</cp:revision>
  <dcterms:created xsi:type="dcterms:W3CDTF">2016-09-22T16:49:19Z</dcterms:created>
  <dcterms:modified xsi:type="dcterms:W3CDTF">2025-09-23T09:14:33Z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