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560" r:id="rId2"/>
    <p:sldId id="565" r:id="rId3"/>
    <p:sldId id="782" r:id="rId4"/>
    <p:sldId id="478" r:id="rId5"/>
    <p:sldId id="754" r:id="rId6"/>
    <p:sldId id="783" r:id="rId7"/>
    <p:sldId id="784" r:id="rId8"/>
    <p:sldId id="758" r:id="rId9"/>
    <p:sldId id="658" r:id="rId10"/>
    <p:sldId id="684" r:id="rId11"/>
    <p:sldId id="785" r:id="rId12"/>
    <p:sldId id="672" r:id="rId13"/>
    <p:sldId id="786" r:id="rId14"/>
    <p:sldId id="677" r:id="rId1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D96D"/>
    <a:srgbClr val="700000"/>
    <a:srgbClr val="CCFF99"/>
    <a:srgbClr val="99CC00"/>
    <a:srgbClr val="CC3300"/>
    <a:srgbClr val="0C6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25\&#1047;&#1072;&#1076;&#1072;&#1085;&#1080;&#1103;\&#1056;&#1080;&#1089;&#1091;&#1085;&#1086;&#1082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823317799552427E-2"/>
          <c:y val="0"/>
          <c:w val="0.51432694059127637"/>
          <c:h val="1"/>
        </c:manualLayout>
      </c:layout>
      <c:doughnut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2">
                  <a:lumMod val="75000"/>
                  <a:alpha val="71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558-440B-A879-04CF4C2494F7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558-440B-A879-04CF4C2494F7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558-440B-A879-04CF4C2494F7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8558-440B-A879-04CF4C2494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B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Лист1!$A$4:$A$8</c:f>
              <c:strCache>
                <c:ptCount val="5"/>
                <c:pt idx="0">
                  <c:v>Молоко</c:v>
                </c:pt>
                <c:pt idx="1">
                  <c:v>Мясо</c:v>
                </c:pt>
                <c:pt idx="2">
                  <c:v>Яйца</c:v>
                </c:pt>
                <c:pt idx="3">
                  <c:v>Картофель</c:v>
                </c:pt>
                <c:pt idx="4">
                  <c:v>Овощи</c:v>
                </c:pt>
              </c:strCache>
            </c:strRef>
          </c:cat>
          <c:val>
            <c:numRef>
              <c:f>Лист1!$B$4:$B$8</c:f>
              <c:numCache>
                <c:formatCode>0.0</c:formatCode>
                <c:ptCount val="5"/>
                <c:pt idx="0">
                  <c:v>291.89999999999969</c:v>
                </c:pt>
                <c:pt idx="1">
                  <c:v>140.19999999999999</c:v>
                </c:pt>
                <c:pt idx="2">
                  <c:v>130.69999999999999</c:v>
                </c:pt>
                <c:pt idx="3">
                  <c:v>100</c:v>
                </c:pt>
                <c:pt idx="4">
                  <c:v>101.7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58-440B-A879-04CF4C249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050131233595793"/>
          <c:y val="0.23515128317293724"/>
          <c:w val="0.24616535433070871"/>
          <c:h val="0.58062299504228509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BY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5030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30"/>
          </a:xfrm>
          <a:prstGeom prst="rect">
            <a:avLst/>
          </a:prstGeom>
        </p:spPr>
        <p:txBody>
          <a:bodyPr vert="horz" lIns="91428" tIns="45713" rIns="91428" bIns="45713" rtlCol="0"/>
          <a:lstStyle>
            <a:lvl1pPr algn="r">
              <a:defRPr sz="1200"/>
            </a:lvl1pPr>
          </a:lstStyle>
          <a:p>
            <a:fld id="{71884F06-E30F-401B-9324-1CBED20C1EDA}" type="datetimeFigureOut">
              <a:rPr lang="ru-RU" smtClean="0"/>
              <a:pPr/>
              <a:t>12.05.2026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3437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3" rIns="91428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8" tIns="45713" rIns="91428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5029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9"/>
          </a:xfrm>
          <a:prstGeom prst="rect">
            <a:avLst/>
          </a:prstGeom>
        </p:spPr>
        <p:txBody>
          <a:bodyPr vert="horz" lIns="91428" tIns="45713" rIns="91428" bIns="45713" rtlCol="0" anchor="b"/>
          <a:lstStyle>
            <a:lvl1pPr algn="r">
              <a:defRPr sz="1200"/>
            </a:lvl1pPr>
          </a:lstStyle>
          <a:p>
            <a:fld id="{1F7225E7-5B17-4EF8-A9CA-7F8CF690B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3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763E-2F4F-4C83-B2D3-2AE58C85FAF0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5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E7B8-8BCC-4AAA-9289-68E70564D1B7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6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712F-9E2E-48EC-8668-D6492C6C3D0F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8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34015-3E11-45AE-A143-82448D31F229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0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6988-60B8-413A-90A2-C1DFC79FE15B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5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1D8C-CCDA-4D2F-99F5-7F7EB365B489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4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A20B-F7CF-4DAF-92EF-FCEAA484B2A9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E499-472E-4749-AB6F-B0632E57735E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8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DC6F9-F705-450E-B11F-3AA7801C0527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0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FA6D2-17A6-4D2C-A19B-3E3E4AA568AC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9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9D3E9-B002-43C6-B3A5-7B7A56C18BE7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99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C275-48F0-4F4E-A3C9-798554C3CB6C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0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F8C5-5DDA-4B9B-8C46-AA812A6BDE82}" type="datetime1">
              <a:rPr lang="ru-RU" smtClean="0"/>
              <a:pPr/>
              <a:t>12.05.2026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5055-8D8D-421F-9E2D-AD63D70B5F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8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2570" y="5407395"/>
            <a:ext cx="6220049" cy="1222458"/>
          </a:xfrm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i="1" dirty="0">
                <a:cs typeface="Arial" panose="020B0604020202020204" pitchFamily="34" charset="0"/>
              </a:rPr>
              <a:t>Кондратенко С.А.,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i="1" dirty="0">
                <a:cs typeface="Arial" panose="020B0604020202020204" pitchFamily="34" charset="0"/>
              </a:rPr>
              <a:t>доктор экономических наук, доцент,</a:t>
            </a:r>
            <a:r>
              <a:rPr lang="ru-RU" sz="2000" i="1" dirty="0"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000" i="1" dirty="0">
                <a:cs typeface="Arial" panose="020B0604020202020204" pitchFamily="34" charset="0"/>
              </a:rPr>
              <a:t>заместитель директора по </a:t>
            </a:r>
            <a:r>
              <a:rPr lang="ru-RU" altLang="ru-RU" sz="2000" i="1">
                <a:cs typeface="Arial" panose="020B0604020202020204" pitchFamily="34" charset="0"/>
              </a:rPr>
              <a:t>научной работе, </a:t>
            </a:r>
            <a:r>
              <a:rPr lang="ru-RU" altLang="ru-RU" sz="2000" i="1" dirty="0">
                <a:cs typeface="Arial" panose="020B0604020202020204" pitchFamily="34" charset="0"/>
              </a:rPr>
              <a:t>Государственное предприятие «Институт системных исследований в АПК НАН Беларуси»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altLang="ru-RU" sz="20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154" y="3133983"/>
            <a:ext cx="11207692" cy="1016855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C6E1C"/>
                </a:solidFill>
                <a:latin typeface="+mn-lt"/>
                <a:cs typeface="Arial" panose="020B0604020202020204" pitchFamily="34" charset="0"/>
              </a:rPr>
              <a:t>Стратегия обеспечения национальной продовольственной безопасности Республики Беларусь до 2040 года: </a:t>
            </a:r>
            <a:br>
              <a:rPr lang="ru-RU" sz="2800" b="1" dirty="0">
                <a:solidFill>
                  <a:srgbClr val="0C6E1C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C6E1C"/>
                </a:solidFill>
                <a:latin typeface="+mn-lt"/>
                <a:cs typeface="Arial" panose="020B0604020202020204" pitchFamily="34" charset="0"/>
              </a:rPr>
              <a:t>задачи, критерии и механизмы реализации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547934"/>
            <a:ext cx="12192000" cy="6552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74293-9E29-4487-84DA-A20077043BC9}"/>
              </a:ext>
            </a:extLst>
          </p:cNvPr>
          <p:cNvSpPr txBox="1"/>
          <p:nvPr/>
        </p:nvSpPr>
        <p:spPr>
          <a:xfrm>
            <a:off x="148318" y="6367989"/>
            <a:ext cx="2891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Минск, 15.05.2026г.</a:t>
            </a:r>
            <a:endParaRPr lang="x-none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19B503E-9E5A-4C4C-BAA6-B785690106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62880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6C9F03-E4E9-4D0E-B84A-8C6BD1A3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2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79255" y="349791"/>
            <a:ext cx="1143348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Государственная программа «АПК будущего» на 2026-2030 годы (утверждена Постановлением Совета Министров Республики Беларусь 31 дек. 2025 г. № 814), включает подпрограммы: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1 «Эффективное растениеводство»;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2 «Интенсивное животноводство»;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3 «Развитие аквакультуры и рыболовного хозяйства»;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4 «Противопаводковая защита сельскохозяйственных земель»;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5 «Мелиорация земель»;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6 «Развитие перерабатывающей промышленности»;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7 «Преодоление последствий катастрофы на Чернобыльской АЭС в АПК»;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8 «Малые формы хозяйствования»;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9 «Цифровизация АПК, в том числе точное земледелие»;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200" dirty="0"/>
              <a:t>10 «Устойчивое развитие АПК». </a:t>
            </a:r>
          </a:p>
        </p:txBody>
      </p:sp>
    </p:spTree>
    <p:extLst>
      <p:ext uri="{BB962C8B-B14F-4D97-AF65-F5344CB8AC3E}">
        <p14:creationId xmlns:p14="http://schemas.microsoft.com/office/powerpoint/2010/main" val="185854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395" y="241123"/>
            <a:ext cx="11079051" cy="5790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ts val="2400"/>
              </a:lnSpc>
              <a:spcAft>
                <a:spcPts val="1200"/>
              </a:spcAft>
            </a:pPr>
            <a:r>
              <a:rPr lang="ru-RU" sz="2400" b="1" u="sng" dirty="0"/>
              <a:t>Меры в области обеспечения сбалансированности, стабилизации и защиты внутреннего агропродовольственного рынка:</a:t>
            </a:r>
            <a:endParaRPr lang="x-none" sz="2400" b="1" u="sng" dirty="0"/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разработка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национальной концепции повышения качества питания населения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, объединяющей традиции и культуру здорового питания, меры пропаганды рационального потребительского выбора (ориентируя население на приоритет отечественной продукции);</a:t>
            </a:r>
            <a:endParaRPr lang="x-none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продолжение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эффективной практики справедливого ценообразования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на продовольственные товары  в целях поддержания гарантированной доступности для всех категорий населения широкого ассортимента товаров;</a:t>
            </a:r>
            <a:endParaRPr lang="x-none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продвижение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принципов социально ответственного поведения товаропроизводителей и организаций торговли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(системное повышение качества, доступности и безопасности продукции, стратегическое партнерство);</a:t>
            </a:r>
            <a:endParaRPr lang="x-none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развитие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социальной, производственной, транспортной и торговой инфраструктуры в сельской местности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; 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достижение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высоких социальных стандартов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 и повышение привлекательности сельского уклада жизни.</a:t>
            </a:r>
            <a:endParaRPr lang="x-none" sz="24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5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5953" y="276622"/>
            <a:ext cx="10707848" cy="568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ru-RU" sz="2400" b="1" u="sng" dirty="0"/>
              <a:t>Меры в области развития научно-инновационного потенциала агропромышленного комплекса:</a:t>
            </a:r>
            <a:endParaRPr lang="x-none" sz="2400" b="1" u="sng" dirty="0"/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организация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комплексных фундаментальных и прикладных научных исследований по оценке безопасности и качества новых источников пищевых продуктов и ингредиентов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, заменителей белка и обогащенных пищевых продуктов, активное информирование потребителей и производителей о результатах;</a:t>
            </a:r>
            <a:endParaRPr lang="x-none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разработка и внедрение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инновационных </a:t>
            </a:r>
            <a:r>
              <a:rPr lang="ru-RU" sz="2400" b="1" dirty="0" err="1">
                <a:latin typeface="Calibri" pitchFamily="34" charset="0"/>
                <a:cs typeface="Times New Roman" pitchFamily="18" charset="0"/>
              </a:rPr>
              <a:t>био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- и нанотехнологий в производство продукции растительного и животного происхождения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в целях повышения ее качества и наращивания конкурентных преимуществ отечественного АПК на мировом рынке продовольствия;</a:t>
            </a:r>
            <a:endParaRPr lang="x-none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стимулирование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научных исследований и расширение кооперации научных и производственных организаций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Союзного государства, ЕАЭС, СНГ по развитию селекции и семеноводства, племенного животноводства, созданию новых технологий и оборудования в целях обеспечения общих конкурентных преимуществ в высокотехнологичных отраслях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85BDE9-DE68-43D6-9767-AD5D6F1D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3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005" y="276622"/>
            <a:ext cx="10917796" cy="504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1200"/>
              </a:spcAft>
            </a:pPr>
            <a:r>
              <a:rPr lang="ru-RU" sz="2400" b="1" u="sng" dirty="0"/>
              <a:t>МЕРЫ ЕДИНОЙ АГРАРНОЙ ПОЛИТИКИ Союзного государства</a:t>
            </a:r>
            <a:endParaRPr lang="x-none" sz="2400" b="1" u="sng" dirty="0"/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разработка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Доктрины (Стратегии) продовольственной безопасности Союзного государства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, включая научно обоснованные целевые параметры, индикаторы и механизмы обеспечения продовольственной безопасности Союзного государства в условиях внешних вызовов; формирование согласованных инструментов экономической политики в целях поддержания гарантированной доступности продуктов питания высокого качества;</a:t>
            </a:r>
            <a:endParaRPr lang="ru-BY" sz="2400" dirty="0">
              <a:latin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ts val="25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itchFamily="34" charset="0"/>
                <a:cs typeface="Times New Roman" pitchFamily="18" charset="0"/>
              </a:rPr>
              <a:t>разработка 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комплексного информационного-методического обеспечения системы многоуровневого планирования и управления устойчивостью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агропромышленного производства с выходом на целевые параметры прогнозных продуктовых балансов Союзного государства, обосновать пилотный проект по созданию союзного информационно-аналитического центра мониторинга и прогнозирования конъюнктуры аграрного рынка</a:t>
            </a:r>
          </a:p>
          <a:p>
            <a:pPr>
              <a:lnSpc>
                <a:spcPts val="2500"/>
              </a:lnSpc>
              <a:spcAft>
                <a:spcPts val="1200"/>
              </a:spcAft>
            </a:pPr>
            <a:endParaRPr lang="ru-BY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85BDE9-DE68-43D6-9767-AD5D6F1D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3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53672" y="6394135"/>
            <a:ext cx="406144" cy="365125"/>
          </a:xfrm>
        </p:spPr>
        <p:txBody>
          <a:bodyPr/>
          <a:lstStyle/>
          <a:p>
            <a:fld id="{472F5055-8D8D-421F-9E2D-AD63D70B5FC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409385" y="282195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20" y="1587453"/>
            <a:ext cx="3888432" cy="3888432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52C77A02-A18E-449C-AA5F-D01BAF781FFD}"/>
              </a:ext>
            </a:extLst>
          </p:cNvPr>
          <p:cNvSpPr txBox="1">
            <a:spLocks/>
          </p:cNvSpPr>
          <p:nvPr/>
        </p:nvSpPr>
        <p:spPr>
          <a:xfrm>
            <a:off x="1707887" y="5695039"/>
            <a:ext cx="8964488" cy="854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refor.by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3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076FA9-94D9-46D2-AC35-B06346DA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871C8E4-6C7C-47EC-91B3-674739E89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75051"/>
              </p:ext>
            </p:extLst>
          </p:nvPr>
        </p:nvGraphicFramePr>
        <p:xfrm>
          <a:off x="471181" y="380504"/>
          <a:ext cx="10964412" cy="2120900"/>
        </p:xfrm>
        <a:graphic>
          <a:graphicData uri="http://schemas.openxmlformats.org/drawingml/2006/table">
            <a:tbl>
              <a:tblPr firstRow="1" firstCol="1" bandRow="1"/>
              <a:tblGrid>
                <a:gridCol w="1096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9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2200" b="1" i="1" kern="120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УСТОЙЧИВОЕ, ПРИБЫЛЬНОЕ ПРОИЗВОДСТВО ПРОДУКТОВ ПИТАНИЯ. Отрасль ежегодно приносит стране миллиарды долларов экспортной выручки. В этом году более 9,5 миллиарда долларов. В этом году благодаря слаженной работе аграриев мы получили один из самых высоких урожаев зерновых - 11 миллионов тонн. И сахарной свеклы - 6 миллионов тонн. Такого никогда не было.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kern="1200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…Только вдумайтесь в эти уникальные цифры. На каждого белоруса получили больше одной тонны зерна и одной тонны молока. Сколько таких государств? Почти нет. </a:t>
                      </a:r>
                      <a:r>
                        <a:rPr lang="ru-RU" sz="2200" b="1" i="1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22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0219085-6248-47AB-8EFC-FDB9C0B84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700742"/>
              </p:ext>
            </p:extLst>
          </p:nvPr>
        </p:nvGraphicFramePr>
        <p:xfrm>
          <a:off x="632389" y="3932729"/>
          <a:ext cx="10803204" cy="952500"/>
        </p:xfrm>
        <a:graphic>
          <a:graphicData uri="http://schemas.openxmlformats.org/drawingml/2006/table">
            <a:tbl>
              <a:tblPr firstRow="1" firstCol="1" bandRow="1"/>
              <a:tblGrid>
                <a:gridCol w="10803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9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Нам надо мобилизовываться сейчас, чтобы пережить это сложное время, притом непонятное время…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>
                          <a:solidFill>
                            <a:srgbClr val="22222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Один лозунг. Работаем, чтобы жить. Не просто выжить, а чтобы жить.</a:t>
                      </a:r>
                      <a:endParaRPr lang="ru-RU" sz="2200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913BEF-2335-498F-B454-8C6AF2B75F6B}"/>
              </a:ext>
            </a:extLst>
          </p:cNvPr>
          <p:cNvSpPr/>
          <p:nvPr/>
        </p:nvSpPr>
        <p:spPr>
          <a:xfrm>
            <a:off x="2646311" y="5443674"/>
            <a:ext cx="870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222222"/>
                </a:solidFill>
                <a:effectLst/>
                <a:latin typeface="Times New Roman"/>
                <a:ea typeface="Calibri"/>
              </a:rPr>
              <a:t>Президент Республики Беларусь А.Г. Лукашенко на совещании по вопросам социально-экономического развития юго-востока Могилевской области 14 апреля 2026 года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2ED6D7-06AC-497F-B7F9-43C3B33E0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003" y="2584169"/>
            <a:ext cx="10053175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6054C3-3252-4478-9AA8-97894A2AB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238" y="6123759"/>
            <a:ext cx="1226859" cy="592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C4BBA7-D677-48BC-8F7D-E8AD9189D097}"/>
              </a:ext>
            </a:extLst>
          </p:cNvPr>
          <p:cNvSpPr txBox="1"/>
          <p:nvPr/>
        </p:nvSpPr>
        <p:spPr>
          <a:xfrm>
            <a:off x="268511" y="194477"/>
            <a:ext cx="11402037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ГЛОБАЛЬНЫЕ ТЕНДЕНЦИИ НА РЫНКЕ ПРОДОВОЛЬСТВИЯ: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Современные условия функционирования мирового рынка характеризуются усилением геополитической напряженности, ограничениями в работе логистических цепочек, дисбалансом спроса и предложения на товарных, сырьевых и энергетических рынках.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Приходится констатировать появление на мировом рынке все новых барьеров для доступа к аграрным ресурсам и технологиям, что не позволяет достичь необходимого роста производства сельскохозяйственной продукции.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Уровень мировых цен на продовольствие также остается нестабильным и не позволяет покрывать возросшие производственные издержки сельского хозяйства. В будущем это может привести к формированию дефицита продовольствия в мире и усилению конкуренции за доступ к качественному сельскохозяйственному сырью.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ea typeface="Calibri" pitchFamily="34" charset="0"/>
                <a:cs typeface="Times New Roman" pitchFamily="18" charset="0"/>
              </a:rPr>
              <a:t>Улучшение ситуации с глобальной продовольственной безопасностью возможно только при максимальных совместных усилиях государств и международных интеграционных объединений по повышению доступности материально-технических ресурсов и технологий для ведения расширенного аграрного производства.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Беларусь вносит значимый вклад в обеспечение продовольственной безопасности в мире и евразийском регионе и  активно продвигает собственный положительный опыт – страны самодостаточной и независимой в продовольственном отношении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71D97C-2C95-4A04-880E-5C1C293A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4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40">
            <a:extLst>
              <a:ext uri="{FF2B5EF4-FFF2-40B4-BE49-F238E27FC236}">
                <a16:creationId xmlns:a16="http://schemas.microsoft.com/office/drawing/2014/main" id="{EFED8D6A-BF3D-47A2-BA76-C1FF6B3D19A1}"/>
              </a:ext>
            </a:extLst>
          </p:cNvPr>
          <p:cNvGrpSpPr>
            <a:grpSpLocks/>
          </p:cNvGrpSpPr>
          <p:nvPr/>
        </p:nvGrpSpPr>
        <p:grpSpPr bwMode="auto">
          <a:xfrm>
            <a:off x="83891" y="83464"/>
            <a:ext cx="12108109" cy="6028578"/>
            <a:chOff x="0" y="-59664"/>
            <a:chExt cx="6705600" cy="3355314"/>
          </a:xfrm>
        </p:grpSpPr>
        <p:grpSp>
          <p:nvGrpSpPr>
            <p:cNvPr id="16" name="Группа 38">
              <a:extLst>
                <a:ext uri="{FF2B5EF4-FFF2-40B4-BE49-F238E27FC236}">
                  <a16:creationId xmlns:a16="http://schemas.microsoft.com/office/drawing/2014/main" id="{263D9C35-5B56-47D9-9329-D9405D708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59664"/>
              <a:ext cx="6705600" cy="3355314"/>
              <a:chOff x="0" y="-59664"/>
              <a:chExt cx="6705600" cy="3355314"/>
            </a:xfrm>
          </p:grpSpPr>
          <p:pic>
            <p:nvPicPr>
              <p:cNvPr id="19" name="Рисунок 30">
                <a:extLst>
                  <a:ext uri="{FF2B5EF4-FFF2-40B4-BE49-F238E27FC236}">
                    <a16:creationId xmlns:a16="http://schemas.microsoft.com/office/drawing/2014/main" id="{DD29A40B-4205-4377-A42D-9DB6E25CD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59664"/>
                <a:ext cx="6705600" cy="335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Рисунок 31">
                <a:extLst>
                  <a:ext uri="{FF2B5EF4-FFF2-40B4-BE49-F238E27FC236}">
                    <a16:creationId xmlns:a16="http://schemas.microsoft.com/office/drawing/2014/main" id="{072CDE58-725D-487F-9953-030B5199E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7700" y="0"/>
                <a:ext cx="2247900" cy="135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Рисунок 33">
                <a:extLst>
                  <a:ext uri="{FF2B5EF4-FFF2-40B4-BE49-F238E27FC236}">
                    <a16:creationId xmlns:a16="http://schemas.microsoft.com/office/drawing/2014/main" id="{B90E965D-C488-4C7D-845F-91709C3B7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866775"/>
                <a:ext cx="1162050" cy="163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34">
                <a:extLst>
                  <a:ext uri="{FF2B5EF4-FFF2-40B4-BE49-F238E27FC236}">
                    <a16:creationId xmlns:a16="http://schemas.microsoft.com/office/drawing/2014/main" id="{1A03067D-07ED-4FFD-8E62-23C71965A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5300" y="1381125"/>
                <a:ext cx="1162050" cy="163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Рисунок 36">
                <a:extLst>
                  <a:ext uri="{FF2B5EF4-FFF2-40B4-BE49-F238E27FC236}">
                    <a16:creationId xmlns:a16="http://schemas.microsoft.com/office/drawing/2014/main" id="{145D91F6-3879-436F-9700-5DAD7653A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4475" y="1666875"/>
                <a:ext cx="1143000" cy="162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Рисунок 32">
              <a:extLst>
                <a:ext uri="{FF2B5EF4-FFF2-40B4-BE49-F238E27FC236}">
                  <a16:creationId xmlns:a16="http://schemas.microsoft.com/office/drawing/2014/main" id="{F6917109-6B01-4EC4-87DE-EAF4F4C05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" y="0"/>
              <a:ext cx="14478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39">
              <a:extLst>
                <a:ext uri="{FF2B5EF4-FFF2-40B4-BE49-F238E27FC236}">
                  <a16:creationId xmlns:a16="http://schemas.microsoft.com/office/drawing/2014/main" id="{45D9FCC4-BB1A-45B9-849C-22F1EEDF1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9525"/>
              <a:ext cx="13335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4">
            <a:extLst>
              <a:ext uri="{FF2B5EF4-FFF2-40B4-BE49-F238E27FC236}">
                <a16:creationId xmlns:a16="http://schemas.microsoft.com/office/drawing/2014/main" id="{70EDAFD0-9331-4B76-BAAA-6CB594C17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71" y="3834396"/>
            <a:ext cx="527351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200" b="1" dirty="0"/>
              <a:t>Доктрина национальной продовольственной безопасности Республики Беларусь до 2030 года</a:t>
            </a:r>
          </a:p>
          <a:p>
            <a:pPr algn="ctr"/>
            <a:r>
              <a:rPr lang="ru-RU" sz="2200" i="1" dirty="0"/>
              <a:t>Утверждена Постановлением </a:t>
            </a:r>
          </a:p>
          <a:p>
            <a:pPr algn="ctr"/>
            <a:r>
              <a:rPr lang="ru-RU" sz="2200" i="1" dirty="0"/>
              <a:t>Совета Министров Республики Беларусь </a:t>
            </a:r>
          </a:p>
          <a:p>
            <a:pPr algn="ctr"/>
            <a:r>
              <a:rPr lang="ru-RU" sz="2200" i="1" dirty="0"/>
              <a:t>№ 962 от 15 декабря 2017 г. 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581D47C-5688-419A-ADAB-7F8EFD633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896" y="5703042"/>
            <a:ext cx="6641908" cy="112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b="1" dirty="0"/>
              <a:t>Мониторинг продовольственной безопасности выполняется НАН Беларуси ежегодно до 1 июля, </a:t>
            </a:r>
            <a:r>
              <a:rPr lang="ru-RU" sz="2000" dirty="0"/>
              <a:t>результаты представляются в Совет Министров Республики Беларусь и другим госорганам для принятия решений.</a:t>
            </a:r>
            <a:endParaRPr lang="ru-RU" sz="2000" i="1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7581AD1-8DA5-49E2-9005-FFE458913AA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3326" y="201782"/>
            <a:ext cx="2507000" cy="350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5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731" y="166413"/>
            <a:ext cx="8867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u="sng" dirty="0"/>
              <a:t>Система индикаторов национальной </a:t>
            </a:r>
          </a:p>
          <a:p>
            <a:pPr algn="ctr">
              <a:defRPr/>
            </a:pPr>
            <a:r>
              <a:rPr lang="ru-RU" sz="2400" b="1" u="sng" dirty="0"/>
              <a:t>продовольственной безопасности: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473" y="1099484"/>
            <a:ext cx="11243283" cy="345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физической доступности сельскохозяйственной продукции, сырья и продовольствия;</a:t>
            </a:r>
          </a:p>
          <a:p>
            <a:pPr indent="539750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технологического обеспечения продовольственной безопасности;</a:t>
            </a:r>
          </a:p>
          <a:p>
            <a:pPr indent="539750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экологической устойчивости сельскохозяйственного производства;</a:t>
            </a:r>
          </a:p>
          <a:p>
            <a:pPr indent="539750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экономической доступности продовольствия;</a:t>
            </a:r>
          </a:p>
          <a:p>
            <a:pPr indent="539750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уровня и качества питания в разрезе категорий населения;</a:t>
            </a:r>
          </a:p>
          <a:p>
            <a:pPr indent="539750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здоровья населения;</a:t>
            </a:r>
          </a:p>
          <a:p>
            <a:pPr indent="539750" algn="just">
              <a:lnSpc>
                <a:spcPts val="21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уровня информированности населения в сфере продовольственной безопасности.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85BDE9-DE68-43D6-9767-AD5D6F1D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B52E1-DB9B-44E9-9746-81726207D6FE}"/>
              </a:ext>
            </a:extLst>
          </p:cNvPr>
          <p:cNvSpPr txBox="1"/>
          <p:nvPr/>
        </p:nvSpPr>
        <p:spPr>
          <a:xfrm>
            <a:off x="595746" y="4906834"/>
            <a:ext cx="11596254" cy="18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400" b="1" dirty="0"/>
              <a:t>Выявление, минимизация негативного влияния и упреждение угроз национальной продовольственной безопасности, а также принятие мер стратегического и оперативного характера для обеспечения устойчивого социально-экономического развития АПК </a:t>
            </a:r>
            <a:r>
              <a:rPr lang="ru-RU" sz="2400" b="1" dirty="0" err="1"/>
              <a:t>опредлеяют</a:t>
            </a:r>
            <a:r>
              <a:rPr lang="ru-RU" sz="2400" b="1" dirty="0"/>
              <a:t> необходимость непрерывного совершенствования методов мониторинга безопасности и системы индикаторов оценки, развития современной информационной инфраструктуры</a:t>
            </a:r>
            <a:endParaRPr lang="ru-BY" sz="2400" dirty="0"/>
          </a:p>
        </p:txBody>
      </p:sp>
    </p:spTree>
    <p:extLst>
      <p:ext uri="{BB962C8B-B14F-4D97-AF65-F5344CB8AC3E}">
        <p14:creationId xmlns:p14="http://schemas.microsoft.com/office/powerpoint/2010/main" val="260109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2">
            <a:extLst>
              <a:ext uri="{FF2B5EF4-FFF2-40B4-BE49-F238E27FC236}">
                <a16:creationId xmlns:a16="http://schemas.microsoft.com/office/drawing/2014/main" id="{585CBB83-9608-4552-A90F-18200526A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186" y="6560755"/>
            <a:ext cx="46746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algn="just" eaLnBrk="0" hangingPunct="0"/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Информация Национального статистического комитета Республики Беларусь.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85E2A0-06BF-4E9C-BFAD-3448D1AA6491}"/>
              </a:ext>
            </a:extLst>
          </p:cNvPr>
          <p:cNvSpPr/>
          <p:nvPr/>
        </p:nvSpPr>
        <p:spPr>
          <a:xfrm>
            <a:off x="2108551" y="359491"/>
            <a:ext cx="297606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Уровень самообеспечения в Республике Беларусь </a:t>
            </a:r>
          </a:p>
          <a:p>
            <a:pPr algn="ctr">
              <a:lnSpc>
                <a:spcPct val="90000"/>
              </a:lnSpc>
            </a:pPr>
            <a:r>
              <a:rPr lang="ru-RU" dirty="0"/>
              <a:t>в 2024 г., %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859000"/>
              </p:ext>
            </p:extLst>
          </p:nvPr>
        </p:nvGraphicFramePr>
        <p:xfrm>
          <a:off x="5084619" y="105592"/>
          <a:ext cx="5759130" cy="2552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97C1DD1-7E53-41BF-8389-FA8F88282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748" y="131745"/>
            <a:ext cx="812285" cy="52321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745A151-476F-4148-8215-A073BB2A4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02" y="2960660"/>
            <a:ext cx="4360602" cy="102784"/>
          </a:xfrm>
          <a:noFill/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b="0" dirty="0">
                <a:solidFill>
                  <a:schemeClr val="tx1"/>
                </a:solidFill>
                <a:cs typeface="Aharoni" pitchFamily="2" charset="-79"/>
              </a:rPr>
              <a:t>Потребление</a:t>
            </a:r>
            <a:r>
              <a:rPr lang="ru-RU" sz="2000" b="0" dirty="0">
                <a:solidFill>
                  <a:schemeClr val="tx1"/>
                </a:solidFill>
              </a:rPr>
              <a:t> основных продуктов питания в расчете на душу населения, кг </a:t>
            </a:r>
            <a:br>
              <a:rPr lang="ru-RU" sz="18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BD6EC68-8B81-4368-9B10-A6078ACAE8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942961"/>
              </p:ext>
            </p:extLst>
          </p:nvPr>
        </p:nvGraphicFramePr>
        <p:xfrm>
          <a:off x="124804" y="3238139"/>
          <a:ext cx="5827880" cy="348801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3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2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Продукты питания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2004 г.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г.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г.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Мясо и мясопродукты</a:t>
                      </a:r>
                    </a:p>
                  </a:txBody>
                  <a:tcPr marL="71729" marR="717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Молоко и молокопродукты</a:t>
                      </a:r>
                    </a:p>
                  </a:txBody>
                  <a:tcPr marL="71729" marR="717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249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244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247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Яйца и яйцепродукты, шт.</a:t>
                      </a:r>
                    </a:p>
                  </a:txBody>
                  <a:tcPr marL="71729" marR="717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241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268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278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Сахар</a:t>
                      </a:r>
                    </a:p>
                  </a:txBody>
                  <a:tcPr marL="71729" marR="717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39,4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38,5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39,2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260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Масло растительное</a:t>
                      </a:r>
                    </a:p>
                  </a:txBody>
                  <a:tcPr marL="71729" marR="717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14,3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17,2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18,4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261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Картофель и </a:t>
                      </a:r>
                      <a:r>
                        <a:rPr lang="ru-RU" sz="1600" kern="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картофелепродукты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1729" marR="717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187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161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159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721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Овощи, бахчевые культуры и продукты их переработки</a:t>
                      </a:r>
                    </a:p>
                  </a:txBody>
                  <a:tcPr marL="71729" marR="717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169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180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721"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Фрукты, ягоды и продукты их переработки</a:t>
                      </a:r>
                    </a:p>
                  </a:txBody>
                  <a:tcPr marL="71729" marR="7172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98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</a:t>
                      </a:r>
                    </a:p>
                  </a:txBody>
                  <a:tcPr marL="71729" marR="717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75F859C-CB5D-4527-BB8E-F4278A811A23}"/>
              </a:ext>
            </a:extLst>
          </p:cNvPr>
          <p:cNvSpPr txBox="1"/>
          <p:nvPr/>
        </p:nvSpPr>
        <p:spPr>
          <a:xfrm>
            <a:off x="6685415" y="2591808"/>
            <a:ext cx="5588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Покупательная способность среднедушевых располагаемых денежных доходов населения, кг/мес.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061FDDEC-54D7-41C1-B8F9-7F099A8BB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10010"/>
              </p:ext>
            </p:extLst>
          </p:nvPr>
        </p:nvGraphicFramePr>
        <p:xfrm>
          <a:off x="6515857" y="3238139"/>
          <a:ext cx="5416942" cy="30807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0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4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51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Продукция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2004 г.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г.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г.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Говядина </a:t>
                      </a: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(кроме </a:t>
                      </a:r>
                      <a:r>
                        <a:rPr lang="ru-RU" sz="1600" b="0" kern="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бескостн</a:t>
                      </a: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46,5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82,5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112,2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Свинина </a:t>
                      </a: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(кроме </a:t>
                      </a:r>
                      <a:r>
                        <a:rPr lang="ru-RU" sz="1600" b="0" kern="1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бескостн</a:t>
                      </a:r>
                      <a:r>
                        <a:rPr lang="ru-RU" sz="1600" b="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44,9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108,6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117,5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224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Мясо птицы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50,1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127,9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130,1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Сыр твердый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28,5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46,9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54,8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Картофель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676,4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699,6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905,9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Лук репчатый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200,5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632,7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637,5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009">
                <a:tc>
                  <a:txBody>
                    <a:bodyPr/>
                    <a:lstStyle/>
                    <a:p>
                      <a:pPr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Яблоки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132,5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255,3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342,3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449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7F30F06-98BA-4F5B-808A-18E623AB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CF0E30-C2BD-4D79-BB02-575ACC81B030}"/>
              </a:ext>
            </a:extLst>
          </p:cNvPr>
          <p:cNvSpPr/>
          <p:nvPr/>
        </p:nvSpPr>
        <p:spPr>
          <a:xfrm>
            <a:off x="1913579" y="216128"/>
            <a:ext cx="8259878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Индикаторы экономической доступности продовольствия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/>
              <a:t>в Республике Беларусь</a:t>
            </a:r>
            <a:endParaRPr lang="ru-BY" b="1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1C19500-F081-4AF4-A074-1684551D9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22394"/>
              </p:ext>
            </p:extLst>
          </p:nvPr>
        </p:nvGraphicFramePr>
        <p:xfrm>
          <a:off x="290671" y="1035513"/>
          <a:ext cx="11638919" cy="510259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5207840">
                  <a:extLst>
                    <a:ext uri="{9D8B030D-6E8A-4147-A177-3AD203B41FA5}">
                      <a16:colId xmlns:a16="http://schemas.microsoft.com/office/drawing/2014/main" val="2338958534"/>
                    </a:ext>
                  </a:extLst>
                </a:gridCol>
                <a:gridCol w="1683465">
                  <a:extLst>
                    <a:ext uri="{9D8B030D-6E8A-4147-A177-3AD203B41FA5}">
                      <a16:colId xmlns:a16="http://schemas.microsoft.com/office/drawing/2014/main" val="1996767071"/>
                    </a:ext>
                  </a:extLst>
                </a:gridCol>
                <a:gridCol w="1010205">
                  <a:extLst>
                    <a:ext uri="{9D8B030D-6E8A-4147-A177-3AD203B41FA5}">
                      <a16:colId xmlns:a16="http://schemas.microsoft.com/office/drawing/2014/main" val="5916053"/>
                    </a:ext>
                  </a:extLst>
                </a:gridCol>
                <a:gridCol w="955801">
                  <a:extLst>
                    <a:ext uri="{9D8B030D-6E8A-4147-A177-3AD203B41FA5}">
                      <a16:colId xmlns:a16="http://schemas.microsoft.com/office/drawing/2014/main" val="3163818740"/>
                    </a:ext>
                  </a:extLst>
                </a:gridCol>
                <a:gridCol w="912903">
                  <a:extLst>
                    <a:ext uri="{9D8B030D-6E8A-4147-A177-3AD203B41FA5}">
                      <a16:colId xmlns:a16="http://schemas.microsoft.com/office/drawing/2014/main" val="2282748195"/>
                    </a:ext>
                  </a:extLst>
                </a:gridCol>
                <a:gridCol w="911833">
                  <a:extLst>
                    <a:ext uri="{9D8B030D-6E8A-4147-A177-3AD203B41FA5}">
                      <a16:colId xmlns:a16="http://schemas.microsoft.com/office/drawing/2014/main" val="998552543"/>
                    </a:ext>
                  </a:extLst>
                </a:gridCol>
                <a:gridCol w="956872">
                  <a:extLst>
                    <a:ext uri="{9D8B030D-6E8A-4147-A177-3AD203B41FA5}">
                      <a16:colId xmlns:a16="http://schemas.microsoft.com/office/drawing/2014/main" val="3695159523"/>
                    </a:ext>
                  </a:extLst>
                </a:gridCol>
              </a:tblGrid>
              <a:tr h="725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Индикатор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Допустимое 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 г.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 г.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г.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 г.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 г.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693830"/>
                  </a:ext>
                </a:extLst>
              </a:tr>
              <a:tr h="288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расходов на продукты питания в структуре потребительских расходов домашних хозяйств, %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35,0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39,1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40,2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39,7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38,6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37,4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6490"/>
                  </a:ext>
                </a:extLst>
              </a:tr>
              <a:tr h="142741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городах и поселках городского типа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39,0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40,1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38,7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37,5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212087"/>
                  </a:ext>
                </a:extLst>
              </a:tr>
              <a:tr h="189800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сельской местности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39,3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41,1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39,4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38,5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37,0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456907"/>
                  </a:ext>
                </a:extLst>
              </a:tr>
              <a:tr h="239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Реальные располагаемые денежные доходы населения, % к предыдущему году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102,2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104,7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102,1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96,4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106,4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109,7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351165"/>
                  </a:ext>
                </a:extLst>
              </a:tr>
              <a:tr h="3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населения с уровнем среднедушевых располагаемых ресурсов ниже бюджета прожиточного минимума в общей численности, %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5,5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918053"/>
                  </a:ext>
                </a:extLst>
              </a:tr>
              <a:tr h="142741">
                <a:tc>
                  <a:txBody>
                    <a:bodyPr/>
                    <a:lstStyle/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городах и поселках городского типа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B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696573"/>
                  </a:ext>
                </a:extLst>
              </a:tr>
              <a:tr h="285959">
                <a:tc>
                  <a:txBody>
                    <a:bodyPr/>
                    <a:lstStyle/>
                    <a:p>
                      <a:pPr marL="71755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сельской местности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8,0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8,1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  <a:endParaRPr lang="ru-BY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84468"/>
                  </a:ext>
                </a:extLst>
              </a:tr>
              <a:tr h="43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продажи продовольственных товаров отечественного производства организациями торговли на внутреннем рынке в общем объеме продаж, %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85,0 %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77,1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76,6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76,8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77,5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76,3</a:t>
                      </a:r>
                      <a:endParaRPr lang="ru-BY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13" marR="134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186256"/>
                  </a:ext>
                </a:extLst>
              </a:tr>
            </a:tbl>
          </a:graphicData>
        </a:graphic>
      </p:graphicFrame>
      <p:sp>
        <p:nvSpPr>
          <p:cNvPr id="6" name="Rectangle 92">
            <a:extLst>
              <a:ext uri="{FF2B5EF4-FFF2-40B4-BE49-F238E27FC236}">
                <a16:creationId xmlns:a16="http://schemas.microsoft.com/office/drawing/2014/main" id="{FDF8DB3B-5E7B-4675-8C86-BC930E64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186" y="6560755"/>
            <a:ext cx="46746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 algn="just" eaLnBrk="0" hangingPunct="0"/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Информация Национального статистического комитета Республики Беларусь.</a:t>
            </a:r>
          </a:p>
        </p:txBody>
      </p:sp>
    </p:spTree>
    <p:extLst>
      <p:ext uri="{BB962C8B-B14F-4D97-AF65-F5344CB8AC3E}">
        <p14:creationId xmlns:p14="http://schemas.microsoft.com/office/powerpoint/2010/main" val="148114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055-8D8D-421F-9E2D-AD63D70B5FC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38593" name="Rectangle 1"/>
          <p:cNvSpPr>
            <a:spLocks noChangeArrowheads="1"/>
          </p:cNvSpPr>
          <p:nvPr/>
        </p:nvSpPr>
        <p:spPr bwMode="auto">
          <a:xfrm>
            <a:off x="142086" y="135057"/>
            <a:ext cx="1174346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ЗАДАЧИ В ОБЛАСТИ ОБЕСПЕЧЕНИЯ НАЦИОНАЛЬНОЙ ПРОДОВОЛЬСТВЕННОЙ БЕЗОПАСНОСТИ: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развитие конкурентоспособного отечественного производства основных видов сельскохозяйственной продукции, сырья и продовольствия, в объемах, достаточных для обеспечения продовольственной независимости и реализации экспортного потенциала АПК;</a:t>
            </a:r>
            <a:endParaRPr lang="ru-BY" sz="20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обеспечение безопасности и качества сельскохозяйственного сырья и пищевых продуктов, предусматривающее повышение нормативных требований по безопасности продовольствия для здоровья человека на всех этапах технологического цикла;</a:t>
            </a:r>
            <a:endParaRPr lang="ru-BY" sz="20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достижение высокого уровня физической и экономической доступности безопасных и качественных пищевых продуктов в объемах и ассортименте, необходимых для активного и здорового образа жизни всех категорий населения;</a:t>
            </a:r>
            <a:endParaRPr lang="ru-BY" sz="20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развитие отечественного производства материально-технических ресурсов и технологий в целях повышения их доступности для производителей сельскохозяйственной продукции и продовольствия, а также достижения технологического суверенитета АПК;</a:t>
            </a:r>
            <a:endParaRPr lang="ru-BY" sz="20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формирование высокой культуры питания населения, отвечающей принципам здорового образа жизни и рационального потребительского выбора для всех категорий населения;</a:t>
            </a:r>
            <a:endParaRPr lang="ru-BY" sz="20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наращивание и реализация экспортного потенциала отечественного АПК на основе укрепления конкурентных позиций на традиционных и новых рынках, а также освоения выпуска продукции с высокой добавленной стоимостью и высокотехнологичных товаров.</a:t>
            </a:r>
            <a:endParaRPr lang="ru-BY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2D660-309A-4424-A26D-D0412B77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15" y="78849"/>
            <a:ext cx="11633735" cy="91922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18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Развитие высокоэффективного и конкурентоспособного агропромышленного комплекса:</a:t>
            </a:r>
            <a:endParaRPr lang="x-none" sz="18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661892" y="6414026"/>
            <a:ext cx="497924" cy="365125"/>
          </a:xfrm>
        </p:spPr>
        <p:txBody>
          <a:bodyPr/>
          <a:lstStyle/>
          <a:p>
            <a:fld id="{472F5055-8D8D-421F-9E2D-AD63D70B5FC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8B797-C7E3-4DD9-B5F0-8F2873D08A47}"/>
              </a:ext>
            </a:extLst>
          </p:cNvPr>
          <p:cNvSpPr txBox="1"/>
          <p:nvPr/>
        </p:nvSpPr>
        <p:spPr>
          <a:xfrm>
            <a:off x="334003" y="735467"/>
            <a:ext cx="1162294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достижение объемов и структуры производства продукции растениеводства и животноводства, позволяющих гарантированно обеспечить потребность внутреннего продовольственного рынка, сформировать необходимые резервы и фонды (запасы), а также экспортный потенциал;</a:t>
            </a:r>
            <a:endParaRPr lang="x-none" sz="16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обеспечение эффективности и безубыточности сельского хозяйства, роста уровня рентабельности продаж до 15–18 % к 2030 г., 20–25 % к 2035 г., 25–30 % к 2040  г.;</a:t>
            </a:r>
            <a:endParaRPr lang="x-none" sz="1600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/>
              <a:t>повышение производительности труда в сельском хозяйстве в расчете на одного работника в сопоставимых ценах относительно достигнутого уровня на 30 % к 2030 г., на 60 % к 2035 г. и на 105 % к 2040  г. </a:t>
            </a:r>
            <a:endParaRPr lang="x-none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3AAB8-93E8-4DC8-B9FF-117ABB21A7E6}"/>
              </a:ext>
            </a:extLst>
          </p:cNvPr>
          <p:cNvSpPr txBox="1"/>
          <p:nvPr/>
        </p:nvSpPr>
        <p:spPr>
          <a:xfrm>
            <a:off x="83127" y="2936097"/>
            <a:ext cx="12023227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600" b="1" dirty="0"/>
              <a:t>Прогнозные параметры собственного производства сельскохозяйственной продукции, сырья и продовольствия до 2040 г., тыс. т</a:t>
            </a:r>
            <a:endParaRPr lang="x-none" sz="1600" b="1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DBEF9D0-C564-4891-A900-5E67BAF20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8122"/>
              </p:ext>
            </p:extLst>
          </p:nvPr>
        </p:nvGraphicFramePr>
        <p:xfrm>
          <a:off x="711124" y="3284910"/>
          <a:ext cx="10767231" cy="31147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897373">
                  <a:extLst>
                    <a:ext uri="{9D8B030D-6E8A-4147-A177-3AD203B41FA5}">
                      <a16:colId xmlns:a16="http://schemas.microsoft.com/office/drawing/2014/main" val="1180787264"/>
                    </a:ext>
                  </a:extLst>
                </a:gridCol>
                <a:gridCol w="1043638">
                  <a:extLst>
                    <a:ext uri="{9D8B030D-6E8A-4147-A177-3AD203B41FA5}">
                      <a16:colId xmlns:a16="http://schemas.microsoft.com/office/drawing/2014/main" val="1301782072"/>
                    </a:ext>
                  </a:extLst>
                </a:gridCol>
                <a:gridCol w="969605">
                  <a:extLst>
                    <a:ext uri="{9D8B030D-6E8A-4147-A177-3AD203B41FA5}">
                      <a16:colId xmlns:a16="http://schemas.microsoft.com/office/drawing/2014/main" val="3257270052"/>
                    </a:ext>
                  </a:extLst>
                </a:gridCol>
                <a:gridCol w="1187433">
                  <a:extLst>
                    <a:ext uri="{9D8B030D-6E8A-4147-A177-3AD203B41FA5}">
                      <a16:colId xmlns:a16="http://schemas.microsoft.com/office/drawing/2014/main" val="3087446495"/>
                    </a:ext>
                  </a:extLst>
                </a:gridCol>
                <a:gridCol w="1187433">
                  <a:extLst>
                    <a:ext uri="{9D8B030D-6E8A-4147-A177-3AD203B41FA5}">
                      <a16:colId xmlns:a16="http://schemas.microsoft.com/office/drawing/2014/main" val="900697616"/>
                    </a:ext>
                  </a:extLst>
                </a:gridCol>
                <a:gridCol w="1624659">
                  <a:extLst>
                    <a:ext uri="{9D8B030D-6E8A-4147-A177-3AD203B41FA5}">
                      <a16:colId xmlns:a16="http://schemas.microsoft.com/office/drawing/2014/main" val="3232665710"/>
                    </a:ext>
                  </a:extLst>
                </a:gridCol>
                <a:gridCol w="1857090">
                  <a:extLst>
                    <a:ext uri="{9D8B030D-6E8A-4147-A177-3AD203B41FA5}">
                      <a16:colId xmlns:a16="http://schemas.microsoft.com/office/drawing/2014/main" val="2076405053"/>
                    </a:ext>
                  </a:extLst>
                </a:gridCol>
              </a:tblGrid>
              <a:tr h="318189"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Продукция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2025 г. 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Уровни продовольственной безопасности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18735"/>
                  </a:ext>
                </a:extLst>
              </a:tr>
              <a:tr h="26067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2030 г.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2035 г.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2040 г.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критический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оптимистический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6367872"/>
                  </a:ext>
                </a:extLst>
              </a:tr>
              <a:tr h="26067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Зерно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9148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10045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12500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13500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</a:rPr>
                        <a:t>7100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11000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8270023"/>
                  </a:ext>
                </a:extLst>
              </a:tr>
              <a:tr h="26067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Рапс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910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1450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1550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1200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5186454"/>
                  </a:ext>
                </a:extLst>
              </a:tr>
              <a:tr h="26067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Сахарная свекла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5892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5400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6500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6600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</a:rPr>
                        <a:t>3600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6000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0575883"/>
                  </a:ext>
                </a:extLst>
              </a:tr>
              <a:tr h="26067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Картофель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3047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3583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4500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4500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3300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4500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592090"/>
                  </a:ext>
                </a:extLst>
              </a:tr>
              <a:tr h="26067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Овощи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2704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2901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3200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3400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3000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2031197"/>
                  </a:ext>
                </a:extLst>
              </a:tr>
              <a:tr h="26067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</a:rPr>
                        <a:t>Плоды и ягоды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814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1100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850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1250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331758"/>
                  </a:ext>
                </a:extLst>
              </a:tr>
              <a:tr h="26067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Молоко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9193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10500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12500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13000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6000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9500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2292179"/>
                  </a:ext>
                </a:extLst>
              </a:tr>
              <a:tr h="26067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Скот и птица на убой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</a:rPr>
                        <a:t>(в ж. в.)</a:t>
                      </a:r>
                      <a:endParaRPr lang="x-non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1823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2049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2400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2550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1500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2500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5107981"/>
                  </a:ext>
                </a:extLst>
              </a:tr>
              <a:tr h="260678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Яйца, млн шт.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3898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3983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4210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4250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x-none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</a:rPr>
                        <a:t>2900</a:t>
                      </a:r>
                      <a:endParaRPr lang="x-non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624361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449E07-3687-4250-B7E0-751512F32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531" y="66004"/>
            <a:ext cx="812285" cy="5232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84C23D0-701B-45E6-83B7-D801EA496BDB}"/>
              </a:ext>
            </a:extLst>
          </p:cNvPr>
          <p:cNvCxnSpPr>
            <a:cxnSpLocks/>
          </p:cNvCxnSpPr>
          <p:nvPr/>
        </p:nvCxnSpPr>
        <p:spPr>
          <a:xfrm>
            <a:off x="334003" y="833660"/>
            <a:ext cx="0" cy="18715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396CCB-5D37-48B7-9DE4-E7D5652D3441}"/>
              </a:ext>
            </a:extLst>
          </p:cNvPr>
          <p:cNvSpPr/>
          <p:nvPr/>
        </p:nvSpPr>
        <p:spPr>
          <a:xfrm>
            <a:off x="125013" y="6453555"/>
            <a:ext cx="11628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</a:rPr>
              <a:t>* Плановые показатели на 2030 год Государственной программы «АПК будущего» на 2026–2030 годы.</a:t>
            </a:r>
            <a:endParaRPr lang="ru-BY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77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8981974</TotalTime>
  <Words>1641</Words>
  <Application>Microsoft Office PowerPoint</Application>
  <PresentationFormat>Широкоэкранный</PresentationFormat>
  <Paragraphs>294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Стратегия обеспечения национальной продовольственной безопасности Республики Беларусь до 2040 года:  задачи, критерии и механизмы реализации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Потребление основных продуктов питания в расчете на душу населения, кг  </vt:lpstr>
      <vt:lpstr>Презентация PowerPoint</vt:lpstr>
      <vt:lpstr>Презентация PowerPoint</vt:lpstr>
      <vt:lpstr>Развитие высокоэффективного и конкурентоспособного агропромышленного комплекса: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двойники в сельском хозяйстве:  организационно-экономические аспекты развития технологии</dc:title>
  <dc:creator>user</dc:creator>
  <cp:lastModifiedBy>Светлана Кондратенко</cp:lastModifiedBy>
  <cp:revision>507</cp:revision>
  <cp:lastPrinted>2026-04-24T05:18:59Z</cp:lastPrinted>
  <dcterms:created xsi:type="dcterms:W3CDTF">2021-09-20T14:14:01Z</dcterms:created>
  <dcterms:modified xsi:type="dcterms:W3CDTF">2026-05-12T05:23:07Z</dcterms:modified>
</cp:coreProperties>
</file>