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87" r:id="rId5"/>
    <p:sldId id="286" r:id="rId6"/>
    <p:sldId id="260" r:id="rId7"/>
    <p:sldId id="268" r:id="rId8"/>
    <p:sldId id="263" r:id="rId9"/>
    <p:sldId id="285" r:id="rId10"/>
    <p:sldId id="262" r:id="rId11"/>
    <p:sldId id="264" r:id="rId12"/>
    <p:sldId id="265" r:id="rId13"/>
    <p:sldId id="283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478"/>
    <a:srgbClr val="0F3A3D"/>
    <a:srgbClr val="225D60"/>
    <a:srgbClr val="256569"/>
    <a:srgbClr val="595959"/>
    <a:srgbClr val="59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39DD1B-574C-4AF0-9982-1F6D339DF9C9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4DDC4C-35D2-4080-B521-751643164CD8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Белая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футболка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406785-0763-4C92-B6A5-2FDC65927973}" type="parTrans" cxnId="{08AF5332-F997-498D-8782-7F3C7EDFF254}">
      <dgm:prSet/>
      <dgm:spPr/>
      <dgm:t>
        <a:bodyPr/>
        <a:lstStyle/>
        <a:p>
          <a:endParaRPr lang="ru-RU"/>
        </a:p>
      </dgm:t>
    </dgm:pt>
    <dgm:pt modelId="{B6A333DA-3894-4B18-8752-93B01D940ED2}" type="sibTrans" cxnId="{08AF5332-F997-498D-8782-7F3C7EDFF254}">
      <dgm:prSet/>
      <dgm:spPr/>
      <dgm:t>
        <a:bodyPr/>
        <a:lstStyle/>
        <a:p>
          <a:endParaRPr lang="ru-RU"/>
        </a:p>
      </dgm:t>
    </dgm:pt>
    <dgm:pt modelId="{6645CCF7-44E7-4859-8BB8-501BBBC24D8F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брюки (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велосипедки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лосины и т.д.)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6DE76E-ED16-4F4F-8AC5-796F9FF6868E}" type="parTrans" cxnId="{3F50A79D-4B8E-4062-B1B4-EC9907D5B122}">
      <dgm:prSet/>
      <dgm:spPr/>
      <dgm:t>
        <a:bodyPr/>
        <a:lstStyle/>
        <a:p>
          <a:endParaRPr lang="ru-RU"/>
        </a:p>
      </dgm:t>
    </dgm:pt>
    <dgm:pt modelId="{083EFDB0-6F93-4791-8511-A906EF9DF172}" type="sibTrans" cxnId="{3F50A79D-4B8E-4062-B1B4-EC9907D5B122}">
      <dgm:prSet/>
      <dgm:spPr/>
      <dgm:t>
        <a:bodyPr/>
        <a:lstStyle/>
        <a:p>
          <a:endParaRPr lang="ru-RU"/>
        </a:p>
      </dgm:t>
    </dgm:pt>
    <dgm:pt modelId="{8BA01B1B-7E57-4993-AA82-BA9886BA75B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обувь со светлой подошвой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51F424-27D2-4263-8421-4D6F273C07FC}" type="parTrans" cxnId="{23BFADE6-485F-410F-B09F-C0D3F227C97A}">
      <dgm:prSet/>
      <dgm:spPr/>
      <dgm:t>
        <a:bodyPr/>
        <a:lstStyle/>
        <a:p>
          <a:endParaRPr lang="ru-RU"/>
        </a:p>
      </dgm:t>
    </dgm:pt>
    <dgm:pt modelId="{5E4759A5-5130-4BB7-81B2-A0C2484E9715}" type="sibTrans" cxnId="{23BFADE6-485F-410F-B09F-C0D3F227C97A}">
      <dgm:prSet/>
      <dgm:spPr/>
      <dgm:t>
        <a:bodyPr/>
        <a:lstStyle/>
        <a:p>
          <a:endParaRPr lang="ru-RU"/>
        </a:p>
      </dgm:t>
    </dgm:pt>
    <dgm:pt modelId="{29ED6CD0-FA95-44C2-91B7-C9C77DC47742}" type="pres">
      <dgm:prSet presAssocID="{AF39DD1B-574C-4AF0-9982-1F6D339DF9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64FC4E-E714-4DB6-A488-A20A37B61FAF}" type="pres">
      <dgm:prSet presAssocID="{264DDC4C-35D2-4080-B521-751643164CD8}" presName="composite" presStyleCnt="0"/>
      <dgm:spPr/>
    </dgm:pt>
    <dgm:pt modelId="{8179064D-1A6A-4F74-8B5E-4992D9E0F07D}" type="pres">
      <dgm:prSet presAssocID="{264DDC4C-35D2-4080-B521-751643164CD8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3F925-C77C-4309-A718-9963FA4E0C69}" type="pres">
      <dgm:prSet presAssocID="{264DDC4C-35D2-4080-B521-751643164CD8}" presName="rect2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BD488AB9-A960-48BD-B41B-9EC4DFD5928B}" type="pres">
      <dgm:prSet presAssocID="{B6A333DA-3894-4B18-8752-93B01D940ED2}" presName="sibTrans" presStyleCnt="0"/>
      <dgm:spPr/>
    </dgm:pt>
    <dgm:pt modelId="{24D4B76F-C7F6-4949-ABFA-96E6DA699162}" type="pres">
      <dgm:prSet presAssocID="{6645CCF7-44E7-4859-8BB8-501BBBC24D8F}" presName="composite" presStyleCnt="0"/>
      <dgm:spPr/>
    </dgm:pt>
    <dgm:pt modelId="{5E7AA888-6B1C-498B-8F7D-F50CE7E00EBC}" type="pres">
      <dgm:prSet presAssocID="{6645CCF7-44E7-4859-8BB8-501BBBC24D8F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1FA09-94C7-485B-B266-98FE2AE46906}" type="pres">
      <dgm:prSet presAssocID="{6645CCF7-44E7-4859-8BB8-501BBBC24D8F}" presName="rect2" presStyleLbl="fgImgPlace1" presStyleIdx="1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46EFADFF-A4D1-4304-8E28-B979AF483D9B}" type="pres">
      <dgm:prSet presAssocID="{083EFDB0-6F93-4791-8511-A906EF9DF172}" presName="sibTrans" presStyleCnt="0"/>
      <dgm:spPr/>
    </dgm:pt>
    <dgm:pt modelId="{4C5D53F5-DC8A-4A9A-AA62-BAC266329FF3}" type="pres">
      <dgm:prSet presAssocID="{8BA01B1B-7E57-4993-AA82-BA9886BA75BD}" presName="composite" presStyleCnt="0"/>
      <dgm:spPr/>
    </dgm:pt>
    <dgm:pt modelId="{4E88E8D9-C2C5-4D61-A755-FEEDA89A3F50}" type="pres">
      <dgm:prSet presAssocID="{8BA01B1B-7E57-4993-AA82-BA9886BA75BD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9245D-1C4B-4A08-AF84-0479F13240CC}" type="pres">
      <dgm:prSet presAssocID="{8BA01B1B-7E57-4993-AA82-BA9886BA75BD}" presName="rect2" presStyleLbl="fgImgPlace1" presStyleIdx="2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</dgm:ptLst>
  <dgm:cxnLst>
    <dgm:cxn modelId="{C86B5562-3903-4C44-9474-81A540936949}" type="presOf" srcId="{264DDC4C-35D2-4080-B521-751643164CD8}" destId="{8179064D-1A6A-4F74-8B5E-4992D9E0F07D}" srcOrd="0" destOrd="0" presId="urn:microsoft.com/office/officeart/2008/layout/PictureStrips"/>
    <dgm:cxn modelId="{08AF5332-F997-498D-8782-7F3C7EDFF254}" srcId="{AF39DD1B-574C-4AF0-9982-1F6D339DF9C9}" destId="{264DDC4C-35D2-4080-B521-751643164CD8}" srcOrd="0" destOrd="0" parTransId="{5A406785-0763-4C92-B6A5-2FDC65927973}" sibTransId="{B6A333DA-3894-4B18-8752-93B01D940ED2}"/>
    <dgm:cxn modelId="{84B6DFE2-745D-4DFF-A5D7-BE8ADEDC7CC4}" type="presOf" srcId="{6645CCF7-44E7-4859-8BB8-501BBBC24D8F}" destId="{5E7AA888-6B1C-498B-8F7D-F50CE7E00EBC}" srcOrd="0" destOrd="0" presId="urn:microsoft.com/office/officeart/2008/layout/PictureStrips"/>
    <dgm:cxn modelId="{305A54A8-FC60-4DB7-92D2-7D01065D5C9D}" type="presOf" srcId="{AF39DD1B-574C-4AF0-9982-1F6D339DF9C9}" destId="{29ED6CD0-FA95-44C2-91B7-C9C77DC47742}" srcOrd="0" destOrd="0" presId="urn:microsoft.com/office/officeart/2008/layout/PictureStrips"/>
    <dgm:cxn modelId="{23BFADE6-485F-410F-B09F-C0D3F227C97A}" srcId="{AF39DD1B-574C-4AF0-9982-1F6D339DF9C9}" destId="{8BA01B1B-7E57-4993-AA82-BA9886BA75BD}" srcOrd="2" destOrd="0" parTransId="{F251F424-27D2-4263-8421-4D6F273C07FC}" sibTransId="{5E4759A5-5130-4BB7-81B2-A0C2484E9715}"/>
    <dgm:cxn modelId="{3F50A79D-4B8E-4062-B1B4-EC9907D5B122}" srcId="{AF39DD1B-574C-4AF0-9982-1F6D339DF9C9}" destId="{6645CCF7-44E7-4859-8BB8-501BBBC24D8F}" srcOrd="1" destOrd="0" parTransId="{EB6DE76E-ED16-4F4F-8AC5-796F9FF6868E}" sibTransId="{083EFDB0-6F93-4791-8511-A906EF9DF172}"/>
    <dgm:cxn modelId="{E185E981-D5B3-4989-BD6C-0F6FD860F20B}" type="presOf" srcId="{8BA01B1B-7E57-4993-AA82-BA9886BA75BD}" destId="{4E88E8D9-C2C5-4D61-A755-FEEDA89A3F50}" srcOrd="0" destOrd="0" presId="urn:microsoft.com/office/officeart/2008/layout/PictureStrips"/>
    <dgm:cxn modelId="{FE000F31-2F1A-466B-A948-1A4197BE9A6F}" type="presParOf" srcId="{29ED6CD0-FA95-44C2-91B7-C9C77DC47742}" destId="{C964FC4E-E714-4DB6-A488-A20A37B61FAF}" srcOrd="0" destOrd="0" presId="urn:microsoft.com/office/officeart/2008/layout/PictureStrips"/>
    <dgm:cxn modelId="{846692C8-64A2-411F-85DB-45B9A87B2903}" type="presParOf" srcId="{C964FC4E-E714-4DB6-A488-A20A37B61FAF}" destId="{8179064D-1A6A-4F74-8B5E-4992D9E0F07D}" srcOrd="0" destOrd="0" presId="urn:microsoft.com/office/officeart/2008/layout/PictureStrips"/>
    <dgm:cxn modelId="{7FA0B9A3-90C6-4F55-87B9-45A74D99413D}" type="presParOf" srcId="{C964FC4E-E714-4DB6-A488-A20A37B61FAF}" destId="{8D73F925-C77C-4309-A718-9963FA4E0C69}" srcOrd="1" destOrd="0" presId="urn:microsoft.com/office/officeart/2008/layout/PictureStrips"/>
    <dgm:cxn modelId="{80D0739B-C87B-47D7-A376-A1D8254AED4E}" type="presParOf" srcId="{29ED6CD0-FA95-44C2-91B7-C9C77DC47742}" destId="{BD488AB9-A960-48BD-B41B-9EC4DFD5928B}" srcOrd="1" destOrd="0" presId="urn:microsoft.com/office/officeart/2008/layout/PictureStrips"/>
    <dgm:cxn modelId="{B67AB1FB-F2C3-4ECE-A486-EE76B6A9F757}" type="presParOf" srcId="{29ED6CD0-FA95-44C2-91B7-C9C77DC47742}" destId="{24D4B76F-C7F6-4949-ABFA-96E6DA699162}" srcOrd="2" destOrd="0" presId="urn:microsoft.com/office/officeart/2008/layout/PictureStrips"/>
    <dgm:cxn modelId="{6C81B64B-A99D-45EF-8BEA-9EE6D8D8B342}" type="presParOf" srcId="{24D4B76F-C7F6-4949-ABFA-96E6DA699162}" destId="{5E7AA888-6B1C-498B-8F7D-F50CE7E00EBC}" srcOrd="0" destOrd="0" presId="urn:microsoft.com/office/officeart/2008/layout/PictureStrips"/>
    <dgm:cxn modelId="{511BCBA2-A3E8-40BF-882B-70B11DBB9C30}" type="presParOf" srcId="{24D4B76F-C7F6-4949-ABFA-96E6DA699162}" destId="{B831FA09-94C7-485B-B266-98FE2AE46906}" srcOrd="1" destOrd="0" presId="urn:microsoft.com/office/officeart/2008/layout/PictureStrips"/>
    <dgm:cxn modelId="{1EBD57C0-1833-4ABD-B0B0-37FB279A6FA0}" type="presParOf" srcId="{29ED6CD0-FA95-44C2-91B7-C9C77DC47742}" destId="{46EFADFF-A4D1-4304-8E28-B979AF483D9B}" srcOrd="3" destOrd="0" presId="urn:microsoft.com/office/officeart/2008/layout/PictureStrips"/>
    <dgm:cxn modelId="{131EBBEC-A3D0-4924-A7B1-89C037B4E7E3}" type="presParOf" srcId="{29ED6CD0-FA95-44C2-91B7-C9C77DC47742}" destId="{4C5D53F5-DC8A-4A9A-AA62-BAC266329FF3}" srcOrd="4" destOrd="0" presId="urn:microsoft.com/office/officeart/2008/layout/PictureStrips"/>
    <dgm:cxn modelId="{3BC74CF2-E1FE-4276-A899-4539E6047C86}" type="presParOf" srcId="{4C5D53F5-DC8A-4A9A-AA62-BAC266329FF3}" destId="{4E88E8D9-C2C5-4D61-A755-FEEDA89A3F50}" srcOrd="0" destOrd="0" presId="urn:microsoft.com/office/officeart/2008/layout/PictureStrips"/>
    <dgm:cxn modelId="{8485DA73-CF03-4FB7-A1CF-124F3BDFC6C0}" type="presParOf" srcId="{4C5D53F5-DC8A-4A9A-AA62-BAC266329FF3}" destId="{E0B9245D-1C4B-4A08-AF84-0479F13240C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9064D-1A6A-4F74-8B5E-4992D9E0F07D}">
      <dsp:nvSpPr>
        <dsp:cNvPr id="0" name=""/>
        <dsp:cNvSpPr/>
      </dsp:nvSpPr>
      <dsp:spPr>
        <a:xfrm>
          <a:off x="2525163" y="317358"/>
          <a:ext cx="4538134" cy="14181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572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Белая</a:t>
          </a:r>
          <a:r>
            <a:rPr lang="ru-RU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футболка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5163" y="317358"/>
        <a:ext cx="4538134" cy="1418167"/>
      </dsp:txXfrm>
    </dsp:sp>
    <dsp:sp modelId="{8D73F925-C77C-4309-A718-9963FA4E0C69}">
      <dsp:nvSpPr>
        <dsp:cNvPr id="0" name=""/>
        <dsp:cNvSpPr/>
      </dsp:nvSpPr>
      <dsp:spPr>
        <a:xfrm>
          <a:off x="2336074" y="112511"/>
          <a:ext cx="992716" cy="148907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AA888-6B1C-498B-8F7D-F50CE7E00EBC}">
      <dsp:nvSpPr>
        <dsp:cNvPr id="0" name=""/>
        <dsp:cNvSpPr/>
      </dsp:nvSpPr>
      <dsp:spPr>
        <a:xfrm>
          <a:off x="2525163" y="2102673"/>
          <a:ext cx="4538134" cy="14181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572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брюки (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велосипедки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лосины и т.д.)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5163" y="2102673"/>
        <a:ext cx="4538134" cy="1418167"/>
      </dsp:txXfrm>
    </dsp:sp>
    <dsp:sp modelId="{B831FA09-94C7-485B-B266-98FE2AE46906}">
      <dsp:nvSpPr>
        <dsp:cNvPr id="0" name=""/>
        <dsp:cNvSpPr/>
      </dsp:nvSpPr>
      <dsp:spPr>
        <a:xfrm>
          <a:off x="2336074" y="1897826"/>
          <a:ext cx="992716" cy="148907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8E8D9-C2C5-4D61-A755-FEEDA89A3F50}">
      <dsp:nvSpPr>
        <dsp:cNvPr id="0" name=""/>
        <dsp:cNvSpPr/>
      </dsp:nvSpPr>
      <dsp:spPr>
        <a:xfrm>
          <a:off x="2525163" y="3887987"/>
          <a:ext cx="4538134" cy="14181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572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обувь со светлой подошвой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5163" y="3887987"/>
        <a:ext cx="4538134" cy="1418167"/>
      </dsp:txXfrm>
    </dsp:sp>
    <dsp:sp modelId="{E0B9245D-1C4B-4A08-AF84-0479F13240CC}">
      <dsp:nvSpPr>
        <dsp:cNvPr id="0" name=""/>
        <dsp:cNvSpPr/>
      </dsp:nvSpPr>
      <dsp:spPr>
        <a:xfrm>
          <a:off x="2336074" y="3683141"/>
          <a:ext cx="992716" cy="148907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 flip="none" rotWithShape="1">
          <a:gsLst>
            <a:gs pos="1000">
              <a:srgbClr val="0F3A3D"/>
            </a:gs>
            <a:gs pos="50000">
              <a:srgbClr val="256569"/>
            </a:gs>
            <a:gs pos="98000">
              <a:srgbClr val="2A7478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95" y="0"/>
            <a:ext cx="653940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08364" y="376454"/>
            <a:ext cx="3131127" cy="108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75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ятиугольник 8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56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246903"/>
            <a:ext cx="7734300" cy="493005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ятиугольник 8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02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319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gradFill flip="none" rotWithShape="1">
          <a:gsLst>
            <a:gs pos="1000">
              <a:schemeClr val="bg1">
                <a:lumMod val="95000"/>
              </a:schemeClr>
            </a:gs>
            <a:gs pos="26000">
              <a:schemeClr val="bg1">
                <a:lumMod val="65000"/>
              </a:schemeClr>
            </a:gs>
            <a:gs pos="9000">
              <a:schemeClr val="bg1">
                <a:lumMod val="85000"/>
              </a:schemeClr>
            </a:gs>
            <a:gs pos="94000">
              <a:srgbClr val="25656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851" y="572013"/>
            <a:ext cx="10515600" cy="404133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03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ятиугольник 7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88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671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ятиугольник 7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88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ятиугольник 6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05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9" y="642938"/>
            <a:ext cx="5729286" cy="344486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671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654" y="509428"/>
            <a:ext cx="8514860" cy="501651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61417" y="124690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2413" y="244713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396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bg1">
                <a:lumMod val="95000"/>
              </a:schemeClr>
            </a:gs>
            <a:gs pos="86000">
              <a:schemeClr val="bg1">
                <a:lumMod val="85000"/>
              </a:schemeClr>
            </a:gs>
            <a:gs pos="29000">
              <a:schemeClr val="bg1">
                <a:lumMod val="95000"/>
              </a:schemeClr>
            </a:gs>
            <a:gs pos="98000">
              <a:srgbClr val="256569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530AB-7E7F-42A0-9819-35D12B816B3C}" type="datetimeFigureOut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ook Antiqua" panose="0204060205030503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912B7-E224-4081-8122-29E446CEC7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80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24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20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vamerkhanova@fa.ru" TargetMode="External"/><Relationship Id="rId2" Type="http://schemas.openxmlformats.org/officeDocument/2006/relationships/hyperlink" Target="mailto:oaaizadullina@fa.ru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sngaleeva@fa.ru" TargetMode="External"/><Relationship Id="rId4" Type="http://schemas.openxmlformats.org/officeDocument/2006/relationships/hyperlink" Target="mailto:lnaflyatunova@fa.r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12" y="2309647"/>
            <a:ext cx="10842515" cy="3109019"/>
          </a:xfrm>
        </p:spPr>
        <p:txBody>
          <a:bodyPr/>
          <a:lstStyle/>
          <a:p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/>
              <a:t/>
            </a:r>
            <a:br>
              <a:rPr lang="ru-RU" sz="4200" dirty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/>
              <a:t/>
            </a:r>
            <a:br>
              <a:rPr lang="ru-RU" sz="4200" dirty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Организационное собрание </a:t>
            </a:r>
            <a:br>
              <a:rPr lang="ru-RU" sz="4200" dirty="0" smtClean="0"/>
            </a:br>
            <a:r>
              <a:rPr lang="ru-RU" sz="4200" dirty="0" smtClean="0"/>
              <a:t>по вопросам зачисления и обучения в </a:t>
            </a:r>
            <a:br>
              <a:rPr lang="ru-RU" sz="4200" dirty="0" smtClean="0"/>
            </a:br>
            <a:r>
              <a:rPr lang="ru-RU" sz="4200" dirty="0" smtClean="0"/>
              <a:t>Уфимском филиале </a:t>
            </a:r>
            <a:r>
              <a:rPr lang="ru-RU" sz="4200" dirty="0" err="1" smtClean="0"/>
              <a:t>Финуниверситета</a:t>
            </a: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по программам СПО</a:t>
            </a: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smtClean="0"/>
              <a:t>18.08.2026</a:t>
            </a:r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val="51472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Продолжительность учебных занятий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89323" y="1250939"/>
            <a:ext cx="7463681" cy="61269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минут (1,5 часа)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661505"/>
              </p:ext>
            </p:extLst>
          </p:nvPr>
        </p:nvGraphicFramePr>
        <p:xfrm>
          <a:off x="269505" y="2070286"/>
          <a:ext cx="10729422" cy="4420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764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5303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Расписание звонков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занятий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Перерыв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08:00-09:30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09:40-11:10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пара 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11:50-13:20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13:30-15:00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15:15-16:45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87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16:55-18:25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пара 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18:35-20:05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80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пара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20:15-21:45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9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 smtClean="0"/>
              <a:t>Дресс</a:t>
            </a:r>
            <a:r>
              <a:rPr lang="ru-RU" sz="2400" dirty="0" smtClean="0"/>
              <a:t>-код в Уфимском филиале </a:t>
            </a:r>
            <a:r>
              <a:rPr lang="ru-RU" sz="2400" dirty="0" err="1" smtClean="0"/>
              <a:t>Финуниверситета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5714" t="15238" r="37000" b="15809"/>
          <a:stretch/>
        </p:blipFill>
        <p:spPr>
          <a:xfrm>
            <a:off x="113212" y="1550125"/>
            <a:ext cx="3326674" cy="472875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106952"/>
              </p:ext>
            </p:extLst>
          </p:nvPr>
        </p:nvGraphicFramePr>
        <p:xfrm>
          <a:off x="3550457" y="1188720"/>
          <a:ext cx="8545749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2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27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9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допускается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ношение следующих видов одежды и обуви: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0032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одежда и обувь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костюмов (или их отдельных элементов), тренировочных штанов, лосин,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леггинсов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ветровок, курток, маек и пр., специализированной обуви для спорта, за исключением кед, предназначенных для повседневного ношения;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1769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Одежды (аксессуаров)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изображениями и надписями, выражающими (содержащими):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Агрессию, жестокость и насилие;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Политическую агитацию;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Национальную, расовую и религиозную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нетерпимость;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Отношения физиологического характера;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Явную принадлежность к субкультурам;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Нецензурные и непристойные выражения, в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на иностранных языках.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17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Одежду, излишне обнажающую поверхность тела:</a:t>
                      </a:r>
                    </a:p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Шорты любой длины;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Юбки длиной выше 10 см от линии колен;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Декольтированные кофты,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платья, рубашки, блузы, в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 открытой спиной и плечами;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Майки на бретельках и футболки без рукавов;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Одежду из прозрачных (просвечивающих материалов, а также не скрывающую элементы нижнего белья).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29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Обувь, предназначенную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пляжного отдыха: сланцы, шлепанцы и т.д.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813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Одежда с обилием декоративных элементов (стразы, люрекс, шипы, заклепки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т.д.)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9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Занятия физической культурой</a:t>
            </a:r>
            <a:endParaRPr lang="ru-RU" sz="2400" dirty="0"/>
          </a:p>
        </p:txBody>
      </p:sp>
      <p:pic>
        <p:nvPicPr>
          <p:cNvPr id="1026" name="Picture 2" descr="https://img-fotki.yandex.ru/get/233354/129367479.2d0/0_1602dd_2d2a366a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8" y="1170171"/>
            <a:ext cx="4139209" cy="275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k12.ru/wp-content/uploads/2017/02/tehnika_bezopasnosti_pos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" r="4010"/>
          <a:stretch/>
        </p:blipFill>
        <p:spPr bwMode="auto">
          <a:xfrm>
            <a:off x="425080" y="4156998"/>
            <a:ext cx="4147457" cy="25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8060610"/>
              </p:ext>
            </p:extLst>
          </p:nvPr>
        </p:nvGraphicFramePr>
        <p:xfrm>
          <a:off x="2792627" y="1269004"/>
          <a:ext cx="939937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0583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24577278"/>
              </p:ext>
            </p:extLst>
          </p:nvPr>
        </p:nvGraphicFramePr>
        <p:xfrm>
          <a:off x="269505" y="1244599"/>
          <a:ext cx="11271706" cy="5215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7993"/>
                <a:gridCol w="1224240"/>
                <a:gridCol w="1469089"/>
                <a:gridCol w="1224240"/>
                <a:gridCol w="1224240"/>
                <a:gridCol w="1281904"/>
              </a:tblGrid>
              <a:tr h="149644">
                <a:tc gridSpan="6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512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предоставления скидок - </a:t>
                      </a:r>
                      <a:r>
                        <a:rPr lang="ru-RU" sz="18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первый учебный год!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29338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ПРОФЕССИОНАЛЬНОЕ ОБРАЗОВАНИЕ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38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sng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Очная форма обучения</a:t>
                      </a:r>
                      <a:endParaRPr lang="ru-RU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b"/>
                </a:tc>
              </a:tr>
              <a:tr h="418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обучения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скидки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580872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38.02.01 Экономика и бухгалтерский учет (по отраслям)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38.02.02 Страховое дело (по отраслям)</a:t>
                      </a:r>
                    </a:p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38.02.06 Финансы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38.02.07 Банковское дело 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40.02.04 Юриспруденция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аттестата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4,8 до 5,0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4,0 до 4,79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3,5 до 3,99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580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скидки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52 600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39 450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26 300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580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оплате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78 900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92 050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105 200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58087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09.02.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Техническая</a:t>
                      </a:r>
                      <a:r>
                        <a:rPr lang="ru-RU" sz="18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эксплуатация и сопровождение информационных систем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скидки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53 600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40 200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26 800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  <a:tr h="580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b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оплате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80 400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93 800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107 200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31" marR="5631" marT="5631" marB="0" anchor="ctr"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4001" y="565413"/>
            <a:ext cx="10407280" cy="586054"/>
          </a:xfrm>
        </p:spPr>
        <p:txBody>
          <a:bodyPr/>
          <a:lstStyle/>
          <a:p>
            <a:r>
              <a:rPr lang="ru-RU" dirty="0"/>
              <a:t>Стоимость обучения по программам среднего профессионального </a:t>
            </a:r>
            <a:r>
              <a:rPr lang="ru-RU" dirty="0" smtClean="0"/>
              <a:t>образования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с учетом скидок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07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Официальный сайт Уфимского филиала </a:t>
            </a:r>
            <a:r>
              <a:rPr lang="ru-RU" sz="2400" dirty="0" err="1" smtClean="0"/>
              <a:t>Финуниверситета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140" y="2398142"/>
            <a:ext cx="2495555" cy="2495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t="16421" r="14035" b="6881"/>
          <a:stretch/>
        </p:blipFill>
        <p:spPr>
          <a:xfrm>
            <a:off x="269505" y="1397101"/>
            <a:ext cx="8777509" cy="452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8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2607" y="1555292"/>
            <a:ext cx="3728545" cy="660509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Приказы о зачислении</a:t>
            </a:r>
            <a:endParaRPr lang="ru-RU" sz="2400" dirty="0"/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4239377" y="2732879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Текст 1"/>
          <p:cNvSpPr txBox="1">
            <a:spLocks/>
          </p:cNvSpPr>
          <p:nvPr/>
        </p:nvSpPr>
        <p:spPr>
          <a:xfrm>
            <a:off x="7934312" y="1369702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45" y="2520778"/>
            <a:ext cx="2590012" cy="2590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5" y="1282872"/>
            <a:ext cx="8286581" cy="5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2607" y="1555292"/>
            <a:ext cx="3728545" cy="660509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Приказы о зачислении</a:t>
            </a:r>
            <a:endParaRPr lang="ru-RU" sz="2400" dirty="0"/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4239377" y="2732879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Текст 1"/>
          <p:cNvSpPr txBox="1">
            <a:spLocks/>
          </p:cNvSpPr>
          <p:nvPr/>
        </p:nvSpPr>
        <p:spPr>
          <a:xfrm>
            <a:off x="7934312" y="1369702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5" y="1550343"/>
            <a:ext cx="8047380" cy="4524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746" y="2215801"/>
            <a:ext cx="2929438" cy="292943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10800000">
            <a:off x="3471306" y="4256418"/>
            <a:ext cx="97840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2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2607" y="1555292"/>
            <a:ext cx="3728545" cy="66050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Учебный корпус № 1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(г. Уфа, ул. </a:t>
            </a:r>
            <a:r>
              <a:rPr lang="ru-RU" dirty="0" err="1" smtClean="0">
                <a:solidFill>
                  <a:schemeClr val="tx1"/>
                </a:solidFill>
              </a:rPr>
              <a:t>М.Карима</a:t>
            </a:r>
            <a:r>
              <a:rPr lang="ru-RU" dirty="0" smtClean="0">
                <a:solidFill>
                  <a:schemeClr val="tx1"/>
                </a:solidFill>
              </a:rPr>
              <a:t> 69/1)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Учебные корпуса Уфимского филиала </a:t>
            </a:r>
            <a:r>
              <a:rPr lang="ru-RU" sz="2400" dirty="0" err="1" smtClean="0"/>
              <a:t>Финуниверситета</a:t>
            </a:r>
            <a:endParaRPr lang="ru-RU" sz="2400" dirty="0"/>
          </a:p>
        </p:txBody>
      </p:sp>
      <p:pic>
        <p:nvPicPr>
          <p:cNvPr id="1026" name="Picture 2" descr="http://www.fa.ru/fil/ufa/PublishingImages/zdanie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05" y="2355998"/>
            <a:ext cx="3821647" cy="269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1"/>
          <p:cNvSpPr txBox="1">
            <a:spLocks/>
          </p:cNvSpPr>
          <p:nvPr/>
        </p:nvSpPr>
        <p:spPr>
          <a:xfrm>
            <a:off x="4239377" y="2732879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Учебный корпус № 2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(г. Уфа, ул. Революционная 169)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Текст 1"/>
          <p:cNvSpPr txBox="1">
            <a:spLocks/>
          </p:cNvSpPr>
          <p:nvPr/>
        </p:nvSpPr>
        <p:spPr>
          <a:xfrm>
            <a:off x="7934312" y="1369702"/>
            <a:ext cx="3728545" cy="6605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4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20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8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panose="05000000000000000000" pitchFamily="2" charset="2"/>
              <a:buNone/>
              <a:defRPr sz="1600" b="1" kern="1200">
                <a:solidFill>
                  <a:srgbClr val="595959"/>
                </a:solidFill>
                <a:latin typeface="Book Antiqua" panose="02040602050305030304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Учебный корпус №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 (пристрой)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(г. Уфа, ул. Революционная 169)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22" y="2157859"/>
            <a:ext cx="3661324" cy="27459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815" y="3529014"/>
            <a:ext cx="3621443" cy="271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Реализуемые образовательные программы</a:t>
            </a:r>
            <a:endParaRPr 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710066"/>
              </p:ext>
            </p:extLst>
          </p:nvPr>
        </p:nvGraphicFramePr>
        <p:xfrm>
          <a:off x="269504" y="1405467"/>
          <a:ext cx="11568269" cy="52747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262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37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259"/>
              </a:tblGrid>
              <a:tr h="61373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обучения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Квалификация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0708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базе 9 класса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7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38.02.06 Финансы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Финансист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542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38.02.01 Экономика и бухгалтерский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учёт (по отраслям)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54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38.02.02 Страховое дело (по отраслям)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страхового дела</a:t>
                      </a:r>
                    </a:p>
                  </a:txBody>
                  <a:tcPr/>
                </a:tc>
              </a:tr>
              <a:tr h="3954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Операционная деятельность в логистике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Операционный логист</a:t>
                      </a:r>
                    </a:p>
                  </a:txBody>
                  <a:tcPr/>
                </a:tc>
              </a:tr>
              <a:tr h="3507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38.02.07 Банковское дело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банковского дела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07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40.02.04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Юриспруденция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Юрист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4744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09.02.12 Техническая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эксплуатация и сопровождение информационных систем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года 10 мес.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по технической эксплуатации и сопровождению информационных систем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070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базе 11 класса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07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38.02.06 Финансы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 10 мес.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Финансист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07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40.02.04 Юриспруденция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 10 мес.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Юрист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95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График учебного процесса</a:t>
            </a:r>
            <a:endParaRPr 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392313"/>
              </p:ext>
            </p:extLst>
          </p:nvPr>
        </p:nvGraphicFramePr>
        <p:xfrm>
          <a:off x="269503" y="1238023"/>
          <a:ext cx="11739616" cy="5001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2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62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7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832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5466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038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4111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31358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группы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семестр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семестр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936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Теоретическое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Экзаменационная сессия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Каникулы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Теоретическое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Экзаменационная сессия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Каникулы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56444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 на базе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01.09.2026-22.12.2026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23.12.2026-28.12.2026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29.12.2026-10.01.2027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11.01.2027-22.06.2027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23.06.2027-30.06.2027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01.07.2027-31.08.2027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409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 на базе 11 класса</a:t>
                      </a: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38.02.06</a:t>
                      </a:r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Финансы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01.09.2026-22.12.2026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23.12.2026-28.12.2026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29.12.2026-10.01.2027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11.01.2027-06.06.2027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21.06.2027-30.06.2027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07.06.2027-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20.06.2027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профилю специальности)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01.07.2027-31.08.2027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901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 на базе 11 класса</a:t>
                      </a: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40.02.04 </a:t>
                      </a:r>
                    </a:p>
                    <a:p>
                      <a:pPr algn="ctr"/>
                      <a:r>
                        <a:rPr lang="ru-RU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Юриспруденция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01.09.2026-22.12.2026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23.12.2026-28.12.2026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29.12.2026-10.01.2027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11.01.2027-06.06.2027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21.06.2027-30.06.2027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07.06.2027-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20.06.2027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профилю специальности)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01.07.2027-31.08.2027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56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Контакты для связи по вопросам учебного процесса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278619"/>
              </p:ext>
            </p:extLst>
          </p:nvPr>
        </p:nvGraphicFramePr>
        <p:xfrm>
          <a:off x="269505" y="1494729"/>
          <a:ext cx="11456828" cy="514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20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446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66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58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276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5116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работы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телефона, кабинета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5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38.02.06 Финансы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38.02.01 Экономика и бухгалтерский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учёт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отраслям)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38.02.02 Страховое дело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отраслям)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Операционная деятельность в логистике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Айзадуллина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Оксана Анатольевна</a:t>
                      </a: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Амерханова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Александра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Владимировна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08:00-17:00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(347) 228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52 19, кабинет 28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oaaizadullina@fa.ru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avamerkhanova@fa.ru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119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38.02.07 Банковское дело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40.02.04 Юриспруденция</a:t>
                      </a:r>
                    </a:p>
                    <a:p>
                      <a:pPr algn="ctr"/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базе 9 </a:t>
                      </a:r>
                      <a:r>
                        <a:rPr lang="ru-RU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и на базе 11 </a:t>
                      </a:r>
                      <a:r>
                        <a:rPr lang="ru-RU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09.02.12 Техническая эксплуатация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сопровождение информационных систем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Афлятунова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Ляйсан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Науфилевна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Галеева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Сумбуль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Назировна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08:00-17:00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(347) 228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52 19, кабинет 207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lnaflyatunova@fa.ru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sngaleeva@fa.ru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5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Расписание Уфимского филиала </a:t>
            </a:r>
            <a:r>
              <a:rPr lang="ru-RU" sz="2400" dirty="0" err="1" smtClean="0"/>
              <a:t>Финуниверситета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719" y="1050460"/>
            <a:ext cx="4521561" cy="25605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63" y="3858065"/>
            <a:ext cx="5153917" cy="28052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5" y="1221207"/>
            <a:ext cx="5520996" cy="2614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74" y="4277601"/>
            <a:ext cx="2317979" cy="2317979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 rot="11337600">
            <a:off x="1633187" y="3329174"/>
            <a:ext cx="770863" cy="24161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инансовый Университет">
      <a:dk1>
        <a:sysClr val="windowText" lastClr="000000"/>
      </a:dk1>
      <a:lt1>
        <a:sysClr val="window" lastClr="FFFFFF"/>
      </a:lt1>
      <a:dk2>
        <a:srgbClr val="373545"/>
      </a:dk2>
      <a:lt2>
        <a:srgbClr val="A5A5A5"/>
      </a:lt2>
      <a:accent1>
        <a:srgbClr val="256569"/>
      </a:accent1>
      <a:accent2>
        <a:srgbClr val="AFAFAF"/>
      </a:accent2>
      <a:accent3>
        <a:srgbClr val="5BBFC5"/>
      </a:accent3>
      <a:accent4>
        <a:srgbClr val="7B7B7B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Финансовый Университет" id="{B61C6C59-7E8E-44EC-9D0A-175FD0FD7AA0}" vid="{4B9A828B-7C95-4D9C-8B7B-426AD85F479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Shablon_Finuniver</Template>
  <TotalTime>2093</TotalTime>
  <Words>747</Words>
  <Application>Microsoft Office PowerPoint</Application>
  <PresentationFormat>Широкоэкранный</PresentationFormat>
  <Paragraphs>215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Book Antiqua</vt:lpstr>
      <vt:lpstr>Calibri</vt:lpstr>
      <vt:lpstr>Times New Roman</vt:lpstr>
      <vt:lpstr>Wingdings</vt:lpstr>
      <vt:lpstr>Тема Office</vt:lpstr>
      <vt:lpstr>      Организационное собрание  по вопросам зачисления и обучения в  Уфимском филиале Финуниверситета по программам СПО  18.08.2026</vt:lpstr>
      <vt:lpstr>Официальный сайт Уфимского филиала Финуниверситета</vt:lpstr>
      <vt:lpstr> Приказы о зачислении</vt:lpstr>
      <vt:lpstr> Приказы о зачислении</vt:lpstr>
      <vt:lpstr>Учебные корпуса Уфимского филиала Финуниверситета</vt:lpstr>
      <vt:lpstr>Реализуемые образовательные программы</vt:lpstr>
      <vt:lpstr>График учебного процесса</vt:lpstr>
      <vt:lpstr>Контакты для связи по вопросам учебного процесса</vt:lpstr>
      <vt:lpstr>Расписание Уфимского филиала Финуниверситета</vt:lpstr>
      <vt:lpstr>Продолжительность учебных занятий</vt:lpstr>
      <vt:lpstr>Дресс-код в Уфимском филиале Финуниверситета</vt:lpstr>
      <vt:lpstr>Занятия физической культурой</vt:lpstr>
      <vt:lpstr>Стоимость обучения по программам среднего профессионального образования  с учетом скидок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Общее собрание по вопросам зачисления и обучения в  Уфимском филиале Финуниверситета</dc:title>
  <dc:creator>prkom</dc:creator>
  <cp:lastModifiedBy>1</cp:lastModifiedBy>
  <cp:revision>90</cp:revision>
  <cp:lastPrinted>2026-08-17T10:02:08Z</cp:lastPrinted>
  <dcterms:created xsi:type="dcterms:W3CDTF">2022-08-02T11:42:08Z</dcterms:created>
  <dcterms:modified xsi:type="dcterms:W3CDTF">2026-08-18T07:05:58Z</dcterms:modified>
</cp:coreProperties>
</file>