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notesMasterIdLst>
    <p:notesMasterId r:id="rId8"/>
  </p:notesMasterIdLst>
  <p:sldSz cx="9144000" cy="5143500"/>
  <p:notesSz cx="5143500" cy="9144000"/>
  <p:embeddedFontLst>
    <p:embeddedFont>
      <p:font typeface="Quattrocento"/>
      <p:regular r:id="rId13"/>
    </p:embeddedFont>
    <p:embeddedFont>
      <p:font typeface="Quattrocento"/>
      <p:regular r:id="rId14"/>
    </p:embeddedFont>
    <p:embeddedFont>
      <p:font typeface="Quattrocento"/>
      <p:regular r:id="rId15"/>
    </p:embeddedFont>
    <p:embeddedFont>
      <p:font typeface="Quattrocento"/>
      <p:regular r:id="rId16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3" Type="http://schemas.openxmlformats.org/officeDocument/2006/relationships/font" Target="fonts/font1.fntdata"/><Relationship Id="rId14" Type="http://schemas.openxmlformats.org/officeDocument/2006/relationships/font" Target="fonts/font2.fntdata"/><Relationship Id="rId15" Type="http://schemas.openxmlformats.org/officeDocument/2006/relationships/font" Target="fonts/font3.fntdata"/><Relationship Id="rId16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gif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577" y="1335435"/>
            <a:ext cx="4667845" cy="1320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Университетские традиции в цифровой среде Moodle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523577" y="2879824"/>
            <a:ext cx="4667845" cy="478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Преемственность и трансформация образовательных практик в российских вузах</a:t>
            </a:r>
            <a:endParaRPr lang="en-US" sz="1150" dirty="0"/>
          </a:p>
        </p:txBody>
      </p:sp>
      <p:sp>
        <p:nvSpPr>
          <p:cNvPr id="5" name="Shape 2"/>
          <p:cNvSpPr/>
          <p:nvPr/>
        </p:nvSpPr>
        <p:spPr>
          <a:xfrm>
            <a:off x="523577" y="3526854"/>
            <a:ext cx="1443112" cy="281136"/>
          </a:xfrm>
          <a:prstGeom prst="roundRect">
            <a:avLst>
              <a:gd name="adj" fmla="val 6386"/>
            </a:avLst>
          </a:prstGeom>
          <a:solidFill>
            <a:srgbClr val="441709"/>
          </a:solidFill>
          <a:ln/>
        </p:spPr>
      </p:sp>
      <p:sp>
        <p:nvSpPr>
          <p:cNvPr id="6" name="Text 3"/>
          <p:cNvSpPr/>
          <p:nvPr/>
        </p:nvSpPr>
        <p:spPr>
          <a:xfrm>
            <a:off x="613321" y="3571726"/>
            <a:ext cx="1263625" cy="191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ИССЛЕДОВАНИЕ 2025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80269" y="339849"/>
            <a:ext cx="5432227" cy="316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Moodle: между потенциалом и реальностью</a:t>
            </a:r>
            <a:endParaRPr lang="en-US" sz="19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0269" y="858887"/>
            <a:ext cx="4447356" cy="287937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94623" y="2003003"/>
            <a:ext cx="2273722" cy="591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LMS Moodle появилась в университетах в начале 2000-х (Мартин Дугеамас, Австралия). Пандемия дала резкий скачок её использования.</a:t>
            </a:r>
            <a:endParaRPr lang="en-US" sz="800" dirty="0"/>
          </a:p>
        </p:txBody>
      </p:sp>
      <p:sp>
        <p:nvSpPr>
          <p:cNvPr id="5" name="Shape 2"/>
          <p:cNvSpPr/>
          <p:nvPr/>
        </p:nvSpPr>
        <p:spPr>
          <a:xfrm>
            <a:off x="1080269" y="3912096"/>
            <a:ext cx="3453036" cy="891480"/>
          </a:xfrm>
          <a:prstGeom prst="roundRect">
            <a:avLst>
              <a:gd name="adj" fmla="val 7693"/>
            </a:avLst>
          </a:prstGeom>
          <a:solidFill>
            <a:srgbClr val="123332"/>
          </a:solidFill>
          <a:ln w="14288">
            <a:solidFill>
              <a:srgbClr val="4A6B6A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1065981" y="3912096"/>
            <a:ext cx="57150" cy="891480"/>
          </a:xfrm>
          <a:prstGeom prst="roundRect">
            <a:avLst>
              <a:gd name="adj" fmla="val 28224"/>
            </a:avLst>
          </a:prstGeom>
          <a:solidFill>
            <a:srgbClr val="EF9C82"/>
          </a:solidFill>
          <a:ln/>
        </p:spPr>
      </p:sp>
      <p:sp>
        <p:nvSpPr>
          <p:cNvPr id="7" name="Text 4"/>
          <p:cNvSpPr/>
          <p:nvPr/>
        </p:nvSpPr>
        <p:spPr>
          <a:xfrm>
            <a:off x="1244947" y="4033912"/>
            <a:ext cx="1702519" cy="15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Декларируемый потенциал</a:t>
            </a:r>
            <a:endParaRPr lang="en-US" sz="950" dirty="0"/>
          </a:p>
        </p:txBody>
      </p:sp>
      <p:sp>
        <p:nvSpPr>
          <p:cNvPr id="8" name="Text 5"/>
          <p:cNvSpPr/>
          <p:nvPr/>
        </p:nvSpPr>
        <p:spPr>
          <a:xfrm>
            <a:off x="1244947" y="4238402"/>
            <a:ext cx="3166542" cy="443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Платформа архитектурно позволяет реализовать компетентностный подход — особенно актуализированный после введения ФГОС 3++ (2011).</a:t>
            </a:r>
            <a:endParaRPr lang="en-US" sz="800" dirty="0"/>
          </a:p>
        </p:txBody>
      </p:sp>
      <p:sp>
        <p:nvSpPr>
          <p:cNvPr id="9" name="Shape 6"/>
          <p:cNvSpPr/>
          <p:nvPr/>
        </p:nvSpPr>
        <p:spPr>
          <a:xfrm>
            <a:off x="4610546" y="3912096"/>
            <a:ext cx="3453110" cy="891480"/>
          </a:xfrm>
          <a:prstGeom prst="roundRect">
            <a:avLst>
              <a:gd name="adj" fmla="val 7693"/>
            </a:avLst>
          </a:prstGeom>
          <a:solidFill>
            <a:srgbClr val="123332"/>
          </a:solidFill>
          <a:ln w="14288">
            <a:solidFill>
              <a:srgbClr val="4A6B6A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4596259" y="3912096"/>
            <a:ext cx="57150" cy="891480"/>
          </a:xfrm>
          <a:prstGeom prst="roundRect">
            <a:avLst>
              <a:gd name="adj" fmla="val 28224"/>
            </a:avLst>
          </a:prstGeom>
          <a:solidFill>
            <a:srgbClr val="EF9C82"/>
          </a:solidFill>
          <a:ln/>
        </p:spPr>
      </p:sp>
      <p:sp>
        <p:nvSpPr>
          <p:cNvPr id="11" name="Text 8"/>
          <p:cNvSpPr/>
          <p:nvPr/>
        </p:nvSpPr>
        <p:spPr>
          <a:xfrm>
            <a:off x="4775225" y="4033912"/>
            <a:ext cx="1780952" cy="15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Фактическое использование</a:t>
            </a:r>
            <a:endParaRPr lang="en-US" sz="950" dirty="0"/>
          </a:p>
        </p:txBody>
      </p:sp>
      <p:sp>
        <p:nvSpPr>
          <p:cNvPr id="12" name="Text 9"/>
          <p:cNvSpPr/>
          <p:nvPr/>
        </p:nvSpPr>
        <p:spPr>
          <a:xfrm>
            <a:off x="4775225" y="4238402"/>
            <a:ext cx="3166616" cy="443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Анализ 12 361 курса в Университете Эстремадуры: </a:t>
            </a:r>
            <a:pPr algn="l" indent="0" marL="0">
              <a:lnSpc>
                <a:spcPts val="1150"/>
              </a:lnSpc>
              <a:buNone/>
            </a:pPr>
            <a:r>
              <a:rPr lang="en-US" sz="800" b="1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67,37%</a:t>
            </a:r>
            <a:pPr algn="l" indent="0" marL="0">
              <a:lnSpc>
                <a:spcPts val="1150"/>
              </a:lnSpc>
              <a:buNone/>
            </a:pPr>
            <a:r>
              <a:rPr lang="en-US" sz="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преподавателей используют систему лишь как цифровой архив.</a:t>
            </a:r>
            <a:endParaRPr lang="en-US" sz="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95353" y="371921"/>
            <a:ext cx="4782294" cy="7837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Российский контекст: студент заходит — и выходит</a:t>
            </a:r>
            <a:endParaRPr lang="en-US" sz="2450" dirty="0"/>
          </a:p>
        </p:txBody>
      </p:sp>
      <p:sp>
        <p:nvSpPr>
          <p:cNvPr id="4" name="Text 1"/>
          <p:cNvSpPr/>
          <p:nvPr/>
        </p:nvSpPr>
        <p:spPr>
          <a:xfrm>
            <a:off x="3895353" y="1400249"/>
            <a:ext cx="4782294" cy="439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450"/>
              </a:lnSpc>
              <a:buNone/>
            </a:pPr>
            <a:r>
              <a:rPr lang="en-US" sz="3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73,5%</a:t>
            </a:r>
            <a:endParaRPr lang="en-US" sz="3450" dirty="0"/>
          </a:p>
        </p:txBody>
      </p:sp>
      <p:sp>
        <p:nvSpPr>
          <p:cNvPr id="5" name="Text 2"/>
          <p:cNvSpPr/>
          <p:nvPr/>
        </p:nvSpPr>
        <p:spPr>
          <a:xfrm>
            <a:off x="5502697" y="1995562"/>
            <a:ext cx="1567607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Востребованность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3895353" y="2262634"/>
            <a:ext cx="4782294" cy="201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студентов РГПУ им. Герцена (2025) нуждаются в электронных курсах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3895353" y="2768054"/>
            <a:ext cx="4782294" cy="439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450"/>
              </a:lnSpc>
              <a:buNone/>
            </a:pPr>
            <a:r>
              <a:rPr lang="en-US" sz="3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75%</a:t>
            </a:r>
            <a:endParaRPr lang="en-US" sz="3450" dirty="0"/>
          </a:p>
        </p:txBody>
      </p:sp>
      <p:sp>
        <p:nvSpPr>
          <p:cNvPr id="8" name="Text 5"/>
          <p:cNvSpPr/>
          <p:nvPr/>
        </p:nvSpPr>
        <p:spPr>
          <a:xfrm>
            <a:off x="5502697" y="3363367"/>
            <a:ext cx="1567607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Скептицизм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3895353" y="3630439"/>
            <a:ext cx="4782294" cy="403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55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из них убеждены, что цифровая среда </a:t>
            </a:r>
            <a:pPr algn="ctr" indent="0" marL="0">
              <a:lnSpc>
                <a:spcPts val="1550"/>
              </a:lnSpc>
              <a:buNone/>
            </a:pPr>
            <a:r>
              <a:rPr lang="en-US" sz="1000" i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не может</a:t>
            </a:r>
            <a:pPr algn="ctr" indent="0" marL="0">
              <a:lnSpc>
                <a:spcPts val="155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заменить очный формат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3895353" y="4166964"/>
            <a:ext cx="4782294" cy="604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Moodle воспринимается как вспомогательный инструмент, а не как среда обитания. Навигация, форумы, глоссарии остаются невостребованной декорацией.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80269" y="328389"/>
            <a:ext cx="5569521" cy="316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«Лекция» и «Семинар»: консервация архаики</a:t>
            </a:r>
            <a:endParaRPr lang="en-US" sz="1950" dirty="0"/>
          </a:p>
        </p:txBody>
      </p:sp>
      <p:sp>
        <p:nvSpPr>
          <p:cNvPr id="3" name="Shape 1"/>
          <p:cNvSpPr/>
          <p:nvPr/>
        </p:nvSpPr>
        <p:spPr>
          <a:xfrm>
            <a:off x="1080269" y="847427"/>
            <a:ext cx="2273722" cy="1189360"/>
          </a:xfrm>
          <a:prstGeom prst="roundRect">
            <a:avLst>
              <a:gd name="adj" fmla="val 1356"/>
            </a:avLst>
          </a:prstGeom>
          <a:solidFill>
            <a:srgbClr val="315251"/>
          </a:solidFill>
          <a:ln/>
        </p:spPr>
      </p:sp>
      <p:sp>
        <p:nvSpPr>
          <p:cNvPr id="4" name="Text 2"/>
          <p:cNvSpPr/>
          <p:nvPr/>
        </p:nvSpPr>
        <p:spPr>
          <a:xfrm>
            <a:off x="1187797" y="954956"/>
            <a:ext cx="1567309" cy="15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Модуль «Лекция» (Lesson)</a:t>
            </a:r>
            <a:endParaRPr lang="en-US" sz="950" dirty="0"/>
          </a:p>
        </p:txBody>
      </p:sp>
      <p:sp>
        <p:nvSpPr>
          <p:cNvPr id="5" name="Text 3"/>
          <p:cNvSpPr/>
          <p:nvPr/>
        </p:nvSpPr>
        <p:spPr>
          <a:xfrm>
            <a:off x="1187797" y="1190327"/>
            <a:ext cx="2058665" cy="738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Структурирует материал линейно, имитируя печатный учебник с элементами ветвления — неправильный ответ отбрасывает назад.</a:t>
            </a:r>
            <a:endParaRPr lang="en-US" sz="800" dirty="0"/>
          </a:p>
        </p:txBody>
      </p:sp>
      <p:sp>
        <p:nvSpPr>
          <p:cNvPr id="6" name="Shape 4"/>
          <p:cNvSpPr/>
          <p:nvPr/>
        </p:nvSpPr>
        <p:spPr>
          <a:xfrm>
            <a:off x="1080269" y="2114029"/>
            <a:ext cx="2273722" cy="1189360"/>
          </a:xfrm>
          <a:prstGeom prst="roundRect">
            <a:avLst>
              <a:gd name="adj" fmla="val 1356"/>
            </a:avLst>
          </a:prstGeom>
          <a:solidFill>
            <a:srgbClr val="315251"/>
          </a:solidFill>
          <a:ln/>
        </p:spPr>
      </p:sp>
      <p:sp>
        <p:nvSpPr>
          <p:cNvPr id="7" name="Text 5"/>
          <p:cNvSpPr/>
          <p:nvPr/>
        </p:nvSpPr>
        <p:spPr>
          <a:xfrm>
            <a:off x="1187797" y="2221557"/>
            <a:ext cx="1508075" cy="15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СИБИТ, Омск (2021–2022)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1187797" y="2456929"/>
            <a:ext cx="2058665" cy="738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Жанры рабочей тетради и хрестоматии механически переносятся в цифру: оцифрованная глава + тест на даты. Трансформации нет — есть оцифровка традиции.</a:t>
            </a:r>
            <a:endParaRPr lang="en-US" sz="800" dirty="0"/>
          </a:p>
        </p:txBody>
      </p:sp>
      <p:sp>
        <p:nvSpPr>
          <p:cNvPr id="9" name="Shape 7"/>
          <p:cNvSpPr/>
          <p:nvPr/>
        </p:nvSpPr>
        <p:spPr>
          <a:xfrm>
            <a:off x="1080269" y="3380631"/>
            <a:ext cx="2273722" cy="1347490"/>
          </a:xfrm>
          <a:prstGeom prst="roundRect">
            <a:avLst>
              <a:gd name="adj" fmla="val 1197"/>
            </a:avLst>
          </a:prstGeom>
          <a:solidFill>
            <a:srgbClr val="315251"/>
          </a:solidFill>
          <a:ln/>
        </p:spPr>
      </p:sp>
      <p:sp>
        <p:nvSpPr>
          <p:cNvPr id="10" name="Text 8"/>
          <p:cNvSpPr/>
          <p:nvPr/>
        </p:nvSpPr>
        <p:spPr>
          <a:xfrm>
            <a:off x="1187797" y="3488159"/>
            <a:ext cx="2058665" cy="316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Университет «Дубна» (~20 лет в Moodle)</a:t>
            </a:r>
            <a:endParaRPr lang="en-US" sz="950" dirty="0"/>
          </a:p>
        </p:txBody>
      </p:sp>
      <p:sp>
        <p:nvSpPr>
          <p:cNvPr id="11" name="Text 9"/>
          <p:cNvSpPr/>
          <p:nvPr/>
        </p:nvSpPr>
        <p:spPr>
          <a:xfrm>
            <a:off x="1187797" y="3881661"/>
            <a:ext cx="2058665" cy="738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Автоматизация массовых операций увеличила скорость типовых процедур на </a:t>
            </a:r>
            <a:pPr algn="l" indent="0" marL="0">
              <a:lnSpc>
                <a:spcPts val="1150"/>
              </a:lnSpc>
              <a:buNone/>
            </a:pPr>
            <a:r>
              <a:rPr lang="en-US" sz="8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70%</a:t>
            </a:r>
            <a:pPr algn="l" indent="0" marL="0">
              <a:lnSpc>
                <a:spcPts val="1150"/>
              </a:lnSpc>
              <a:buNone/>
            </a:pPr>
            <a:r>
              <a:rPr lang="en-US" sz="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и снизила ошибки. Moodle — высвобождающая инфраструктура.</a:t>
            </a:r>
            <a:endParaRPr lang="en-US" sz="8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0988" y="1433885"/>
            <a:ext cx="4447356" cy="249049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620988" y="4011290"/>
            <a:ext cx="4447356" cy="147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endParaRPr lang="en-US" sz="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673894"/>
            <a:ext cx="8096845" cy="8800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Положительные эффекты: три реальных преимущества</a:t>
            </a:r>
            <a:endParaRPr lang="en-US" sz="2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577" y="1853133"/>
            <a:ext cx="1493044" cy="92273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23577" y="2962870"/>
            <a:ext cx="2183829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Разгрузка преподавателя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523577" y="3272582"/>
            <a:ext cx="2574280" cy="1196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Автоматизация рутинных операций — списки, ведомости, перевод между группами — высвобождает время для содержательной работы.</a:t>
            </a:r>
            <a:endParaRPr lang="en-US" sz="11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860" y="1853133"/>
            <a:ext cx="1493044" cy="92273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284860" y="2962870"/>
            <a:ext cx="2326109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Прозрачность оценивания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3284860" y="3272582"/>
            <a:ext cx="2574280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Исследование БГУ (2023/24): </a:t>
            </a:r>
            <a:pPr algn="l" indent="0" marL="0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142 из 284</a:t>
            </a:r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студентов ценят журнал оценок — видят прогресс в реальном времени.</a:t>
            </a:r>
            <a:endParaRPr lang="en-US" sz="11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143" y="1853133"/>
            <a:ext cx="1493044" cy="92273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46143" y="2962870"/>
            <a:ext cx="1982391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Индивидуальный темп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6046143" y="3272582"/>
            <a:ext cx="2574280" cy="1196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Курсы РКИ в СамГТУ и АГМУ позволяют иностранным студентам работать с глоссарием и упражнениями в собственном темпе.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28464" y="318269"/>
            <a:ext cx="5226918" cy="330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Вывод: гистерезис и поле возможностей</a:t>
            </a:r>
            <a:endParaRPr lang="en-US" sz="2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464" y="869156"/>
            <a:ext cx="4539109" cy="308007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47606" y="2016472"/>
            <a:ext cx="2372544" cy="785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Цифровая среда копирует печатную лекцию и устный опрос, но формирует новую привычку: «отмечаться» — проходить ветки, подтверждать чтение, нажимать «отправить».</a:t>
            </a:r>
            <a:endParaRPr lang="en-US" sz="8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0508" y="4142036"/>
            <a:ext cx="168250" cy="16825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93019" y="4138538"/>
            <a:ext cx="1320105" cy="164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CampusConnect EDU</a:t>
            </a:r>
            <a:endParaRPr lang="en-US" sz="1000" dirty="0"/>
          </a:p>
        </p:txBody>
      </p:sp>
      <p:sp>
        <p:nvSpPr>
          <p:cNvPr id="7" name="Text 3"/>
          <p:cNvSpPr/>
          <p:nvPr/>
        </p:nvSpPr>
        <p:spPr>
          <a:xfrm>
            <a:off x="1293019" y="4353967"/>
            <a:ext cx="3226371" cy="4712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Модуль Moodle + Discord: платформа становится узлом социальной интеграции, а не изолированным хранилищем.</a:t>
            </a:r>
            <a:endParaRPr lang="en-US" sz="8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6580" y="4142036"/>
            <a:ext cx="168250" cy="16825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989091" y="4138538"/>
            <a:ext cx="1320105" cy="164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Ключевой вопрос</a:t>
            </a:r>
            <a:endParaRPr lang="en-US" sz="1000" dirty="0"/>
          </a:p>
        </p:txBody>
      </p:sp>
      <p:sp>
        <p:nvSpPr>
          <p:cNvPr id="10" name="Text 5"/>
          <p:cNvSpPr/>
          <p:nvPr/>
        </p:nvSpPr>
        <p:spPr>
          <a:xfrm>
            <a:off x="4989091" y="4353967"/>
            <a:ext cx="3226371" cy="4712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Какая тенденция перевешивает в конкретном курсе — это дело </a:t>
            </a:r>
            <a:pPr algn="l" indent="0" marL="0">
              <a:lnSpc>
                <a:spcPts val="1200"/>
              </a:lnSpc>
              <a:buNone/>
            </a:pPr>
            <a:r>
              <a:rPr lang="en-US" sz="850" b="1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методической компетентности преподавателя</a:t>
            </a:r>
            <a:pPr algn="l" indent="0" marL="0">
              <a:lnSpc>
                <a:spcPts val="1200"/>
              </a:lnSpc>
              <a:buNone/>
            </a:pPr>
            <a:r>
              <a:rPr lang="en-US" sz="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а не имманентных свойств платформы.</a:t>
            </a:r>
            <a:endParaRPr lang="en-US" sz="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2026-05-13T17:48:52Z</dcterms:created>
  <dcterms:modified xsi:type="dcterms:W3CDTF">2026-05-13T17:48:52Z</dcterms:modified>
</cp:coreProperties>
</file>