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ppt/_rels/presentation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media/image2.png" ContentType="image/png"/>
  <Override PartName="/ppt/media/image1.png" ContentType="image/png"/>
  <Override PartName="/ppt/media/image3.png" ContentType="image/png"/>
  <Override PartName="/ppt/media/image5.png" ContentType="image/png"/>
  <Override PartName="/ppt/media/image4.png" ContentType="image/png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slideLayouts/_rels/slideLayout2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7.xml.rels" ContentType="application/vnd.openxmlformats-package.relationship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_rels/.rels" ContentType="application/vnd.openxmlformats-package.relationshi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ru-RU" sz="4400" spc="-1" strike="noStrike">
                <a:latin typeface="Arial"/>
              </a:rPr>
              <a:t>Для перемещения страницы щёлкните мышью</a:t>
            </a:r>
            <a:endParaRPr b="0" lang="ru-RU" sz="4400" spc="-1" strike="noStrike">
              <a:latin typeface="Arial"/>
            </a:endParaRP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ru-RU" sz="2000" spc="-1" strike="noStrike">
                <a:latin typeface="Arial"/>
              </a:rPr>
              <a:t>Для правки формата примечаний щёлкните мышью</a:t>
            </a:r>
            <a:endParaRPr b="0" lang="ru-RU" sz="2000" spc="-1" strike="noStrike"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ru-RU" sz="1400" spc="-1" strike="noStrike">
                <a:latin typeface="Times New Roman"/>
              </a:rPr>
              <a:t>&lt;верхний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ru-RU" sz="1400" spc="-1" strike="noStrike">
                <a:latin typeface="Times New Roman"/>
              </a:rPr>
              <a:t>&lt;дата/время&gt;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80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ru-RU" sz="1400" spc="-1" strike="noStrike">
                <a:latin typeface="Times New Roman"/>
              </a:rPr>
              <a:t>&lt;нижний колонтитул&gt;</a:t>
            </a:r>
            <a:endParaRPr b="0" lang="ru-RU" sz="1400" spc="-1" strike="noStrike">
              <a:latin typeface="Times New Roman"/>
            </a:endParaRPr>
          </a:p>
        </p:txBody>
      </p:sp>
      <p:sp>
        <p:nvSpPr>
          <p:cNvPr id="81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85374649-26AB-41D2-80F8-9C7169178134}" type="slidenum">
              <a:rPr b="0" lang="ru-RU" sz="1400" spc="-1" strike="noStrike">
                <a:latin typeface="Times New Roman"/>
              </a:rPr>
              <a:t>&lt;номер&gt;</a:t>
            </a:fld>
            <a:endParaRPr b="0" lang="ru-RU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 type="sldImg"/>
          </p:nvPr>
        </p:nvSpPr>
        <p:spPr>
          <a:xfrm>
            <a:off x="573120" y="1336680"/>
            <a:ext cx="6412680" cy="3607560"/>
          </a:xfrm>
          <a:prstGeom prst="rect">
            <a:avLst/>
          </a:prstGeom>
        </p:spPr>
      </p:sp>
      <p:sp>
        <p:nvSpPr>
          <p:cNvPr id="94" name="PlaceHolder 2"/>
          <p:cNvSpPr>
            <a:spLocks noGrp="1"/>
          </p:cNvSpPr>
          <p:nvPr>
            <p:ph type="body"/>
          </p:nvPr>
        </p:nvSpPr>
        <p:spPr>
          <a:xfrm>
            <a:off x="755640" y="5145120"/>
            <a:ext cx="6047640" cy="42094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ru-RU" sz="2000" spc="-1" strike="noStrike">
              <a:latin typeface="Arial"/>
            </a:endParaRPr>
          </a:p>
        </p:txBody>
      </p:sp>
      <p:sp>
        <p:nvSpPr>
          <p:cNvPr id="95" name="CustomShape 3"/>
          <p:cNvSpPr/>
          <p:nvPr/>
        </p:nvSpPr>
        <p:spPr>
          <a:xfrm>
            <a:off x="4281480" y="10155240"/>
            <a:ext cx="3276000" cy="535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>
            <a:noAutofit/>
          </a:bodyPr>
          <a:p>
            <a:pPr algn="r">
              <a:lnSpc>
                <a:spcPct val="100000"/>
              </a:lnSpc>
            </a:pPr>
            <a:fld id="{F8AC2C97-B90D-43D8-96E9-2312F0F92D55}" type="slidenum">
              <a:rPr b="0" lang="ru-RU" sz="1200" spc="-1" strike="noStrike">
                <a:solidFill>
                  <a:srgbClr val="000000"/>
                </a:solidFill>
                <a:latin typeface="+mn-lt"/>
                <a:ea typeface="+mn-ea"/>
              </a:rPr>
              <a:t>&lt;номер&gt;</a:t>
            </a:fld>
            <a:endParaRPr b="0" lang="ru-RU" sz="12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280" y="160452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8720" y="160452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280" y="368208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8720" y="368208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2920" cy="11063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4319280" y="160452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8028720" y="160452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4319280" y="368208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8028720" y="3682080"/>
            <a:ext cx="35326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2920" cy="1106352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ru-R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ru-R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ru-RU" sz="1800" spc="-1" strike="noStrike"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latin typeface="Arial"/>
              </a:rPr>
              <a:t>Для правки структуры щёлкните мышью</a:t>
            </a:r>
            <a:endParaRPr b="0" lang="ru-R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800" spc="-1" strike="noStrike">
                <a:latin typeface="Arial"/>
              </a:rPr>
              <a:t>Второй уровень структуры</a:t>
            </a:r>
            <a:endParaRPr b="0" lang="ru-R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400" spc="-1" strike="noStrike">
                <a:latin typeface="Arial"/>
              </a:rPr>
              <a:t>Третий уровень структуры</a:t>
            </a:r>
            <a:endParaRPr b="0" lang="ru-R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latin typeface="Arial"/>
              </a:rPr>
              <a:t>Четвёртый уровень структуры</a:t>
            </a:r>
            <a:endParaRPr b="0" lang="ru-R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Пятый уровень структуры</a:t>
            </a:r>
            <a:endParaRPr b="0" lang="ru-R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Шестой уровень структуры</a:t>
            </a:r>
            <a:endParaRPr b="0" lang="ru-R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latin typeface="Arial"/>
              </a:rPr>
              <a:t>Седьмой уровень структуры</a:t>
            </a:r>
            <a:endParaRPr b="0" lang="ru-R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ru-RU" sz="1800" spc="-1" strike="noStrike">
                <a:latin typeface="Arial"/>
              </a:rPr>
              <a:t>Для правки текста заглавия щёлкните мышью</a:t>
            </a:r>
            <a:endParaRPr b="0" lang="ru-RU" sz="18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Для правки структуры щёлкните мышью</a:t>
            </a:r>
            <a:endParaRPr b="0" lang="ru-RU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latin typeface="Arial"/>
              </a:rPr>
              <a:t>Второй уровень структуры</a:t>
            </a:r>
            <a:endParaRPr b="0" lang="ru-RU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Третий уровень структуры</a:t>
            </a:r>
            <a:endParaRPr b="0" lang="ru-RU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1800" spc="-1" strike="noStrike">
                <a:latin typeface="Arial"/>
              </a:rPr>
              <a:t>Четвёртый уровень структуры</a:t>
            </a:r>
            <a:endParaRPr b="0" lang="ru-RU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Пятый уровень структуры</a:t>
            </a:r>
            <a:endParaRPr b="0" lang="ru-RU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Шестой уровень структуры</a:t>
            </a:r>
            <a:endParaRPr b="0" lang="ru-RU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1800" spc="-1" strike="noStrike">
                <a:latin typeface="Arial"/>
              </a:rPr>
              <a:t>Седьмой уровень структуры</a:t>
            </a:r>
            <a:endParaRPr b="0" lang="ru-RU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5.xml"/><Relationship Id="rId4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image" Target="../media/image5.png"/><Relationship Id="rId3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5c5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Рисунок 2" descr=""/>
          <p:cNvPicPr/>
          <p:nvPr/>
        </p:nvPicPr>
        <p:blipFill>
          <a:blip r:embed="rId1"/>
          <a:stretch/>
        </p:blipFill>
        <p:spPr>
          <a:xfrm>
            <a:off x="6599160" y="493920"/>
            <a:ext cx="5591520" cy="6363000"/>
          </a:xfrm>
          <a:prstGeom prst="rect">
            <a:avLst/>
          </a:prstGeom>
          <a:ln w="0">
            <a:noFill/>
          </a:ln>
        </p:spPr>
      </p:pic>
      <p:pic>
        <p:nvPicPr>
          <p:cNvPr id="83" name="Рисунок 10" descr=""/>
          <p:cNvPicPr/>
          <p:nvPr/>
        </p:nvPicPr>
        <p:blipFill>
          <a:blip r:embed="rId2"/>
          <a:srcRect l="0" t="80000" r="0" b="0"/>
          <a:stretch/>
        </p:blipFill>
        <p:spPr>
          <a:xfrm>
            <a:off x="262440" y="0"/>
            <a:ext cx="3816720" cy="1325520"/>
          </a:xfrm>
          <a:prstGeom prst="rect">
            <a:avLst/>
          </a:prstGeom>
          <a:ln w="0">
            <a:noFill/>
          </a:ln>
        </p:spPr>
      </p:pic>
      <p:sp>
        <p:nvSpPr>
          <p:cNvPr id="84" name="CustomShape 1"/>
          <p:cNvSpPr/>
          <p:nvPr/>
        </p:nvSpPr>
        <p:spPr>
          <a:xfrm>
            <a:off x="0" y="5392440"/>
            <a:ext cx="3890520" cy="118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>
              <a:lnSpc>
                <a:spcPct val="100000"/>
              </a:lnSpc>
            </a:pPr>
            <a:r>
              <a:rPr b="0" lang="ru-RU" sz="1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Подготовил: 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ФИО студента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Номер группы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ФИО научного руководителя 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ru-RU" sz="16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Ученая степень, звание, должность н.р.</a:t>
            </a:r>
            <a:endParaRPr b="0" lang="ru-RU" sz="1600" spc="-1" strike="noStrike"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1666440" y="2730600"/>
            <a:ext cx="8767440" cy="1889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90000"/>
              </a:lnSpc>
            </a:pPr>
            <a:r>
              <a:rPr b="1" lang="ru-RU" sz="32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Выпускная квалификационная работа</a:t>
            </a:r>
            <a:r>
              <a:rPr b="1" lang="en-US" sz="32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 </a:t>
            </a:r>
            <a:r>
              <a:rPr b="1" lang="ru-RU" sz="32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на тему «_________»</a:t>
            </a:r>
            <a:endParaRPr b="0" lang="ru-RU" sz="3200" spc="-1" strike="noStrike">
              <a:latin typeface="Arial"/>
            </a:endParaRPr>
          </a:p>
        </p:txBody>
      </p:sp>
      <p:sp>
        <p:nvSpPr>
          <p:cNvPr id="86" name="CustomShape 3"/>
          <p:cNvSpPr/>
          <p:nvPr/>
        </p:nvSpPr>
        <p:spPr>
          <a:xfrm>
            <a:off x="1666440" y="1326240"/>
            <a:ext cx="8196480" cy="1749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90000"/>
              </a:lnSpc>
            </a:pPr>
            <a:r>
              <a:rPr b="0" lang="ru-RU" sz="18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Федеральное государственное образовательное бюджетное учреждение </a:t>
            </a:r>
            <a:endParaRPr b="0" lang="ru-RU" sz="1800" spc="-1" strike="noStrike">
              <a:latin typeface="Arial"/>
            </a:endParaRPr>
          </a:p>
          <a:p>
            <a:pPr algn="ctr">
              <a:lnSpc>
                <a:spcPct val="90000"/>
              </a:lnSpc>
            </a:pPr>
            <a:r>
              <a:rPr b="0" lang="ru-RU" sz="18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высшего образования </a:t>
            </a:r>
            <a:endParaRPr b="0" lang="ru-RU" sz="1800" spc="-1" strike="noStrike">
              <a:latin typeface="Arial"/>
            </a:endParaRPr>
          </a:p>
          <a:p>
            <a:pPr algn="ctr">
              <a:lnSpc>
                <a:spcPct val="90000"/>
              </a:lnSpc>
            </a:pPr>
            <a:r>
              <a:rPr b="1" lang="ru-RU" sz="18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«Финансовый университет при Правительстве Российской Федерации»</a:t>
            </a:r>
            <a:endParaRPr b="0" lang="ru-RU" sz="1800" spc="-1" strike="noStrike">
              <a:latin typeface="Arial"/>
            </a:endParaRPr>
          </a:p>
          <a:p>
            <a:pPr algn="ctr">
              <a:lnSpc>
                <a:spcPct val="90000"/>
              </a:lnSpc>
            </a:pPr>
            <a:r>
              <a:rPr b="1" lang="ru-RU" sz="18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(Финансовый университет)</a:t>
            </a:r>
            <a:endParaRPr b="0" lang="ru-RU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Рисунок 8" descr=""/>
          <p:cNvPicPr/>
          <p:nvPr/>
        </p:nvPicPr>
        <p:blipFill>
          <a:blip r:embed="rId1"/>
          <a:srcRect l="0" t="23835" r="0" b="55754"/>
          <a:stretch/>
        </p:blipFill>
        <p:spPr>
          <a:xfrm>
            <a:off x="9612720" y="95040"/>
            <a:ext cx="2242440" cy="794160"/>
          </a:xfrm>
          <a:prstGeom prst="rect">
            <a:avLst/>
          </a:prstGeom>
          <a:ln w="0">
            <a:noFill/>
          </a:ln>
        </p:spPr>
      </p:pic>
      <p:sp>
        <p:nvSpPr>
          <p:cNvPr id="88" name="CustomShape 1"/>
          <p:cNvSpPr/>
          <p:nvPr/>
        </p:nvSpPr>
        <p:spPr>
          <a:xfrm>
            <a:off x="529560" y="1607400"/>
            <a:ext cx="11325600" cy="4502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pPr marL="228600" indent="-2278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ru-RU" sz="1600" spc="-1" strike="noStrike">
                <a:latin typeface="Times New Roman"/>
                <a:ea typeface="DejaVu Sans"/>
              </a:rPr>
              <a:t>Объём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. Рекомендуется делать презентацию на 10–15 слайдов. </a:t>
            </a:r>
            <a:endParaRPr b="0" lang="ru-RU" sz="1600" spc="-1" strike="noStrike">
              <a:latin typeface="Arial"/>
            </a:endParaRPr>
          </a:p>
          <a:p>
            <a:pPr marL="228600" indent="-2278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Читаемость текста, одинаковые цвет и шрифт текста на всех слайдах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. Другим цветом или шрифтом можно выделять лишь цитаты и примеры. </a:t>
            </a:r>
            <a:endParaRPr b="0" lang="ru-RU" sz="1600" spc="-1" strike="noStrike">
              <a:latin typeface="Arial"/>
            </a:endParaRPr>
          </a:p>
          <a:p>
            <a:pPr marL="228600" indent="-2278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Чёткий контраст между текстом и фоном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. Цвета не должны сливаться, чтобы текст был легко читаем. </a:t>
            </a:r>
            <a:endParaRPr b="0" lang="ru-RU" sz="1600" spc="-1" strike="noStrike">
              <a:latin typeface="Arial"/>
            </a:endParaRPr>
          </a:p>
          <a:p>
            <a:pPr marL="228600" indent="-2278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Крупный шрифт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. Для заголовков лучше выбирать не менее 28 размера. Основной текст лучше всего набирать 22–26 шрифтом. </a:t>
            </a:r>
            <a:endParaRPr b="0" lang="ru-RU" sz="1600" spc="-1" strike="noStrike">
              <a:latin typeface="Arial"/>
            </a:endParaRPr>
          </a:p>
          <a:p>
            <a:pPr marL="228600" indent="-2278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Визуализация информации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. Сведения можно представить в виде таблиц, графиков и наглядных рисунков. </a:t>
            </a:r>
            <a:endParaRPr b="0" lang="ru-RU" sz="1600" spc="-1" strike="noStrike">
              <a:latin typeface="Arial"/>
            </a:endParaRPr>
          </a:p>
          <a:p>
            <a:pPr marL="228600" indent="-2278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При указании таблиц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, графиков, рисунков, схем необходимо приводить ссылку на источник внизу слайда (сноска). </a:t>
            </a:r>
            <a:endParaRPr b="0" lang="ru-RU" sz="1600" spc="-1" strike="noStrike">
              <a:latin typeface="Arial"/>
            </a:endParaRPr>
          </a:p>
          <a:p>
            <a:pPr marL="228600" indent="-2278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Смена слайдов 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только по щелчку. Эффекты перехода делать не стоит. </a:t>
            </a:r>
            <a:endParaRPr b="0" lang="ru-RU" sz="1600" spc="-1" strike="noStrike">
              <a:latin typeface="Arial"/>
            </a:endParaRPr>
          </a:p>
          <a:p>
            <a:pPr marL="228600" indent="-2278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Исключение теоретических основ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из доклада и презентации. </a:t>
            </a:r>
            <a:endParaRPr b="0" lang="ru-RU" sz="1600" spc="-1" strike="noStrike">
              <a:latin typeface="Arial"/>
            </a:endParaRPr>
          </a:p>
          <a:p>
            <a:pPr marL="228600" indent="-2278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Презентация должна дополнять доклад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, а не копировать речь докладчика. </a:t>
            </a:r>
            <a:endParaRPr b="0" lang="ru-RU" sz="1600" spc="-1" strike="noStrike">
              <a:latin typeface="Arial"/>
            </a:endParaRPr>
          </a:p>
          <a:p>
            <a:pPr marL="228600" indent="-2278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2 слайд 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– указание цели, задач, объекта, предмета исследования. В рамках демонстрации двух данных слайдов можно озвучить актуальность выбранной темы (2-3 предложения). </a:t>
            </a:r>
            <a:endParaRPr b="0" lang="ru-RU" sz="1600" spc="-1" strike="noStrike">
              <a:latin typeface="Arial"/>
            </a:endParaRPr>
          </a:p>
          <a:p>
            <a:pPr marL="228600" indent="-2278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Начиная с 3 слайда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, освещается практическая часть работы (произведенные расчеты, их цель и результат).</a:t>
            </a:r>
            <a:endParaRPr b="0" lang="ru-RU" sz="1600" spc="-1" strike="noStrike">
              <a:latin typeface="Arial"/>
            </a:endParaRPr>
          </a:p>
          <a:p>
            <a:pPr marL="228600" indent="-22788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1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Предпоследние слайды </a:t>
            </a:r>
            <a:r>
              <a:rPr b="0" lang="ru-RU" sz="16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– авторские рекомендации по совершенствованию мер, применяемых в данной области в настоящий момент; выводы – те, что размещены на слайде, не зачитываются, должны быть дополнены речью докладчика. </a:t>
            </a:r>
            <a:endParaRPr b="0" lang="ru-RU" sz="1600" spc="-1" strike="noStrike"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ru-RU" sz="1600" spc="-1" strike="noStrike"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609480" y="591120"/>
            <a:ext cx="6953400" cy="596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90000"/>
              </a:lnSpc>
            </a:pPr>
            <a:r>
              <a:rPr b="1" lang="ru-RU" sz="28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Требования к презентации и докладу</a:t>
            </a:r>
            <a:endParaRPr b="0" lang="ru-RU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5c5a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Рисунок 2" descr=""/>
          <p:cNvPicPr/>
          <p:nvPr/>
        </p:nvPicPr>
        <p:blipFill>
          <a:blip r:embed="rId1"/>
          <a:stretch/>
        </p:blipFill>
        <p:spPr>
          <a:xfrm>
            <a:off x="6599160" y="493920"/>
            <a:ext cx="5591520" cy="6363000"/>
          </a:xfrm>
          <a:prstGeom prst="rect">
            <a:avLst/>
          </a:prstGeom>
          <a:ln w="0">
            <a:noFill/>
          </a:ln>
        </p:spPr>
      </p:pic>
      <p:pic>
        <p:nvPicPr>
          <p:cNvPr id="91" name="Рисунок 10" descr=""/>
          <p:cNvPicPr/>
          <p:nvPr/>
        </p:nvPicPr>
        <p:blipFill>
          <a:blip r:embed="rId2"/>
          <a:srcRect l="0" t="80000" r="0" b="0"/>
          <a:stretch/>
        </p:blipFill>
        <p:spPr>
          <a:xfrm>
            <a:off x="262440" y="0"/>
            <a:ext cx="3816720" cy="1325520"/>
          </a:xfrm>
          <a:prstGeom prst="rect">
            <a:avLst/>
          </a:prstGeom>
          <a:ln w="0">
            <a:noFill/>
          </a:ln>
        </p:spPr>
      </p:pic>
      <p:sp>
        <p:nvSpPr>
          <p:cNvPr id="92" name="CustomShape 1"/>
          <p:cNvSpPr/>
          <p:nvPr/>
        </p:nvSpPr>
        <p:spPr>
          <a:xfrm>
            <a:off x="262440" y="3148920"/>
            <a:ext cx="11451960" cy="69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algn="ctr">
              <a:lnSpc>
                <a:spcPct val="9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1" lang="ru-RU" sz="4400" spc="-1" strike="noStrike">
                <a:solidFill>
                  <a:srgbClr val="ffffff"/>
                </a:solidFill>
                <a:latin typeface="Times New Roman"/>
                <a:ea typeface="DejaVu Sans"/>
              </a:rPr>
              <a:t>СПАСИБО ЗА ВНИМАНИЕ!</a:t>
            </a:r>
            <a:endParaRPr b="0" lang="ru-RU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1180</TotalTime>
  <Application>LibreOffice/7.0.6.2$Linux_X86_64 LibreOffice_project/00$Build-2</Application>
  <AppVersion>15.0000</AppVersion>
  <Words>293</Words>
  <Paragraphs>25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2023-03-21T07:14:49Z</dcterms:created>
  <dc:creator>Андреева Надежда Евгеньевна</dc:creator>
  <dc:description/>
  <dc:language>ru-RU</dc:language>
  <cp:lastModifiedBy/>
  <dcterms:modified xsi:type="dcterms:W3CDTF">2025-04-03T16:43:16Z</dcterms:modified>
  <cp:revision>230</cp:revision>
  <dc:subject/>
  <dc:title>Презентация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Широкоэкранный</vt:lpwstr>
  </property>
  <property fmtid="{D5CDD505-2E9C-101B-9397-08002B2CF9AE}" pid="4" name="Slides">
    <vt:i4>3</vt:i4>
  </property>
</Properties>
</file>