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8" r:id="rId2"/>
    <p:sldId id="257" r:id="rId3"/>
    <p:sldId id="258" r:id="rId4"/>
    <p:sldId id="259" r:id="rId5"/>
    <p:sldId id="260" r:id="rId6"/>
    <p:sldId id="269" r:id="rId7"/>
    <p:sldId id="271" r:id="rId8"/>
    <p:sldId id="273" r:id="rId9"/>
    <p:sldId id="261" r:id="rId10"/>
    <p:sldId id="265" r:id="rId11"/>
    <p:sldId id="266" r:id="rId1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5" d="100"/>
          <a:sy n="115" d="100"/>
        </p:scale>
        <p:origin x="68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9223-A1AE-4B84-94AB-AE07C9657690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2F0DB-90F0-4752-B6A3-B01B68345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51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+&#1042;&#1077;&#1073;-&#1082;&#1074;&#1077;&#1089;&#1090;/&#1047;&#1084;&#1077;&#1081;%20&#1043;&#1086;&#1088;&#1099;&#1085;&#1099;&#1095;%20&#1080;%20&#1053;&#1072;&#1089;&#1090;&#1077;&#1085;&#1100;&#1082;&#1072;.mp4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50" y="942920"/>
            <a:ext cx="3312000" cy="323760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49" y="84742"/>
            <a:ext cx="2605401" cy="92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5418" y="2068660"/>
            <a:ext cx="58535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Компетенции </a:t>
            </a:r>
            <a:r>
              <a:rPr lang="en-US" sz="2400" b="1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будущего</a:t>
            </a:r>
            <a:r>
              <a:rPr lang="en-US" sz="2400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400" b="1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</a:t>
            </a:r>
            <a:r>
              <a:rPr lang="en-US" sz="2400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400" b="1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каждого</a:t>
            </a:r>
            <a:r>
              <a:rPr lang="en-US" sz="2400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  <a:endParaRPr lang="ru-RU" sz="2400" b="1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/>
            <a:r>
              <a:rPr lang="ru-RU" sz="2400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внедрение  курса </a:t>
            </a:r>
          </a:p>
          <a:p>
            <a:pPr algn="ctr"/>
            <a:r>
              <a:rPr lang="ru-RU" sz="2400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«Искусственный интеллект» </a:t>
            </a:r>
          </a:p>
          <a:p>
            <a:pPr algn="ctr"/>
            <a:r>
              <a:rPr lang="ru-RU" sz="2400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КЦДОДИ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64382" y="4319793"/>
            <a:ext cx="3094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Методисты КЦДОДИ: </a:t>
            </a:r>
          </a:p>
          <a:p>
            <a:pPr algn="ctr"/>
            <a:r>
              <a:rPr lang="ru-RU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Шишаева</a:t>
            </a:r>
            <a:r>
              <a:rPr lang="ru-RU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Е.Н., </a:t>
            </a:r>
            <a:r>
              <a:rPr lang="ru-RU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Просекова</a:t>
            </a:r>
            <a:r>
              <a:rPr lang="ru-RU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Е.Н.</a:t>
            </a:r>
          </a:p>
        </p:txBody>
      </p:sp>
    </p:spTree>
    <p:extLst>
      <p:ext uri="{BB962C8B-B14F-4D97-AF65-F5344CB8AC3E}">
        <p14:creationId xmlns:p14="http://schemas.microsoft.com/office/powerpoint/2010/main" val="1612710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28" y="973088"/>
            <a:ext cx="4071894" cy="2991957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37150" y="344913"/>
            <a:ext cx="8069700" cy="45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360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Преодоление трудностей</a:t>
            </a:r>
            <a:endParaRPr lang="en-US" sz="2360" dirty="0"/>
          </a:p>
        </p:txBody>
      </p:sp>
      <p:sp>
        <p:nvSpPr>
          <p:cNvPr id="5" name="Text 1"/>
          <p:cNvSpPr txBox="1"/>
          <p:nvPr/>
        </p:nvSpPr>
        <p:spPr>
          <a:xfrm>
            <a:off x="4696691" y="1156855"/>
            <a:ext cx="4154684" cy="19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7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Внедрение курса требует учёта технических, методических и психологических </a:t>
            </a:r>
            <a:r>
              <a:rPr lang="en-US" sz="137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факторов</a:t>
            </a:r>
            <a:r>
              <a:rPr lang="en-US" sz="137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sz="1370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37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1370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37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Эффективность</a:t>
            </a:r>
            <a:r>
              <a:rPr lang="en-US" sz="137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повышается при комплексном подходе: технологические решения дополняются адаптацией материалов и подготовкой педагогов.</a:t>
            </a:r>
            <a:r>
              <a:rPr lang="en-US" sz="1538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538" dirty="0"/>
          </a:p>
        </p:txBody>
      </p:sp>
      <p:sp>
        <p:nvSpPr>
          <p:cNvPr id="6" name="Text 2"/>
          <p:cNvSpPr txBox="1"/>
          <p:nvPr/>
        </p:nvSpPr>
        <p:spPr>
          <a:xfrm>
            <a:off x="4733951" y="3377418"/>
            <a:ext cx="4080164" cy="107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7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Комбинация облачных инструментов, ассистивных технологий, адаптации контента и методической поддержки снижает барьеры и делает курс воспроизводимым в дистанционной  среде.
</a:t>
            </a:r>
            <a:endParaRPr lang="en-US" sz="1370" dirty="0"/>
          </a:p>
        </p:txBody>
      </p:sp>
      <p:sp>
        <p:nvSpPr>
          <p:cNvPr id="7" name="Text 3"/>
          <p:cNvSpPr txBox="1"/>
          <p:nvPr/>
        </p:nvSpPr>
        <p:spPr>
          <a:xfrm>
            <a:off x="528750" y="4202500"/>
            <a:ext cx="3537900" cy="39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Практический опыт реализации курса "Искусственный интеллект"
</a:t>
            </a:r>
            <a:endParaRPr lang="en-US" sz="1400" dirty="0"/>
          </a:p>
        </p:txBody>
      </p:sp>
      <p:sp>
        <p:nvSpPr>
          <p:cNvPr id="8" name="Text 4"/>
          <p:cNvSpPr txBox="1"/>
          <p:nvPr/>
        </p:nvSpPr>
        <p:spPr>
          <a:xfrm>
            <a:off x="8546875" y="4704250"/>
            <a:ext cx="304500" cy="3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79688"/>
              </a:lnSpc>
              <a:buNone/>
            </a:pPr>
            <a:r>
              <a:rPr lang="en-US" sz="2138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r>
              <a:rPr lang="ru-RU" sz="2138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</a:t>
            </a:r>
            <a:endParaRPr lang="en-US" sz="2138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50" y="942920"/>
            <a:ext cx="3312000" cy="323760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96982" y="2670869"/>
            <a:ext cx="4142509" cy="1305211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endParaRPr lang="ru-RU" sz="3200" b="1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3200" b="1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3678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38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Опыт КЦДОДИ показывает: </a:t>
            </a:r>
            <a:r>
              <a:rPr lang="ru-RU" sz="1338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338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ИИ в дистанционном обучении детей с </a:t>
            </a:r>
            <a:r>
              <a:rPr lang="en-US" sz="1338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инвалидностью</a:t>
            </a:r>
            <a:r>
              <a:rPr lang="en-US" sz="1338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338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ОВЗ </a:t>
            </a:r>
            <a:r>
              <a:rPr lang="en-US" sz="1338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формирует</a:t>
            </a:r>
            <a:r>
              <a:rPr lang="en-US" sz="1338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338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компетенции</a:t>
            </a:r>
            <a:r>
              <a:rPr lang="en-US" sz="1338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будущего. </a:t>
            </a:r>
            <a:endParaRPr lang="ru-RU" sz="1338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338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Диагноз не задаёт траекторию развития — её определяют доступ к цифровым инструментам и грамотная педагогика.
</a:t>
            </a:r>
            <a:endParaRPr lang="en-US" sz="3678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49" y="84742"/>
            <a:ext cx="2605401" cy="92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9" t="6870" b="1414"/>
          <a:stretch/>
        </p:blipFill>
        <p:spPr>
          <a:xfrm>
            <a:off x="4405301" y="1102248"/>
            <a:ext cx="4535636" cy="33034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483" y="4584357"/>
            <a:ext cx="784284" cy="55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55" y="739975"/>
            <a:ext cx="4146390" cy="3662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5" y="-725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737875" y="739975"/>
            <a:ext cx="4053000" cy="45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772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Почему ИИ стал базовой компетенцией
</a:t>
            </a:r>
            <a:endParaRPr lang="en-US" sz="1772" dirty="0"/>
          </a:p>
        </p:txBody>
      </p:sp>
      <p:sp>
        <p:nvSpPr>
          <p:cNvPr id="5" name="Text 1"/>
          <p:cNvSpPr txBox="1"/>
          <p:nvPr/>
        </p:nvSpPr>
        <p:spPr>
          <a:xfrm>
            <a:off x="4737875" y="1377275"/>
            <a:ext cx="4053000" cy="302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7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Технологии ИИ интегрированы в повседневную жизнь — от смартфонов до профессиональных инструментов. 
Подготовка детей с </a:t>
            </a:r>
            <a:r>
              <a:rPr lang="en-US" sz="1678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инвалидностью</a:t>
            </a:r>
            <a:r>
              <a:rPr lang="ru-RU" sz="167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ОВЗ</a:t>
            </a:r>
            <a:r>
              <a:rPr lang="en-US" sz="167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к будущему требует включения этих компетенций в  образование.
</a:t>
            </a:r>
            <a:endParaRPr lang="en-US" sz="1678" dirty="0"/>
          </a:p>
        </p:txBody>
      </p:sp>
      <p:sp>
        <p:nvSpPr>
          <p:cNvPr id="6" name="Text 2"/>
          <p:cNvSpPr txBox="1"/>
          <p:nvPr/>
        </p:nvSpPr>
        <p:spPr>
          <a:xfrm>
            <a:off x="8546875" y="4704250"/>
            <a:ext cx="304500" cy="3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79688"/>
              </a:lnSpc>
              <a:buNone/>
            </a:pPr>
            <a:r>
              <a:rPr lang="ru-RU" sz="2400" b="1" dirty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52" y="514540"/>
            <a:ext cx="4112969" cy="41129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25" y="1157849"/>
            <a:ext cx="3345600" cy="325085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37150" y="441895"/>
            <a:ext cx="8069700" cy="45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360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Особенности курса</a:t>
            </a:r>
            <a:r>
              <a:rPr lang="en-US" sz="1772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772" dirty="0"/>
          </a:p>
        </p:txBody>
      </p:sp>
      <p:sp>
        <p:nvSpPr>
          <p:cNvPr id="5" name="Text 1"/>
          <p:cNvSpPr txBox="1"/>
          <p:nvPr/>
        </p:nvSpPr>
        <p:spPr>
          <a:xfrm>
            <a:off x="3865418" y="1273307"/>
            <a:ext cx="2382981" cy="4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2" b="1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Адаптация</a:t>
            </a:r>
            <a:r>
              <a:rPr lang="en-US" sz="1102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endParaRPr lang="ru-RU" sz="1102" b="1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2" b="1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доступность</a:t>
            </a:r>
            <a:r>
              <a:rPr lang="en-US" sz="1102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1102" b="1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2" b="1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</a:t>
            </a:r>
            <a:r>
              <a:rPr lang="en-US" sz="1102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упрощения смысла
</a:t>
            </a:r>
            <a:endParaRPr lang="en-US" sz="1102" dirty="0"/>
          </a:p>
        </p:txBody>
      </p:sp>
      <p:sp>
        <p:nvSpPr>
          <p:cNvPr id="6" name="Text 2"/>
          <p:cNvSpPr txBox="1"/>
          <p:nvPr/>
        </p:nvSpPr>
        <p:spPr>
          <a:xfrm>
            <a:off x="4044925" y="2059130"/>
            <a:ext cx="2033100" cy="223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14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Программа курса «Искусственный интеллект» 
построена с учётом особых образовательных потребностей </a:t>
            </a:r>
            <a:r>
              <a:rPr lang="en-US" sz="1314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обучающихся</a:t>
            </a:r>
            <a:r>
              <a:rPr lang="en-US" sz="1314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</a:t>
            </a:r>
            <a:r>
              <a:rPr lang="ru-RU" sz="1314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инвалидностью и </a:t>
            </a:r>
            <a:r>
              <a:rPr lang="en-US" sz="1314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ОВЗ. 
</a:t>
            </a:r>
            <a:endParaRPr lang="en-US" sz="1314" dirty="0"/>
          </a:p>
        </p:txBody>
      </p:sp>
      <p:sp>
        <p:nvSpPr>
          <p:cNvPr id="7" name="Text 3"/>
          <p:cNvSpPr txBox="1"/>
          <p:nvPr/>
        </p:nvSpPr>
        <p:spPr>
          <a:xfrm>
            <a:off x="6573750" y="2053932"/>
            <a:ext cx="2033100" cy="223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1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Обучение индивидуализировано,  контент представлен через аудио, видео, текст с иллюстрациями и интерактивные задания</a:t>
            </a:r>
            <a:r>
              <a:rPr lang="en-US" sz="1285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
</a:t>
            </a:r>
            <a:endParaRPr lang="en-US" sz="1285" dirty="0"/>
          </a:p>
        </p:txBody>
      </p:sp>
      <p:sp>
        <p:nvSpPr>
          <p:cNvPr id="8" name="Text 4"/>
          <p:cNvSpPr txBox="1"/>
          <p:nvPr/>
        </p:nvSpPr>
        <p:spPr>
          <a:xfrm>
            <a:off x="6463145" y="1248590"/>
            <a:ext cx="2313709" cy="4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2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Практика, </a:t>
            </a:r>
            <a:endParaRPr lang="ru-RU" sz="1102" b="1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2" b="1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индивидуализация</a:t>
            </a:r>
            <a:r>
              <a:rPr lang="en-US" sz="1102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медиасреда
</a:t>
            </a:r>
            <a:endParaRPr lang="en-US" sz="1102" dirty="0"/>
          </a:p>
        </p:txBody>
      </p:sp>
      <p:sp>
        <p:nvSpPr>
          <p:cNvPr id="9" name="Text 5"/>
          <p:cNvSpPr txBox="1"/>
          <p:nvPr/>
        </p:nvSpPr>
        <p:spPr>
          <a:xfrm>
            <a:off x="8546875" y="4704250"/>
            <a:ext cx="304500" cy="3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79688"/>
              </a:lnSpc>
              <a:buNone/>
            </a:pPr>
            <a:r>
              <a:rPr lang="ru-RU" sz="2400" b="1" dirty="0">
                <a:solidFill>
                  <a:schemeClr val="bg1"/>
                </a:solidFill>
              </a:rPr>
              <a:t>3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r="7084"/>
          <a:stretch/>
        </p:blipFill>
        <p:spPr bwMode="auto">
          <a:xfrm>
            <a:off x="145473" y="1157849"/>
            <a:ext cx="3614852" cy="325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48" y="1025236"/>
            <a:ext cx="4188026" cy="2895599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28750" y="455750"/>
            <a:ext cx="8069700" cy="45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362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 строится обучение</a:t>
            </a:r>
            <a:r>
              <a:rPr lang="en-US" sz="2362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362" dirty="0"/>
          </a:p>
        </p:txBody>
      </p:sp>
      <p:sp>
        <p:nvSpPr>
          <p:cNvPr id="5" name="Text 1"/>
          <p:cNvSpPr txBox="1"/>
          <p:nvPr/>
        </p:nvSpPr>
        <p:spPr>
          <a:xfrm>
            <a:off x="4853575" y="1245101"/>
            <a:ext cx="3693300" cy="170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74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Занятие выстроено как управляемая последовательность шагов, где ключевые решения принимает обучающийся. 
Теория занимает ограниченное время; далее идёт практическая работа в сервисах без сложного оборудования.
</a:t>
            </a:r>
            <a:endParaRPr lang="en-US" sz="1374" dirty="0"/>
          </a:p>
        </p:txBody>
      </p:sp>
      <p:sp>
        <p:nvSpPr>
          <p:cNvPr id="6" name="Text 2"/>
          <p:cNvSpPr txBox="1"/>
          <p:nvPr/>
        </p:nvSpPr>
        <p:spPr>
          <a:xfrm>
            <a:off x="4853575" y="3326050"/>
            <a:ext cx="3693300" cy="107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7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Короткие теоретические блоки и многократные циклы «запрос — результат — исправление» поддерживают темп, учитывают утомляемость и моторные возможности, повышая самостоятельность.</a:t>
            </a:r>
            <a:r>
              <a:rPr lang="en-US" sz="1423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23" dirty="0"/>
          </a:p>
        </p:txBody>
      </p:sp>
      <p:sp>
        <p:nvSpPr>
          <p:cNvPr id="7" name="Text 3"/>
          <p:cNvSpPr txBox="1"/>
          <p:nvPr/>
        </p:nvSpPr>
        <p:spPr>
          <a:xfrm>
            <a:off x="528750" y="4134908"/>
            <a:ext cx="3537900" cy="39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Дистанционное занятие курса "Искусственный интеллект" 
</a:t>
            </a:r>
            <a:endParaRPr lang="en-US" sz="1400" dirty="0"/>
          </a:p>
        </p:txBody>
      </p:sp>
      <p:sp>
        <p:nvSpPr>
          <p:cNvPr id="8" name="Text 4"/>
          <p:cNvSpPr txBox="1"/>
          <p:nvPr/>
        </p:nvSpPr>
        <p:spPr>
          <a:xfrm>
            <a:off x="8546875" y="4704250"/>
            <a:ext cx="304500" cy="3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79688"/>
              </a:lnSpc>
              <a:buNone/>
            </a:pPr>
            <a:r>
              <a:rPr lang="ru-RU" sz="2400" b="1" dirty="0">
                <a:solidFill>
                  <a:schemeClr val="bg1"/>
                </a:solidFill>
              </a:rPr>
              <a:t>4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0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36" y="1025235"/>
            <a:ext cx="4107873" cy="2892149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28750" y="472179"/>
            <a:ext cx="8069700" cy="45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ru-RU" sz="2360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Развиваемые </a:t>
            </a:r>
            <a:r>
              <a:rPr lang="en-US" sz="2360" b="1" dirty="0" err="1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компетенци</a:t>
            </a:r>
            <a:r>
              <a:rPr lang="ru-RU" sz="2360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</a:t>
            </a:r>
            <a:r>
              <a:rPr lang="en-US" sz="2360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360" dirty="0"/>
          </a:p>
        </p:txBody>
      </p:sp>
      <p:sp>
        <p:nvSpPr>
          <p:cNvPr id="5" name="Text 1"/>
          <p:cNvSpPr txBox="1"/>
          <p:nvPr/>
        </p:nvSpPr>
        <p:spPr>
          <a:xfrm>
            <a:off x="4731327" y="1245101"/>
            <a:ext cx="3967798" cy="170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74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Курс развивает навыки, необходимые для учебных, творческих и будущих профессиональных задач: от постановки запроса до этической оценки результатов ИИ.
</a:t>
            </a:r>
            <a:endParaRPr lang="en-US" sz="1374" dirty="0"/>
          </a:p>
        </p:txBody>
      </p:sp>
      <p:sp>
        <p:nvSpPr>
          <p:cNvPr id="6" name="Text 2"/>
          <p:cNvSpPr txBox="1"/>
          <p:nvPr/>
        </p:nvSpPr>
        <p:spPr>
          <a:xfrm>
            <a:off x="4731327" y="3380535"/>
            <a:ext cx="3967798" cy="107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7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Инструментальный навык работы с ИИ напрямую дополняется критическим мышлением и этической рефлексией, что переводит освоение технологий в компетентностный формат.</a:t>
            </a:r>
            <a:r>
              <a:rPr lang="en-US" sz="1553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553" dirty="0"/>
          </a:p>
        </p:txBody>
      </p:sp>
      <p:sp>
        <p:nvSpPr>
          <p:cNvPr id="7" name="Text 3"/>
          <p:cNvSpPr txBox="1"/>
          <p:nvPr/>
        </p:nvSpPr>
        <p:spPr>
          <a:xfrm>
            <a:off x="528750" y="4202500"/>
            <a:ext cx="3537900" cy="39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Рабочая программа курса 
«Искусственный интеллект» 
</a:t>
            </a:r>
            <a:endParaRPr lang="en-US" sz="1400" dirty="0"/>
          </a:p>
        </p:txBody>
      </p:sp>
      <p:sp>
        <p:nvSpPr>
          <p:cNvPr id="8" name="Text 4"/>
          <p:cNvSpPr txBox="1"/>
          <p:nvPr/>
        </p:nvSpPr>
        <p:spPr>
          <a:xfrm>
            <a:off x="8546875" y="4704250"/>
            <a:ext cx="304500" cy="3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79688"/>
              </a:lnSpc>
              <a:buNone/>
            </a:pPr>
            <a:r>
              <a:rPr lang="ru-RU" sz="2400" b="1" dirty="0">
                <a:solidFill>
                  <a:schemeClr val="bg1"/>
                </a:solidFill>
              </a:rPr>
              <a:t>5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77175" y="310277"/>
            <a:ext cx="8069700" cy="45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236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Практические примеры</a:t>
            </a:r>
          </a:p>
        </p:txBody>
      </p:sp>
      <p:sp>
        <p:nvSpPr>
          <p:cNvPr id="8" name="Text 4"/>
          <p:cNvSpPr txBox="1"/>
          <p:nvPr/>
        </p:nvSpPr>
        <p:spPr>
          <a:xfrm>
            <a:off x="8546875" y="4704250"/>
            <a:ext cx="304500" cy="3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79688"/>
              </a:lnSpc>
              <a:buNone/>
            </a:pPr>
            <a:r>
              <a:rPr lang="ru-RU" sz="2400" b="1" dirty="0">
                <a:solidFill>
                  <a:schemeClr val="bg1"/>
                </a:solidFill>
              </a:rPr>
              <a:t>6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 b="17441"/>
          <a:stretch/>
        </p:blipFill>
        <p:spPr>
          <a:xfrm>
            <a:off x="248603" y="950768"/>
            <a:ext cx="4103455" cy="300643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6473" y="3957205"/>
            <a:ext cx="3595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
"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Позывной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Добро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1530385"/>
            <a:ext cx="4212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Обучающиеся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создавали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поздравительные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открытки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GigaChat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военнослужащих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3339484"/>
            <a:ext cx="42793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практическом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примере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закреплялись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навыки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формулирования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запросов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генерации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визуальных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материалов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а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итоговый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продукт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включался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проектную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активность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группы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sz="1400" dirty="0"/>
          </a:p>
        </p:txBody>
      </p:sp>
      <p:sp>
        <p:nvSpPr>
          <p:cNvPr id="13" name="Text 4"/>
          <p:cNvSpPr txBox="1"/>
          <p:nvPr/>
        </p:nvSpPr>
        <p:spPr>
          <a:xfrm>
            <a:off x="8699275" y="4856650"/>
            <a:ext cx="304500" cy="3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79688"/>
              </a:lnSpc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56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77175" y="310277"/>
            <a:ext cx="8069700" cy="45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2360" b="1" dirty="0">
                <a:solidFill>
                  <a:schemeClr val="bg1"/>
                </a:solidFill>
              </a:rPr>
              <a:t>Практические примеры реализации</a:t>
            </a:r>
          </a:p>
        </p:txBody>
      </p:sp>
      <p:sp>
        <p:nvSpPr>
          <p:cNvPr id="8" name="Text 4"/>
          <p:cNvSpPr txBox="1"/>
          <p:nvPr/>
        </p:nvSpPr>
        <p:spPr>
          <a:xfrm>
            <a:off x="8546875" y="4704250"/>
            <a:ext cx="304500" cy="3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79688"/>
              </a:lnSpc>
              <a:buNone/>
            </a:pPr>
            <a:r>
              <a:rPr lang="en-US" sz="2400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2507" y="4062757"/>
            <a:ext cx="3969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Региональный фестиваль визуальных решений</a:t>
            </a:r>
            <a:r>
              <a:rPr lang="en-US" sz="1200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«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Мир моей мечты: профессии будущего</a:t>
            </a:r>
            <a:r>
              <a:rPr lang="en-US" sz="1200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1530385"/>
            <a:ext cx="4212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Обучающиеся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создавали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поздравительные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открытки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GigaChat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военнослужащих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3339484"/>
            <a:ext cx="42793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практическом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примере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закреплялись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навыки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формулирования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запросов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генерации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визуальных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материалов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а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итоговый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продукт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включался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проектную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активность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группы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8"/>
          <a:stretch/>
        </p:blipFill>
        <p:spPr bwMode="auto">
          <a:xfrm>
            <a:off x="103909" y="0"/>
            <a:ext cx="8946573" cy="1115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06" y="92869"/>
            <a:ext cx="4750594" cy="5050631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"/>
          <a:stretch/>
        </p:blipFill>
        <p:spPr bwMode="auto">
          <a:xfrm>
            <a:off x="103909" y="0"/>
            <a:ext cx="4572000" cy="106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877"/>
            <a:ext cx="4301834" cy="438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1371421"/>
            <a:ext cx="3872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Обучающиеся визуализировали мир профессий завтрашнего дня: создавали работы в техниках рисунка и фотоколлажа.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745" y="3191599"/>
            <a:ext cx="38723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работе использовали </a:t>
            </a:r>
            <a:r>
              <a:rPr lang="ru-RU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Lunacy</a:t>
            </a:r>
            <a:r>
              <a:rPr lang="ru-RU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(бесплатный графический редактор с искусственным интеллектом) для доработки изображений и создания коллажей,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усилило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связку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«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идея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—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визуальный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6932" y="4637217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01813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77175" y="310277"/>
            <a:ext cx="8069700" cy="45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2360" b="1" dirty="0">
                <a:solidFill>
                  <a:schemeClr val="bg1"/>
                </a:solidFill>
              </a:rPr>
              <a:t>Практические примеры реализации</a:t>
            </a:r>
          </a:p>
        </p:txBody>
      </p:sp>
      <p:sp>
        <p:nvSpPr>
          <p:cNvPr id="8" name="Text 4"/>
          <p:cNvSpPr txBox="1"/>
          <p:nvPr/>
        </p:nvSpPr>
        <p:spPr>
          <a:xfrm>
            <a:off x="8546875" y="4704250"/>
            <a:ext cx="304500" cy="3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79688"/>
              </a:lnSpc>
              <a:buNone/>
            </a:pPr>
            <a:r>
              <a:rPr lang="ru-RU" sz="2400" b="1" dirty="0">
                <a:solidFill>
                  <a:schemeClr val="bg1"/>
                </a:solidFill>
              </a:rPr>
              <a:t>8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2507" y="4062757"/>
            <a:ext cx="3969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Региональный фестиваль визуальных решений</a:t>
            </a:r>
            <a:r>
              <a:rPr lang="en-US" sz="1200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«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Мир моей мечты: профессии будущего</a:t>
            </a:r>
            <a:r>
              <a:rPr lang="en-US" sz="1200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8"/>
          <a:stretch/>
        </p:blipFill>
        <p:spPr bwMode="auto">
          <a:xfrm>
            <a:off x="103909" y="0"/>
            <a:ext cx="8946573" cy="1115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0877"/>
            <a:ext cx="4301833" cy="438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45492"/>
            <a:ext cx="4618037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0825" y="1008648"/>
            <a:ext cx="3697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Обучающиеся</a:t>
            </a:r>
            <a:r>
              <a:rPr lang="en-US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</a:t>
            </a:r>
            <a:r>
              <a:rPr lang="ru-RU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погрузились </a:t>
            </a:r>
          </a:p>
          <a:p>
            <a:pPr algn="ctr"/>
            <a:r>
              <a:rPr lang="ru-RU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атмосферу киносказок режиссёра </a:t>
            </a:r>
            <a:r>
              <a:rPr lang="ru-RU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А.Роу</a:t>
            </a:r>
            <a:r>
              <a:rPr lang="ru-RU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</a:p>
          <a:p>
            <a:pPr algn="ctr"/>
            <a:r>
              <a:rPr lang="ru-RU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помощью ИИ-сервисов.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4788" y="3014371"/>
            <a:ext cx="38130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Сервис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Komiko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генерирова</a:t>
            </a:r>
            <a:r>
              <a:rPr lang="ru-RU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героев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текстовым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промптам</a:t>
            </a:r>
            <a:r>
              <a:rPr lang="ru-RU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</a:p>
          <a:p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Kling AI —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превраща</a:t>
            </a:r>
            <a:r>
              <a:rPr lang="ru-RU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 созданные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иллюстрации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короткие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видеоматериалы</a:t>
            </a:r>
            <a:r>
              <a:rPr lang="ru-RU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Flyvi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команда собирала итоговые цифровые продукты 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публикационной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формы</a:t>
            </a:r>
            <a:r>
              <a:rPr lang="en-US" sz="140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70" y="734927"/>
            <a:ext cx="1673284" cy="23556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63" y="734927"/>
            <a:ext cx="1776412" cy="236855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3211614"/>
            <a:ext cx="2441864" cy="182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99775" y="4492793"/>
            <a:ext cx="619078" cy="68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746932" y="4637217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77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899" y="-125"/>
            <a:ext cx="4585953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5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37150" y="455759"/>
            <a:ext cx="5992500" cy="45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360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Результаты обучения</a:t>
            </a:r>
            <a:r>
              <a:rPr lang="en-US" sz="2563" b="1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563" dirty="0"/>
          </a:p>
        </p:txBody>
      </p:sp>
      <p:sp>
        <p:nvSpPr>
          <p:cNvPr id="7" name="Text 3"/>
          <p:cNvSpPr txBox="1"/>
          <p:nvPr/>
        </p:nvSpPr>
        <p:spPr>
          <a:xfrm>
            <a:off x="8546875" y="4704250"/>
            <a:ext cx="304500" cy="3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79688"/>
              </a:lnSpc>
              <a:buNone/>
            </a:pPr>
            <a:r>
              <a:rPr lang="ru-RU" sz="2400" b="1" dirty="0">
                <a:solidFill>
                  <a:srgbClr val="FDFF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5" y="1286358"/>
            <a:ext cx="824344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" y="2723283"/>
            <a:ext cx="824344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1"/>
          <p:cNvSpPr txBox="1"/>
          <p:nvPr/>
        </p:nvSpPr>
        <p:spPr>
          <a:xfrm>
            <a:off x="572714" y="1001473"/>
            <a:ext cx="5636950" cy="125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74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Курс</a:t>
            </a:r>
            <a:r>
              <a:rPr lang="en-US" sz="1374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поддерживает мотивацию и креативность: </a:t>
            </a:r>
            <a:endParaRPr lang="ru-RU" sz="1374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374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ребёнок</a:t>
            </a:r>
            <a:r>
              <a:rPr lang="en-US" sz="1374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быстро видит результат собственных действий, что снижает страх перед новым. 
 </a:t>
            </a:r>
            <a:endParaRPr lang="ru-RU" sz="1374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374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Успех</a:t>
            </a:r>
            <a:r>
              <a:rPr lang="en-US" sz="1374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создании проектов формирует уверенность «я могу» и усиливает познавательную активность.
</a:t>
            </a:r>
            <a:endParaRPr lang="en-US" sz="1374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3" y="955247"/>
            <a:ext cx="334687" cy="36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2" y="1782954"/>
            <a:ext cx="334687" cy="36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2"/>
          <p:cNvSpPr txBox="1"/>
          <p:nvPr/>
        </p:nvSpPr>
        <p:spPr>
          <a:xfrm>
            <a:off x="572714" y="2444485"/>
            <a:ext cx="5631817" cy="167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7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ИИ становится цифровым ассистентом и помогает выстраивать самостоятельную образовательную траекторию, особенно для детей с нарушениями моторики. 
</a:t>
            </a:r>
            <a:endParaRPr lang="ru-RU" sz="1370" dirty="0">
              <a:solidFill>
                <a:srgbClr val="413C58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370" dirty="0" err="1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Параллельно</a:t>
            </a:r>
            <a:r>
              <a:rPr lang="en-US" sz="1370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развиваются социальная интеграция и коммуникативные навыки за счёт групповой проектной работы.</a:t>
            </a:r>
            <a:r>
              <a:rPr lang="en-US" sz="1477" dirty="0">
                <a:solidFill>
                  <a:srgbClr val="413C5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77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1" y="2375236"/>
            <a:ext cx="334687" cy="36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0" y="3193903"/>
            <a:ext cx="334687" cy="36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628</Words>
  <Application>Microsoft Office PowerPoint</Application>
  <PresentationFormat>Экран (16:9)</PresentationFormat>
  <Paragraphs>79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Косёнкова Полина Андреевна</cp:lastModifiedBy>
  <cp:revision>17</cp:revision>
  <dcterms:created xsi:type="dcterms:W3CDTF">2026-05-14T07:21:55Z</dcterms:created>
  <dcterms:modified xsi:type="dcterms:W3CDTF">2026-05-15T09:42:25Z</dcterms:modified>
</cp:coreProperties>
</file>