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5" r:id="rId4"/>
    <p:sldId id="267" r:id="rId5"/>
    <p:sldId id="268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3A3A"/>
    <a:srgbClr val="FFB315"/>
    <a:srgbClr val="D9D9D9"/>
    <a:srgbClr val="FEDB7D"/>
    <a:srgbClr val="829D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04" y="-4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EB8DC-CB04-452E-8AC0-4120AE00E22A}" type="datetimeFigureOut">
              <a:rPr lang="ru-RU" smtClean="0"/>
              <a:t>07.03.25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DCF8F-2AED-4652-8B69-0E83D7BC5F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196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9A32A6-39DD-4188-A12E-3B8A6616AB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AC7F418-004E-437C-A238-A0116CC422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CFCB362-03F1-4793-B1EA-69C398928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B7E7-287A-4972-BA05-250DE23400FE}" type="datetime1">
              <a:rPr lang="ru-RU" smtClean="0"/>
              <a:t>07.03.25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5649327-A459-4BC6-8ACB-2865B08FF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71D0107-9606-4357-B304-42BC836B4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B2BE-16B6-4A05-B109-50CF86F92E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956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7727D6-DAE7-4407-ABD7-8BF0FCF04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783BB50-4EDC-41C7-A088-97AEECA82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426F5E1-85ED-4568-8F4E-05DF7F970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E3DB-D5D4-49FB-9EF9-361B78AEFF5E}" type="datetime1">
              <a:rPr lang="ru-RU" smtClean="0"/>
              <a:t>07.03.25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7AAC35B-919E-4DE6-BFE2-96349B6C6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E004180-45F8-40EF-B0AA-E69174CAF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B2BE-16B6-4A05-B109-50CF86F92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971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70317C5-858E-4BD5-A1FE-B7FC246271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9FCD7B6-68F3-4433-A914-4B7D91AB4D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E01D863-C4B3-4DF7-8D97-C3D59AC5D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281C-AEC0-49DA-A5E0-9178250DF262}" type="datetime1">
              <a:rPr lang="ru-RU" smtClean="0"/>
              <a:t>07.03.25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180A39C-EDF9-4AAA-B193-CA8FB660D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A1DD2D3-FDA3-4E6F-A540-C322CA006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B2BE-16B6-4A05-B109-50CF86F92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940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A3A3A"/>
                </a:solidFill>
                <a:latin typeface="Open Sans Regular"/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4510501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D8FA68-E2B0-4778-85AC-A6BAFE96C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DDF9CEA-4008-48D3-8EB5-B812BF81C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5C86CE2-5F0C-4C00-89AB-06C8399BD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D9CC8-674C-4B55-9FBA-57970476526F}" type="datetime1">
              <a:rPr lang="ru-RU" smtClean="0"/>
              <a:t>07.03.25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378EB04-1AFB-4C4B-98E6-5B1544AB8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0C213D1-6CCE-4428-8CB9-1F6D484BC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B2BE-16B6-4A05-B109-50CF86F92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00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A73CEA-E558-4272-8A5D-381F8D0F9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AC4DA43-8F3D-494D-882E-A276C5FD4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B97706C-076E-4D36-BE54-41DB8F717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CBB4-A03E-4072-93CA-173765B368E4}" type="datetime1">
              <a:rPr lang="ru-RU" smtClean="0"/>
              <a:t>07.03.25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BEBA5D-2462-4014-9F89-4230AF8AC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BE62290-EDF9-4BC8-8F4B-79A0E47E5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B2BE-16B6-4A05-B109-50CF86F92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0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975612-9B63-4105-BC91-B48203278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AF820E2-04D7-404C-BE0A-7100F960C8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72AB85A-4EC4-4838-A315-05E76813F6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CB15ADB-0BAC-4389-A202-99E1BEA37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09522-A958-4758-871B-D582E7FF8B16}" type="datetime1">
              <a:rPr lang="ru-RU" smtClean="0"/>
              <a:t>07.03.25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D3BE0E2-8434-4590-BEBE-9E6148551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2DCD6C8-FE41-4534-90F6-5EF61F8A3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B2BE-16B6-4A05-B109-50CF86F92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474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C99F66-952C-4672-AC6B-0C4C0ABDF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30805F6-A0E9-46C0-9E4C-84ACD13B0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D3B7AA8-8035-4E6E-B1BE-67C3DD05E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A79769C-3DC7-4D37-9C4B-47F97B56EF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2341436-D9DB-4421-97F8-2E792C7C0F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249E2FC-6FBB-40A0-A1E0-9C9D4099D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199D-DB8E-44E4-924C-ABA2F16EFF97}" type="datetime1">
              <a:rPr lang="ru-RU" smtClean="0"/>
              <a:t>07.03.25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463C7D1-612E-4059-9D20-E6120E2F1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2D6B15A-BF0A-4EC8-A7CB-662D2183F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B2BE-16B6-4A05-B109-50CF86F92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334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3808EB-2F5D-4BA1-A55B-7B1D092B3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032DB18-0E49-4BC5-BBC1-9858F37D6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585AD-1FE7-48F8-B780-24BE358E1C1B}" type="datetime1">
              <a:rPr lang="ru-RU" smtClean="0"/>
              <a:t>07.03.25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26DBFD1-9FE0-4A6E-AFEF-5FBD8C87D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6572B3A-7789-4845-994B-39D96FD56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B2BE-16B6-4A05-B109-50CF86F92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247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3688CBD-EC1D-4B73-991E-6B01D5D6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EB50E-FF6C-4AA9-900C-6176C0A09756}" type="datetime1">
              <a:rPr lang="ru-RU" smtClean="0"/>
              <a:t>07.03.25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9AB89D2-948A-4E9D-ADC5-492CDEDC8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0989257-7BE4-4577-9284-4266137C4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B2BE-16B6-4A05-B109-50CF86F92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269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DE9287-14DC-46CC-8C0D-BD2D57305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F090E68-0FEB-4EC3-8FCF-787794C22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8A61BB0-5D93-4A61-AF57-040A77D4ED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6FE39D1-72CC-46FC-8E61-25BAFDC42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5B5E-9B55-4F3E-BB01-E2BD5989A3A2}" type="datetime1">
              <a:rPr lang="ru-RU" smtClean="0"/>
              <a:t>07.03.25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9405D23-9F54-4ADB-983B-113EE3367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CD50402-A961-4B0F-8566-90821C9CC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B2BE-16B6-4A05-B109-50CF86F92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019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7CE6F3-29EA-4A8D-A0F0-C9615FC25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D566B1D-A3E0-4349-A3FC-8F108A53C8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BAD27C7-5F19-438D-9A0A-45FA56A72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7F925B3-663A-4B5B-8CD2-12533190D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C6B7E-D1B0-4392-8FDA-7A1EA59E2B37}" type="datetime1">
              <a:rPr lang="ru-RU" smtClean="0"/>
              <a:t>07.03.25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BA51E14-7AAC-4F8B-AEDD-C729D6CA2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0BA21E1-2FDA-474E-A9E0-CEEBF414F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B2BE-16B6-4A05-B109-50CF86F92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780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A16DCA-53AE-41BC-8C54-73530263E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B09FCD6-A4C1-4DEE-A465-F7EFE0C41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C412930-8CE1-4A44-8DEB-30A46ED157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647F7-5373-449A-BC8E-4BA33AA8D480}" type="datetime1">
              <a:rPr lang="ru-RU" smtClean="0"/>
              <a:t>07.03.25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18F5E1A-8CC1-4EB4-91E3-102AE6057A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95860C3-A638-44BB-9303-464001DB5A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DB2BE-16B6-4A05-B109-50CF86F92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801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AATsiganov@fa.ru" TargetMode="External"/><Relationship Id="rId4" Type="http://schemas.openxmlformats.org/officeDocument/2006/relationships/hyperlink" Target="mailto:NKirillova@fa.ru?subject=" TargetMode="External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hyperlink" Target="mailto:sdel@fa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3CBF003-4326-4F73-92D7-50E2FC333BD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E1CDD1F7-CEB2-4E17-89CC-23AD3A5C89AC}"/>
              </a:ext>
            </a:extLst>
          </p:cNvPr>
          <p:cNvSpPr/>
          <p:nvPr/>
        </p:nvSpPr>
        <p:spPr>
          <a:xfrm>
            <a:off x="9850582" y="1"/>
            <a:ext cx="2341418" cy="6857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59102F-618D-43D4-B5FA-985ACC1A5BDE}"/>
              </a:ext>
            </a:extLst>
          </p:cNvPr>
          <p:cNvSpPr/>
          <p:nvPr/>
        </p:nvSpPr>
        <p:spPr>
          <a:xfrm>
            <a:off x="5632493" y="1945483"/>
            <a:ext cx="6559507" cy="4912515"/>
          </a:xfrm>
          <a:prstGeom prst="rect">
            <a:avLst/>
          </a:prstGeom>
          <a:solidFill>
            <a:srgbClr val="FFB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">
            <a:extLst>
              <a:ext uri="{FF2B5EF4-FFF2-40B4-BE49-F238E27FC236}">
                <a16:creationId xmlns:a16="http://schemas.microsoft.com/office/drawing/2014/main" xmlns="" id="{2489E164-3B08-4AAB-BA74-C497216D8546}"/>
              </a:ext>
            </a:extLst>
          </p:cNvPr>
          <p:cNvSpPr txBox="1"/>
          <p:nvPr/>
        </p:nvSpPr>
        <p:spPr>
          <a:xfrm>
            <a:off x="412896" y="1857951"/>
            <a:ext cx="5945959" cy="2636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defTabSz="457200">
              <a:spcBef>
                <a:spcPts val="0"/>
              </a:spcBef>
              <a:defRPr sz="4800" i="0" spc="0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defRPr>
            </a:lvl1pPr>
          </a:lstStyle>
          <a:p>
            <a:r>
              <a:rPr lang="ru-RU" sz="2400" b="1" dirty="0"/>
              <a:t>Финансовый факультет</a:t>
            </a:r>
            <a:br>
              <a:rPr lang="ru-RU" sz="2400" b="1" dirty="0"/>
            </a:br>
            <a:r>
              <a:rPr lang="ru-RU" sz="2400" b="1" dirty="0"/>
              <a:t>Кафедра страхования и экономики социальной сферы</a:t>
            </a:r>
            <a:br>
              <a:rPr lang="ru-RU" sz="2400" b="1" dirty="0"/>
            </a:br>
            <a:r>
              <a:rPr lang="ru-RU" sz="2400" b="1" dirty="0"/>
              <a:t>Магистерская программа </a:t>
            </a:r>
          </a:p>
          <a:p>
            <a:r>
              <a:rPr lang="ru-RU" sz="2400" b="1" dirty="0"/>
              <a:t>Страховой бизнес</a:t>
            </a:r>
            <a:br>
              <a:rPr lang="ru-RU" sz="2400" b="1" dirty="0"/>
            </a:br>
            <a:r>
              <a:rPr lang="ru-RU" sz="2400" b="1" dirty="0"/>
              <a:t>Направление подготовки </a:t>
            </a:r>
          </a:p>
          <a:p>
            <a:r>
              <a:rPr lang="ru-RU" sz="2400" b="1" dirty="0"/>
              <a:t>38.04.08  «Финансы и кредит»</a:t>
            </a:r>
            <a:endParaRPr sz="2400" b="1" dirty="0"/>
          </a:p>
        </p:txBody>
      </p:sp>
      <p:sp>
        <p:nvSpPr>
          <p:cNvPr id="6" name="ФИО">
            <a:extLst>
              <a:ext uri="{FF2B5EF4-FFF2-40B4-BE49-F238E27FC236}">
                <a16:creationId xmlns:a16="http://schemas.microsoft.com/office/drawing/2014/main" xmlns="" id="{C1AB53A3-5DD6-413A-AAEE-E3962BF0D6BB}"/>
              </a:ext>
            </a:extLst>
          </p:cNvPr>
          <p:cNvSpPr txBox="1"/>
          <p:nvPr/>
        </p:nvSpPr>
        <p:spPr>
          <a:xfrm>
            <a:off x="1000125" y="4870735"/>
            <a:ext cx="1522853" cy="312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defTabSz="457200">
              <a:spcBef>
                <a:spcPts val="0"/>
              </a:spcBef>
              <a:defRPr sz="3400" i="0" spc="0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defRPr>
            </a:lvl1pPr>
          </a:lstStyle>
          <a:p>
            <a:r>
              <a:rPr lang="ru-RU" sz="1700" b="1" dirty="0"/>
              <a:t>Кириллова Н.В.</a:t>
            </a:r>
            <a:endParaRPr sz="1700" b="1" dirty="0"/>
          </a:p>
        </p:txBody>
      </p:sp>
      <p:sp>
        <p:nvSpPr>
          <p:cNvPr id="7" name="Сгруппировать">
            <a:extLst>
              <a:ext uri="{FF2B5EF4-FFF2-40B4-BE49-F238E27FC236}">
                <a16:creationId xmlns:a16="http://schemas.microsoft.com/office/drawing/2014/main" xmlns="" id="{96FD93D0-B03F-4A1C-BDE3-B7EED12CE81C}"/>
              </a:ext>
            </a:extLst>
          </p:cNvPr>
          <p:cNvSpPr txBox="1"/>
          <p:nvPr/>
        </p:nvSpPr>
        <p:spPr>
          <a:xfrm>
            <a:off x="1000125" y="5198747"/>
            <a:ext cx="4117160" cy="351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/>
          <a:lstStyle>
            <a:lvl1pPr defTabSz="457200">
              <a:spcBef>
                <a:spcPts val="0"/>
              </a:spcBef>
              <a:defRPr sz="2600" i="0" spc="0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r>
              <a:rPr lang="ru-RU" sz="1300" dirty="0"/>
              <a:t>Профессор, руководитель магистерской программы</a:t>
            </a:r>
            <a:endParaRPr sz="1300" dirty="0"/>
          </a:p>
        </p:txBody>
      </p:sp>
      <p:sp>
        <p:nvSpPr>
          <p:cNvPr id="8" name="Сгруппировать">
            <a:extLst>
              <a:ext uri="{FF2B5EF4-FFF2-40B4-BE49-F238E27FC236}">
                <a16:creationId xmlns:a16="http://schemas.microsoft.com/office/drawing/2014/main" xmlns="" id="{870928FE-2793-4C0E-83AC-D6B90296FE4C}"/>
              </a:ext>
            </a:extLst>
          </p:cNvPr>
          <p:cNvSpPr txBox="1"/>
          <p:nvPr/>
        </p:nvSpPr>
        <p:spPr>
          <a:xfrm>
            <a:off x="1000125" y="313213"/>
            <a:ext cx="8850457" cy="351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/>
          <a:lstStyle>
            <a:lvl1pPr algn="ctr" defTabSz="457200">
              <a:spcBef>
                <a:spcPts val="0"/>
              </a:spcBef>
              <a:defRPr sz="3600" i="0" spc="0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 algn="l"/>
            <a:r>
              <a:rPr sz="1800" dirty="0" err="1"/>
              <a:t>Финансовый</a:t>
            </a:r>
            <a:r>
              <a:rPr sz="1800" dirty="0"/>
              <a:t> </a:t>
            </a:r>
            <a:r>
              <a:rPr sz="1800" dirty="0" err="1"/>
              <a:t>университет</a:t>
            </a:r>
            <a:r>
              <a:rPr sz="1800" dirty="0"/>
              <a:t> </a:t>
            </a:r>
            <a:r>
              <a:rPr sz="1800" dirty="0" err="1"/>
              <a:t>при</a:t>
            </a:r>
            <a:r>
              <a:rPr sz="1800" dirty="0"/>
              <a:t> </a:t>
            </a:r>
            <a:r>
              <a:rPr sz="1800" dirty="0" err="1"/>
              <a:t>Правительстве</a:t>
            </a:r>
            <a:r>
              <a:rPr sz="1800" dirty="0"/>
              <a:t> </a:t>
            </a:r>
            <a:r>
              <a:rPr sz="1800" dirty="0" err="1"/>
              <a:t>Российской</a:t>
            </a:r>
            <a:r>
              <a:rPr sz="1800" dirty="0"/>
              <a:t> </a:t>
            </a:r>
            <a:r>
              <a:rPr sz="1800" dirty="0" err="1"/>
              <a:t>Федерации</a:t>
            </a:r>
            <a:endParaRPr sz="1800" dirty="0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FCC3D5A1-0E9F-4195-A9E6-8523456C91CF}"/>
              </a:ext>
            </a:extLst>
          </p:cNvPr>
          <p:cNvCxnSpPr>
            <a:cxnSpLocks/>
          </p:cNvCxnSpPr>
          <p:nvPr/>
        </p:nvCxnSpPr>
        <p:spPr>
          <a:xfrm flipV="1">
            <a:off x="10310648" y="6858000"/>
            <a:ext cx="0" cy="1"/>
          </a:xfrm>
          <a:prstGeom prst="line">
            <a:avLst/>
          </a:prstGeom>
          <a:ln>
            <a:solidFill>
              <a:srgbClr val="08FD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5632F208-5234-4621-9F80-F8839E7D4280}"/>
              </a:ext>
            </a:extLst>
          </p:cNvPr>
          <p:cNvSpPr/>
          <p:nvPr/>
        </p:nvSpPr>
        <p:spPr>
          <a:xfrm>
            <a:off x="1" y="4743938"/>
            <a:ext cx="9684326" cy="45719"/>
          </a:xfrm>
          <a:prstGeom prst="rect">
            <a:avLst/>
          </a:prstGeom>
          <a:solidFill>
            <a:srgbClr val="FFB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3656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03456A4D-A7ED-4013-87C9-F7FD7DCBD602}"/>
              </a:ext>
            </a:extLst>
          </p:cNvPr>
          <p:cNvSpPr/>
          <p:nvPr/>
        </p:nvSpPr>
        <p:spPr>
          <a:xfrm>
            <a:off x="5632493" y="1945483"/>
            <a:ext cx="6559507" cy="4912515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3CBF003-4326-4F73-92D7-50E2FC333BDE}"/>
              </a:ext>
            </a:extLst>
          </p:cNvPr>
          <p:cNvSpPr/>
          <p:nvPr/>
        </p:nvSpPr>
        <p:spPr>
          <a:xfrm>
            <a:off x="0" y="0"/>
            <a:ext cx="8563429" cy="5878285"/>
          </a:xfrm>
          <a:prstGeom prst="rect">
            <a:avLst/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59102F-618D-43D4-B5FA-985ACC1A5BDE}"/>
              </a:ext>
            </a:extLst>
          </p:cNvPr>
          <p:cNvSpPr/>
          <p:nvPr/>
        </p:nvSpPr>
        <p:spPr>
          <a:xfrm>
            <a:off x="0" y="435429"/>
            <a:ext cx="10310641" cy="551921"/>
          </a:xfrm>
          <a:prstGeom prst="rect">
            <a:avLst/>
          </a:prstGeom>
          <a:solidFill>
            <a:srgbClr val="FFB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FCC3D5A1-0E9F-4195-A9E6-8523456C91CF}"/>
              </a:ext>
            </a:extLst>
          </p:cNvPr>
          <p:cNvCxnSpPr>
            <a:cxnSpLocks/>
          </p:cNvCxnSpPr>
          <p:nvPr/>
        </p:nvCxnSpPr>
        <p:spPr>
          <a:xfrm flipV="1">
            <a:off x="10310648" y="6858000"/>
            <a:ext cx="0" cy="1"/>
          </a:xfrm>
          <a:prstGeom prst="line">
            <a:avLst/>
          </a:prstGeom>
          <a:ln>
            <a:solidFill>
              <a:srgbClr val="08FD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">
            <a:extLst>
              <a:ext uri="{FF2B5EF4-FFF2-40B4-BE49-F238E27FC236}">
                <a16:creationId xmlns:a16="http://schemas.microsoft.com/office/drawing/2014/main" xmlns="" id="{2D056111-73A6-481E-8A31-152FF4BFC8E9}"/>
              </a:ext>
            </a:extLst>
          </p:cNvPr>
          <p:cNvSpPr txBox="1"/>
          <p:nvPr/>
        </p:nvSpPr>
        <p:spPr>
          <a:xfrm>
            <a:off x="1116021" y="501075"/>
            <a:ext cx="6753259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defTabSz="457200">
              <a:spcBef>
                <a:spcPts val="0"/>
              </a:spcBef>
              <a:defRPr sz="3800" i="0" spc="0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</a:rPr>
              <a:t>МАГИСТЕРСКАЯ ПРОГРАММА СТРАХОВОЙ БИЗНЕС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FDEC7A3-1640-4BFF-9EEA-32A94B9526A0}"/>
              </a:ext>
            </a:extLst>
          </p:cNvPr>
          <p:cNvSpPr txBox="1"/>
          <p:nvPr/>
        </p:nvSpPr>
        <p:spPr>
          <a:xfrm>
            <a:off x="114301" y="1927546"/>
            <a:ext cx="8128000" cy="37035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812800" indent="-28575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FFFF"/>
                </a:solidFill>
                <a:latin typeface="Open Sans Regular"/>
                <a:cs typeface="Arial"/>
                <a:sym typeface="Baskerville SemiBold" charset="0"/>
              </a:rPr>
              <a:t>реализуется с 2009 года</a:t>
            </a:r>
          </a:p>
          <a:p>
            <a:pPr marL="812800" indent="-28575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FFFF"/>
                </a:solidFill>
                <a:latin typeface="Open Sans Regular"/>
                <a:cs typeface="Arial"/>
                <a:sym typeface="Baskerville SemiBold" charset="0"/>
              </a:rPr>
              <a:t>профессионально-общественная аккредитация</a:t>
            </a:r>
          </a:p>
          <a:p>
            <a:pPr marL="812800" indent="-28575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FFFF"/>
                </a:solidFill>
                <a:latin typeface="Open Sans Regular"/>
                <a:cs typeface="Arial"/>
              </a:rPr>
              <a:t>очная форма (вечерние занятия и суббота на территории м. Китай-город)</a:t>
            </a:r>
          </a:p>
          <a:p>
            <a:pPr marL="812800" indent="-28575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FFFF"/>
                </a:solidFill>
                <a:latin typeface="Open Sans Regular"/>
                <a:cs typeface="Arial"/>
              </a:rPr>
              <a:t>научно-исследовательские работы по заказу Правительства России</a:t>
            </a:r>
          </a:p>
          <a:p>
            <a:pPr marL="812800" indent="-28575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FFFF"/>
                </a:solidFill>
                <a:latin typeface="Open Sans Regular"/>
                <a:cs typeface="Arial"/>
              </a:rPr>
              <a:t>поступление в аспирантуру Финансового университета</a:t>
            </a:r>
          </a:p>
          <a:p>
            <a:pPr marL="812800" indent="-28575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FFFF"/>
                </a:solidFill>
                <a:latin typeface="Open Sans Regular"/>
                <a:cs typeface="Arial"/>
                <a:sym typeface="Baskerville SemiBold" charset="0"/>
              </a:rPr>
              <a:t>студенты - лауреаты премии ректора, </a:t>
            </a:r>
            <a:r>
              <a:rPr lang="ru-RU" dirty="0">
                <a:solidFill>
                  <a:srgbClr val="FFFFFF"/>
                </a:solidFill>
                <a:latin typeface="Open Sans Regular"/>
                <a:cs typeface="Arial"/>
              </a:rPr>
              <a:t> стипендиальных программ, конкурсов, международных олимпиад по страхованию</a:t>
            </a:r>
            <a:endParaRPr lang="ru-RU" dirty="0">
              <a:solidFill>
                <a:srgbClr val="FFFFFF"/>
              </a:solidFill>
              <a:latin typeface="Open Sans Regular"/>
              <a:cs typeface="Arial"/>
              <a:sym typeface="Baskerville SemiBold" charset="0"/>
            </a:endParaRPr>
          </a:p>
          <a:p>
            <a:pPr marL="812800" indent="-28575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FFFF"/>
                </a:solidFill>
                <a:latin typeface="Open Sans Regular"/>
                <a:cs typeface="Arial"/>
              </a:rPr>
              <a:t>мастер-классы российских и зарубежных ведущих профессоров, руководителей и практиков рынка</a:t>
            </a:r>
          </a:p>
        </p:txBody>
      </p:sp>
      <p:sp>
        <p:nvSpPr>
          <p:cNvPr id="22" name="ЗАГОЛОВОК">
            <a:extLst>
              <a:ext uri="{FF2B5EF4-FFF2-40B4-BE49-F238E27FC236}">
                <a16:creationId xmlns:a16="http://schemas.microsoft.com/office/drawing/2014/main" xmlns="" id="{7C923826-50C8-4BAC-8217-418F76E428ED}"/>
              </a:ext>
            </a:extLst>
          </p:cNvPr>
          <p:cNvSpPr txBox="1"/>
          <p:nvPr/>
        </p:nvSpPr>
        <p:spPr>
          <a:xfrm>
            <a:off x="612325" y="1130427"/>
            <a:ext cx="1154162" cy="913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defTabSz="457200">
              <a:spcBef>
                <a:spcPts val="0"/>
              </a:spcBef>
              <a:defRPr sz="3800" i="0" spc="0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defRPr>
            </a:lvl1pPr>
          </a:lstStyle>
          <a:p>
            <a:r>
              <a:rPr lang="ru-RU" sz="2800" b="1" smtClean="0">
                <a:solidFill>
                  <a:schemeClr val="bg1"/>
                </a:solidFill>
              </a:rPr>
              <a:t>16 </a:t>
            </a:r>
            <a:r>
              <a:rPr lang="ru-RU" sz="2800" b="1" dirty="0">
                <a:solidFill>
                  <a:schemeClr val="bg1"/>
                </a:solidFill>
              </a:rPr>
              <a:t>лет</a:t>
            </a:r>
          </a:p>
          <a:p>
            <a:endParaRPr sz="2800" b="1" dirty="0">
              <a:solidFill>
                <a:schemeClr val="bg1"/>
              </a:solidFill>
            </a:endParaRPr>
          </a:p>
        </p:txBody>
      </p:sp>
      <p:sp>
        <p:nvSpPr>
          <p:cNvPr id="23" name="Здание суда">
            <a:extLst>
              <a:ext uri="{FF2B5EF4-FFF2-40B4-BE49-F238E27FC236}">
                <a16:creationId xmlns:a16="http://schemas.microsoft.com/office/drawing/2014/main" xmlns="" id="{31727903-6881-4748-ABFB-FC31C518DA27}"/>
              </a:ext>
            </a:extLst>
          </p:cNvPr>
          <p:cNvSpPr/>
          <p:nvPr/>
        </p:nvSpPr>
        <p:spPr>
          <a:xfrm>
            <a:off x="9367400" y="3991804"/>
            <a:ext cx="1886481" cy="18864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1158" y="3613"/>
                </a:lnTo>
                <a:lnTo>
                  <a:pt x="1158" y="4293"/>
                </a:lnTo>
                <a:lnTo>
                  <a:pt x="20444" y="4293"/>
                </a:lnTo>
                <a:lnTo>
                  <a:pt x="20444" y="3613"/>
                </a:lnTo>
                <a:lnTo>
                  <a:pt x="10800" y="0"/>
                </a:lnTo>
                <a:close/>
                <a:moveTo>
                  <a:pt x="2354" y="4683"/>
                </a:moveTo>
                <a:lnTo>
                  <a:pt x="2354" y="6036"/>
                </a:lnTo>
                <a:lnTo>
                  <a:pt x="3269" y="6036"/>
                </a:lnTo>
                <a:lnTo>
                  <a:pt x="3269" y="6676"/>
                </a:lnTo>
                <a:cubicBezTo>
                  <a:pt x="3553" y="6676"/>
                  <a:pt x="3618" y="7023"/>
                  <a:pt x="3618" y="7023"/>
                </a:cubicBezTo>
                <a:lnTo>
                  <a:pt x="3618" y="15657"/>
                </a:lnTo>
                <a:lnTo>
                  <a:pt x="3346" y="15657"/>
                </a:lnTo>
                <a:lnTo>
                  <a:pt x="3346" y="16762"/>
                </a:lnTo>
                <a:lnTo>
                  <a:pt x="2354" y="16762"/>
                </a:lnTo>
                <a:lnTo>
                  <a:pt x="2354" y="18115"/>
                </a:lnTo>
                <a:lnTo>
                  <a:pt x="19246" y="18115"/>
                </a:lnTo>
                <a:lnTo>
                  <a:pt x="19246" y="16762"/>
                </a:lnTo>
                <a:lnTo>
                  <a:pt x="18254" y="16762"/>
                </a:lnTo>
                <a:lnTo>
                  <a:pt x="18254" y="15657"/>
                </a:lnTo>
                <a:lnTo>
                  <a:pt x="17984" y="15657"/>
                </a:lnTo>
                <a:lnTo>
                  <a:pt x="17984" y="7023"/>
                </a:lnTo>
                <a:cubicBezTo>
                  <a:pt x="17984" y="7023"/>
                  <a:pt x="18049" y="6676"/>
                  <a:pt x="18333" y="6676"/>
                </a:cubicBezTo>
                <a:lnTo>
                  <a:pt x="18333" y="6036"/>
                </a:lnTo>
                <a:lnTo>
                  <a:pt x="19246" y="6036"/>
                </a:lnTo>
                <a:lnTo>
                  <a:pt x="19246" y="4683"/>
                </a:lnTo>
                <a:lnTo>
                  <a:pt x="2354" y="4683"/>
                </a:lnTo>
                <a:close/>
                <a:moveTo>
                  <a:pt x="5670" y="6036"/>
                </a:moveTo>
                <a:lnTo>
                  <a:pt x="7489" y="6036"/>
                </a:lnTo>
                <a:lnTo>
                  <a:pt x="7489" y="6676"/>
                </a:lnTo>
                <a:cubicBezTo>
                  <a:pt x="7773" y="6676"/>
                  <a:pt x="7838" y="7023"/>
                  <a:pt x="7838" y="7023"/>
                </a:cubicBezTo>
                <a:lnTo>
                  <a:pt x="7838" y="15657"/>
                </a:lnTo>
                <a:lnTo>
                  <a:pt x="7568" y="15657"/>
                </a:lnTo>
                <a:lnTo>
                  <a:pt x="7568" y="16762"/>
                </a:lnTo>
                <a:lnTo>
                  <a:pt x="5591" y="16762"/>
                </a:lnTo>
                <a:lnTo>
                  <a:pt x="5591" y="15657"/>
                </a:lnTo>
                <a:lnTo>
                  <a:pt x="5321" y="15657"/>
                </a:lnTo>
                <a:lnTo>
                  <a:pt x="5321" y="7023"/>
                </a:lnTo>
                <a:cubicBezTo>
                  <a:pt x="5321" y="7023"/>
                  <a:pt x="5386" y="6676"/>
                  <a:pt x="5670" y="6676"/>
                </a:cubicBezTo>
                <a:lnTo>
                  <a:pt x="5670" y="6036"/>
                </a:lnTo>
                <a:close/>
                <a:moveTo>
                  <a:pt x="9890" y="6036"/>
                </a:moveTo>
                <a:lnTo>
                  <a:pt x="11710" y="6036"/>
                </a:lnTo>
                <a:lnTo>
                  <a:pt x="11710" y="6676"/>
                </a:lnTo>
                <a:cubicBezTo>
                  <a:pt x="11993" y="6676"/>
                  <a:pt x="12059" y="7023"/>
                  <a:pt x="12059" y="7023"/>
                </a:cubicBezTo>
                <a:lnTo>
                  <a:pt x="12059" y="15657"/>
                </a:lnTo>
                <a:lnTo>
                  <a:pt x="11789" y="15657"/>
                </a:lnTo>
                <a:lnTo>
                  <a:pt x="11789" y="16762"/>
                </a:lnTo>
                <a:lnTo>
                  <a:pt x="9813" y="16762"/>
                </a:lnTo>
                <a:lnTo>
                  <a:pt x="9813" y="15657"/>
                </a:lnTo>
                <a:lnTo>
                  <a:pt x="9541" y="15657"/>
                </a:lnTo>
                <a:lnTo>
                  <a:pt x="9541" y="7023"/>
                </a:lnTo>
                <a:cubicBezTo>
                  <a:pt x="9541" y="7023"/>
                  <a:pt x="9607" y="6676"/>
                  <a:pt x="9890" y="6676"/>
                </a:cubicBezTo>
                <a:lnTo>
                  <a:pt x="9890" y="6036"/>
                </a:lnTo>
                <a:close/>
                <a:moveTo>
                  <a:pt x="14113" y="6036"/>
                </a:moveTo>
                <a:lnTo>
                  <a:pt x="15932" y="6036"/>
                </a:lnTo>
                <a:lnTo>
                  <a:pt x="15932" y="6676"/>
                </a:lnTo>
                <a:cubicBezTo>
                  <a:pt x="16216" y="6676"/>
                  <a:pt x="16281" y="7023"/>
                  <a:pt x="16281" y="7023"/>
                </a:cubicBezTo>
                <a:lnTo>
                  <a:pt x="16281" y="15657"/>
                </a:lnTo>
                <a:lnTo>
                  <a:pt x="16009" y="15657"/>
                </a:lnTo>
                <a:lnTo>
                  <a:pt x="16009" y="16762"/>
                </a:lnTo>
                <a:lnTo>
                  <a:pt x="14033" y="16762"/>
                </a:lnTo>
                <a:lnTo>
                  <a:pt x="14033" y="15657"/>
                </a:lnTo>
                <a:lnTo>
                  <a:pt x="13763" y="15657"/>
                </a:lnTo>
                <a:lnTo>
                  <a:pt x="13763" y="7023"/>
                </a:lnTo>
                <a:cubicBezTo>
                  <a:pt x="13763" y="7023"/>
                  <a:pt x="13829" y="6676"/>
                  <a:pt x="14113" y="6676"/>
                </a:cubicBezTo>
                <a:lnTo>
                  <a:pt x="14113" y="6036"/>
                </a:lnTo>
                <a:close/>
                <a:moveTo>
                  <a:pt x="1158" y="18505"/>
                </a:moveTo>
                <a:lnTo>
                  <a:pt x="1158" y="19858"/>
                </a:lnTo>
                <a:lnTo>
                  <a:pt x="20444" y="19858"/>
                </a:lnTo>
                <a:lnTo>
                  <a:pt x="20444" y="18505"/>
                </a:lnTo>
                <a:lnTo>
                  <a:pt x="1158" y="18505"/>
                </a:lnTo>
                <a:close/>
                <a:moveTo>
                  <a:pt x="0" y="2024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20247"/>
                </a:lnTo>
                <a:lnTo>
                  <a:pt x="0" y="20247"/>
                </a:lnTo>
                <a:close/>
              </a:path>
            </a:pathLst>
          </a:custGeom>
          <a:solidFill>
            <a:srgbClr val="3A3A3A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defRPr sz="3500" i="0" spc="0">
                <a:solidFill>
                  <a:srgbClr val="FFFFFF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endParaRPr sz="175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E37843D3-34EE-4A36-BB73-D8797A784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B2BE-16B6-4A05-B109-50CF86F92E61}" type="slidenum">
              <a:rPr lang="ru-RU" smtClean="0"/>
              <a:t>2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8B04D2B-10EB-4E00-9A69-BC6CE088F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5758" y="1130427"/>
            <a:ext cx="1572904" cy="129246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84E4FE6-7CD5-4B7D-8140-8B1A49C24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1927" y="2060990"/>
            <a:ext cx="2774806" cy="181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019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5995F9EA-9D5B-4F46-A452-8B6F260150A8}"/>
              </a:ext>
            </a:extLst>
          </p:cNvPr>
          <p:cNvSpPr/>
          <p:nvPr/>
        </p:nvSpPr>
        <p:spPr>
          <a:xfrm>
            <a:off x="1" y="1945483"/>
            <a:ext cx="12192000" cy="4912515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CAA4CFBD-BD03-484E-BD5D-ADC9BB04B310}"/>
              </a:ext>
            </a:extLst>
          </p:cNvPr>
          <p:cNvSpPr/>
          <p:nvPr/>
        </p:nvSpPr>
        <p:spPr>
          <a:xfrm>
            <a:off x="0" y="435429"/>
            <a:ext cx="10310641" cy="551921"/>
          </a:xfrm>
          <a:prstGeom prst="rect">
            <a:avLst/>
          </a:prstGeom>
          <a:solidFill>
            <a:srgbClr val="FFB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ЗАГОЛОВОК">
            <a:extLst>
              <a:ext uri="{FF2B5EF4-FFF2-40B4-BE49-F238E27FC236}">
                <a16:creationId xmlns:a16="http://schemas.microsoft.com/office/drawing/2014/main" xmlns="" id="{56F71DDA-72EB-40A5-A95E-149483E413F8}"/>
              </a:ext>
            </a:extLst>
          </p:cNvPr>
          <p:cNvSpPr txBox="1"/>
          <p:nvPr/>
        </p:nvSpPr>
        <p:spPr>
          <a:xfrm>
            <a:off x="1116021" y="501075"/>
            <a:ext cx="1919564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defTabSz="457200">
              <a:spcBef>
                <a:spcPts val="0"/>
              </a:spcBef>
              <a:defRPr sz="3800" i="0" spc="0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defRPr>
            </a:lvl1pPr>
          </a:lstStyle>
          <a:p>
            <a:r>
              <a:rPr lang="ru-RU" sz="2400" b="1" dirty="0">
                <a:solidFill>
                  <a:srgbClr val="3A3A3A"/>
                </a:solidFill>
              </a:rPr>
              <a:t>СОДЕРЖАНИЕ</a:t>
            </a:r>
            <a:endParaRPr sz="2400" b="1" dirty="0">
              <a:solidFill>
                <a:srgbClr val="3A3A3A"/>
              </a:solidFill>
            </a:endParaRPr>
          </a:p>
        </p:txBody>
      </p:sp>
      <p:graphicFrame>
        <p:nvGraphicFramePr>
          <p:cNvPr id="34" name="Таблица 33">
            <a:extLst>
              <a:ext uri="{FF2B5EF4-FFF2-40B4-BE49-F238E27FC236}">
                <a16:creationId xmlns:a16="http://schemas.microsoft.com/office/drawing/2014/main" xmlns="" id="{2316CA59-D7C9-45A2-8089-334175BF5B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597674"/>
              </p:ext>
            </p:extLst>
          </p:nvPr>
        </p:nvGraphicFramePr>
        <p:xfrm>
          <a:off x="508000" y="1945484"/>
          <a:ext cx="11315700" cy="44300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37100">
                  <a:extLst>
                    <a:ext uri="{9D8B030D-6E8A-4147-A177-3AD203B41FA5}">
                      <a16:colId xmlns:a16="http://schemas.microsoft.com/office/drawing/2014/main" xmlns="" val="1645495448"/>
                    </a:ext>
                  </a:extLst>
                </a:gridCol>
                <a:gridCol w="6578600">
                  <a:extLst>
                    <a:ext uri="{9D8B030D-6E8A-4147-A177-3AD203B41FA5}">
                      <a16:colId xmlns:a16="http://schemas.microsoft.com/office/drawing/2014/main" xmlns="" val="961760677"/>
                    </a:ext>
                  </a:extLst>
                </a:gridCol>
              </a:tblGrid>
              <a:tr h="55361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3A3A3A"/>
                          </a:solidFill>
                          <a:latin typeface="Open Sans Regular"/>
                        </a:rPr>
                        <a:t>Обязательные профессиональные дисциплины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3A3A3A"/>
                          </a:solidFill>
                          <a:latin typeface="Open Sans Regular"/>
                        </a:rPr>
                        <a:t>Дисциплины по выбору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97704004"/>
                  </a:ext>
                </a:extLst>
              </a:tr>
              <a:tr h="415363">
                <a:tc>
                  <a:txBody>
                    <a:bodyPr/>
                    <a:lstStyle/>
                    <a:p>
                      <a:pPr lvl="1"/>
                      <a:r>
                        <a:rPr lang="ru-RU" sz="1600" dirty="0">
                          <a:latin typeface="Open Sans Regular"/>
                        </a:rPr>
                        <a:t>Бизнес-процессы в страховой организации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Open Sans Regular"/>
                        </a:rPr>
                        <a:t>Международные стандарты финансовой отчетности в страховании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293671"/>
                  </a:ext>
                </a:extLst>
              </a:tr>
              <a:tr h="320516">
                <a:tc rowSpan="2">
                  <a:txBody>
                    <a:bodyPr/>
                    <a:lstStyle/>
                    <a:p>
                      <a:pPr lvl="1"/>
                      <a:r>
                        <a:rPr lang="ru-RU" sz="1600" dirty="0">
                          <a:latin typeface="Open Sans Regular"/>
                        </a:rPr>
                        <a:t>Организация и регулирование страхового рынка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Open Sans Regular"/>
                        </a:rPr>
                        <a:t>Ипотечное кредитование и страхование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521909"/>
                  </a:ext>
                </a:extLst>
              </a:tr>
              <a:tr h="3205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Open Sans Regular"/>
                        </a:rPr>
                        <a:t>Управление страховым продуктом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81956978"/>
                  </a:ext>
                </a:extLst>
              </a:tr>
              <a:tr h="553619">
                <a:tc>
                  <a:txBody>
                    <a:bodyPr/>
                    <a:lstStyle/>
                    <a:p>
                      <a:pPr lvl="1"/>
                      <a:r>
                        <a:rPr lang="ru-RU" sz="1600" dirty="0">
                          <a:latin typeface="Open Sans Regular"/>
                        </a:rPr>
                        <a:t>Финансовый менеджмент в страховой организации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Open Sans Regular"/>
                        </a:rPr>
                        <a:t>Страхование в системах управления рисками топливно-энергетического комплекса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6504477"/>
                  </a:ext>
                </a:extLst>
              </a:tr>
              <a:tr h="320516">
                <a:tc>
                  <a:txBody>
                    <a:bodyPr/>
                    <a:lstStyle/>
                    <a:p>
                      <a:pPr lvl="1"/>
                      <a:r>
                        <a:rPr lang="ru-RU" sz="1600" dirty="0">
                          <a:latin typeface="Open Sans Regular"/>
                        </a:rPr>
                        <a:t>Страховой надзор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Open Sans Regular"/>
                        </a:rPr>
                        <a:t>Страхование в </a:t>
                      </a:r>
                      <a:r>
                        <a:rPr lang="en-US" sz="1600" dirty="0">
                          <a:latin typeface="Open Sans Regular"/>
                        </a:rPr>
                        <a:t>ESG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85150834"/>
                  </a:ext>
                </a:extLst>
              </a:tr>
              <a:tr h="320516">
                <a:tc rowSpan="2">
                  <a:txBody>
                    <a:bodyPr/>
                    <a:lstStyle/>
                    <a:p>
                      <a:pPr lvl="1"/>
                      <a:r>
                        <a:rPr lang="ru-RU" sz="1600" dirty="0">
                          <a:latin typeface="Open Sans Regular"/>
                        </a:rPr>
                        <a:t>Современные технологии перестрахования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Open Sans Regular"/>
                        </a:rPr>
                        <a:t>Страхование в комплексных системах управления рисками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9733391"/>
                  </a:ext>
                </a:extLst>
              </a:tr>
              <a:tr h="3205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Open Sans Regular"/>
                        </a:rPr>
                        <a:t>Социальное и коммерческое страхование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1419127"/>
                  </a:ext>
                </a:extLst>
              </a:tr>
              <a:tr h="320516">
                <a:tc>
                  <a:txBody>
                    <a:bodyPr/>
                    <a:lstStyle/>
                    <a:p>
                      <a:pPr lvl="1"/>
                      <a:r>
                        <a:rPr lang="ru-RU" sz="1600" dirty="0">
                          <a:latin typeface="Open Sans Regular"/>
                        </a:rPr>
                        <a:t>Международный страховой бизнес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Open Sans Regular"/>
                        </a:rPr>
                        <a:t>Цифровые продажи страховых продуктов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5190676"/>
                  </a:ext>
                </a:extLst>
              </a:tr>
              <a:tr h="349654">
                <a:tc rowSpan="2">
                  <a:txBody>
                    <a:bodyPr/>
                    <a:lstStyle/>
                    <a:p>
                      <a:pPr lvl="1"/>
                      <a:r>
                        <a:rPr lang="ru-RU" sz="1600" dirty="0">
                          <a:latin typeface="Open Sans Regular"/>
                        </a:rPr>
                        <a:t>Учет и актуарное оценивание в страховых организациях 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Страхование в международном туризме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7458074"/>
                  </a:ext>
                </a:extLst>
              </a:tr>
              <a:tr h="4789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Open Sans Regular"/>
                        </a:rPr>
                        <a:t>Комплаенс и внутренний аудит в страховой организации</a:t>
                      </a:r>
                    </a:p>
                  </a:txBody>
                  <a:tcPr anchor="ctr"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7654676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34C4A84B-14A5-4B35-B504-1E5E6F00547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436780"/>
      </p:ext>
    </p:extLst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5995F9EA-9D5B-4F46-A452-8B6F260150A8}"/>
              </a:ext>
            </a:extLst>
          </p:cNvPr>
          <p:cNvSpPr/>
          <p:nvPr/>
        </p:nvSpPr>
        <p:spPr>
          <a:xfrm>
            <a:off x="1" y="1977856"/>
            <a:ext cx="12192000" cy="4880144"/>
          </a:xfrm>
          <a:prstGeom prst="rect">
            <a:avLst/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9843B7E0-10F7-4A94-813A-C6F8767AABEE}"/>
              </a:ext>
            </a:extLst>
          </p:cNvPr>
          <p:cNvGrpSpPr/>
          <p:nvPr/>
        </p:nvGrpSpPr>
        <p:grpSpPr>
          <a:xfrm>
            <a:off x="1338942" y="1277257"/>
            <a:ext cx="2677885" cy="5580743"/>
            <a:chOff x="1338942" y="1277257"/>
            <a:chExt cx="2677885" cy="5580743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1FCCD3A5-25BB-4C99-AAF7-A665EB287645}"/>
                </a:ext>
              </a:extLst>
            </p:cNvPr>
            <p:cNvSpPr/>
            <p:nvPr/>
          </p:nvSpPr>
          <p:spPr>
            <a:xfrm>
              <a:off x="1338942" y="1277257"/>
              <a:ext cx="2677885" cy="5580743"/>
            </a:xfrm>
            <a:prstGeom prst="rect">
              <a:avLst/>
            </a:prstGeom>
            <a:solidFill>
              <a:srgbClr val="FFB3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2A55A0CF-AB0A-4AFD-B220-2DE443205CB0}"/>
                </a:ext>
              </a:extLst>
            </p:cNvPr>
            <p:cNvSpPr txBox="1"/>
            <p:nvPr/>
          </p:nvSpPr>
          <p:spPr>
            <a:xfrm>
              <a:off x="1463070" y="1666879"/>
              <a:ext cx="2364749" cy="51255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342900" indent="-34290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rgbClr val="FFFFFF"/>
                  </a:solidFill>
                  <a:latin typeface="Manrope Bold"/>
                  <a:cs typeface="Arial"/>
                </a:rPr>
                <a:t>Всероссийский союз страховщиков</a:t>
              </a:r>
            </a:p>
            <a:p>
              <a:pPr marL="342900" indent="-34290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rgbClr val="FFFFFF"/>
                  </a:solidFill>
                  <a:latin typeface="Manrope Bold"/>
                  <a:cs typeface="Arial"/>
                </a:rPr>
                <a:t>министерства и ведомства</a:t>
              </a:r>
            </a:p>
            <a:p>
              <a:pPr marL="342900" indent="-34290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rgbClr val="FFFFFF"/>
                  </a:solidFill>
                  <a:latin typeface="Manrope Bold"/>
                  <a:cs typeface="Arial"/>
                </a:rPr>
                <a:t>Центральный банк</a:t>
              </a:r>
            </a:p>
            <a:p>
              <a:pPr marL="342900" indent="-34290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rgbClr val="FFFFFF"/>
                  </a:solidFill>
                  <a:latin typeface="Manrope Bold"/>
                  <a:cs typeface="Arial"/>
                </a:rPr>
                <a:t>страховые организации</a:t>
              </a:r>
            </a:p>
            <a:p>
              <a:pPr marL="342900" indent="-34290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rgbClr val="FFFFFF"/>
                  </a:solidFill>
                  <a:latin typeface="Manrope Bold"/>
                  <a:cs typeface="Arial"/>
                </a:rPr>
                <a:t>российские и зарубежные университеты </a:t>
              </a:r>
            </a:p>
            <a:p>
              <a:pPr marL="342900" indent="-34290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rgbClr val="FFFFFF"/>
                  </a:solidFill>
                  <a:latin typeface="Manrope Bold"/>
                  <a:cs typeface="Arial"/>
                </a:rPr>
                <a:t>промышленные и кредитные системы управления рисками</a:t>
              </a:r>
            </a:p>
            <a:p>
              <a:pPr marL="342900" indent="-34290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rgbClr val="FFFFFF"/>
                  </a:solidFill>
                  <a:latin typeface="Manrope Bold"/>
                  <a:cs typeface="Arial"/>
                </a:rPr>
                <a:t>российские и зарубежные профессиональные ассоциации</a:t>
              </a:r>
            </a:p>
          </p:txBody>
        </p:sp>
        <p:sp>
          <p:nvSpPr>
            <p:cNvPr id="10" name="ЗАГОЛОВОК">
              <a:extLst>
                <a:ext uri="{FF2B5EF4-FFF2-40B4-BE49-F238E27FC236}">
                  <a16:creationId xmlns:a16="http://schemas.microsoft.com/office/drawing/2014/main" xmlns="" id="{EFC092F0-82EC-4F6D-85B3-4BF677AB7775}"/>
                </a:ext>
              </a:extLst>
            </p:cNvPr>
            <p:cNvSpPr txBox="1"/>
            <p:nvPr/>
          </p:nvSpPr>
          <p:spPr>
            <a:xfrm>
              <a:off x="1845216" y="1325340"/>
              <a:ext cx="1166986" cy="35907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5400" tIns="25400" rIns="25400" bIns="25400" anchor="ctr">
              <a:spAutoFit/>
            </a:bodyPr>
            <a:lstStyle>
              <a:lvl1pPr defTabSz="457200">
                <a:spcBef>
                  <a:spcPts val="0"/>
                </a:spcBef>
                <a:defRPr sz="3800" i="0" spc="0">
                  <a:solidFill>
                    <a:srgbClr val="FFFFFF"/>
                  </a:solidFill>
                  <a:latin typeface="Manrope Bold"/>
                  <a:ea typeface="Manrope Bold"/>
                  <a:cs typeface="Manrope Bold"/>
                  <a:sym typeface="Manrope Bold"/>
                </a:defRPr>
              </a:lvl1pPr>
            </a:lstStyle>
            <a:p>
              <a:r>
                <a:rPr lang="ru-RU" sz="2000" b="1" dirty="0">
                  <a:solidFill>
                    <a:schemeClr val="bg1"/>
                  </a:solidFill>
                </a:rPr>
                <a:t>Партнеры</a:t>
              </a:r>
              <a:endParaRPr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E0359E8F-6D28-4B4D-8926-BB2FA2F316D8}"/>
              </a:ext>
            </a:extLst>
          </p:cNvPr>
          <p:cNvGrpSpPr/>
          <p:nvPr/>
        </p:nvGrpSpPr>
        <p:grpSpPr>
          <a:xfrm>
            <a:off x="4757056" y="1277258"/>
            <a:ext cx="2677885" cy="5580743"/>
            <a:chOff x="1338942" y="1277257"/>
            <a:chExt cx="2677885" cy="5580743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50444FB5-81D5-4288-81B8-DB13534193DF}"/>
                </a:ext>
              </a:extLst>
            </p:cNvPr>
            <p:cNvSpPr/>
            <p:nvPr/>
          </p:nvSpPr>
          <p:spPr>
            <a:xfrm>
              <a:off x="1338942" y="1277257"/>
              <a:ext cx="2677885" cy="5580743"/>
            </a:xfrm>
            <a:prstGeom prst="rect">
              <a:avLst/>
            </a:prstGeom>
            <a:solidFill>
              <a:srgbClr val="FFB3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B4740D2F-290D-4625-82A4-6A5F9470FF5C}"/>
                </a:ext>
              </a:extLst>
            </p:cNvPr>
            <p:cNvSpPr txBox="1"/>
            <p:nvPr/>
          </p:nvSpPr>
          <p:spPr>
            <a:xfrm>
              <a:off x="1391793" y="1749990"/>
              <a:ext cx="2498636" cy="46474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rgbClr val="FFFFFF"/>
                  </a:solidFill>
                  <a:latin typeface="Manrope Bold"/>
                  <a:cs typeface="Arial"/>
                  <a:sym typeface="Times New Roman" charset="0"/>
                </a:rPr>
                <a:t>министерства Российской Федерации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rgbClr val="FFFFFF"/>
                  </a:solidFill>
                  <a:latin typeface="Manrope Bold"/>
                  <a:cs typeface="Arial"/>
                  <a:sym typeface="Times New Roman" charset="0"/>
                </a:rPr>
                <a:t>органы государственной власти и управления </a:t>
              </a:r>
            </a:p>
            <a:p>
              <a:pPr marL="285750" indent="-285750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rgbClr val="FFFFFF"/>
                  </a:solidFill>
                  <a:latin typeface="Manrope Bold"/>
                  <a:cs typeface="Arial"/>
                  <a:sym typeface="Times New Roman" charset="0"/>
                </a:rPr>
                <a:t>органы страхового надзора</a:t>
              </a:r>
            </a:p>
            <a:p>
              <a:pPr marL="285750" indent="-285750">
                <a:lnSpc>
                  <a:spcPts val="22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rgbClr val="FFFFFF"/>
                  </a:solidFill>
                  <a:latin typeface="Manrope Bold"/>
                  <a:cs typeface="Arial"/>
                  <a:sym typeface="Times New Roman" charset="0"/>
                </a:rPr>
                <a:t>страховые и перестраховочные организации</a:t>
              </a:r>
            </a:p>
            <a:p>
              <a:pPr marL="285750" indent="-285750">
                <a:lnSpc>
                  <a:spcPts val="22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rgbClr val="FFFFFF"/>
                  </a:solidFill>
                  <a:latin typeface="Manrope Bold"/>
                  <a:cs typeface="Arial"/>
                  <a:sym typeface="Times New Roman" charset="0"/>
                </a:rPr>
                <a:t>госкорпорации</a:t>
              </a:r>
            </a:p>
            <a:p>
              <a:pPr marL="285750" indent="-285750">
                <a:lnSpc>
                  <a:spcPts val="22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rgbClr val="FFFFFF"/>
                  </a:solidFill>
                  <a:latin typeface="Manrope Bold"/>
                  <a:cs typeface="Arial"/>
                  <a:sym typeface="Times New Roman" charset="0"/>
                </a:rPr>
                <a:t>промышленные корпорации</a:t>
              </a:r>
            </a:p>
            <a:p>
              <a:pPr marL="285750" indent="-285750">
                <a:lnSpc>
                  <a:spcPts val="22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rgbClr val="FFFFFF"/>
                  </a:solidFill>
                  <a:latin typeface="Manrope Bold"/>
                  <a:cs typeface="Arial"/>
                  <a:sym typeface="Times New Roman" charset="0"/>
                </a:rPr>
                <a:t>участники финансовых рынков</a:t>
              </a:r>
            </a:p>
            <a:p>
              <a:pPr marL="285750" indent="-285750">
                <a:lnSpc>
                  <a:spcPts val="22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rgbClr val="FFFFFF"/>
                  </a:solidFill>
                  <a:latin typeface="Manrope Bold"/>
                  <a:cs typeface="Arial"/>
                  <a:sym typeface="Times New Roman" charset="0"/>
                </a:rPr>
                <a:t>высшие учебные заведения</a:t>
              </a:r>
            </a:p>
          </p:txBody>
        </p:sp>
        <p:sp>
          <p:nvSpPr>
            <p:cNvPr id="15" name="ЗАГОЛОВОК">
              <a:extLst>
                <a:ext uri="{FF2B5EF4-FFF2-40B4-BE49-F238E27FC236}">
                  <a16:creationId xmlns:a16="http://schemas.microsoft.com/office/drawing/2014/main" xmlns="" id="{31C1300C-C663-457C-BFBC-40CF54F0141B}"/>
                </a:ext>
              </a:extLst>
            </p:cNvPr>
            <p:cNvSpPr txBox="1"/>
            <p:nvPr/>
          </p:nvSpPr>
          <p:spPr>
            <a:xfrm>
              <a:off x="1521638" y="1334087"/>
              <a:ext cx="1910203" cy="35907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5400" tIns="25400" rIns="25400" bIns="25400" anchor="ctr">
              <a:spAutoFit/>
            </a:bodyPr>
            <a:lstStyle>
              <a:lvl1pPr defTabSz="457200">
                <a:spcBef>
                  <a:spcPts val="0"/>
                </a:spcBef>
                <a:defRPr sz="3800" i="0" spc="0">
                  <a:solidFill>
                    <a:srgbClr val="FFFFFF"/>
                  </a:solidFill>
                  <a:latin typeface="Manrope Bold"/>
                  <a:ea typeface="Manrope Bold"/>
                  <a:cs typeface="Manrope Bold"/>
                  <a:sym typeface="Manrope Bold"/>
                </a:defRPr>
              </a:lvl1pPr>
            </a:lstStyle>
            <a:p>
              <a:r>
                <a:rPr lang="ru-RU" sz="2000" b="1" dirty="0">
                  <a:cs typeface="Arial"/>
                </a:rPr>
                <a:t>Трудоустройство</a:t>
              </a:r>
              <a:endParaRPr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FB3221B2-6EC4-4DF2-883F-5FF4A85E86B1}"/>
              </a:ext>
            </a:extLst>
          </p:cNvPr>
          <p:cNvGrpSpPr/>
          <p:nvPr/>
        </p:nvGrpSpPr>
        <p:grpSpPr>
          <a:xfrm>
            <a:off x="8175170" y="1277257"/>
            <a:ext cx="2677887" cy="6169624"/>
            <a:chOff x="1338940" y="1277257"/>
            <a:chExt cx="2677887" cy="6169624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1EA1E55D-12EE-4570-9CA3-6772FC50DAA7}"/>
                </a:ext>
              </a:extLst>
            </p:cNvPr>
            <p:cNvSpPr/>
            <p:nvPr/>
          </p:nvSpPr>
          <p:spPr>
            <a:xfrm>
              <a:off x="1338942" y="1277257"/>
              <a:ext cx="2677885" cy="5580743"/>
            </a:xfrm>
            <a:prstGeom prst="rect">
              <a:avLst/>
            </a:prstGeom>
            <a:solidFill>
              <a:srgbClr val="FFB3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B6D9BD90-876A-4D8D-A7D8-AD35F499EA3D}"/>
                </a:ext>
              </a:extLst>
            </p:cNvPr>
            <p:cNvSpPr txBox="1"/>
            <p:nvPr/>
          </p:nvSpPr>
          <p:spPr>
            <a:xfrm>
              <a:off x="1338940" y="1732496"/>
              <a:ext cx="2677885" cy="57143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285750" lvl="0" indent="-285750" fontAlgn="base">
                <a:lnSpc>
                  <a:spcPts val="2200"/>
                </a:lnSpc>
                <a:spcAft>
                  <a:spcPct val="0"/>
                </a:spcAft>
                <a:buClr>
                  <a:prstClr val="white"/>
                </a:buClr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rgbClr val="FFFFFF"/>
                  </a:solidFill>
                  <a:latin typeface="Manrope Bold"/>
                  <a:cs typeface="Arial"/>
                  <a:sym typeface="Times New Roman" charset="0"/>
                </a:rPr>
                <a:t>соответствие образовательных компетенций профессиональным стандартам</a:t>
              </a:r>
            </a:p>
            <a:p>
              <a:pPr marL="285750" lvl="0" indent="-285750" fontAlgn="base">
                <a:lnSpc>
                  <a:spcPts val="2200"/>
                </a:lnSpc>
                <a:spcAft>
                  <a:spcPct val="0"/>
                </a:spcAft>
                <a:buClr>
                  <a:prstClr val="white"/>
                </a:buClr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rgbClr val="FFFFFF"/>
                  </a:solidFill>
                  <a:latin typeface="Manrope Bold"/>
                  <a:cs typeface="Arial"/>
                  <a:sym typeface="Times New Roman" charset="0"/>
                </a:rPr>
                <a:t>сотрудничество с ведущими страховыми и финансовыми организациями, профессиональными объединениями, органами страхового надзора </a:t>
              </a:r>
            </a:p>
            <a:p>
              <a:pPr marL="285750" lvl="0" indent="-285750" fontAlgn="base">
                <a:lnSpc>
                  <a:spcPts val="2200"/>
                </a:lnSpc>
                <a:spcAft>
                  <a:spcPct val="0"/>
                </a:spcAft>
                <a:buClr>
                  <a:prstClr val="white"/>
                </a:buClr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rgbClr val="FFFFFF"/>
                  </a:solidFill>
                  <a:latin typeface="Manrope Bold"/>
                  <a:cs typeface="Arial"/>
                  <a:sym typeface="Times New Roman" charset="0"/>
                </a:rPr>
                <a:t>базовые кафедры «Ингосстрах», «Ипотечное жилищное кредитование и страхование»(«ДОМ.РФ»)</a:t>
              </a:r>
            </a:p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2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spc="39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Open Sans Regular"/>
                <a:sym typeface="Iowan Old Style Roman"/>
              </a:endParaRPr>
            </a:p>
          </p:txBody>
        </p:sp>
        <p:sp>
          <p:nvSpPr>
            <p:cNvPr id="19" name="ЗАГОЛОВОК">
              <a:extLst>
                <a:ext uri="{FF2B5EF4-FFF2-40B4-BE49-F238E27FC236}">
                  <a16:creationId xmlns:a16="http://schemas.microsoft.com/office/drawing/2014/main" xmlns="" id="{F9CCE251-8E8B-4444-A5CE-CA2BF7DBA830}"/>
                </a:ext>
              </a:extLst>
            </p:cNvPr>
            <p:cNvSpPr txBox="1"/>
            <p:nvPr/>
          </p:nvSpPr>
          <p:spPr>
            <a:xfrm>
              <a:off x="1915027" y="1325340"/>
              <a:ext cx="1062214" cy="35907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5400" tIns="25400" rIns="25400" bIns="25400" anchor="ctr">
              <a:spAutoFit/>
            </a:bodyPr>
            <a:lstStyle>
              <a:lvl1pPr defTabSz="457200">
                <a:spcBef>
                  <a:spcPts val="0"/>
                </a:spcBef>
                <a:defRPr sz="3800" i="0" spc="0">
                  <a:solidFill>
                    <a:srgbClr val="FFFFFF"/>
                  </a:solidFill>
                  <a:latin typeface="Manrope Bold"/>
                  <a:ea typeface="Manrope Bold"/>
                  <a:cs typeface="Manrope Bold"/>
                  <a:sym typeface="Manrope Bold"/>
                </a:defRPr>
              </a:lvl1pPr>
            </a:lstStyle>
            <a:p>
              <a:r>
                <a:rPr lang="ru-RU" sz="2000" b="1" dirty="0">
                  <a:cs typeface="Arial"/>
                  <a:sym typeface="Times New Roman" charset="0"/>
                </a:rPr>
                <a:t>Гарантии</a:t>
              </a:r>
              <a:endParaRPr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1975302"/>
      </p:ext>
    </p:extLst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5995F9EA-9D5B-4F46-A452-8B6F260150A8}"/>
              </a:ext>
            </a:extLst>
          </p:cNvPr>
          <p:cNvSpPr/>
          <p:nvPr/>
        </p:nvSpPr>
        <p:spPr>
          <a:xfrm>
            <a:off x="25680" y="1977856"/>
            <a:ext cx="12192000" cy="4880144"/>
          </a:xfrm>
          <a:prstGeom prst="rect">
            <a:avLst/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F2284118-23DF-4309-96C2-8B0490CC8C66}"/>
              </a:ext>
            </a:extLst>
          </p:cNvPr>
          <p:cNvSpPr/>
          <p:nvPr/>
        </p:nvSpPr>
        <p:spPr>
          <a:xfrm>
            <a:off x="7362514" y="57188"/>
            <a:ext cx="4533338" cy="6857998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ЗАГОЛОВОК">
            <a:extLst>
              <a:ext uri="{FF2B5EF4-FFF2-40B4-BE49-F238E27FC236}">
                <a16:creationId xmlns:a16="http://schemas.microsoft.com/office/drawing/2014/main" xmlns="" id="{56F71DDA-72EB-40A5-A95E-149483E413F8}"/>
              </a:ext>
            </a:extLst>
          </p:cNvPr>
          <p:cNvSpPr txBox="1"/>
          <p:nvPr/>
        </p:nvSpPr>
        <p:spPr>
          <a:xfrm>
            <a:off x="6070319" y="470298"/>
            <a:ext cx="51361" cy="482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defTabSz="457200">
              <a:spcBef>
                <a:spcPts val="0"/>
              </a:spcBef>
              <a:defRPr sz="3800" i="0" spc="0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defRPr>
            </a:lvl1pPr>
          </a:lstStyle>
          <a:p>
            <a:pPr algn="ctr"/>
            <a:endParaRPr sz="2800" b="1" dirty="0">
              <a:solidFill>
                <a:srgbClr val="3A3A3A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77E8B2E5-4F96-41DD-B610-999980BF7D6E}"/>
              </a:ext>
            </a:extLst>
          </p:cNvPr>
          <p:cNvSpPr/>
          <p:nvPr/>
        </p:nvSpPr>
        <p:spPr>
          <a:xfrm>
            <a:off x="0" y="435429"/>
            <a:ext cx="10310641" cy="551921"/>
          </a:xfrm>
          <a:prstGeom prst="rect">
            <a:avLst/>
          </a:prstGeom>
          <a:solidFill>
            <a:srgbClr val="FFB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ЗАГОЛОВОК">
            <a:extLst>
              <a:ext uri="{FF2B5EF4-FFF2-40B4-BE49-F238E27FC236}">
                <a16:creationId xmlns:a16="http://schemas.microsoft.com/office/drawing/2014/main" xmlns="" id="{A7729F18-2A56-402D-A32A-0D30886C2773}"/>
              </a:ext>
            </a:extLst>
          </p:cNvPr>
          <p:cNvSpPr txBox="1"/>
          <p:nvPr/>
        </p:nvSpPr>
        <p:spPr>
          <a:xfrm>
            <a:off x="1116021" y="501075"/>
            <a:ext cx="5931624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defTabSz="457200">
              <a:spcBef>
                <a:spcPts val="0"/>
              </a:spcBef>
              <a:defRPr sz="3800" i="0" spc="0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defRPr>
            </a:lvl1pPr>
          </a:lstStyle>
          <a:p>
            <a:r>
              <a:rPr lang="ru-RU" sz="2400" b="1" dirty="0">
                <a:cs typeface="Arial"/>
              </a:rPr>
              <a:t>Магистерская программа Страховой бизнес</a:t>
            </a:r>
            <a:endParaRPr sz="2400" b="1" dirty="0">
              <a:solidFill>
                <a:schemeClr val="bg1"/>
              </a:solidFill>
            </a:endParaRP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74637866-A38A-490D-A2ED-D18E22364318}"/>
              </a:ext>
            </a:extLst>
          </p:cNvPr>
          <p:cNvGrpSpPr/>
          <p:nvPr/>
        </p:nvGrpSpPr>
        <p:grpSpPr>
          <a:xfrm>
            <a:off x="597276" y="2574829"/>
            <a:ext cx="6450369" cy="3695393"/>
            <a:chOff x="1128021" y="2615363"/>
            <a:chExt cx="5919624" cy="369539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9BF8E1AD-D9A3-4EA6-A190-EC595E4B5245}"/>
                </a:ext>
              </a:extLst>
            </p:cNvPr>
            <p:cNvSpPr txBox="1"/>
            <p:nvPr/>
          </p:nvSpPr>
          <p:spPr>
            <a:xfrm>
              <a:off x="1429357" y="2627696"/>
              <a:ext cx="5618288" cy="36830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ru-RU" i="1" dirty="0">
                  <a:solidFill>
                    <a:srgbClr val="FFFFFF"/>
                  </a:solidFill>
                  <a:latin typeface="Arial"/>
                  <a:cs typeface="Arial"/>
                </a:rPr>
                <a:t>Кафедра страхования и экономики социальной сферы</a:t>
              </a:r>
            </a:p>
            <a:p>
              <a:pPr>
                <a:lnSpc>
                  <a:spcPct val="110000"/>
                </a:lnSpc>
              </a:pPr>
              <a:r>
                <a:rPr lang="ru-RU" i="1" dirty="0">
                  <a:solidFill>
                    <a:srgbClr val="FFFFFF"/>
                  </a:solidFill>
                  <a:latin typeface="Arial"/>
                  <a:cs typeface="Arial"/>
                </a:rPr>
                <a:t>Финансового факультета</a:t>
              </a:r>
              <a:r>
                <a:rPr lang="en-US" i="1" dirty="0">
                  <a:solidFill>
                    <a:srgbClr val="FFFFFF"/>
                  </a:solidFill>
                  <a:latin typeface="Arial"/>
                  <a:cs typeface="Arial"/>
                </a:rPr>
                <a:t/>
              </a:r>
              <a:br>
                <a:rPr lang="en-US" i="1" dirty="0">
                  <a:solidFill>
                    <a:srgbClr val="FFFFFF"/>
                  </a:solidFill>
                  <a:latin typeface="Arial"/>
                  <a:cs typeface="Arial"/>
                </a:rPr>
              </a:br>
              <a:r>
                <a:rPr lang="ru-RU" i="1" dirty="0">
                  <a:solidFill>
                    <a:srgbClr val="FFFFFF"/>
                  </a:solidFill>
                  <a:latin typeface="Arial"/>
                  <a:cs typeface="Arial"/>
                </a:rPr>
                <a:t>(495) 623-57-25 Москва, М. </a:t>
              </a:r>
              <a:r>
                <a:rPr lang="ru-RU" i="1" dirty="0" err="1">
                  <a:solidFill>
                    <a:srgbClr val="FFFFFF"/>
                  </a:solidFill>
                  <a:latin typeface="Arial"/>
                  <a:cs typeface="Arial"/>
                </a:rPr>
                <a:t>Златоустинский</a:t>
              </a:r>
              <a:r>
                <a:rPr lang="ru-RU" i="1" dirty="0">
                  <a:solidFill>
                    <a:srgbClr val="FFFFFF"/>
                  </a:solidFill>
                  <a:latin typeface="Arial"/>
                  <a:cs typeface="Arial"/>
                </a:rPr>
                <a:t> пер.,</a:t>
              </a:r>
            </a:p>
            <a:p>
              <a:pPr>
                <a:lnSpc>
                  <a:spcPct val="110000"/>
                </a:lnSpc>
              </a:pPr>
              <a:r>
                <a:rPr lang="ru-RU" i="1" dirty="0">
                  <a:solidFill>
                    <a:srgbClr val="FFFFFF"/>
                  </a:solidFill>
                  <a:latin typeface="Arial"/>
                  <a:cs typeface="Arial"/>
                </a:rPr>
                <a:t> д.7, стр.1, ауд. 501-504</a:t>
              </a:r>
              <a:br>
                <a:rPr lang="ru-RU" i="1" dirty="0">
                  <a:solidFill>
                    <a:srgbClr val="FFFFFF"/>
                  </a:solidFill>
                  <a:latin typeface="Arial"/>
                  <a:cs typeface="Arial"/>
                </a:rPr>
              </a:br>
              <a:r>
                <a:rPr lang="en-US" i="1" dirty="0">
                  <a:solidFill>
                    <a:srgbClr val="FFFFFF"/>
                  </a:solidFill>
                  <a:latin typeface="Arial"/>
                  <a:cs typeface="Arial"/>
                  <a:hlinkClick r:id="rId2"/>
                </a:rPr>
                <a:t>sdel@fa.ru</a:t>
              </a:r>
              <a:r>
                <a:rPr lang="ru-RU" i="1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br>
                <a:rPr lang="ru-RU" i="1" dirty="0">
                  <a:solidFill>
                    <a:srgbClr val="FFFFFF"/>
                  </a:solidFill>
                  <a:latin typeface="Arial"/>
                  <a:cs typeface="Arial"/>
                </a:rPr>
              </a:br>
              <a:r>
                <a:rPr lang="ru-RU" i="1" dirty="0">
                  <a:solidFill>
                    <a:srgbClr val="FFFFFF"/>
                  </a:solidFill>
                  <a:latin typeface="Arial"/>
                  <a:cs typeface="Arial"/>
                </a:rPr>
                <a:t>Цыганов Александр Андреевич</a:t>
              </a:r>
            </a:p>
            <a:p>
              <a:pPr>
                <a:lnSpc>
                  <a:spcPct val="110000"/>
                </a:lnSpc>
              </a:pPr>
              <a:r>
                <a:rPr lang="en-US" i="1" dirty="0">
                  <a:solidFill>
                    <a:srgbClr val="FFFFFF"/>
                  </a:solidFill>
                  <a:latin typeface="Arial"/>
                  <a:cs typeface="Arial"/>
                  <a:hlinkClick r:id="rId3"/>
                </a:rPr>
                <a:t>AATsiganov@fa.ru</a:t>
              </a:r>
              <a:r>
                <a:rPr lang="en-US" i="1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endParaRPr lang="ru-RU" i="1" dirty="0">
                <a:solidFill>
                  <a:srgbClr val="FFFFFF"/>
                </a:solidFill>
                <a:latin typeface="Arial"/>
                <a:cs typeface="Arial"/>
              </a:endParaRPr>
            </a:p>
            <a:p>
              <a:pPr>
                <a:lnSpc>
                  <a:spcPct val="110000"/>
                </a:lnSpc>
              </a:pPr>
              <a:r>
                <a:rPr lang="ru-RU" i="1" dirty="0">
                  <a:solidFill>
                    <a:srgbClr val="FFFFFF"/>
                  </a:solidFill>
                  <a:latin typeface="Arial"/>
                  <a:cs typeface="Arial"/>
                </a:rPr>
                <a:t>Кириллова Надежда Викторовна </a:t>
              </a:r>
              <a:br>
                <a:rPr lang="ru-RU" i="1" dirty="0">
                  <a:solidFill>
                    <a:srgbClr val="FFFFFF"/>
                  </a:solidFill>
                  <a:latin typeface="Arial"/>
                  <a:cs typeface="Arial"/>
                </a:rPr>
              </a:br>
              <a:r>
                <a:rPr lang="ru-RU" i="1" dirty="0">
                  <a:solidFill>
                    <a:srgbClr val="FFFFFF"/>
                  </a:solidFill>
                  <a:latin typeface="Arial"/>
                  <a:cs typeface="Arial"/>
                  <a:hlinkClick r:id="rId4"/>
                </a:rPr>
                <a:t>NKirillova@fa.ru</a:t>
              </a:r>
              <a:r>
                <a:rPr lang="ru-RU" i="1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br>
                <a:rPr lang="ru-RU" i="1" dirty="0">
                  <a:solidFill>
                    <a:srgbClr val="FFFFFF"/>
                  </a:solidFill>
                  <a:latin typeface="Arial"/>
                  <a:cs typeface="Arial"/>
                </a:rPr>
              </a:br>
              <a:endParaRPr lang="ru-RU" i="1" dirty="0">
                <a:solidFill>
                  <a:srgbClr val="FFFFFF"/>
                </a:solidFill>
                <a:latin typeface="Arial"/>
                <a:cs typeface="Arial"/>
              </a:endParaRPr>
            </a:p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2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spc="39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Open Sans Regular"/>
                <a:sym typeface="Iowan Old Style Roman"/>
              </a:endParaRP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xmlns="" id="{BCBDCB5F-FE8E-41CA-889A-A4F9041E6B8C}"/>
                </a:ext>
              </a:extLst>
            </p:cNvPr>
            <p:cNvSpPr/>
            <p:nvPr/>
          </p:nvSpPr>
          <p:spPr>
            <a:xfrm>
              <a:off x="1128021" y="2615363"/>
              <a:ext cx="190742" cy="190742"/>
            </a:xfrm>
            <a:prstGeom prst="rect">
              <a:avLst/>
            </a:prstGeom>
            <a:solidFill>
              <a:srgbClr val="FFB3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6E97A91-05DD-4D70-86DF-05637B3CC07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5</a:t>
            </a:fld>
            <a:endParaRPr lang="ru-RU" dirty="0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21DB6BDA-884C-4F37-BB41-F03107DD0353}"/>
              </a:ext>
            </a:extLst>
          </p:cNvPr>
          <p:cNvSpPr/>
          <p:nvPr/>
        </p:nvSpPr>
        <p:spPr>
          <a:xfrm>
            <a:off x="601302" y="3320574"/>
            <a:ext cx="190742" cy="190742"/>
          </a:xfrm>
          <a:prstGeom prst="rect">
            <a:avLst/>
          </a:prstGeom>
          <a:solidFill>
            <a:srgbClr val="FFB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FA0EBC3F-DD4D-4DD4-8801-CF37231A8644}"/>
              </a:ext>
            </a:extLst>
          </p:cNvPr>
          <p:cNvSpPr/>
          <p:nvPr/>
        </p:nvSpPr>
        <p:spPr>
          <a:xfrm>
            <a:off x="601302" y="4257061"/>
            <a:ext cx="190742" cy="190742"/>
          </a:xfrm>
          <a:prstGeom prst="rect">
            <a:avLst/>
          </a:prstGeom>
          <a:solidFill>
            <a:srgbClr val="FFB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798588B5-DA4B-4D65-A2E9-440B368D5BFA}"/>
              </a:ext>
            </a:extLst>
          </p:cNvPr>
          <p:cNvSpPr/>
          <p:nvPr/>
        </p:nvSpPr>
        <p:spPr>
          <a:xfrm>
            <a:off x="601302" y="4822446"/>
            <a:ext cx="190742" cy="190742"/>
          </a:xfrm>
          <a:prstGeom prst="rect">
            <a:avLst/>
          </a:prstGeom>
          <a:solidFill>
            <a:srgbClr val="FFB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472D18C-00A6-4BEE-884B-89C4585E7A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0430" y="4360741"/>
            <a:ext cx="2542252" cy="255444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A62E51E-E46D-466C-93BD-97FFADB00E9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" t="44448" r="6060"/>
          <a:stretch/>
        </p:blipFill>
        <p:spPr>
          <a:xfrm>
            <a:off x="6966034" y="2078373"/>
            <a:ext cx="4897354" cy="226040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CB0E6FE-603E-42D3-A006-34DCE57643E0}"/>
              </a:ext>
            </a:extLst>
          </p:cNvPr>
          <p:cNvSpPr txBox="1"/>
          <p:nvPr/>
        </p:nvSpPr>
        <p:spPr>
          <a:xfrm>
            <a:off x="7272682" y="4380188"/>
            <a:ext cx="427208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27050">
              <a:spcBef>
                <a:spcPts val="0"/>
              </a:spcBef>
            </a:pPr>
            <a:r>
              <a:rPr lang="ru-RU" sz="1600" dirty="0">
                <a:latin typeface="Manrope Bold"/>
                <a:cs typeface="Arial"/>
              </a:rPr>
              <a:t>мастер-класс студентов магистратуры с выпускницами </a:t>
            </a:r>
            <a:r>
              <a:rPr lang="ru-RU" sz="1600" dirty="0" err="1">
                <a:latin typeface="Manrope Bold"/>
                <a:cs typeface="Arial"/>
              </a:rPr>
              <a:t>А.Холовой</a:t>
            </a:r>
            <a:r>
              <a:rPr lang="ru-RU" sz="1600" dirty="0">
                <a:latin typeface="Manrope Bold"/>
                <a:cs typeface="Arial"/>
              </a:rPr>
              <a:t> (зам. начальника отдела по работе с автодилерами ООО АСТ), </a:t>
            </a:r>
            <a:r>
              <a:rPr lang="ru-RU" sz="1600" dirty="0" err="1">
                <a:latin typeface="Manrope Bold"/>
                <a:cs typeface="Arial"/>
              </a:rPr>
              <a:t>Ю.Степновой</a:t>
            </a:r>
            <a:r>
              <a:rPr lang="ru-RU" sz="1600" dirty="0">
                <a:latin typeface="Manrope Bold"/>
                <a:cs typeface="Arial"/>
              </a:rPr>
              <a:t> (руководителем направления АПК и пищевой промышленности ООО АСТ)</a:t>
            </a:r>
          </a:p>
        </p:txBody>
      </p:sp>
    </p:spTree>
    <p:extLst>
      <p:ext uri="{BB962C8B-B14F-4D97-AF65-F5344CB8AC3E}">
        <p14:creationId xmlns:p14="http://schemas.microsoft.com/office/powerpoint/2010/main" val="376308864"/>
      </p:ext>
    </p:extLst>
  </p:cSld>
  <p:clrMapOvr>
    <a:masterClrMapping/>
  </p:clrMapOvr>
  <p:transition xmlns:p14="http://schemas.microsoft.com/office/powerpoint/2010/main" spd="med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288</Words>
  <Application>Microsoft Macintosh PowerPoint</Application>
  <PresentationFormat>Другой</PresentationFormat>
  <Paragraphs>66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Степанян Лена Юриковна</dc:creator>
  <cp:lastModifiedBy>mac</cp:lastModifiedBy>
  <cp:revision>23</cp:revision>
  <dcterms:created xsi:type="dcterms:W3CDTF">2025-02-24T09:38:11Z</dcterms:created>
  <dcterms:modified xsi:type="dcterms:W3CDTF">2025-03-07T12:13:00Z</dcterms:modified>
</cp:coreProperties>
</file>