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4" r:id="rId2"/>
    <p:sldId id="282" r:id="rId3"/>
    <p:sldId id="283" r:id="rId4"/>
    <p:sldId id="491" r:id="rId5"/>
    <p:sldId id="263" r:id="rId6"/>
    <p:sldId id="489" r:id="rId7"/>
    <p:sldId id="490" r:id="rId8"/>
    <p:sldId id="264" r:id="rId9"/>
    <p:sldId id="258" r:id="rId10"/>
    <p:sldId id="266" r:id="rId11"/>
    <p:sldId id="265" r:id="rId12"/>
    <p:sldId id="268" r:id="rId13"/>
    <p:sldId id="267" r:id="rId14"/>
    <p:sldId id="269" r:id="rId15"/>
    <p:sldId id="488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09" autoAdjust="0"/>
  </p:normalViewPr>
  <p:slideViewPr>
    <p:cSldViewPr snapToGrid="0" showGuides="1">
      <p:cViewPr varScale="1">
        <p:scale>
          <a:sx n="72" d="100"/>
          <a:sy n="72" d="100"/>
        </p:scale>
        <p:origin x="16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wnloads\&#1048;&#1085;&#1076;&#1077;&#1082;&#1089;&#1099;%20&#1094;&#1077;&#1085;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84748430721104E-2"/>
          <c:y val="6.233908494094445E-2"/>
          <c:w val="0.90528383527715195"/>
          <c:h val="0.682027649769584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Лист1!$F$9</c:f>
              <c:strCache>
                <c:ptCount val="1"/>
                <c:pt idx="0">
                  <c:v>Индекс цен на промышленную продукцию, работы и услуги, потребляемые сельскохозяйственными организациями, %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-540000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400" b="0" i="0" u="none" strike="noStrike" kern="1200" baseline="0">
                    <a:solidFill>
                      <a:srgbClr val="00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Лист1!$G$7:$AC$7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Лист1!$G$9:$AC$9</c:f>
              <c:numCache>
                <c:formatCode>0.0</c:formatCode>
                <c:ptCount val="23"/>
                <c:pt idx="0">
                  <c:v>179</c:v>
                </c:pt>
                <c:pt idx="1">
                  <c:v>2124.4</c:v>
                </c:pt>
                <c:pt idx="2">
                  <c:v>2435.8000000000002</c:v>
                </c:pt>
                <c:pt idx="3">
                  <c:v>1743</c:v>
                </c:pt>
                <c:pt idx="4">
                  <c:v>2124.4</c:v>
                </c:pt>
                <c:pt idx="5">
                  <c:v>297</c:v>
                </c:pt>
                <c:pt idx="6">
                  <c:v>112</c:v>
                </c:pt>
                <c:pt idx="7">
                  <c:v>113.4</c:v>
                </c:pt>
                <c:pt idx="8">
                  <c:v>166.3</c:v>
                </c:pt>
                <c:pt idx="9">
                  <c:v>196.3</c:v>
                </c:pt>
                <c:pt idx="10">
                  <c:v>132.4</c:v>
                </c:pt>
                <c:pt idx="11">
                  <c:v>113.6</c:v>
                </c:pt>
                <c:pt idx="12">
                  <c:v>117.2</c:v>
                </c:pt>
                <c:pt idx="13">
                  <c:v>109.5</c:v>
                </c:pt>
                <c:pt idx="14">
                  <c:v>106.6</c:v>
                </c:pt>
                <c:pt idx="15">
                  <c:v>111.3</c:v>
                </c:pt>
                <c:pt idx="16">
                  <c:v>108.7</c:v>
                </c:pt>
                <c:pt idx="17">
                  <c:v>104.8</c:v>
                </c:pt>
                <c:pt idx="18">
                  <c:v>112.9</c:v>
                </c:pt>
                <c:pt idx="19">
                  <c:v>117.3</c:v>
                </c:pt>
                <c:pt idx="20">
                  <c:v>102.9</c:v>
                </c:pt>
                <c:pt idx="21">
                  <c:v>103.6</c:v>
                </c:pt>
                <c:pt idx="22">
                  <c:v>104.6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7-4ECF-AFD9-33C070046AC9}"/>
            </c:ext>
          </c:extLst>
        </c:ser>
        <c:ser>
          <c:idx val="0"/>
          <c:order val="1"/>
          <c:tx>
            <c:strRef>
              <c:f>Лист1!$F$10</c:f>
              <c:strCache>
                <c:ptCount val="1"/>
                <c:pt idx="0">
                  <c:v>Индекс цен производителей сельскохозяйственной продукции, %                                 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-540000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400" b="0" i="0" u="none" strike="noStrike" kern="1200" baseline="0">
                    <a:solidFill>
                      <a:srgbClr val="00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Лист1!$G$7:$AC$7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Лист1!$G$10:$AC$10</c:f>
              <c:numCache>
                <c:formatCode>General</c:formatCode>
                <c:ptCount val="23"/>
                <c:pt idx="0">
                  <c:v>163</c:v>
                </c:pt>
                <c:pt idx="1">
                  <c:v>860.2</c:v>
                </c:pt>
                <c:pt idx="2">
                  <c:v>1229.2</c:v>
                </c:pt>
                <c:pt idx="3">
                  <c:v>2376.8000000000002</c:v>
                </c:pt>
                <c:pt idx="4">
                  <c:v>860.2</c:v>
                </c:pt>
                <c:pt idx="5">
                  <c:v>279</c:v>
                </c:pt>
                <c:pt idx="6">
                  <c:v>115</c:v>
                </c:pt>
                <c:pt idx="7">
                  <c:v>117.6</c:v>
                </c:pt>
                <c:pt idx="8">
                  <c:v>170.7</c:v>
                </c:pt>
                <c:pt idx="9">
                  <c:v>191.1</c:v>
                </c:pt>
                <c:pt idx="10">
                  <c:v>113</c:v>
                </c:pt>
                <c:pt idx="11">
                  <c:v>119.7</c:v>
                </c:pt>
                <c:pt idx="12">
                  <c:v>105.2</c:v>
                </c:pt>
                <c:pt idx="13">
                  <c:v>109</c:v>
                </c:pt>
                <c:pt idx="14">
                  <c:v>113.6</c:v>
                </c:pt>
                <c:pt idx="15">
                  <c:v>109.2</c:v>
                </c:pt>
                <c:pt idx="16">
                  <c:v>107.7</c:v>
                </c:pt>
                <c:pt idx="17">
                  <c:v>108</c:v>
                </c:pt>
                <c:pt idx="18">
                  <c:v>115.3</c:v>
                </c:pt>
                <c:pt idx="19">
                  <c:v>124.3</c:v>
                </c:pt>
                <c:pt idx="20">
                  <c:v>104.6</c:v>
                </c:pt>
                <c:pt idx="21">
                  <c:v>104.5</c:v>
                </c:pt>
                <c:pt idx="22">
                  <c:v>108.5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7-4ECF-AFD9-33C070046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0"/>
        <c:axId val="431532944"/>
        <c:axId val="1"/>
      </c:barChart>
      <c:lineChart>
        <c:grouping val="standard"/>
        <c:varyColors val="0"/>
        <c:ser>
          <c:idx val="2"/>
          <c:order val="2"/>
          <c:tx>
            <c:strRef>
              <c:f>Лист1!$F$11</c:f>
              <c:strCache>
                <c:ptCount val="1"/>
                <c:pt idx="0">
                  <c:v>Индекс паритета цен, %</c:v>
                </c:pt>
              </c:strCache>
            </c:strRef>
          </c:tx>
          <c:spPr>
            <a:ln w="12700" cap="rnd" cmpd="sng" algn="ctr">
              <a:solidFill>
                <a:srgbClr val="000000"/>
              </a:solidFill>
              <a:prstDash val="solid"/>
              <a:round/>
            </a:ln>
          </c:spPr>
          <c:marker>
            <c:symbol val="triangle"/>
            <c:size val="5"/>
            <c:spPr>
              <a:solidFill>
                <a:srgbClr val="800000"/>
              </a:solidFill>
              <a:ln w="6350" cap="flat" cmpd="sng" algn="ctr">
                <a:solidFill>
                  <a:srgbClr val="000000"/>
                </a:solidFill>
                <a:prstDash val="solid"/>
                <a:round/>
              </a:ln>
            </c:spPr>
          </c:marker>
          <c:dLbls>
            <c:dLbl>
              <c:idx val="0"/>
              <c:layout>
                <c:manualLayout>
                  <c:x val="-5.1921572102852032E-2"/>
                  <c:y val="-4.7499052863701818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57-4ECF-AFD9-33C070046AC9}"/>
                </c:ext>
              </c:extLst>
            </c:dLbl>
            <c:dLbl>
              <c:idx val="5"/>
              <c:layout>
                <c:manualLayout>
                  <c:x val="-6.1647520693797501E-3"/>
                  <c:y val="-5.1348742697485399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57-4ECF-AFD9-33C070046AC9}"/>
                </c:ext>
              </c:extLst>
            </c:dLbl>
            <c:dLbl>
              <c:idx val="6"/>
              <c:layout>
                <c:manualLayout>
                  <c:x val="-8.4987358641768693E-3"/>
                  <c:y val="-4.5328446847369898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57-4ECF-AFD9-33C070046AC9}"/>
                </c:ext>
              </c:extLst>
            </c:dLbl>
            <c:dLbl>
              <c:idx val="7"/>
              <c:layout>
                <c:manualLayout>
                  <c:x val="-4.7405517193783503E-3"/>
                  <c:y val="-5.5870193645149203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57-4ECF-AFD9-33C070046AC9}"/>
                </c:ext>
              </c:extLst>
            </c:dLbl>
            <c:dLbl>
              <c:idx val="8"/>
              <c:layout>
                <c:manualLayout>
                  <c:x val="-8.8152724042761706E-3"/>
                  <c:y val="-5.3391148687059298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57-4ECF-AFD9-33C070046AC9}"/>
                </c:ext>
              </c:extLst>
            </c:dLbl>
            <c:dLbl>
              <c:idx val="9"/>
              <c:layout>
                <c:manualLayout>
                  <c:x val="-1.2019578957928399E-2"/>
                  <c:y val="-5.7092540851748398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57-4ECF-AFD9-33C070046AC9}"/>
                </c:ext>
              </c:extLst>
            </c:dLbl>
            <c:dLbl>
              <c:idx val="10"/>
              <c:layout>
                <c:manualLayout>
                  <c:x val="-1.26130086074056E-2"/>
                  <c:y val="-4.5833545000423297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57-4ECF-AFD9-33C070046AC9}"/>
                </c:ext>
              </c:extLst>
            </c:dLbl>
            <c:dLbl>
              <c:idx val="11"/>
              <c:layout>
                <c:manualLayout>
                  <c:x val="-8.8548244626070506E-3"/>
                  <c:y val="-5.4438114590514897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57-4ECF-AFD9-33C070046AC9}"/>
                </c:ext>
              </c:extLst>
            </c:dLbl>
            <c:dLbl>
              <c:idx val="12"/>
              <c:layout>
                <c:manualLayout>
                  <c:x val="-1.1188899629794601E-2"/>
                  <c:y val="-4.8211473565804297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57-4ECF-AFD9-33C070046AC9}"/>
                </c:ext>
              </c:extLst>
            </c:dLbl>
            <c:dLbl>
              <c:idx val="13"/>
              <c:layout>
                <c:manualLayout>
                  <c:x val="-1.1782237906881401E-2"/>
                  <c:y val="-4.4071265285387698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57-4ECF-AFD9-33C070046AC9}"/>
                </c:ext>
              </c:extLst>
            </c:dLbl>
            <c:dLbl>
              <c:idx val="14"/>
              <c:layout>
                <c:manualLayout>
                  <c:x val="-1.1505344797503401E-2"/>
                  <c:y val="-5.2543270800827303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57-4ECF-AFD9-33C070046AC9}"/>
                </c:ext>
              </c:extLst>
            </c:dLbl>
            <c:dLbl>
              <c:idx val="15"/>
              <c:layout>
                <c:manualLayout>
                  <c:x val="-1.9061356517821901E-2"/>
                  <c:y val="-4.3798396168220899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57-4ECF-AFD9-33C070046AC9}"/>
                </c:ext>
              </c:extLst>
            </c:dLbl>
            <c:dLbl>
              <c:idx val="16"/>
              <c:layout>
                <c:manualLayout>
                  <c:x val="-1.61734037594881E-2"/>
                  <c:y val="-4.9770794779684803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57-4ECF-AFD9-33C070046AC9}"/>
                </c:ext>
              </c:extLst>
            </c:dLbl>
            <c:dLbl>
              <c:idx val="17"/>
              <c:layout>
                <c:manualLayout>
                  <c:x val="-1.41558651323999E-2"/>
                  <c:y val="-5.26501929194335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57-4ECF-AFD9-33C070046AC9}"/>
                </c:ext>
              </c:extLst>
            </c:dLbl>
            <c:dLbl>
              <c:idx val="18"/>
              <c:layout>
                <c:manualLayout>
                  <c:x val="-1.9971231335008E-2"/>
                  <c:y val="-4.6950421519890699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57-4ECF-AFD9-33C070046AC9}"/>
                </c:ext>
              </c:extLst>
            </c:dLbl>
            <c:dLbl>
              <c:idx val="19"/>
              <c:layout>
                <c:manualLayout>
                  <c:x val="-1.36019875412536E-2"/>
                  <c:y val="-4.7116368518451301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57-4ECF-AFD9-33C070046AC9}"/>
                </c:ext>
              </c:extLst>
            </c:dLbl>
            <c:dLbl>
              <c:idx val="20"/>
              <c:layout>
                <c:manualLayout>
                  <c:x val="-1.5065739949586E-2"/>
                  <c:y val="-5.3180933028532697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57-4ECF-AFD9-33C070046AC9}"/>
                </c:ext>
              </c:extLst>
            </c:dLbl>
            <c:dLbl>
              <c:idx val="21"/>
              <c:layout>
                <c:manualLayout>
                  <c:x val="-6.9559420105117396E-3"/>
                  <c:y val="-5.2362567582278002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0" i="0" u="none" strike="noStrike" kern="1200" baseline="0">
                      <a:solidFill>
                        <a:srgbClr val="000000"/>
                      </a:solidFill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57-4ECF-AFD9-33C070046AC9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0" i="0" u="none" strike="noStrike" kern="1200" baseline="0">
                    <a:solidFill>
                      <a:srgbClr val="000000"/>
                    </a:solidFill>
                    <a:latin typeface="Times New Roman" panose="02020603050405020304"/>
                    <a:ea typeface="Times New Roman" panose="02020603050405020304"/>
                    <a:cs typeface="Times New Roman" panose="02020603050405020304"/>
                  </a:defRPr>
                </a:pPr>
                <a:endParaRPr lang="ru-BY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Лист1!$G$7:$AC$7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Лист1!$G$11:$AC$11</c:f>
              <c:numCache>
                <c:formatCode>0.0</c:formatCode>
                <c:ptCount val="23"/>
                <c:pt idx="0">
                  <c:v>109.8</c:v>
                </c:pt>
                <c:pt idx="1">
                  <c:v>247</c:v>
                </c:pt>
                <c:pt idx="2">
                  <c:v>198.2</c:v>
                </c:pt>
                <c:pt idx="3">
                  <c:v>73.3</c:v>
                </c:pt>
                <c:pt idx="4">
                  <c:v>247</c:v>
                </c:pt>
                <c:pt idx="5">
                  <c:v>106.5</c:v>
                </c:pt>
                <c:pt idx="6">
                  <c:v>97.4</c:v>
                </c:pt>
                <c:pt idx="7">
                  <c:v>96.428571428571402</c:v>
                </c:pt>
                <c:pt idx="8">
                  <c:v>89.8</c:v>
                </c:pt>
                <c:pt idx="9">
                  <c:v>100.6</c:v>
                </c:pt>
                <c:pt idx="10">
                  <c:v>117.3</c:v>
                </c:pt>
                <c:pt idx="11">
                  <c:v>94.1</c:v>
                </c:pt>
                <c:pt idx="12">
                  <c:v>108.8</c:v>
                </c:pt>
                <c:pt idx="13">
                  <c:v>101.7</c:v>
                </c:pt>
                <c:pt idx="14" formatCode="General">
                  <c:v>93.8</c:v>
                </c:pt>
                <c:pt idx="15" formatCode="General">
                  <c:v>101.9</c:v>
                </c:pt>
                <c:pt idx="16">
                  <c:v>100.9</c:v>
                </c:pt>
                <c:pt idx="17">
                  <c:v>97.1</c:v>
                </c:pt>
                <c:pt idx="18">
                  <c:v>97.9</c:v>
                </c:pt>
                <c:pt idx="19">
                  <c:v>94.4</c:v>
                </c:pt>
                <c:pt idx="20">
                  <c:v>98.4</c:v>
                </c:pt>
                <c:pt idx="21">
                  <c:v>99</c:v>
                </c:pt>
                <c:pt idx="22">
                  <c:v>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457-4ECF-AFD9-33C070046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3153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defRPr>
            </a:pPr>
            <a:endParaRPr lang="ru-BY"/>
          </a:p>
        </c:txPr>
        <c:crossAx val="1"/>
        <c:crosses val="autoZero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5000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defRPr>
            </a:pPr>
            <a:endParaRPr lang="ru-BY"/>
          </a:p>
        </c:txPr>
        <c:crossAx val="431532944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  <c:max val="250"/>
          <c:min val="-250"/>
        </c:scaling>
        <c:delete val="0"/>
        <c:axPos val="r"/>
        <c:numFmt formatCode="0.0" sourceLinked="1"/>
        <c:majorTickMark val="cross"/>
        <c:minorTickMark val="none"/>
        <c:tickLblPos val="nextTo"/>
        <c:spPr>
          <a:ln w="3175" cap="flat" cmpd="sng" algn="ctr">
            <a:solidFill>
              <a:srgbClr val="FFFFFF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pPr>
            <a:endParaRPr lang="ru-BY"/>
          </a:p>
        </c:txPr>
        <c:crossAx val="3"/>
        <c:crosses val="max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defRPr>
            </a:pPr>
            <a:endParaRPr lang="ru-BY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defRPr>
            </a:pPr>
            <a:endParaRPr lang="ru-BY"/>
          </a:p>
        </c:txPr>
      </c:legendEntry>
      <c:layout>
        <c:manualLayout>
          <c:xMode val="edge"/>
          <c:yMode val="edge"/>
          <c:x val="2.4242425325302099E-2"/>
          <c:y val="0.82655335617436199"/>
          <c:w val="0.90212280912245901"/>
          <c:h val="0.14746543778801799"/>
        </c:manualLayout>
      </c:layout>
      <c:overlay val="0"/>
      <c:spPr>
        <a:noFill/>
        <a:ln w="2540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247696b-f93b-45a5-b549-0ebf746220f4}"/>
      </c:ext>
    </c:extLst>
  </c:chart>
  <c:spPr>
    <a:solidFill>
      <a:srgbClr val="FFFFFF"/>
    </a:solidFill>
    <a:ln w="9525">
      <a:noFill/>
    </a:ln>
  </c:spPr>
  <c:txPr>
    <a:bodyPr/>
    <a:lstStyle/>
    <a:p>
      <a:pPr>
        <a:defRPr lang="ru-RU" sz="1000" b="0" i="0" u="none" strike="noStrike" baseline="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0916475216201"/>
          <c:y val="5.8916235470566201E-2"/>
          <c:w val="0.81993611771097197"/>
          <c:h val="0.7682751656042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 фактические цены реализации, руб. 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Лист2!$A$5:$A$13</c:f>
              <c:strCache>
                <c:ptCount val="9"/>
                <c:pt idx="0">
                  <c:v>рожь класс 1 -3</c:v>
                </c:pt>
                <c:pt idx="1">
                  <c:v>пшеница 2кл. </c:v>
                </c:pt>
                <c:pt idx="2">
                  <c:v>ячмень 1 кл.</c:v>
                </c:pt>
                <c:pt idx="3">
                  <c:v>овес 1 кл.</c:v>
                </c:pt>
                <c:pt idx="4">
                  <c:v>гречиха  1 кл. </c:v>
                </c:pt>
                <c:pt idx="5">
                  <c:v>просо 1 кл. </c:v>
                </c:pt>
                <c:pt idx="6">
                  <c:v>рапс 1 кл. </c:v>
                </c:pt>
                <c:pt idx="7">
                  <c:v>сахарная свекла для пром.  пер.</c:v>
                </c:pt>
                <c:pt idx="8">
                  <c:v>кукуруза на зерно</c:v>
                </c:pt>
              </c:strCache>
            </c:strRef>
          </c:cat>
          <c:val>
            <c:numRef>
              <c:f>Лист2!$B$5:$B$13</c:f>
              <c:numCache>
                <c:formatCode>0.0</c:formatCode>
                <c:ptCount val="9"/>
                <c:pt idx="0">
                  <c:v>268.95118256811099</c:v>
                </c:pt>
                <c:pt idx="1">
                  <c:v>384.55707297428501</c:v>
                </c:pt>
                <c:pt idx="2">
                  <c:v>365.24792154701203</c:v>
                </c:pt>
                <c:pt idx="3">
                  <c:v>269.552640534604</c:v>
                </c:pt>
                <c:pt idx="4">
                  <c:v>528.59533418643605</c:v>
                </c:pt>
                <c:pt idx="5">
                  <c:v>264.57627118644098</c:v>
                </c:pt>
                <c:pt idx="6">
                  <c:v>1268.7683273012101</c:v>
                </c:pt>
                <c:pt idx="7">
                  <c:v>72.975103171633606</c:v>
                </c:pt>
                <c:pt idx="8">
                  <c:v>433.89053165168002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7-4013-9FF0-CA00F747CE31}"/>
            </c:ext>
          </c:extLst>
        </c:ser>
        <c:ser>
          <c:idx val="1"/>
          <c:order val="1"/>
          <c:tx>
            <c:strRef>
              <c:f>Лист2!$C$4</c:f>
              <c:strCache>
                <c:ptCount val="1"/>
                <c:pt idx="0">
                  <c:v>закупочные цены, руб.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Лист2!$A$5:$A$13</c:f>
              <c:strCache>
                <c:ptCount val="9"/>
                <c:pt idx="0">
                  <c:v>рожь класс 1 -3</c:v>
                </c:pt>
                <c:pt idx="1">
                  <c:v>пшеница 2кл. </c:v>
                </c:pt>
                <c:pt idx="2">
                  <c:v>ячмень 1 кл.</c:v>
                </c:pt>
                <c:pt idx="3">
                  <c:v>овес 1 кл.</c:v>
                </c:pt>
                <c:pt idx="4">
                  <c:v>гречиха  1 кл. </c:v>
                </c:pt>
                <c:pt idx="5">
                  <c:v>просо 1 кл. </c:v>
                </c:pt>
                <c:pt idx="6">
                  <c:v>рапс 1 кл. </c:v>
                </c:pt>
                <c:pt idx="7">
                  <c:v>сахарная свекла для пром.  пер.</c:v>
                </c:pt>
                <c:pt idx="8">
                  <c:v>кукуруза на зерно</c:v>
                </c:pt>
              </c:strCache>
            </c:strRef>
          </c:cat>
          <c:val>
            <c:numRef>
              <c:f>Лист2!$C$5:$C$13</c:f>
              <c:numCache>
                <c:formatCode>0.0</c:formatCode>
                <c:ptCount val="9"/>
                <c:pt idx="0">
                  <c:v>255.96</c:v>
                </c:pt>
                <c:pt idx="1">
                  <c:v>410.28</c:v>
                </c:pt>
                <c:pt idx="2">
                  <c:v>250.96</c:v>
                </c:pt>
                <c:pt idx="3">
                  <c:v>249.29</c:v>
                </c:pt>
                <c:pt idx="4">
                  <c:v>589.25</c:v>
                </c:pt>
                <c:pt idx="5">
                  <c:v>255.13</c:v>
                </c:pt>
                <c:pt idx="6">
                  <c:v>919.780000000001</c:v>
                </c:pt>
                <c:pt idx="7">
                  <c:v>70.12</c:v>
                </c:pt>
                <c:pt idx="8">
                  <c:v>430.35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7-4013-9FF0-CA00F747C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22"/>
        <c:axId val="121633024"/>
        <c:axId val="122368384"/>
      </c:barChart>
      <c:scatterChart>
        <c:scatterStyle val="lineMarker"/>
        <c:varyColors val="0"/>
        <c:ser>
          <c:idx val="2"/>
          <c:order val="2"/>
          <c:tx>
            <c:strRef>
              <c:f>Лист2!$D$4</c:f>
              <c:strCache>
                <c:ptCount val="1"/>
                <c:pt idx="0">
                  <c:v>разница между ценой реализации и закупочной ценой, руб.  </c:v>
                </c:pt>
              </c:strCache>
            </c:strRef>
          </c:tx>
          <c:spPr>
            <a:ln w="25400" cap="rnd" cmpd="sng" algn="ctr">
              <a:noFill/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 cap="flat" cmpd="sng" algn="ctr">
                <a:solidFill>
                  <a:schemeClr val="dk1">
                    <a:tint val="7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1.7620308902448003E-2"/>
                  <c:y val="-2.9635990693832215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B9-4BFD-8B36-B7A5884506A9}"/>
                </c:ext>
              </c:extLst>
            </c:dLbl>
            <c:dLbl>
              <c:idx val="2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B9-4BFD-8B36-B7A5884506A9}"/>
                </c:ext>
              </c:extLst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6B9-4BFD-8B36-B7A5884506A9}"/>
                </c:ext>
              </c:extLst>
            </c:dLbl>
            <c:dLbl>
              <c:idx val="6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B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6B9-4BFD-8B36-B7A5884506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Лист2!$A$5:$A$13</c:f>
              <c:strCache>
                <c:ptCount val="9"/>
                <c:pt idx="0">
                  <c:v>рожь класс 1 -3</c:v>
                </c:pt>
                <c:pt idx="1">
                  <c:v>пшеница 2кл. </c:v>
                </c:pt>
                <c:pt idx="2">
                  <c:v>ячмень 1 кл.</c:v>
                </c:pt>
                <c:pt idx="3">
                  <c:v>овес 1 кл.</c:v>
                </c:pt>
                <c:pt idx="4">
                  <c:v>гречиха  1 кл. </c:v>
                </c:pt>
                <c:pt idx="5">
                  <c:v>просо 1 кл. </c:v>
                </c:pt>
                <c:pt idx="6">
                  <c:v>рапс 1 кл. </c:v>
                </c:pt>
                <c:pt idx="7">
                  <c:v>сахарная свекла для пром.  пер.</c:v>
                </c:pt>
                <c:pt idx="8">
                  <c:v>кукуруза на зерно</c:v>
                </c:pt>
              </c:strCache>
            </c:strRef>
          </c:xVal>
          <c:yVal>
            <c:numRef>
              <c:f>Лист2!$D$5:$D$13</c:f>
              <c:numCache>
                <c:formatCode>0.00</c:formatCode>
                <c:ptCount val="9"/>
                <c:pt idx="0">
                  <c:v>12.991182568111499</c:v>
                </c:pt>
                <c:pt idx="1">
                  <c:v>-25.722927025714501</c:v>
                </c:pt>
                <c:pt idx="2">
                  <c:v>114.287921547012</c:v>
                </c:pt>
                <c:pt idx="3">
                  <c:v>20.262640534603801</c:v>
                </c:pt>
                <c:pt idx="4">
                  <c:v>-60.6546658135643</c:v>
                </c:pt>
                <c:pt idx="5">
                  <c:v>9.4462711864406899</c:v>
                </c:pt>
                <c:pt idx="6">
                  <c:v>348.98832730120603</c:v>
                </c:pt>
                <c:pt idx="7">
                  <c:v>2.8551031716336599</c:v>
                </c:pt>
                <c:pt idx="8">
                  <c:v>3.54053165168063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C57-4013-9FF0-CA00F747C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2683392"/>
        <c:axId val="122684928"/>
      </c:scatterChart>
      <c:catAx>
        <c:axId val="1216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2368384"/>
        <c:crosses val="autoZero"/>
        <c:auto val="1"/>
        <c:lblAlgn val="ctr"/>
        <c:lblOffset val="100"/>
        <c:noMultiLvlLbl val="0"/>
      </c:catAx>
      <c:valAx>
        <c:axId val="122368384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руб. </a:t>
                </a:r>
              </a:p>
            </c:rich>
          </c:tx>
          <c:layout>
            <c:manualLayout>
              <c:xMode val="edge"/>
              <c:yMode val="edge"/>
              <c:x val="1.0584693122835999E-2"/>
              <c:y val="6.714880639920009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1633024"/>
        <c:crosses val="autoZero"/>
        <c:crossBetween val="between"/>
      </c:valAx>
      <c:valAx>
        <c:axId val="122683392"/>
        <c:scaling>
          <c:orientation val="minMax"/>
        </c:scaling>
        <c:delete val="1"/>
        <c:axPos val="t"/>
        <c:majorTickMark val="none"/>
        <c:minorTickMark val="none"/>
        <c:tickLblPos val="nextTo"/>
        <c:crossAx val="122684928"/>
        <c:crosses val="max"/>
        <c:crossBetween val="midCat"/>
      </c:valAx>
      <c:valAx>
        <c:axId val="122684928"/>
        <c:scaling>
          <c:orientation val="minMax"/>
          <c:min val="-1000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268339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32254431359303E-2"/>
          <c:y val="0.90587641600417701"/>
          <c:w val="0.83433537904745203"/>
          <c:h val="7.7846155152935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9498162-bb24-42f2-9c8c-51fef6a9dd53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BY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1BBE-2BE4-4418-8899-F61408EC70BA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D5B7E-BE94-4CAE-AD29-C117787936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D5B7E-BE94-4CAE-AD29-C117787936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2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D5B7E-BE94-4CAE-AD29-C117787936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2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D5B7E-BE94-4CAE-AD29-C117787936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1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7862-7F07-49FD-A2F5-F66CB1E699CC}" type="datetimeFigureOut">
              <a:rPr lang="x-none" smtClean="0"/>
              <a:t>15.05.2026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6568-23EE-44EC-8E1B-057B7164FECF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81737" y="185292"/>
            <a:ext cx="951955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Times New Roman" panose="02020603050405020304" pitchFamily="18" charset="0"/>
              </a:rPr>
              <a:t>РЕСПУБЛИКАНСКОЕ НАУЧНОЕ УНИТАРНОЕ ПРЕДПРИЯТИЕ</a:t>
            </a:r>
          </a:p>
          <a:p>
            <a:pPr algn="ctr" eaLnBrk="1" hangingPunct="1"/>
            <a:r>
              <a:rPr lang="ru-RU" b="1" dirty="0">
                <a:latin typeface="Times New Roman" panose="02020603050405020304" pitchFamily="18" charset="0"/>
              </a:rPr>
              <a:t> «ИНСТИТУТ СИСТЕМНЫХ ИССЛЕДОВАНИЙ В АПК НАЦИОНАЛЬНОЙ АКАДЕМИИ НАУК БЕЛАРУСИ»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757961" y="2874513"/>
            <a:ext cx="7990738" cy="189282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txBody>
          <a:bodyPr wrap="square" lIns="91434" tIns="45718" rIns="91434" bIns="0" anchor="ctr">
            <a:spAutoFit/>
          </a:bodyPr>
          <a:lstStyle/>
          <a:p>
            <a:pPr algn="ctr">
              <a:defRPr/>
            </a:pPr>
            <a:r>
              <a:rPr lang="ru-RU" altLang="en-US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</a:t>
            </a:r>
          </a:p>
          <a:p>
            <a:pPr algn="ctr">
              <a:defRPr/>
            </a:pP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Ценовое регулирование сельскохозяйственной продукции, поставляемой для государственных нужд: опыт Республики Беларусь</a:t>
            </a:r>
            <a:endParaRPr lang="en-US" altLang="en-US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1176" y="4958030"/>
            <a:ext cx="4858951" cy="1323439"/>
          </a:xfrm>
          <a:prstGeom prst="rect">
            <a:avLst/>
          </a:prstGeom>
        </p:spPr>
        <p:txBody>
          <a:bodyPr wrap="square" numCol="1" spcCol="288000">
            <a:spAutoFit/>
          </a:bodyPr>
          <a:lstStyle/>
          <a:p>
            <a:pPr algn="l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Макрак Светлана Васильевна, </a:t>
            </a:r>
          </a:p>
          <a:p>
            <a:pPr algn="l"/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ценообразования, </a:t>
            </a:r>
          </a:p>
          <a:p>
            <a:pPr algn="l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makraksv@inbox.ru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3" y="881248"/>
            <a:ext cx="1742594" cy="1742594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183237" y="1430695"/>
            <a:ext cx="5796890" cy="119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sz="1600" b="1" dirty="0">
                <a:latin typeface="Times New Roman" panose="02020603050405020304" pitchFamily="18" charset="0"/>
              </a:rPr>
              <a:t>XVIII МЕЖДУНАРОДНАЯ НАУЧНО-ПРАКТИЧЕСКАЯ КОНФЕРЕНЦИ</a:t>
            </a:r>
            <a:r>
              <a:rPr lang="ru-RU" sz="1600" b="1" dirty="0">
                <a:latin typeface="Times New Roman" panose="02020603050405020304" pitchFamily="18" charset="0"/>
              </a:rPr>
              <a:t>Я «</a:t>
            </a:r>
            <a:r>
              <a:rPr sz="1600" b="1" dirty="0">
                <a:latin typeface="Times New Roman" panose="02020603050405020304" pitchFamily="18" charset="0"/>
              </a:rPr>
              <a:t>ТРАНСФОРМАЦИЯ СОЦИАЛЬНО-ЭКОНОМИЧЕСКОЙ МОДЕЛИ РАЗВИТИЯ СТРАНЫ: </a:t>
            </a:r>
            <a:r>
              <a:rPr lang="ru-RU" sz="1600" b="1" dirty="0">
                <a:latin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</a:rPr>
              <a:t>НЕОБХОДИМОСТЬ, ВОЗМОЖНОСТИ, НАПРАВЛЕНИЯ»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F76F9A-297C-409A-AA62-F3C2DE4B064D}"/>
              </a:ext>
            </a:extLst>
          </p:cNvPr>
          <p:cNvSpPr/>
          <p:nvPr/>
        </p:nvSpPr>
        <p:spPr>
          <a:xfrm>
            <a:off x="4923788" y="6333177"/>
            <a:ext cx="2344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14-15 мая 2026 года</a:t>
            </a:r>
            <a:endParaRPr lang="ru-B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Цены на продукцию растениеводства | Цены на продукцию растениеводства |  Министерство сельского хозяйства и продовольствия Республики Беларусь">
            <a:extLst>
              <a:ext uri="{FF2B5EF4-FFF2-40B4-BE49-F238E27FC236}">
                <a16:creationId xmlns:a16="http://schemas.microsoft.com/office/drawing/2014/main" id="{D42823E4-2E6C-4491-B4DC-9FE9EC9A0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1"/>
          <a:stretch/>
        </p:blipFill>
        <p:spPr bwMode="auto">
          <a:xfrm>
            <a:off x="111512" y="2874513"/>
            <a:ext cx="3646449" cy="39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35FD7-7DB3-4030-B0C0-7C988256CC2D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690079"/>
              </p:ext>
            </p:extLst>
          </p:nvPr>
        </p:nvGraphicFramePr>
        <p:xfrm>
          <a:off x="467833" y="212651"/>
          <a:ext cx="10090629" cy="557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31504" y="5877272"/>
            <a:ext cx="8712968" cy="58477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</a:rPr>
              <a:t>Рисунок – Сопоставление фактических и закупочных (в рамках поставки продукции для государственных нужд) цен на сельскохозяйственную продукцию, 2021 г.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279372" y="6410091"/>
            <a:ext cx="912628" cy="365125"/>
          </a:xfrm>
        </p:spPr>
        <p:txBody>
          <a:bodyPr/>
          <a:lstStyle/>
          <a:p>
            <a:pPr>
              <a:defRPr/>
            </a:pPr>
            <a:fld id="{38135FD7-7DB3-4030-B0C0-7C988256CC2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27007"/>
              </p:ext>
            </p:extLst>
          </p:nvPr>
        </p:nvGraphicFramePr>
        <p:xfrm>
          <a:off x="203199" y="776393"/>
          <a:ext cx="11443857" cy="5885953"/>
        </p:xfrm>
        <a:graphic>
          <a:graphicData uri="http://schemas.openxmlformats.org/drawingml/2006/table">
            <a:tbl>
              <a:tblPr firstRow="1" firstCol="1" bandRow="1"/>
              <a:tblGrid>
                <a:gridCol w="206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73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7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273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32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Этал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 значение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2015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2016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2017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2018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2019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2020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2022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2023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2024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2025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7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Гречиха 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7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Данные для расчета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Внутренняя цена, долл./т 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209,66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217,60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261,34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266,05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230,21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214,42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227,76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Закупочная цена, долл./т 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232,28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240,94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297,61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309,11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270,91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232,70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232,15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Внешняя цена, долл./т 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314,97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484,35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1733,16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781,25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369,18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431,18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541,19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37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Коэффициенты защиты производителей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7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Номинальный </a:t>
                      </a:r>
                      <a:r>
                        <a:rPr lang="ru-RU" sz="14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коэф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 защиты производителей (внешний рынок)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0,43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1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Коэф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 защиты производителей на внутреннем рынке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37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Рапс </a:t>
                      </a: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375">
                <a:tc gridSpan="13"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Данные для расчета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Внутренняя цена, долл./т 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245,12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353,73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353,38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341,6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342,91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354,19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227,76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Закупочная цена, долл./т 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238,27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н/д</a:t>
                      </a:r>
                      <a:endParaRPr lang="ru-BY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346,83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328,98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320,36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286,17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232,15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Внешняя цена, долл./т 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875,66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652,35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1630,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BY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795,08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457,86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430,54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541,19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375">
                <a:tc gridSpan="13"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Коэффициенты защиты производителей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27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Номинальный </a:t>
                      </a:r>
                      <a:r>
                        <a:rPr lang="ru-RU" sz="14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коэф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 защиты производителей (внешний рынок)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91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Коэф</a:t>
                      </a: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 защиты производителей на внутреннем рынке </a:t>
                      </a:r>
                      <a:endParaRPr lang="ru-RU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994" marR="5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199" y="105747"/>
            <a:ext cx="11859491" cy="58477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Таблица – Расчет коэффициентов защиты производителей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продовольствия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поставляемого для республиканских нужд, 2015-2025 гг. (фрагмент)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35FD7-7DB3-4030-B0C0-7C988256CC2D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69006"/>
              </p:ext>
            </p:extLst>
          </p:nvPr>
        </p:nvGraphicFramePr>
        <p:xfrm>
          <a:off x="223283" y="1340768"/>
          <a:ext cx="11876567" cy="4946016"/>
        </p:xfrm>
        <a:graphic>
          <a:graphicData uri="http://schemas.openxmlformats.org/drawingml/2006/table">
            <a:tbl>
              <a:tblPr firstRow="1" firstCol="1" bandRow="1"/>
              <a:tblGrid>
                <a:gridCol w="304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9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Номер пункта и сущность в действующей формулировке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Авторская позиция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Обоснование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п. 6. Цены на сельскохозяйственную продукцию, закупаемую для государственных нужд, рассчитываются … </a:t>
                      </a:r>
                      <a:r>
                        <a:rPr lang="ru-RU" sz="1400" i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на основе среднеотраслевых прямых и косвенных затрат на ее производство и реализацию …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«среднеотраслевых прямых и косвенных затрат на ее производство и реализацию, </a:t>
                      </a:r>
                      <a:r>
                        <a:rPr lang="ru-RU" sz="1400" i="1" u="sng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учитывающих региональные особенности производственно-экономического потенциала»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Практика показывает, что в разных регионах страны прямые и косвенные затраты существенно различаются вследствие вариабельности качественных характеристик земельных ресурсов, погодных условий, региональной рыночной конъюнктуры цен на материальные ресурсы и сельскохозяйственную продукцию и других факторов. Кроме того, отмечаются различные условия реализации логистических услуг в разрезе районов страны, что требует дифференциации затрат на транспортировку, хранение и др. В связи с этим целесообразно принимать во внимание особенности производственно-экономического потенциала региона, в котором реализуется хозяйственная деятельность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9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п. 6. Цены на сельскохозяйственную продукцию, закупаемую для государственных нужд, рассчитываются …. на основе … </a:t>
                      </a:r>
                      <a:r>
                        <a:rPr lang="ru-RU" sz="1400" i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планируемой урожайности сельскохозяйственных растений и продуктивности животных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«</a:t>
                      </a:r>
                      <a:r>
                        <a:rPr lang="ru-RU" sz="1400" i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фактической</a:t>
                      </a:r>
                      <a:r>
                        <a:rPr lang="ru-RU" sz="1400" i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урожайности сельскохозяйственных растений и продуктивности животных, в уровнях которых заложены </a:t>
                      </a:r>
                      <a:r>
                        <a:rPr lang="ru-RU" sz="1400" i="1" u="sng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устойчивая динамика прироста с учетом региональных ограничений природно-климатического и технико-технологического характера»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Анализ фактических уровней урожайности сельскохозяйственных растений и продуктивности животных свидетельствует, что при одинаковых материально-трудовых затратах в регионах страны достигаются различные уровни производственных результативных показателей. Следовательно, урожайность и продуктивность при расчете закупочных цен следует дифференцировать с учетом достижимых уровней в разрезе регионов, позволяющих стимулировать инновационное развитие </a:t>
                      </a:r>
                      <a:endParaRPr lang="ru-RU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6963" marR="26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591" y="620688"/>
            <a:ext cx="11972260" cy="5847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Таблица – Направления совершенствования действующей практики формирования закупочных цен в контексте повышения эффективности использования материальных ресурсов на региональном уровне (фрагмент)</a:t>
            </a:r>
            <a:endParaRPr lang="ru-RU" sz="1600" dirty="0"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35FD7-7DB3-4030-B0C0-7C988256CC2D}" type="slidenum">
              <a:rPr lang="ru-RU" smtClean="0">
                <a:solidFill>
                  <a:srgbClr val="000000"/>
                </a:solidFill>
              </a:rPr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7591" y="6059813"/>
            <a:ext cx="11961628" cy="53857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wrap="square" lIns="91368" tIns="45684" rIns="91368" bIns="0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Рисунок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Механизм эффективного управления материальными ресурсами при производстве сельскохозяйственного сырья, поставляемого в счет государственных нужд, на основании ценового подхода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019" y="116632"/>
            <a:ext cx="11865933" cy="601298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повысить окупаемость затрат при производстве сельскохозяйственного сырья, поставляемого в счет государственных нужд, на основании ценового инструментария</a:t>
            </a:r>
            <a:endParaRPr lang="ru-RU" sz="1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590" y="781539"/>
            <a:ext cx="11919097" cy="100584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Принципы реализации механизма эффективного управления ресурсами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поддержание доходности товаропроизводителей продовольствия, восприятие государственного заказа как инструмента стабильной окупаемости затрат,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стимулирование инновационного развития в сельском хозяйстве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ориентация на повышение качества продукции, справедливость,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конкурентная борьба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равные возможности у всех субъектов хозяйствования, учет факторов и условий макросреды, мониторинг ценовой конъюнктуры, гибкость критериев и коэффициентов формирования ценовой надбавки и др.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45313" y="1867255"/>
            <a:ext cx="4311295" cy="901316"/>
          </a:xfrm>
          <a:prstGeom prst="snip1Rect">
            <a:avLst/>
          </a:prstGeom>
          <a:solidFill>
            <a:srgbClr val="CCFF99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 вариант: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щадящий подход - в рамках имеющегося ценового механизма</a:t>
            </a:r>
            <a:endParaRPr lang="ru-RU" sz="1400" dirty="0">
              <a:solidFill>
                <a:srgbClr val="00000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515296" y="1836990"/>
            <a:ext cx="7519143" cy="922813"/>
          </a:xfrm>
          <a:prstGeom prst="snip1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 вариант: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радикальный подход – в рамках совершенствования ценового механизма с учетом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регионального аспекта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(средний или низкий потенциал использования производственно-ресурсного потенциала по элементу ресурсы)</a:t>
            </a:r>
            <a:endParaRPr lang="ru-RU" sz="1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590" y="3205528"/>
            <a:ext cx="4387705" cy="10096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Алгоритм обоснования уровней авансовых платежей за поставленную продукцию с учетом ценовой конъюнктуры сырьевых и продовольственных рынков </a:t>
            </a:r>
            <a:endParaRPr lang="ru-RU" sz="1400" dirty="0">
              <a:solidFill>
                <a:srgbClr val="00000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0373" y="3173133"/>
            <a:ext cx="7428845" cy="104795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Направления совершенствования действующей практики формирования закупочных цен в контексте повышения эффективности использования ресурсов на региональном уровне.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Методика определения стимулирующей к инновационным решениям цены на сельскохозяйственную продукцию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0522" y="4341583"/>
            <a:ext cx="4334773" cy="1520924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Результат апробации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(на примере семян рапса): </a:t>
            </a:r>
            <a:r>
              <a:rPr lang="ru-RU" sz="1400" i="1" u="sng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авансовый платеж в размере 40 %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и более позволяет эффективно реализовывать продукцию в счет государственных нужд при достижении урожайности 25 ц/га и выше; </a:t>
            </a:r>
            <a:r>
              <a:rPr lang="ru-RU" sz="1400" i="1" u="sng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авансовый платеж в размере 50 %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и более – урожайности 15 ц/га</a:t>
            </a:r>
            <a:endParaRPr lang="ru-RU" sz="1400" dirty="0">
              <a:solidFill>
                <a:srgbClr val="00000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0372" y="4341582"/>
            <a:ext cx="7407579" cy="152092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Результат апробации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(на примере семян рапса): комплексное применение инновационных решений позволяет оптимизировать затраты на единицу продукции на уровне 15 %  и выше.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92129" y="2774494"/>
            <a:ext cx="432048" cy="407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1480135" y="2759803"/>
            <a:ext cx="432048" cy="407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279372" y="6492875"/>
            <a:ext cx="912628" cy="365125"/>
          </a:xfrm>
        </p:spPr>
        <p:txBody>
          <a:bodyPr/>
          <a:lstStyle/>
          <a:p>
            <a:pPr>
              <a:defRPr/>
            </a:pPr>
            <a:fld id="{38135FD7-7DB3-4030-B0C0-7C988256CC2D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6048" y="213471"/>
            <a:ext cx="10560667" cy="389720"/>
          </a:xfrm>
          <a:prstGeom prst="roundRect">
            <a:avLst/>
          </a:prstGeom>
          <a:solidFill>
            <a:srgbClr val="00B0F0">
              <a:alpha val="5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Цель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обоснование уровней закупочных цен на сельскохозяйственное сырье в контексте достижения фин. устойчивости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242" y="633095"/>
            <a:ext cx="11695814" cy="1787793"/>
          </a:xfrm>
          <a:prstGeom prst="rect">
            <a:avLst/>
          </a:prstGeom>
          <a:solidFill>
            <a:srgbClr val="92D050">
              <a:alpha val="5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450215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Задачи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1) проанализировать ценовую конъюнктуру на рынке сельскохозяйственного сырья и оценить уровень фактических затрат при производстве сельскохозяйственной продукции;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2) определить величину ценовой поддержки или ценового изъятия доходов сельхозпроизводителей;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3) обосновать рекомендуемый уровень затрат при производстве определенных видов продукции сельского хозяйства, детализированный на прямые материальные затраты и косвенные затраты 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4) выделить перечень инновационных решений, способствующих повышению окупаемости затрат;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5) обосновать эффективную (справедливую) цену на сельскохозяйственное сырье.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40242" y="2530275"/>
            <a:ext cx="3072809" cy="516255"/>
          </a:xfrm>
          <a:prstGeom prst="downArrowCallout">
            <a:avLst/>
          </a:prstGeom>
          <a:solidFill>
            <a:srgbClr val="92D050">
              <a:alpha val="3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Этапы реализации методики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44540" y="2530275"/>
            <a:ext cx="3891516" cy="516255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Группы показателей, предопределяющих цену: основная,  вспомогательная, рыночная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682" y="3046530"/>
            <a:ext cx="6552727" cy="3726409"/>
          </a:xfrm>
          <a:prstGeom prst="rect">
            <a:avLst/>
          </a:prstGeom>
          <a:solidFill>
            <a:srgbClr val="92D050">
              <a:alpha val="3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 1 - Определение оптимального уровня материальных затрат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 2 - Обоснование паритетного уровня трудовых затрат</a:t>
            </a:r>
          </a:p>
          <a:p>
            <a:pPr algn="just"/>
            <a:r>
              <a:rPr lang="ru-RU" sz="1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 3 - Обоснование средней нормы рентабельности</a:t>
            </a:r>
          </a:p>
          <a:p>
            <a:pPr algn="just"/>
            <a:r>
              <a:rPr lang="ru-RU" sz="14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 4 - Определение качественных характеристик инновационных технико-технологических решений, предопределяющих ценовую надбавку, и обоснование критериев их оценки (степень отклонения зачетного веса от веса в натуре, энергоемкость, расход минеральных удобрений в расчете на га, концентрация </a:t>
            </a:r>
            <a:r>
              <a:rPr lang="ru-RU" sz="14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д.в</a:t>
            </a:r>
            <a:r>
              <a:rPr lang="ru-RU" sz="14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в агрохимическом препарате, </a:t>
            </a:r>
            <a:r>
              <a:rPr lang="ru-RU" sz="14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сортообновление</a:t>
            </a:r>
            <a:r>
              <a:rPr lang="ru-RU" sz="14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и др.); применение цифровых решений</a:t>
            </a:r>
          </a:p>
          <a:p>
            <a:pPr algn="just"/>
            <a:r>
              <a:rPr lang="ru-RU" sz="1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 5 - Составление шкалы соответствия уровней характеристик технико-технологических решений и уровней надбавки (рекомендуется пересматривать с учетом повышения инновационной активности)</a:t>
            </a:r>
          </a:p>
          <a:p>
            <a:pPr algn="just"/>
            <a:r>
              <a:rPr lang="ru-RU" sz="1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 6 - Определение уровней надбавки с учетом фактически сложившихся качественных характеристик технико-технологических решений согласно предложенной шкале</a:t>
            </a:r>
          </a:p>
          <a:p>
            <a:pPr algn="just"/>
            <a:r>
              <a:rPr lang="ru-RU" sz="1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Этап 7 - Определение закуп</a:t>
            </a:r>
            <a:r>
              <a:rPr lang="ru-RU" sz="1400" u="sng" dirty="0">
                <a:solidFill>
                  <a:srgbClr val="00808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оч</a:t>
            </a:r>
            <a:r>
              <a:rPr lang="ru-RU" sz="1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ной цены на продукцию, поставляемую для республиканских нужд</a:t>
            </a:r>
            <a:endParaRPr lang="ru-RU" sz="1400" dirty="0"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648503" y="2595349"/>
            <a:ext cx="4260584" cy="2767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109D8EB-5867-4250-B470-ADC7216E9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75706"/>
              </p:ext>
            </p:extLst>
          </p:nvPr>
        </p:nvGraphicFramePr>
        <p:xfrm>
          <a:off x="6821927" y="4208542"/>
          <a:ext cx="5283909" cy="2435987"/>
        </p:xfrm>
        <a:graphic>
          <a:graphicData uri="http://schemas.openxmlformats.org/drawingml/2006/table">
            <a:tbl>
              <a:tblPr firstRow="1" firstCol="1" bandRow="1"/>
              <a:tblGrid>
                <a:gridCol w="2296056">
                  <a:extLst>
                    <a:ext uri="{9D8B030D-6E8A-4147-A177-3AD203B41FA5}">
                      <a16:colId xmlns:a16="http://schemas.microsoft.com/office/drawing/2014/main" val="3173200081"/>
                    </a:ext>
                  </a:extLst>
                </a:gridCol>
                <a:gridCol w="600455">
                  <a:extLst>
                    <a:ext uri="{9D8B030D-6E8A-4147-A177-3AD203B41FA5}">
                      <a16:colId xmlns:a16="http://schemas.microsoft.com/office/drawing/2014/main" val="3360370498"/>
                    </a:ext>
                  </a:extLst>
                </a:gridCol>
                <a:gridCol w="522093">
                  <a:extLst>
                    <a:ext uri="{9D8B030D-6E8A-4147-A177-3AD203B41FA5}">
                      <a16:colId xmlns:a16="http://schemas.microsoft.com/office/drawing/2014/main" val="1754930012"/>
                    </a:ext>
                  </a:extLst>
                </a:gridCol>
                <a:gridCol w="523055">
                  <a:extLst>
                    <a:ext uri="{9D8B030D-6E8A-4147-A177-3AD203B41FA5}">
                      <a16:colId xmlns:a16="http://schemas.microsoft.com/office/drawing/2014/main" val="3355415944"/>
                    </a:ext>
                  </a:extLst>
                </a:gridCol>
                <a:gridCol w="671125">
                  <a:extLst>
                    <a:ext uri="{9D8B030D-6E8A-4147-A177-3AD203B41FA5}">
                      <a16:colId xmlns:a16="http://schemas.microsoft.com/office/drawing/2014/main" val="1502428566"/>
                    </a:ext>
                  </a:extLst>
                </a:gridCol>
                <a:gridCol w="671125">
                  <a:extLst>
                    <a:ext uri="{9D8B030D-6E8A-4147-A177-3AD203B41FA5}">
                      <a16:colId xmlns:a16="http://schemas.microsoft.com/office/drawing/2014/main" val="318817356"/>
                    </a:ext>
                  </a:extLst>
                </a:gridCol>
              </a:tblGrid>
              <a:tr h="1303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Уровни ценовой надбавки, %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93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1,0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2,0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3,0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4,0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5,0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435403"/>
                  </a:ext>
                </a:extLst>
              </a:tr>
              <a:tr h="1345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Степень отклонения зачетного веса от веса в натуре, %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0,960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0,965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0,970</a:t>
                      </a:r>
                      <a:endParaRPr lang="ru-RU" sz="12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0,975</a:t>
                      </a:r>
                      <a:endParaRPr lang="ru-RU" sz="12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0,980 и выше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68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Энергоемкость производства, кг </a:t>
                      </a:r>
                      <a:r>
                        <a:rPr lang="ru-RU" sz="12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усл</a:t>
                      </a: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 топлива/кг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31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28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32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Расход минеральных удобрений, кг </a:t>
                      </a:r>
                      <a:r>
                        <a:rPr lang="ru-RU" sz="12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д.в</a:t>
                      </a: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./га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250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260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270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280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290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94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Концентрация д.в. в агрохимическом препарате, %</a:t>
                      </a:r>
                      <a:endParaRPr lang="ru-RU" sz="12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55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65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70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7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Период нахождения сорта в Государственном реестре сортов, лет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69879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64F3659-FE81-4595-9594-657EB1457213}"/>
              </a:ext>
            </a:extLst>
          </p:cNvPr>
          <p:cNvSpPr/>
          <p:nvPr/>
        </p:nvSpPr>
        <p:spPr>
          <a:xfrm>
            <a:off x="6821927" y="3488305"/>
            <a:ext cx="5283909" cy="64633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Таблица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Шкала изменения уровня надбавки, обусловленная фактическими уровнями п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оказателей обоснования качественных характеристик технико-технологических решений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32319" y="6400800"/>
            <a:ext cx="2133600" cy="457200"/>
          </a:xfrm>
        </p:spPr>
        <p:txBody>
          <a:bodyPr/>
          <a:lstStyle/>
          <a:p>
            <a:pPr>
              <a:defRPr/>
            </a:pPr>
            <a:fld id="{E37CA1C2-669B-4F2B-A7AB-62B02039C1CB}" type="slidenum">
              <a:rPr lang="ru-RU" smtClean="0"/>
              <a:t>15</a:t>
            </a:fld>
            <a:endParaRPr lang="ru-RU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73132" y="5805190"/>
            <a:ext cx="6886478" cy="79216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БЛАГОДАРЮ ЗА ВНИМАНИЕ!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b="1" dirty="0">
                <a:latin typeface="Times New Roman" panose="02020603050405020304" pitchFamily="18" charset="0"/>
              </a:rPr>
              <a:t>makraksv@inbox.ru</a:t>
            </a:r>
            <a:endParaRPr lang="ru-RU" altLang="ru-RU" b="1" dirty="0">
              <a:latin typeface="Times New Roman" panose="02020603050405020304" pitchFamily="18" charset="0"/>
            </a:endParaRPr>
          </a:p>
        </p:txBody>
      </p:sp>
      <p:pic>
        <p:nvPicPr>
          <p:cNvPr id="6146" name="Picture 2" descr="https://rassvetnews.ru/wp-content/uploads/2020/10/den-s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60648"/>
            <a:ext cx="8298629" cy="52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04664"/>
            <a:ext cx="3686810" cy="3686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327" y="5968425"/>
            <a:ext cx="11842595" cy="584775"/>
          </a:xfrm>
          <a:prstGeom prst="rect">
            <a:avLst/>
          </a:prstGeom>
          <a:solidFill>
            <a:srgbClr val="7030A0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</a:rPr>
              <a:t>Рисунок – Сопоставление индексов цен на промышленную продукцию, работы и услуги, потребляемые сельскохозяйственными организациями, цен производителей сельскохозяйственной продукции, паритета цен, 1991-2025 гг.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17818254"/>
              </p:ext>
            </p:extLst>
          </p:nvPr>
        </p:nvGraphicFramePr>
        <p:xfrm>
          <a:off x="245327" y="304800"/>
          <a:ext cx="11473707" cy="557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42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984" y="507351"/>
            <a:ext cx="11705734" cy="6155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Таблица – </a:t>
            </a:r>
            <a:r>
              <a:rPr lang="ru-RU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Индексы цен на сельскохозяйственную продукцию и продовольствие в Республике Беларусь 2020-2025 гг.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40396"/>
              </p:ext>
            </p:extLst>
          </p:nvPr>
        </p:nvGraphicFramePr>
        <p:xfrm>
          <a:off x="329282" y="1442542"/>
          <a:ext cx="11109435" cy="3972913"/>
        </p:xfrm>
        <a:graphic>
          <a:graphicData uri="http://schemas.openxmlformats.org/drawingml/2006/table">
            <a:tbl>
              <a:tblPr firstRow="1" firstCol="1" bandRow="1"/>
              <a:tblGrid>
                <a:gridCol w="555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4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Виды продукции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потребительских цен </a:t>
                      </a: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товары и услуги в % к предыдущему периоду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104,57</a:t>
                      </a: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109,39</a:t>
                      </a: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116,48</a:t>
                      </a: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 производителей сельскохозяйственной продукции </a:t>
                      </a: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% к соответствующему периоду предыдущего года по территории Республики Беларусь: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всего по видам сельскохозяйственной продукции</a:t>
                      </a:r>
                      <a:endParaRPr lang="ru-RU" sz="16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растениеводство</a:t>
                      </a:r>
                      <a:endParaRPr lang="ru-RU" sz="16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107,7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животноводство</a:t>
                      </a:r>
                      <a:endParaRPr lang="ru-RU" sz="16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x-none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8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1F0EA67-5441-47D9-8EBD-F72B82D3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99558"/>
              </p:ext>
            </p:extLst>
          </p:nvPr>
        </p:nvGraphicFramePr>
        <p:xfrm>
          <a:off x="316698" y="1112520"/>
          <a:ext cx="11558603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615">
                  <a:extLst>
                    <a:ext uri="{9D8B030D-6E8A-4147-A177-3AD203B41FA5}">
                      <a16:colId xmlns:a16="http://schemas.microsoft.com/office/drawing/2014/main" val="365799934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143277434"/>
                    </a:ext>
                  </a:extLst>
                </a:gridCol>
                <a:gridCol w="2957484">
                  <a:extLst>
                    <a:ext uri="{9D8B030D-6E8A-4147-A177-3AD203B41FA5}">
                      <a16:colId xmlns:a16="http://schemas.microsoft.com/office/drawing/2014/main" val="307428376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354249658"/>
                    </a:ext>
                  </a:extLst>
                </a:gridCol>
                <a:gridCol w="3072809">
                  <a:extLst>
                    <a:ext uri="{9D8B030D-6E8A-4147-A177-3AD203B41FA5}">
                      <a16:colId xmlns:a16="http://schemas.microsoft.com/office/drawing/2014/main" val="1204047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Армения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Беларусь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Казахстан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Кыргызская Республика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79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закупки сельскохозяйственной продукции не осуществляются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Государственные закупки сельскохозяйственной продукции для республиканских нужд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Закупка в стабилизационные фонды местными органами власти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Формирование и реализация государственных резервов хранения посредством.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–закупа, хранения, освежения и использования резервного запаса зерна;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проведения интервенционных операций (при необходимости);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формирования экспортных партий и стабилизации экспортных поставок зерна на внешние рынки сбыта)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Формирование регионального продовольственного стабилизационного фонда, за исключением зерна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Государственные закупки в резерв Государственным зерна продовольственного пшеницы фондом материальных резервов при Правительстве Кыргызской Республики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Закупочные и товарные интервенции на рынке сельскохозяйственной продукции, сырья и продовольствия предусмотрены, но на практике не осуществляются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Формирование заказов на закупку и поставку сельскохозяйственной продукции, сырья и продовольствия для: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федеральных государственных нужд (федеральный фонд);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региональных государственных нужд (региональные фонды)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Государственные закупочные и товарные интервенции</a:t>
                      </a:r>
                      <a:endParaRPr lang="ru-BY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41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1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135FD7-7DB3-4030-B0C0-7C988256CC2D}" type="slidenum">
              <a:rPr lang="ru-RU" smtClean="0">
                <a:solidFill>
                  <a:srgbClr val="000000"/>
                </a:solidFill>
              </a:rPr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30" y="244475"/>
            <a:ext cx="6692398" cy="115189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 Совета Министров Республики Беларусь «О поставке (закупке) сельскохозяйственной продукции и сырья для республиканских государственных нужд 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год» №805 от 31.12.202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u="sng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объемов заказа (по областям) и установление механизма его реализации</a:t>
            </a:r>
            <a:endParaRPr lang="ru-RU" sz="1600" u="sng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031" y="1779270"/>
            <a:ext cx="6851886" cy="139446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  Совета Министров Республики Беларусь  «Об установлении перечня заготовителей и объемов поставок (закупок) сельскохозяйственной продукции и сырья для республиканских государственных нужд 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год» № 6 от 22.01.2026 г. 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u="sng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заготовителей продукции и объемов поставок </a:t>
            </a:r>
            <a:endParaRPr lang="ru-RU" sz="1600" u="sng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030" y="3461775"/>
            <a:ext cx="6936947" cy="161441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  Министерства сельского хозяйства и продовольствия «Об установлении фиксированных цен на сельскохозяйственную продукцию (растениеводства) урожая 2026 года, закупаемую для</a:t>
            </a: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республиканских государственных нужд»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 от 26.02.2026 г.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u="sng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уровней цен и  установление надбавок (скидок) к цене с учетом качественных характеристик продукции</a:t>
            </a:r>
            <a:endParaRPr lang="ru-RU" sz="1600" u="sng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95" y="6142320"/>
            <a:ext cx="11765280" cy="338554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Рисунок – Нормативно-правовое обеспечение поставок (закупок) сельскохозяйственной продукции для государственных нужд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474340" y="1408073"/>
            <a:ext cx="46805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363957" y="3191494"/>
            <a:ext cx="46805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39836" y="5239139"/>
            <a:ext cx="3112963" cy="825076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ежегодно утверждаемых цен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0256" y="5477754"/>
            <a:ext cx="2382202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максимальные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0408" y="5464182"/>
            <a:ext cx="2382202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минимальные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80560" y="5464182"/>
            <a:ext cx="1846516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Фиксированные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8300B9-1192-42EF-A005-B1875A955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79922"/>
              </p:ext>
            </p:extLst>
          </p:nvPr>
        </p:nvGraphicFramePr>
        <p:xfrm>
          <a:off x="7312173" y="1024284"/>
          <a:ext cx="4692502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581993">
                  <a:extLst>
                    <a:ext uri="{9D8B030D-6E8A-4147-A177-3AD203B41FA5}">
                      <a16:colId xmlns:a16="http://schemas.microsoft.com/office/drawing/2014/main" val="471639632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val="1994678646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14346789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1405074897"/>
                    </a:ext>
                  </a:extLst>
                </a:gridCol>
                <a:gridCol w="1207820">
                  <a:extLst>
                    <a:ext uri="{9D8B030D-6E8A-4147-A177-3AD203B41FA5}">
                      <a16:colId xmlns:a16="http://schemas.microsoft.com/office/drawing/2014/main" val="1164813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Пшеница</a:t>
                      </a: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Рожь </a:t>
                      </a: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Гречиха</a:t>
                      </a: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Масло семян рапса</a:t>
                      </a: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42324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00619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67780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2012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36615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2013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4496"/>
                  </a:ext>
                </a:extLst>
              </a:tr>
              <a:tr h="23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2014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46261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2015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44,1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74688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2016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–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85066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2017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62,7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17012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71249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27934"/>
                  </a:ext>
                </a:extLst>
              </a:tr>
              <a:tr h="206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7646" marR="67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70,4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56435"/>
                  </a:ext>
                </a:extLst>
              </a:tr>
            </a:tbl>
          </a:graphicData>
        </a:graphic>
      </p:graphicFrame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DF29BC6-40EE-4A34-A461-22AEB255F5BF}"/>
              </a:ext>
            </a:extLst>
          </p:cNvPr>
          <p:cNvSpPr txBox="1">
            <a:spLocks/>
          </p:cNvSpPr>
          <p:nvPr/>
        </p:nvSpPr>
        <p:spPr>
          <a:xfrm>
            <a:off x="7312173" y="212577"/>
            <a:ext cx="4692502" cy="811707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 –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Отношение объема государственных нужд 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 объему производства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 с.-х. организациях (фрагмент), 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2177B7-BA24-4603-9114-A60B2EDE2826}"/>
              </a:ext>
            </a:extLst>
          </p:cNvPr>
          <p:cNvSpPr/>
          <p:nvPr/>
        </p:nvSpPr>
        <p:spPr>
          <a:xfrm>
            <a:off x="149890" y="298883"/>
            <a:ext cx="11746197" cy="70057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Таблица  – Перечень заготовителей и объемы поставок (закупок) сельскохозяйственной продукции и сырья для республиканских государственных нужд на 2026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246A37-E79D-4E9A-B624-FAF026F10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51783" r="23169" b="8682"/>
          <a:stretch/>
        </p:blipFill>
        <p:spPr>
          <a:xfrm>
            <a:off x="0" y="1360966"/>
            <a:ext cx="12045978" cy="52418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4FFF49-85A3-45DC-A2B0-8FDF912C2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74" t="41860" r="50296" b="12559"/>
          <a:stretch/>
        </p:blipFill>
        <p:spPr>
          <a:xfrm>
            <a:off x="7371906" y="1828801"/>
            <a:ext cx="4733008" cy="51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738884" y="6492875"/>
            <a:ext cx="1529316" cy="365125"/>
          </a:xfrm>
        </p:spPr>
        <p:txBody>
          <a:bodyPr/>
          <a:lstStyle/>
          <a:p>
            <a:pPr>
              <a:defRPr/>
            </a:pPr>
            <a:fld id="{38135FD7-7DB3-4030-B0C0-7C988256CC2D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4895"/>
              </p:ext>
            </p:extLst>
          </p:nvPr>
        </p:nvGraphicFramePr>
        <p:xfrm>
          <a:off x="119738" y="732826"/>
          <a:ext cx="11772268" cy="5964779"/>
        </p:xfrm>
        <a:graphic>
          <a:graphicData uri="http://schemas.openxmlformats.org/drawingml/2006/table">
            <a:tbl>
              <a:tblPr firstRow="1" firstCol="1" bandRow="1"/>
              <a:tblGrid>
                <a:gridCol w="530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15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Виды продукции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12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ПРЕД. МАКС.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ФИКС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87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Рожь: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поставляемая для переработки в муку  класс 1-3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фуражная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12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Пшеница мягкая продовольственная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сод.клейк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не менее 28 %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сод.клейк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не менее 22 %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сод.клейк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не менее 18 %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419,123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фуражная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206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                                                         Ячмень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пивоваренный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1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                                                           Овес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1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2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3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фуражный 4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Гречиха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4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продовольственная 1 класса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продовольственная 2 класса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548,41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продовольственная 3 класса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738" y="79780"/>
            <a:ext cx="11772268" cy="58477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</a:rPr>
              <a:t>Таблица  – Динамика закупочных цен на отдельные виды продукции растениеводства, поставляемой для государственных нужд (фрагмент), бел. руб./т </a:t>
            </a:r>
          </a:p>
        </p:txBody>
      </p:sp>
    </p:spTree>
    <p:extLst>
      <p:ext uri="{BB962C8B-B14F-4D97-AF65-F5344CB8AC3E}">
        <p14:creationId xmlns:p14="http://schemas.microsoft.com/office/powerpoint/2010/main" val="121587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0738884" y="6492875"/>
            <a:ext cx="1529316" cy="365125"/>
          </a:xfrm>
        </p:spPr>
        <p:txBody>
          <a:bodyPr/>
          <a:lstStyle/>
          <a:p>
            <a:pPr>
              <a:defRPr/>
            </a:pPr>
            <a:fld id="{38135FD7-7DB3-4030-B0C0-7C988256CC2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27801"/>
              </p:ext>
            </p:extLst>
          </p:nvPr>
        </p:nvGraphicFramePr>
        <p:xfrm>
          <a:off x="119738" y="767679"/>
          <a:ext cx="11854548" cy="5504216"/>
        </p:xfrm>
        <a:graphic>
          <a:graphicData uri="http://schemas.openxmlformats.org/drawingml/2006/table">
            <a:tbl>
              <a:tblPr firstRow="1" firstCol="1" bandRow="1"/>
              <a:tblGrid>
                <a:gridCol w="397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15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Виды продукции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06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ПРЕД. МАКС.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ПРЕД. МАКС.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ФИКС.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ФИКС</a:t>
                      </a:r>
                    </a:p>
                  </a:txBody>
                  <a:tcPr marL="48740" marR="48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87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Рожь: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поставляемая для переработки в муку  класс 1-3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81,9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132,4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фуражная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65,6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81,0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80,9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3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Пшеница мягкая продовольственная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сод.клейк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не менее 28 %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154,1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141,5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161,7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161,6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187,3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161,2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170,5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сод.клейк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не менее 22 %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145,0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132,0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147,8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171,2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147,3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сод.клейк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 не менее 18 %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126,9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115,7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129,5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129,4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150,5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136,5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фуражная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20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                                                         Ячмень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пивоваренный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125,7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130,2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149,7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171,2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147,3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155,8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165,5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фуражный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83,9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70,7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1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88,3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                                                           Овес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1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127,5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84,5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127,5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141,1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2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79,6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130,1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132,9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продовольственный 3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63,8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74,1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74,1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фуражный 4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51,1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Гречиха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4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продовольственная 1 класса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454,1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231,7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232,2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323,2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278,2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215,6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продовольственная 2 класса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421,9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215,7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216,2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216,1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421,9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258,9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200,6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продовольственная 3 класса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8740" marR="48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378,3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191,8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192,3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192,1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378,3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230,2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178,4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738" y="79780"/>
            <a:ext cx="11985176" cy="624595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Таблица  – Динамика закупочных цен на отдельные виды продукции растениеводства, поставляемой для государственных нужд (фрагмент), долл США/т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61" y="244687"/>
            <a:ext cx="11813278" cy="483312"/>
          </a:xfrm>
          <a:solidFill>
            <a:srgbClr val="7030A0">
              <a:alpha val="3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– Расчет производственно-экономических показателей возделывания пшеницы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578515"/>
              </p:ext>
            </p:extLst>
          </p:nvPr>
        </p:nvGraphicFramePr>
        <p:xfrm>
          <a:off x="189361" y="1041260"/>
          <a:ext cx="11899858" cy="5457253"/>
        </p:xfrm>
        <a:graphic>
          <a:graphicData uri="http://schemas.openxmlformats.org/drawingml/2006/table">
            <a:tbl>
              <a:tblPr firstRow="1" firstCol="1" bandRow="1"/>
              <a:tblGrid>
                <a:gridCol w="505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50106308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037520841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1153137694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2148340738"/>
                    </a:ext>
                  </a:extLst>
                </a:gridCol>
                <a:gridCol w="850604">
                  <a:extLst>
                    <a:ext uri="{9D8B030D-6E8A-4147-A177-3AD203B41FA5}">
                      <a16:colId xmlns:a16="http://schemas.microsoft.com/office/drawing/2014/main" val="2222224088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898959721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1569390299"/>
                    </a:ext>
                  </a:extLst>
                </a:gridCol>
              </a:tblGrid>
              <a:tr h="1121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Год</a:t>
                      </a:r>
                      <a:endParaRPr lang="ru-BY" sz="1600" dirty="0"/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2024 к 2020 г., % (п. п.)</a:t>
                      </a:r>
                      <a:endParaRPr lang="ru-BY" sz="1600" dirty="0"/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88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2023*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2024*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2025*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4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Пшеница</a:t>
                      </a: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Валовой сбор (с.-х. организации в фокус-группе), тыс. т</a:t>
                      </a: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2635,5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2322,6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3025,0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2643,0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2708,0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3105,0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Объем госзаказа, тыс. т</a:t>
                      </a: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464,5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478,1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532,0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530,0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551,6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507,7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Уровень нагрузки госзаказа к объему производства, %</a:t>
                      </a: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Утвержденная цена в рамках госнужд, бел. руб./т: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 уровень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394,5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410,3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492,4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523,36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523,36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523,36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 уровень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360,6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375,0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478,35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478,35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 уровень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315,9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328,6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394,3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419,12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419,12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419,12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1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Фактическая цена по фокус-группе, бел. руб./т</a:t>
                      </a: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351,7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382,0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453,3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455,9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436,7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4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Индекс цен (цена госнужды к фактической цене реализации):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 уровень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1,20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6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 уровень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1,05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1,10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6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 уровень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0,92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6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2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Рентабельность реализации в фокус-группе, % </a:t>
                      </a: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36,7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6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4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Потенциальная рентабельность реализации, %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 уровень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53,4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34,1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40,7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32,3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6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3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 уровень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BY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6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 уровень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4478" marR="544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45B8532F-4CEE-4636-A067-363CD4FD4357}" type="slidenum">
                        <a:rPr lang="ru-BY" sz="16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</a:t>
                      </a:fld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2530</Words>
  <Application>Microsoft Office PowerPoint</Application>
  <PresentationFormat>Широкоэкранный</PresentationFormat>
  <Paragraphs>886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– Расчет производственно-экономических показателей возделывания пшеницы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Svetlana</cp:lastModifiedBy>
  <cp:revision>64</cp:revision>
  <cp:lastPrinted>2026-05-15T05:32:33Z</cp:lastPrinted>
  <dcterms:created xsi:type="dcterms:W3CDTF">2025-04-03T09:45:00Z</dcterms:created>
  <dcterms:modified xsi:type="dcterms:W3CDTF">2026-05-15T06:07:59Z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E688C8ACDF864E2881CEE65DA1E7082F_13</vt:lpwstr>
  </property>
  <property fmtid="{D5CDD505-2E9C-101B-9397-08002B2CF9AE}" pid="3" name="KSOProductBuildVer">
    <vt:lpwstr>1049-12.1.0.26372</vt:lpwstr>
  </property>
</Properties>
</file>