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45"/>
  </p:notesMasterIdLst>
  <p:sldIdLst>
    <p:sldId id="256" r:id="rId2"/>
    <p:sldId id="373" r:id="rId3"/>
    <p:sldId id="374" r:id="rId4"/>
    <p:sldId id="376" r:id="rId5"/>
    <p:sldId id="377" r:id="rId6"/>
    <p:sldId id="375" r:id="rId7"/>
    <p:sldId id="385" r:id="rId8"/>
    <p:sldId id="353" r:id="rId9"/>
    <p:sldId id="364" r:id="rId10"/>
    <p:sldId id="288" r:id="rId11"/>
    <p:sldId id="351" r:id="rId12"/>
    <p:sldId id="320" r:id="rId13"/>
    <p:sldId id="386" r:id="rId14"/>
    <p:sldId id="358" r:id="rId15"/>
    <p:sldId id="330" r:id="rId16"/>
    <p:sldId id="333" r:id="rId17"/>
    <p:sldId id="378" r:id="rId18"/>
    <p:sldId id="366" r:id="rId19"/>
    <p:sldId id="314" r:id="rId20"/>
    <p:sldId id="305" r:id="rId21"/>
    <p:sldId id="360" r:id="rId22"/>
    <p:sldId id="361" r:id="rId23"/>
    <p:sldId id="387" r:id="rId24"/>
    <p:sldId id="312" r:id="rId25"/>
    <p:sldId id="336" r:id="rId26"/>
    <p:sldId id="362" r:id="rId27"/>
    <p:sldId id="388" r:id="rId28"/>
    <p:sldId id="339" r:id="rId29"/>
    <p:sldId id="324" r:id="rId30"/>
    <p:sldId id="271" r:id="rId31"/>
    <p:sldId id="326" r:id="rId32"/>
    <p:sldId id="357" r:id="rId33"/>
    <p:sldId id="379" r:id="rId34"/>
    <p:sldId id="331" r:id="rId35"/>
    <p:sldId id="380" r:id="rId36"/>
    <p:sldId id="334" r:id="rId37"/>
    <p:sldId id="328" r:id="rId38"/>
    <p:sldId id="381" r:id="rId39"/>
    <p:sldId id="322" r:id="rId40"/>
    <p:sldId id="383" r:id="rId41"/>
    <p:sldId id="382" r:id="rId42"/>
    <p:sldId id="384" r:id="rId43"/>
    <p:sldId id="282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6DC946-9974-4F54-B477-0437F585D16D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8B0B98-B167-4EC0-9A26-430560B33EEC}">
      <dgm:prSet phldrT="[Текст]" custT="1"/>
      <dgm:spPr/>
      <dgm:t>
        <a:bodyPr/>
        <a:lstStyle/>
        <a:p>
          <a:r>
            <a:rPr lang="ru-RU" sz="1300" dirty="0" smtClean="0"/>
            <a:t>ППА</a:t>
          </a:r>
          <a:endParaRPr lang="ru-RU" sz="1300" dirty="0"/>
        </a:p>
      </dgm:t>
    </dgm:pt>
    <dgm:pt modelId="{95BF52AF-73F4-48BD-8FC9-5D41366A743E}" type="parTrans" cxnId="{34FCCC38-D4EA-4970-811B-4BC81B66399A}">
      <dgm:prSet/>
      <dgm:spPr/>
      <dgm:t>
        <a:bodyPr/>
        <a:lstStyle/>
        <a:p>
          <a:endParaRPr lang="ru-RU"/>
        </a:p>
      </dgm:t>
    </dgm:pt>
    <dgm:pt modelId="{1436008B-B90C-492C-85ED-5961622DEDEE}" type="sibTrans" cxnId="{34FCCC38-D4EA-4970-811B-4BC81B66399A}">
      <dgm:prSet/>
      <dgm:spPr/>
      <dgm:t>
        <a:bodyPr/>
        <a:lstStyle/>
        <a:p>
          <a:endParaRPr lang="ru-RU"/>
        </a:p>
      </dgm:t>
    </dgm:pt>
    <dgm:pt modelId="{AEEC5777-B4F8-498D-999C-CD2E24E3440B}">
      <dgm:prSet phldrT="[Текст]" custT="1"/>
      <dgm:spPr/>
      <dgm:t>
        <a:bodyPr/>
        <a:lstStyle/>
        <a:p>
          <a:r>
            <a:rPr lang="ru-RU" sz="1300" dirty="0" smtClean="0"/>
            <a:t>Добровольное</a:t>
          </a:r>
          <a:r>
            <a:rPr lang="ru-RU" sz="800" dirty="0" smtClean="0"/>
            <a:t> </a:t>
          </a:r>
          <a:r>
            <a:rPr lang="ru-RU" sz="1300" dirty="0" smtClean="0"/>
            <a:t>побуждение</a:t>
          </a:r>
          <a:endParaRPr lang="ru-RU" sz="1300" dirty="0"/>
        </a:p>
      </dgm:t>
    </dgm:pt>
    <dgm:pt modelId="{D2CD7415-3077-445C-B3C8-6B3693DBDE69}" type="parTrans" cxnId="{6879BB7C-D2EF-469F-A5DD-E462A9B927DD}">
      <dgm:prSet/>
      <dgm:spPr/>
      <dgm:t>
        <a:bodyPr/>
        <a:lstStyle/>
        <a:p>
          <a:endParaRPr lang="ru-RU"/>
        </a:p>
      </dgm:t>
    </dgm:pt>
    <dgm:pt modelId="{34427F69-14A3-4E5B-8195-0C8CE5FBE33A}" type="sibTrans" cxnId="{6879BB7C-D2EF-469F-A5DD-E462A9B927DD}">
      <dgm:prSet/>
      <dgm:spPr/>
      <dgm:t>
        <a:bodyPr/>
        <a:lstStyle/>
        <a:p>
          <a:endParaRPr lang="ru-RU"/>
        </a:p>
      </dgm:t>
    </dgm:pt>
    <dgm:pt modelId="{1A3C31F2-118E-4670-8D57-9F62DF566043}">
      <dgm:prSet phldrT="[Текст]" custT="1"/>
      <dgm:spPr/>
      <dgm:t>
        <a:bodyPr/>
        <a:lstStyle/>
        <a:p>
          <a:r>
            <a:rPr lang="ru-RU" sz="1300" dirty="0" smtClean="0"/>
            <a:t>Сбор доказательной базы (оформление результатов)</a:t>
          </a:r>
          <a:endParaRPr lang="ru-RU" sz="1300" dirty="0"/>
        </a:p>
      </dgm:t>
    </dgm:pt>
    <dgm:pt modelId="{B50F4A00-47ED-46F2-88BC-CCB6831977A9}" type="parTrans" cxnId="{580A8021-696D-4500-B54A-BCD903B17849}">
      <dgm:prSet/>
      <dgm:spPr/>
      <dgm:t>
        <a:bodyPr/>
        <a:lstStyle/>
        <a:p>
          <a:endParaRPr lang="ru-RU"/>
        </a:p>
      </dgm:t>
    </dgm:pt>
    <dgm:pt modelId="{722DD967-6CCE-428C-9758-937AF8B9D70C}" type="sibTrans" cxnId="{580A8021-696D-4500-B54A-BCD903B17849}">
      <dgm:prSet/>
      <dgm:spPr/>
      <dgm:t>
        <a:bodyPr/>
        <a:lstStyle/>
        <a:p>
          <a:endParaRPr lang="ru-RU"/>
        </a:p>
      </dgm:t>
    </dgm:pt>
    <dgm:pt modelId="{5002E3DD-67D3-4776-8D0D-C97D12696FC6}">
      <dgm:prSet phldrT="[Текст]" custT="1"/>
      <dgm:spPr/>
      <dgm:t>
        <a:bodyPr/>
        <a:lstStyle/>
        <a:p>
          <a:r>
            <a:rPr lang="ru-RU" sz="1300" dirty="0" smtClean="0"/>
            <a:t>Формирование плана о целесообразности</a:t>
          </a:r>
          <a:r>
            <a:rPr lang="en-US" sz="1300" dirty="0" smtClean="0"/>
            <a:t>/</a:t>
          </a:r>
          <a:r>
            <a:rPr lang="ru-RU" sz="1300" dirty="0" smtClean="0"/>
            <a:t>нецелесообразности  ВП (защита)</a:t>
          </a:r>
          <a:endParaRPr lang="ru-RU" sz="1300" dirty="0"/>
        </a:p>
      </dgm:t>
    </dgm:pt>
    <dgm:pt modelId="{3082B0B4-9B11-4B46-B9C9-F85701C905E5}" type="parTrans" cxnId="{6A689FB8-2811-48D4-8BB7-C975EF465F35}">
      <dgm:prSet/>
      <dgm:spPr/>
      <dgm:t>
        <a:bodyPr/>
        <a:lstStyle/>
        <a:p>
          <a:endParaRPr lang="ru-RU"/>
        </a:p>
      </dgm:t>
    </dgm:pt>
    <dgm:pt modelId="{0F7B168C-9444-4665-BB8E-FF32706EC763}" type="sibTrans" cxnId="{6A689FB8-2811-48D4-8BB7-C975EF465F35}">
      <dgm:prSet/>
      <dgm:spPr/>
      <dgm:t>
        <a:bodyPr/>
        <a:lstStyle/>
        <a:p>
          <a:endParaRPr lang="ru-RU"/>
        </a:p>
      </dgm:t>
    </dgm:pt>
    <dgm:pt modelId="{4814BFBD-BE3E-45D8-B0FF-81A4C783846B}">
      <dgm:prSet phldrT="[Текст]"/>
      <dgm:spPr/>
      <dgm:t>
        <a:bodyPr/>
        <a:lstStyle/>
        <a:p>
          <a:r>
            <a:rPr lang="ru-RU" dirty="0" smtClean="0"/>
            <a:t>Включение в план ВНП</a:t>
          </a:r>
          <a:endParaRPr lang="ru-RU" dirty="0"/>
        </a:p>
      </dgm:t>
    </dgm:pt>
    <dgm:pt modelId="{2B0B362E-1EBE-439F-9582-C6D3E43FDF73}" type="parTrans" cxnId="{C9C940A2-FD69-41C6-9346-30622B8EA3C4}">
      <dgm:prSet/>
      <dgm:spPr/>
      <dgm:t>
        <a:bodyPr/>
        <a:lstStyle/>
        <a:p>
          <a:endParaRPr lang="ru-RU"/>
        </a:p>
      </dgm:t>
    </dgm:pt>
    <dgm:pt modelId="{AB7DD31C-E6B6-483E-B387-CC14C86D6A46}" type="sibTrans" cxnId="{C9C940A2-FD69-41C6-9346-30622B8EA3C4}">
      <dgm:prSet/>
      <dgm:spPr/>
      <dgm:t>
        <a:bodyPr/>
        <a:lstStyle/>
        <a:p>
          <a:endParaRPr lang="ru-RU"/>
        </a:p>
      </dgm:t>
    </dgm:pt>
    <dgm:pt modelId="{BB93F6CE-2E2A-444B-AA71-3F60A2E9A997}">
      <dgm:prSet phldrT="[Текст]"/>
      <dgm:spPr/>
      <dgm:t>
        <a:bodyPr/>
        <a:lstStyle/>
        <a:p>
          <a:r>
            <a:rPr lang="ru-RU" dirty="0" smtClean="0"/>
            <a:t>Комплексная Выездная Налоговая Проверка.</a:t>
          </a:r>
          <a:endParaRPr lang="ru-RU" dirty="0"/>
        </a:p>
      </dgm:t>
    </dgm:pt>
    <dgm:pt modelId="{427EBD76-315B-47BF-B1D8-47836E3DF843}" type="parTrans" cxnId="{6E865E25-A017-4E76-A487-4DAF53B36186}">
      <dgm:prSet/>
      <dgm:spPr/>
      <dgm:t>
        <a:bodyPr/>
        <a:lstStyle/>
        <a:p>
          <a:endParaRPr lang="ru-RU"/>
        </a:p>
      </dgm:t>
    </dgm:pt>
    <dgm:pt modelId="{892EA614-FF80-4417-8104-8D275091DBA9}" type="sibTrans" cxnId="{6E865E25-A017-4E76-A487-4DAF53B36186}">
      <dgm:prSet/>
      <dgm:spPr/>
      <dgm:t>
        <a:bodyPr/>
        <a:lstStyle/>
        <a:p>
          <a:endParaRPr lang="ru-RU"/>
        </a:p>
      </dgm:t>
    </dgm:pt>
    <dgm:pt modelId="{6433F44C-F613-4F7E-A2C4-948A24A7DCF0}" type="pres">
      <dgm:prSet presAssocID="{556DC946-9974-4F54-B477-0437F585D16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10579A-327A-4680-8581-7222F91CBC57}" type="pres">
      <dgm:prSet presAssocID="{6D8B0B98-B167-4EC0-9A26-430560B33EE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069F6-AC8F-4DDE-AA85-AD1829A8FCD8}" type="pres">
      <dgm:prSet presAssocID="{1436008B-B90C-492C-85ED-5961622DEDEE}" presName="sibTrans" presStyleLbl="sibTrans1D1" presStyleIdx="0" presStyleCnt="5"/>
      <dgm:spPr/>
      <dgm:t>
        <a:bodyPr/>
        <a:lstStyle/>
        <a:p>
          <a:endParaRPr lang="ru-RU"/>
        </a:p>
      </dgm:t>
    </dgm:pt>
    <dgm:pt modelId="{8A2860B7-EFC1-4718-932A-B91DCAB68975}" type="pres">
      <dgm:prSet presAssocID="{1436008B-B90C-492C-85ED-5961622DEDEE}" presName="connectorText" presStyleLbl="sibTrans1D1" presStyleIdx="0" presStyleCnt="5"/>
      <dgm:spPr/>
      <dgm:t>
        <a:bodyPr/>
        <a:lstStyle/>
        <a:p>
          <a:endParaRPr lang="ru-RU"/>
        </a:p>
      </dgm:t>
    </dgm:pt>
    <dgm:pt modelId="{306ED352-DA1E-46B6-9EA4-D734288A0283}" type="pres">
      <dgm:prSet presAssocID="{AEEC5777-B4F8-498D-999C-CD2E24E3440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244FC0-0C94-46ED-A53A-7E7CE98530E0}" type="pres">
      <dgm:prSet presAssocID="{34427F69-14A3-4E5B-8195-0C8CE5FBE33A}" presName="sibTrans" presStyleLbl="sibTrans1D1" presStyleIdx="1" presStyleCnt="5"/>
      <dgm:spPr/>
      <dgm:t>
        <a:bodyPr/>
        <a:lstStyle/>
        <a:p>
          <a:endParaRPr lang="ru-RU"/>
        </a:p>
      </dgm:t>
    </dgm:pt>
    <dgm:pt modelId="{3D1F18E6-532A-425E-8D9F-850ADA4392F0}" type="pres">
      <dgm:prSet presAssocID="{34427F69-14A3-4E5B-8195-0C8CE5FBE33A}" presName="connectorText" presStyleLbl="sibTrans1D1" presStyleIdx="1" presStyleCnt="5"/>
      <dgm:spPr/>
      <dgm:t>
        <a:bodyPr/>
        <a:lstStyle/>
        <a:p>
          <a:endParaRPr lang="ru-RU"/>
        </a:p>
      </dgm:t>
    </dgm:pt>
    <dgm:pt modelId="{CEECCEF0-B337-45E3-AD64-5886774F5618}" type="pres">
      <dgm:prSet presAssocID="{1A3C31F2-118E-4670-8D57-9F62DF56604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60789E-7713-44DD-9FE4-B51636373E74}" type="pres">
      <dgm:prSet presAssocID="{722DD967-6CCE-428C-9758-937AF8B9D70C}" presName="sibTrans" presStyleLbl="sibTrans1D1" presStyleIdx="2" presStyleCnt="5"/>
      <dgm:spPr/>
      <dgm:t>
        <a:bodyPr/>
        <a:lstStyle/>
        <a:p>
          <a:endParaRPr lang="ru-RU"/>
        </a:p>
      </dgm:t>
    </dgm:pt>
    <dgm:pt modelId="{BE550A6C-D5AE-4606-B1FF-799F264BF728}" type="pres">
      <dgm:prSet presAssocID="{722DD967-6CCE-428C-9758-937AF8B9D70C}" presName="connectorText" presStyleLbl="sibTrans1D1" presStyleIdx="2" presStyleCnt="5"/>
      <dgm:spPr/>
      <dgm:t>
        <a:bodyPr/>
        <a:lstStyle/>
        <a:p>
          <a:endParaRPr lang="ru-RU"/>
        </a:p>
      </dgm:t>
    </dgm:pt>
    <dgm:pt modelId="{ED27E60B-EEFB-4F2A-BBEF-54C4A217A5C0}" type="pres">
      <dgm:prSet presAssocID="{5002E3DD-67D3-4776-8D0D-C97D12696FC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05EBCA-246E-4EB0-93D9-1F6BC3068D9C}" type="pres">
      <dgm:prSet presAssocID="{0F7B168C-9444-4665-BB8E-FF32706EC763}" presName="sibTrans" presStyleLbl="sibTrans1D1" presStyleIdx="3" presStyleCnt="5"/>
      <dgm:spPr/>
      <dgm:t>
        <a:bodyPr/>
        <a:lstStyle/>
        <a:p>
          <a:endParaRPr lang="ru-RU"/>
        </a:p>
      </dgm:t>
    </dgm:pt>
    <dgm:pt modelId="{83BB2C44-E1D2-4A61-8F33-8A554F571860}" type="pres">
      <dgm:prSet presAssocID="{0F7B168C-9444-4665-BB8E-FF32706EC763}" presName="connectorText" presStyleLbl="sibTrans1D1" presStyleIdx="3" presStyleCnt="5"/>
      <dgm:spPr/>
      <dgm:t>
        <a:bodyPr/>
        <a:lstStyle/>
        <a:p>
          <a:endParaRPr lang="ru-RU"/>
        </a:p>
      </dgm:t>
    </dgm:pt>
    <dgm:pt modelId="{971B78BB-39B1-4395-9538-A3CEEBA52F4A}" type="pres">
      <dgm:prSet presAssocID="{4814BFBD-BE3E-45D8-B0FF-81A4C783846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9ADAC-FF49-489D-BED6-BE182D8115FB}" type="pres">
      <dgm:prSet presAssocID="{AB7DD31C-E6B6-483E-B387-CC14C86D6A46}" presName="sibTrans" presStyleLbl="sibTrans1D1" presStyleIdx="4" presStyleCnt="5"/>
      <dgm:spPr/>
      <dgm:t>
        <a:bodyPr/>
        <a:lstStyle/>
        <a:p>
          <a:endParaRPr lang="ru-RU"/>
        </a:p>
      </dgm:t>
    </dgm:pt>
    <dgm:pt modelId="{38290C34-575F-47BC-96DF-46EDFEA238A6}" type="pres">
      <dgm:prSet presAssocID="{AB7DD31C-E6B6-483E-B387-CC14C86D6A46}" presName="connectorText" presStyleLbl="sibTrans1D1" presStyleIdx="4" presStyleCnt="5"/>
      <dgm:spPr/>
      <dgm:t>
        <a:bodyPr/>
        <a:lstStyle/>
        <a:p>
          <a:endParaRPr lang="ru-RU"/>
        </a:p>
      </dgm:t>
    </dgm:pt>
    <dgm:pt modelId="{68645DDE-4C1C-49D0-A288-736A967E5AAE}" type="pres">
      <dgm:prSet presAssocID="{BB93F6CE-2E2A-444B-AA71-3F60A2E9A99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C39AAB-01FE-464B-B4AF-813B1876B156}" type="presOf" srcId="{722DD967-6CCE-428C-9758-937AF8B9D70C}" destId="{4A60789E-7713-44DD-9FE4-B51636373E74}" srcOrd="0" destOrd="0" presId="urn:microsoft.com/office/officeart/2005/8/layout/bProcess3"/>
    <dgm:cxn modelId="{C9C940A2-FD69-41C6-9346-30622B8EA3C4}" srcId="{556DC946-9974-4F54-B477-0437F585D16D}" destId="{4814BFBD-BE3E-45D8-B0FF-81A4C783846B}" srcOrd="4" destOrd="0" parTransId="{2B0B362E-1EBE-439F-9582-C6D3E43FDF73}" sibTransId="{AB7DD31C-E6B6-483E-B387-CC14C86D6A46}"/>
    <dgm:cxn modelId="{6879BB7C-D2EF-469F-A5DD-E462A9B927DD}" srcId="{556DC946-9974-4F54-B477-0437F585D16D}" destId="{AEEC5777-B4F8-498D-999C-CD2E24E3440B}" srcOrd="1" destOrd="0" parTransId="{D2CD7415-3077-445C-B3C8-6B3693DBDE69}" sibTransId="{34427F69-14A3-4E5B-8195-0C8CE5FBE33A}"/>
    <dgm:cxn modelId="{33B65C54-33D1-4FF2-B784-924368353169}" type="presOf" srcId="{0F7B168C-9444-4665-BB8E-FF32706EC763}" destId="{83BB2C44-E1D2-4A61-8F33-8A554F571860}" srcOrd="1" destOrd="0" presId="urn:microsoft.com/office/officeart/2005/8/layout/bProcess3"/>
    <dgm:cxn modelId="{580A8021-696D-4500-B54A-BCD903B17849}" srcId="{556DC946-9974-4F54-B477-0437F585D16D}" destId="{1A3C31F2-118E-4670-8D57-9F62DF566043}" srcOrd="2" destOrd="0" parTransId="{B50F4A00-47ED-46F2-88BC-CCB6831977A9}" sibTransId="{722DD967-6CCE-428C-9758-937AF8B9D70C}"/>
    <dgm:cxn modelId="{B37C6F91-C245-4462-9B8F-ACA00AB986E5}" type="presOf" srcId="{556DC946-9974-4F54-B477-0437F585D16D}" destId="{6433F44C-F613-4F7E-A2C4-948A24A7DCF0}" srcOrd="0" destOrd="0" presId="urn:microsoft.com/office/officeart/2005/8/layout/bProcess3"/>
    <dgm:cxn modelId="{91FA25FE-F0D9-47DC-9DE7-F4E32C9B8E14}" type="presOf" srcId="{1A3C31F2-118E-4670-8D57-9F62DF566043}" destId="{CEECCEF0-B337-45E3-AD64-5886774F5618}" srcOrd="0" destOrd="0" presId="urn:microsoft.com/office/officeart/2005/8/layout/bProcess3"/>
    <dgm:cxn modelId="{6E865E25-A017-4E76-A487-4DAF53B36186}" srcId="{556DC946-9974-4F54-B477-0437F585D16D}" destId="{BB93F6CE-2E2A-444B-AA71-3F60A2E9A997}" srcOrd="5" destOrd="0" parTransId="{427EBD76-315B-47BF-B1D8-47836E3DF843}" sibTransId="{892EA614-FF80-4417-8104-8D275091DBA9}"/>
    <dgm:cxn modelId="{39CE6D82-A08D-4346-8DF9-817A4FA3164A}" type="presOf" srcId="{1436008B-B90C-492C-85ED-5961622DEDEE}" destId="{2FF069F6-AC8F-4DDE-AA85-AD1829A8FCD8}" srcOrd="0" destOrd="0" presId="urn:microsoft.com/office/officeart/2005/8/layout/bProcess3"/>
    <dgm:cxn modelId="{10704F4C-9FD2-43C1-AD4A-56BBB218B2E3}" type="presOf" srcId="{0F7B168C-9444-4665-BB8E-FF32706EC763}" destId="{A805EBCA-246E-4EB0-93D9-1F6BC3068D9C}" srcOrd="0" destOrd="0" presId="urn:microsoft.com/office/officeart/2005/8/layout/bProcess3"/>
    <dgm:cxn modelId="{17924844-1B2E-45F5-B6C4-7C522E247E90}" type="presOf" srcId="{AB7DD31C-E6B6-483E-B387-CC14C86D6A46}" destId="{DAC9ADAC-FF49-489D-BED6-BE182D8115FB}" srcOrd="0" destOrd="0" presId="urn:microsoft.com/office/officeart/2005/8/layout/bProcess3"/>
    <dgm:cxn modelId="{62F9BA0C-3C33-4718-B227-4D88D0F222E2}" type="presOf" srcId="{AB7DD31C-E6B6-483E-B387-CC14C86D6A46}" destId="{38290C34-575F-47BC-96DF-46EDFEA238A6}" srcOrd="1" destOrd="0" presId="urn:microsoft.com/office/officeart/2005/8/layout/bProcess3"/>
    <dgm:cxn modelId="{34FCCC38-D4EA-4970-811B-4BC81B66399A}" srcId="{556DC946-9974-4F54-B477-0437F585D16D}" destId="{6D8B0B98-B167-4EC0-9A26-430560B33EEC}" srcOrd="0" destOrd="0" parTransId="{95BF52AF-73F4-48BD-8FC9-5D41366A743E}" sibTransId="{1436008B-B90C-492C-85ED-5961622DEDEE}"/>
    <dgm:cxn modelId="{AA8E883A-C5EB-43E0-902E-B71E675E7C48}" type="presOf" srcId="{722DD967-6CCE-428C-9758-937AF8B9D70C}" destId="{BE550A6C-D5AE-4606-B1FF-799F264BF728}" srcOrd="1" destOrd="0" presId="urn:microsoft.com/office/officeart/2005/8/layout/bProcess3"/>
    <dgm:cxn modelId="{17CB3E26-88C4-4A2A-AC4F-CC97AB2F1E52}" type="presOf" srcId="{AEEC5777-B4F8-498D-999C-CD2E24E3440B}" destId="{306ED352-DA1E-46B6-9EA4-D734288A0283}" srcOrd="0" destOrd="0" presId="urn:microsoft.com/office/officeart/2005/8/layout/bProcess3"/>
    <dgm:cxn modelId="{1A4C8315-EF14-4BBB-B57F-8F778889A295}" type="presOf" srcId="{5002E3DD-67D3-4776-8D0D-C97D12696FC6}" destId="{ED27E60B-EEFB-4F2A-BBEF-54C4A217A5C0}" srcOrd="0" destOrd="0" presId="urn:microsoft.com/office/officeart/2005/8/layout/bProcess3"/>
    <dgm:cxn modelId="{6BAA31AD-F2B3-4FDA-9422-45CF2518CAA4}" type="presOf" srcId="{34427F69-14A3-4E5B-8195-0C8CE5FBE33A}" destId="{3D1F18E6-532A-425E-8D9F-850ADA4392F0}" srcOrd="1" destOrd="0" presId="urn:microsoft.com/office/officeart/2005/8/layout/bProcess3"/>
    <dgm:cxn modelId="{397F859D-D655-4F9C-A6C5-94EC4644A4C0}" type="presOf" srcId="{34427F69-14A3-4E5B-8195-0C8CE5FBE33A}" destId="{18244FC0-0C94-46ED-A53A-7E7CE98530E0}" srcOrd="0" destOrd="0" presId="urn:microsoft.com/office/officeart/2005/8/layout/bProcess3"/>
    <dgm:cxn modelId="{6A689FB8-2811-48D4-8BB7-C975EF465F35}" srcId="{556DC946-9974-4F54-B477-0437F585D16D}" destId="{5002E3DD-67D3-4776-8D0D-C97D12696FC6}" srcOrd="3" destOrd="0" parTransId="{3082B0B4-9B11-4B46-B9C9-F85701C905E5}" sibTransId="{0F7B168C-9444-4665-BB8E-FF32706EC763}"/>
    <dgm:cxn modelId="{3E4F5C0E-DB67-4CA9-9B04-E8473441417A}" type="presOf" srcId="{6D8B0B98-B167-4EC0-9A26-430560B33EEC}" destId="{F210579A-327A-4680-8581-7222F91CBC57}" srcOrd="0" destOrd="0" presId="urn:microsoft.com/office/officeart/2005/8/layout/bProcess3"/>
    <dgm:cxn modelId="{FC555F37-D387-4BB8-BBA5-7803C455F366}" type="presOf" srcId="{BB93F6CE-2E2A-444B-AA71-3F60A2E9A997}" destId="{68645DDE-4C1C-49D0-A288-736A967E5AAE}" srcOrd="0" destOrd="0" presId="urn:microsoft.com/office/officeart/2005/8/layout/bProcess3"/>
    <dgm:cxn modelId="{2AE9952A-E446-44C5-A4FB-B5003EC06606}" type="presOf" srcId="{1436008B-B90C-492C-85ED-5961622DEDEE}" destId="{8A2860B7-EFC1-4718-932A-B91DCAB68975}" srcOrd="1" destOrd="0" presId="urn:microsoft.com/office/officeart/2005/8/layout/bProcess3"/>
    <dgm:cxn modelId="{8D7D99F5-8A8E-4A35-9F5F-C796CB20FE60}" type="presOf" srcId="{4814BFBD-BE3E-45D8-B0FF-81A4C783846B}" destId="{971B78BB-39B1-4395-9538-A3CEEBA52F4A}" srcOrd="0" destOrd="0" presId="urn:microsoft.com/office/officeart/2005/8/layout/bProcess3"/>
    <dgm:cxn modelId="{09D66CC2-3D73-468F-B3B8-DCCD9E82A676}" type="presParOf" srcId="{6433F44C-F613-4F7E-A2C4-948A24A7DCF0}" destId="{F210579A-327A-4680-8581-7222F91CBC57}" srcOrd="0" destOrd="0" presId="urn:microsoft.com/office/officeart/2005/8/layout/bProcess3"/>
    <dgm:cxn modelId="{7C811B9F-E562-4F0D-A5CE-CCB0E1527D66}" type="presParOf" srcId="{6433F44C-F613-4F7E-A2C4-948A24A7DCF0}" destId="{2FF069F6-AC8F-4DDE-AA85-AD1829A8FCD8}" srcOrd="1" destOrd="0" presId="urn:microsoft.com/office/officeart/2005/8/layout/bProcess3"/>
    <dgm:cxn modelId="{1DF58D76-959C-4C67-A787-514BA441B07B}" type="presParOf" srcId="{2FF069F6-AC8F-4DDE-AA85-AD1829A8FCD8}" destId="{8A2860B7-EFC1-4718-932A-B91DCAB68975}" srcOrd="0" destOrd="0" presId="urn:microsoft.com/office/officeart/2005/8/layout/bProcess3"/>
    <dgm:cxn modelId="{A6559680-B274-4657-AA8B-BE6615264DC9}" type="presParOf" srcId="{6433F44C-F613-4F7E-A2C4-948A24A7DCF0}" destId="{306ED352-DA1E-46B6-9EA4-D734288A0283}" srcOrd="2" destOrd="0" presId="urn:microsoft.com/office/officeart/2005/8/layout/bProcess3"/>
    <dgm:cxn modelId="{3A9CAB5F-3A85-40FC-8C2A-E1C29AF9EC9B}" type="presParOf" srcId="{6433F44C-F613-4F7E-A2C4-948A24A7DCF0}" destId="{18244FC0-0C94-46ED-A53A-7E7CE98530E0}" srcOrd="3" destOrd="0" presId="urn:microsoft.com/office/officeart/2005/8/layout/bProcess3"/>
    <dgm:cxn modelId="{4E339F35-1652-4256-83B0-CC15BB6B8652}" type="presParOf" srcId="{18244FC0-0C94-46ED-A53A-7E7CE98530E0}" destId="{3D1F18E6-532A-425E-8D9F-850ADA4392F0}" srcOrd="0" destOrd="0" presId="urn:microsoft.com/office/officeart/2005/8/layout/bProcess3"/>
    <dgm:cxn modelId="{7A4EA4B1-5EF6-4221-AFB5-A5AC851D3356}" type="presParOf" srcId="{6433F44C-F613-4F7E-A2C4-948A24A7DCF0}" destId="{CEECCEF0-B337-45E3-AD64-5886774F5618}" srcOrd="4" destOrd="0" presId="urn:microsoft.com/office/officeart/2005/8/layout/bProcess3"/>
    <dgm:cxn modelId="{00CF1CE2-9D00-42EA-A21E-B37251412200}" type="presParOf" srcId="{6433F44C-F613-4F7E-A2C4-948A24A7DCF0}" destId="{4A60789E-7713-44DD-9FE4-B51636373E74}" srcOrd="5" destOrd="0" presId="urn:microsoft.com/office/officeart/2005/8/layout/bProcess3"/>
    <dgm:cxn modelId="{A1612E15-106D-4BA9-B24D-45EAF15348C5}" type="presParOf" srcId="{4A60789E-7713-44DD-9FE4-B51636373E74}" destId="{BE550A6C-D5AE-4606-B1FF-799F264BF728}" srcOrd="0" destOrd="0" presId="urn:microsoft.com/office/officeart/2005/8/layout/bProcess3"/>
    <dgm:cxn modelId="{1615FFF4-94B1-4C43-A45D-B4666553BE63}" type="presParOf" srcId="{6433F44C-F613-4F7E-A2C4-948A24A7DCF0}" destId="{ED27E60B-EEFB-4F2A-BBEF-54C4A217A5C0}" srcOrd="6" destOrd="0" presId="urn:microsoft.com/office/officeart/2005/8/layout/bProcess3"/>
    <dgm:cxn modelId="{306B462E-BB0C-4C7C-AE58-6C8747E7A57E}" type="presParOf" srcId="{6433F44C-F613-4F7E-A2C4-948A24A7DCF0}" destId="{A805EBCA-246E-4EB0-93D9-1F6BC3068D9C}" srcOrd="7" destOrd="0" presId="urn:microsoft.com/office/officeart/2005/8/layout/bProcess3"/>
    <dgm:cxn modelId="{4B2FED8A-8BA7-4A07-9B90-E93904D61FAC}" type="presParOf" srcId="{A805EBCA-246E-4EB0-93D9-1F6BC3068D9C}" destId="{83BB2C44-E1D2-4A61-8F33-8A554F571860}" srcOrd="0" destOrd="0" presId="urn:microsoft.com/office/officeart/2005/8/layout/bProcess3"/>
    <dgm:cxn modelId="{D3A1B8DE-CC38-4DA3-B82E-952F7530C395}" type="presParOf" srcId="{6433F44C-F613-4F7E-A2C4-948A24A7DCF0}" destId="{971B78BB-39B1-4395-9538-A3CEEBA52F4A}" srcOrd="8" destOrd="0" presId="urn:microsoft.com/office/officeart/2005/8/layout/bProcess3"/>
    <dgm:cxn modelId="{19FEBC4C-3D4D-483A-A217-10FCA13C14F2}" type="presParOf" srcId="{6433F44C-F613-4F7E-A2C4-948A24A7DCF0}" destId="{DAC9ADAC-FF49-489D-BED6-BE182D8115FB}" srcOrd="9" destOrd="0" presId="urn:microsoft.com/office/officeart/2005/8/layout/bProcess3"/>
    <dgm:cxn modelId="{6F472671-1EFC-426F-B157-3919F339E4DE}" type="presParOf" srcId="{DAC9ADAC-FF49-489D-BED6-BE182D8115FB}" destId="{38290C34-575F-47BC-96DF-46EDFEA238A6}" srcOrd="0" destOrd="0" presId="urn:microsoft.com/office/officeart/2005/8/layout/bProcess3"/>
    <dgm:cxn modelId="{E2E27E20-E987-45F2-8BEC-DB63BC94A70C}" type="presParOf" srcId="{6433F44C-F613-4F7E-A2C4-948A24A7DCF0}" destId="{68645DDE-4C1C-49D0-A288-736A967E5AAE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F2C6EE-56F0-4990-BE6A-8AA80ECBF3E4}" type="doc">
      <dgm:prSet loTypeId="urn:microsoft.com/office/officeart/2005/8/layout/hierarchy1" loCatId="hierarchy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697F7B-D259-4AA2-81B3-007852BEEAAB}">
      <dgm:prSet phldrT="[Текст]"/>
      <dgm:spPr/>
      <dgm:t>
        <a:bodyPr/>
        <a:lstStyle/>
        <a:p>
          <a:r>
            <a:rPr lang="ru-RU" dirty="0" smtClean="0"/>
            <a:t>Мероприятия налогового контроля </a:t>
          </a:r>
          <a:endParaRPr lang="ru-RU" dirty="0"/>
        </a:p>
      </dgm:t>
    </dgm:pt>
    <dgm:pt modelId="{7F50BC9B-E247-4C16-A384-5D46A6DC0654}" type="parTrans" cxnId="{093B8A47-BB8B-41A7-9F66-6A12183E5C42}">
      <dgm:prSet/>
      <dgm:spPr/>
      <dgm:t>
        <a:bodyPr/>
        <a:lstStyle/>
        <a:p>
          <a:endParaRPr lang="ru-RU"/>
        </a:p>
      </dgm:t>
    </dgm:pt>
    <dgm:pt modelId="{5EBDF1C4-C6AC-4358-9A34-5261B0B1D4AC}" type="sibTrans" cxnId="{093B8A47-BB8B-41A7-9F66-6A12183E5C42}">
      <dgm:prSet/>
      <dgm:spPr/>
      <dgm:t>
        <a:bodyPr/>
        <a:lstStyle/>
        <a:p>
          <a:endParaRPr lang="ru-RU"/>
        </a:p>
      </dgm:t>
    </dgm:pt>
    <dgm:pt modelId="{D95EDB59-647A-4E07-B04F-4D2F352E5024}">
      <dgm:prSet phldrT="[Текст]"/>
      <dgm:spPr/>
      <dgm:t>
        <a:bodyPr/>
        <a:lstStyle/>
        <a:p>
          <a:r>
            <a:rPr lang="ru-RU" dirty="0" smtClean="0"/>
            <a:t>В рамках камеральной НП</a:t>
          </a:r>
          <a:endParaRPr lang="ru-RU" dirty="0"/>
        </a:p>
      </dgm:t>
    </dgm:pt>
    <dgm:pt modelId="{03303FEF-5C8F-4FFF-9416-CE5CFD044A8D}" type="parTrans" cxnId="{C5776D10-65F5-489D-9874-B7BFF59074DD}">
      <dgm:prSet/>
      <dgm:spPr/>
      <dgm:t>
        <a:bodyPr/>
        <a:lstStyle/>
        <a:p>
          <a:endParaRPr lang="ru-RU"/>
        </a:p>
      </dgm:t>
    </dgm:pt>
    <dgm:pt modelId="{67C46AAE-4023-4637-B85C-B837FEA6905B}" type="sibTrans" cxnId="{C5776D10-65F5-489D-9874-B7BFF59074DD}">
      <dgm:prSet/>
      <dgm:spPr/>
      <dgm:t>
        <a:bodyPr/>
        <a:lstStyle/>
        <a:p>
          <a:endParaRPr lang="ru-RU"/>
        </a:p>
      </dgm:t>
    </dgm:pt>
    <dgm:pt modelId="{B12E6082-4C74-4F38-8424-3C63081725AD}">
      <dgm:prSet phldrT="[Текст]"/>
      <dgm:spPr/>
      <dgm:t>
        <a:bodyPr/>
        <a:lstStyle/>
        <a:p>
          <a:r>
            <a:rPr lang="ru-RU" dirty="0" smtClean="0"/>
            <a:t>Вне рамок камеральной НП</a:t>
          </a:r>
          <a:endParaRPr lang="ru-RU" dirty="0"/>
        </a:p>
      </dgm:t>
    </dgm:pt>
    <dgm:pt modelId="{FFE7AFD8-9E49-4E60-A004-34909206D619}" type="parTrans" cxnId="{B28F6E62-AA42-4D34-82D8-BB9B211F4EA6}">
      <dgm:prSet/>
      <dgm:spPr/>
      <dgm:t>
        <a:bodyPr/>
        <a:lstStyle/>
        <a:p>
          <a:endParaRPr lang="ru-RU"/>
        </a:p>
      </dgm:t>
    </dgm:pt>
    <dgm:pt modelId="{22A7E2DC-F067-4AC8-A7B2-A633D2D35F61}" type="sibTrans" cxnId="{B28F6E62-AA42-4D34-82D8-BB9B211F4EA6}">
      <dgm:prSet/>
      <dgm:spPr/>
      <dgm:t>
        <a:bodyPr/>
        <a:lstStyle/>
        <a:p>
          <a:endParaRPr lang="ru-RU"/>
        </a:p>
      </dgm:t>
    </dgm:pt>
    <dgm:pt modelId="{A3E38842-2E8A-4949-9D70-4EC9F7A23F86}">
      <dgm:prSet phldrT="[Текст]"/>
      <dgm:spPr/>
      <dgm:t>
        <a:bodyPr/>
        <a:lstStyle/>
        <a:p>
          <a:r>
            <a:rPr lang="ru-RU" dirty="0" smtClean="0"/>
            <a:t>В рамках выездной НП</a:t>
          </a:r>
          <a:endParaRPr lang="ru-RU" dirty="0"/>
        </a:p>
      </dgm:t>
    </dgm:pt>
    <dgm:pt modelId="{8283E450-7711-4E0B-A9B2-6251A5B04D99}" type="parTrans" cxnId="{F1BAE2BD-F7EC-4F3F-A7EA-2AB4E3414E24}">
      <dgm:prSet/>
      <dgm:spPr/>
      <dgm:t>
        <a:bodyPr/>
        <a:lstStyle/>
        <a:p>
          <a:endParaRPr lang="ru-RU"/>
        </a:p>
      </dgm:t>
    </dgm:pt>
    <dgm:pt modelId="{83C11882-9833-4BC3-8E83-8C421EADF0D0}" type="sibTrans" cxnId="{F1BAE2BD-F7EC-4F3F-A7EA-2AB4E3414E24}">
      <dgm:prSet/>
      <dgm:spPr/>
      <dgm:t>
        <a:bodyPr/>
        <a:lstStyle/>
        <a:p>
          <a:endParaRPr lang="ru-RU"/>
        </a:p>
      </dgm:t>
    </dgm:pt>
    <dgm:pt modelId="{960B5FF5-2F67-4F9C-9DBF-5B6473167CF6}" type="pres">
      <dgm:prSet presAssocID="{47F2C6EE-56F0-4990-BE6A-8AA80ECBF3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266BCA3-D7AF-4A0A-907A-429E5A527011}" type="pres">
      <dgm:prSet presAssocID="{24697F7B-D259-4AA2-81B3-007852BEEAAB}" presName="hierRoot1" presStyleCnt="0"/>
      <dgm:spPr/>
    </dgm:pt>
    <dgm:pt modelId="{14F43069-0E80-4A31-8361-C93A2CBB5B16}" type="pres">
      <dgm:prSet presAssocID="{24697F7B-D259-4AA2-81B3-007852BEEAAB}" presName="composite" presStyleCnt="0"/>
      <dgm:spPr/>
    </dgm:pt>
    <dgm:pt modelId="{C6A6A5A8-FDC9-49CF-95B9-2C8265F0FC69}" type="pres">
      <dgm:prSet presAssocID="{24697F7B-D259-4AA2-81B3-007852BEEAAB}" presName="background" presStyleLbl="node0" presStyleIdx="0" presStyleCnt="1"/>
      <dgm:spPr/>
    </dgm:pt>
    <dgm:pt modelId="{574FD164-FC85-44DF-811A-E55D282A7D2F}" type="pres">
      <dgm:prSet presAssocID="{24697F7B-D259-4AA2-81B3-007852BEEAAB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18B3DD-867B-474C-B39E-C3ACB7CAF955}" type="pres">
      <dgm:prSet presAssocID="{24697F7B-D259-4AA2-81B3-007852BEEAAB}" presName="hierChild2" presStyleCnt="0"/>
      <dgm:spPr/>
    </dgm:pt>
    <dgm:pt modelId="{E6B63931-A54B-4985-987F-9D5A17ECC103}" type="pres">
      <dgm:prSet presAssocID="{03303FEF-5C8F-4FFF-9416-CE5CFD044A8D}" presName="Name10" presStyleLbl="parChTrans1D2" presStyleIdx="0" presStyleCnt="3"/>
      <dgm:spPr/>
      <dgm:t>
        <a:bodyPr/>
        <a:lstStyle/>
        <a:p>
          <a:endParaRPr lang="ru-RU"/>
        </a:p>
      </dgm:t>
    </dgm:pt>
    <dgm:pt modelId="{1FE263DC-4A8C-46DD-8972-0EEECCFE3E46}" type="pres">
      <dgm:prSet presAssocID="{D95EDB59-647A-4E07-B04F-4D2F352E5024}" presName="hierRoot2" presStyleCnt="0"/>
      <dgm:spPr/>
    </dgm:pt>
    <dgm:pt modelId="{E0092EC3-DED5-4F30-B480-DA51490050DC}" type="pres">
      <dgm:prSet presAssocID="{D95EDB59-647A-4E07-B04F-4D2F352E5024}" presName="composite2" presStyleCnt="0"/>
      <dgm:spPr/>
    </dgm:pt>
    <dgm:pt modelId="{EF98FB55-9496-47DD-9BA7-40B92A0EF266}" type="pres">
      <dgm:prSet presAssocID="{D95EDB59-647A-4E07-B04F-4D2F352E5024}" presName="background2" presStyleLbl="node2" presStyleIdx="0" presStyleCnt="3"/>
      <dgm:spPr/>
    </dgm:pt>
    <dgm:pt modelId="{F2A7D9AC-E980-4421-873B-7B4B61265190}" type="pres">
      <dgm:prSet presAssocID="{D95EDB59-647A-4E07-B04F-4D2F352E5024}" presName="text2" presStyleLbl="fgAcc2" presStyleIdx="0" presStyleCnt="3" custLinFactX="-2004" custLinFactNeighborX="-100000" custLinFactNeighborY="-96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4E630C-00A7-45DA-916E-90DBA57A6E96}" type="pres">
      <dgm:prSet presAssocID="{D95EDB59-647A-4E07-B04F-4D2F352E5024}" presName="hierChild3" presStyleCnt="0"/>
      <dgm:spPr/>
    </dgm:pt>
    <dgm:pt modelId="{5D1A7CA2-1A70-44D6-8282-81C1A7887CFD}" type="pres">
      <dgm:prSet presAssocID="{FFE7AFD8-9E49-4E60-A004-34909206D619}" presName="Name10" presStyleLbl="parChTrans1D2" presStyleIdx="1" presStyleCnt="3"/>
      <dgm:spPr/>
      <dgm:t>
        <a:bodyPr/>
        <a:lstStyle/>
        <a:p>
          <a:endParaRPr lang="ru-RU"/>
        </a:p>
      </dgm:t>
    </dgm:pt>
    <dgm:pt modelId="{A47785D5-DB7E-4A48-A98E-C76631FF1B38}" type="pres">
      <dgm:prSet presAssocID="{B12E6082-4C74-4F38-8424-3C63081725AD}" presName="hierRoot2" presStyleCnt="0"/>
      <dgm:spPr/>
    </dgm:pt>
    <dgm:pt modelId="{5D4A4999-3AB4-4C9D-BDB1-0F5D4398DA7A}" type="pres">
      <dgm:prSet presAssocID="{B12E6082-4C74-4F38-8424-3C63081725AD}" presName="composite2" presStyleCnt="0"/>
      <dgm:spPr/>
    </dgm:pt>
    <dgm:pt modelId="{D1F774F5-A013-4F8B-B4CC-8173FBE09960}" type="pres">
      <dgm:prSet presAssocID="{B12E6082-4C74-4F38-8424-3C63081725AD}" presName="background2" presStyleLbl="node2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031831D-6DF5-4B7C-B092-70A0FD053511}" type="pres">
      <dgm:prSet presAssocID="{B12E6082-4C74-4F38-8424-3C63081725AD}" presName="text2" presStyleLbl="fgAcc2" presStyleIdx="1" presStyleCnt="3" custLinFactNeighborX="-1975" custLinFactNeighborY="-29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25A104-982C-48DD-A113-733FEEAB762F}" type="pres">
      <dgm:prSet presAssocID="{B12E6082-4C74-4F38-8424-3C63081725AD}" presName="hierChild3" presStyleCnt="0"/>
      <dgm:spPr/>
    </dgm:pt>
    <dgm:pt modelId="{88380EA2-6A03-46A8-AB1B-F781F2038FCA}" type="pres">
      <dgm:prSet presAssocID="{8283E450-7711-4E0B-A9B2-6251A5B04D99}" presName="Name10" presStyleLbl="parChTrans1D2" presStyleIdx="2" presStyleCnt="3"/>
      <dgm:spPr/>
      <dgm:t>
        <a:bodyPr/>
        <a:lstStyle/>
        <a:p>
          <a:endParaRPr lang="ru-RU"/>
        </a:p>
      </dgm:t>
    </dgm:pt>
    <dgm:pt modelId="{6BBE4548-810E-4783-9140-B749173A6AA6}" type="pres">
      <dgm:prSet presAssocID="{A3E38842-2E8A-4949-9D70-4EC9F7A23F86}" presName="hierRoot2" presStyleCnt="0"/>
      <dgm:spPr/>
    </dgm:pt>
    <dgm:pt modelId="{D9F6E96A-991F-40F4-8C59-077C9BF5D9BA}" type="pres">
      <dgm:prSet presAssocID="{A3E38842-2E8A-4949-9D70-4EC9F7A23F86}" presName="composite2" presStyleCnt="0"/>
      <dgm:spPr/>
    </dgm:pt>
    <dgm:pt modelId="{2770073D-CCA3-4BA3-AF40-AB631CBE7CDD}" type="pres">
      <dgm:prSet presAssocID="{A3E38842-2E8A-4949-9D70-4EC9F7A23F86}" presName="background2" presStyleLbl="node2" presStyleIdx="2" presStyleCnt="3"/>
      <dgm:spPr/>
    </dgm:pt>
    <dgm:pt modelId="{0210766D-6ADB-40AE-AF39-8A59700FBFCE}" type="pres">
      <dgm:prSet presAssocID="{A3E38842-2E8A-4949-9D70-4EC9F7A23F86}" presName="text2" presStyleLbl="fgAcc2" presStyleIdx="2" presStyleCnt="3" custLinFactNeighborX="23408" custLinFactNeighborY="-74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BC1C90-9A8C-4141-AF83-2493EB2081E7}" type="pres">
      <dgm:prSet presAssocID="{A3E38842-2E8A-4949-9D70-4EC9F7A23F86}" presName="hierChild3" presStyleCnt="0"/>
      <dgm:spPr/>
    </dgm:pt>
  </dgm:ptLst>
  <dgm:cxnLst>
    <dgm:cxn modelId="{02896516-4147-4868-9D58-7A3F8C0A81C9}" type="presOf" srcId="{FFE7AFD8-9E49-4E60-A004-34909206D619}" destId="{5D1A7CA2-1A70-44D6-8282-81C1A7887CFD}" srcOrd="0" destOrd="0" presId="urn:microsoft.com/office/officeart/2005/8/layout/hierarchy1"/>
    <dgm:cxn modelId="{6C0A4858-5B29-43F0-854B-97FEB64A981E}" type="presOf" srcId="{24697F7B-D259-4AA2-81B3-007852BEEAAB}" destId="{574FD164-FC85-44DF-811A-E55D282A7D2F}" srcOrd="0" destOrd="0" presId="urn:microsoft.com/office/officeart/2005/8/layout/hierarchy1"/>
    <dgm:cxn modelId="{093B8A47-BB8B-41A7-9F66-6A12183E5C42}" srcId="{47F2C6EE-56F0-4990-BE6A-8AA80ECBF3E4}" destId="{24697F7B-D259-4AA2-81B3-007852BEEAAB}" srcOrd="0" destOrd="0" parTransId="{7F50BC9B-E247-4C16-A384-5D46A6DC0654}" sibTransId="{5EBDF1C4-C6AC-4358-9A34-5261B0B1D4AC}"/>
    <dgm:cxn modelId="{5171F790-A3A3-4DDC-A38B-C260E56F3B60}" type="presOf" srcId="{D95EDB59-647A-4E07-B04F-4D2F352E5024}" destId="{F2A7D9AC-E980-4421-873B-7B4B61265190}" srcOrd="0" destOrd="0" presId="urn:microsoft.com/office/officeart/2005/8/layout/hierarchy1"/>
    <dgm:cxn modelId="{B28F6E62-AA42-4D34-82D8-BB9B211F4EA6}" srcId="{24697F7B-D259-4AA2-81B3-007852BEEAAB}" destId="{B12E6082-4C74-4F38-8424-3C63081725AD}" srcOrd="1" destOrd="0" parTransId="{FFE7AFD8-9E49-4E60-A004-34909206D619}" sibTransId="{22A7E2DC-F067-4AC8-A7B2-A633D2D35F61}"/>
    <dgm:cxn modelId="{7FF26AEE-EF96-45EF-B176-06068E9A7DD1}" type="presOf" srcId="{A3E38842-2E8A-4949-9D70-4EC9F7A23F86}" destId="{0210766D-6ADB-40AE-AF39-8A59700FBFCE}" srcOrd="0" destOrd="0" presId="urn:microsoft.com/office/officeart/2005/8/layout/hierarchy1"/>
    <dgm:cxn modelId="{F1BAE2BD-F7EC-4F3F-A7EA-2AB4E3414E24}" srcId="{24697F7B-D259-4AA2-81B3-007852BEEAAB}" destId="{A3E38842-2E8A-4949-9D70-4EC9F7A23F86}" srcOrd="2" destOrd="0" parTransId="{8283E450-7711-4E0B-A9B2-6251A5B04D99}" sibTransId="{83C11882-9833-4BC3-8E83-8C421EADF0D0}"/>
    <dgm:cxn modelId="{2AAFCEC9-4632-47BF-AF80-5664D3926101}" type="presOf" srcId="{47F2C6EE-56F0-4990-BE6A-8AA80ECBF3E4}" destId="{960B5FF5-2F67-4F9C-9DBF-5B6473167CF6}" srcOrd="0" destOrd="0" presId="urn:microsoft.com/office/officeart/2005/8/layout/hierarchy1"/>
    <dgm:cxn modelId="{0831E9E7-CB5D-4DF6-B360-CBD5F68AB4D3}" type="presOf" srcId="{8283E450-7711-4E0B-A9B2-6251A5B04D99}" destId="{88380EA2-6A03-46A8-AB1B-F781F2038FCA}" srcOrd="0" destOrd="0" presId="urn:microsoft.com/office/officeart/2005/8/layout/hierarchy1"/>
    <dgm:cxn modelId="{F595812B-A6A5-48DF-A0E6-A366CF5E6C63}" type="presOf" srcId="{B12E6082-4C74-4F38-8424-3C63081725AD}" destId="{2031831D-6DF5-4B7C-B092-70A0FD053511}" srcOrd="0" destOrd="0" presId="urn:microsoft.com/office/officeart/2005/8/layout/hierarchy1"/>
    <dgm:cxn modelId="{36A32EA9-0B6D-44F5-9856-D4095565A0DE}" type="presOf" srcId="{03303FEF-5C8F-4FFF-9416-CE5CFD044A8D}" destId="{E6B63931-A54B-4985-987F-9D5A17ECC103}" srcOrd="0" destOrd="0" presId="urn:microsoft.com/office/officeart/2005/8/layout/hierarchy1"/>
    <dgm:cxn modelId="{C5776D10-65F5-489D-9874-B7BFF59074DD}" srcId="{24697F7B-D259-4AA2-81B3-007852BEEAAB}" destId="{D95EDB59-647A-4E07-B04F-4D2F352E5024}" srcOrd="0" destOrd="0" parTransId="{03303FEF-5C8F-4FFF-9416-CE5CFD044A8D}" sibTransId="{67C46AAE-4023-4637-B85C-B837FEA6905B}"/>
    <dgm:cxn modelId="{A886B39C-ABF2-4021-8843-B811879B14E6}" type="presParOf" srcId="{960B5FF5-2F67-4F9C-9DBF-5B6473167CF6}" destId="{D266BCA3-D7AF-4A0A-907A-429E5A527011}" srcOrd="0" destOrd="0" presId="urn:microsoft.com/office/officeart/2005/8/layout/hierarchy1"/>
    <dgm:cxn modelId="{1D231E88-05EC-48AC-B46D-87FE1CF5F6E4}" type="presParOf" srcId="{D266BCA3-D7AF-4A0A-907A-429E5A527011}" destId="{14F43069-0E80-4A31-8361-C93A2CBB5B16}" srcOrd="0" destOrd="0" presId="urn:microsoft.com/office/officeart/2005/8/layout/hierarchy1"/>
    <dgm:cxn modelId="{D73AED4F-D5F6-4779-9040-9AF1668EEF38}" type="presParOf" srcId="{14F43069-0E80-4A31-8361-C93A2CBB5B16}" destId="{C6A6A5A8-FDC9-49CF-95B9-2C8265F0FC69}" srcOrd="0" destOrd="0" presId="urn:microsoft.com/office/officeart/2005/8/layout/hierarchy1"/>
    <dgm:cxn modelId="{EF50FAAA-FF1A-4F43-8469-A2F211051410}" type="presParOf" srcId="{14F43069-0E80-4A31-8361-C93A2CBB5B16}" destId="{574FD164-FC85-44DF-811A-E55D282A7D2F}" srcOrd="1" destOrd="0" presId="urn:microsoft.com/office/officeart/2005/8/layout/hierarchy1"/>
    <dgm:cxn modelId="{534A9187-172C-4101-BA62-5D3416528679}" type="presParOf" srcId="{D266BCA3-D7AF-4A0A-907A-429E5A527011}" destId="{E718B3DD-867B-474C-B39E-C3ACB7CAF955}" srcOrd="1" destOrd="0" presId="urn:microsoft.com/office/officeart/2005/8/layout/hierarchy1"/>
    <dgm:cxn modelId="{B9D3B4BB-7529-4C0A-B341-DC5D31794F31}" type="presParOf" srcId="{E718B3DD-867B-474C-B39E-C3ACB7CAF955}" destId="{E6B63931-A54B-4985-987F-9D5A17ECC103}" srcOrd="0" destOrd="0" presId="urn:microsoft.com/office/officeart/2005/8/layout/hierarchy1"/>
    <dgm:cxn modelId="{C60EE1BA-C79F-4F8E-BCE0-7DA5E2FB28EC}" type="presParOf" srcId="{E718B3DD-867B-474C-B39E-C3ACB7CAF955}" destId="{1FE263DC-4A8C-46DD-8972-0EEECCFE3E46}" srcOrd="1" destOrd="0" presId="urn:microsoft.com/office/officeart/2005/8/layout/hierarchy1"/>
    <dgm:cxn modelId="{22074FFB-7493-4E2F-938D-08B963472F09}" type="presParOf" srcId="{1FE263DC-4A8C-46DD-8972-0EEECCFE3E46}" destId="{E0092EC3-DED5-4F30-B480-DA51490050DC}" srcOrd="0" destOrd="0" presId="urn:microsoft.com/office/officeart/2005/8/layout/hierarchy1"/>
    <dgm:cxn modelId="{5DC6F628-8345-4816-9792-985E1F5ACA10}" type="presParOf" srcId="{E0092EC3-DED5-4F30-B480-DA51490050DC}" destId="{EF98FB55-9496-47DD-9BA7-40B92A0EF266}" srcOrd="0" destOrd="0" presId="urn:microsoft.com/office/officeart/2005/8/layout/hierarchy1"/>
    <dgm:cxn modelId="{41B89DCE-8775-484F-A51E-27BEEFA9E4A0}" type="presParOf" srcId="{E0092EC3-DED5-4F30-B480-DA51490050DC}" destId="{F2A7D9AC-E980-4421-873B-7B4B61265190}" srcOrd="1" destOrd="0" presId="urn:microsoft.com/office/officeart/2005/8/layout/hierarchy1"/>
    <dgm:cxn modelId="{6B1F362F-E1F5-4D43-A746-25351AF6CD6C}" type="presParOf" srcId="{1FE263DC-4A8C-46DD-8972-0EEECCFE3E46}" destId="{764E630C-00A7-45DA-916E-90DBA57A6E96}" srcOrd="1" destOrd="0" presId="urn:microsoft.com/office/officeart/2005/8/layout/hierarchy1"/>
    <dgm:cxn modelId="{2FE2B239-9A17-4E35-A7BD-20EFC77E7EEB}" type="presParOf" srcId="{E718B3DD-867B-474C-B39E-C3ACB7CAF955}" destId="{5D1A7CA2-1A70-44D6-8282-81C1A7887CFD}" srcOrd="2" destOrd="0" presId="urn:microsoft.com/office/officeart/2005/8/layout/hierarchy1"/>
    <dgm:cxn modelId="{D3881D7F-98EF-46AF-A0B0-0A86D9C2E98F}" type="presParOf" srcId="{E718B3DD-867B-474C-B39E-C3ACB7CAF955}" destId="{A47785D5-DB7E-4A48-A98E-C76631FF1B38}" srcOrd="3" destOrd="0" presId="urn:microsoft.com/office/officeart/2005/8/layout/hierarchy1"/>
    <dgm:cxn modelId="{FEF196E1-9DBC-4DBF-8898-8AD637EC22B6}" type="presParOf" srcId="{A47785D5-DB7E-4A48-A98E-C76631FF1B38}" destId="{5D4A4999-3AB4-4C9D-BDB1-0F5D4398DA7A}" srcOrd="0" destOrd="0" presId="urn:microsoft.com/office/officeart/2005/8/layout/hierarchy1"/>
    <dgm:cxn modelId="{6AE1BC48-A33B-4B4D-B1CF-01EB2B9E3F0E}" type="presParOf" srcId="{5D4A4999-3AB4-4C9D-BDB1-0F5D4398DA7A}" destId="{D1F774F5-A013-4F8B-B4CC-8173FBE09960}" srcOrd="0" destOrd="0" presId="urn:microsoft.com/office/officeart/2005/8/layout/hierarchy1"/>
    <dgm:cxn modelId="{9175B09B-B496-40AF-B754-6F3AB9BAAB4C}" type="presParOf" srcId="{5D4A4999-3AB4-4C9D-BDB1-0F5D4398DA7A}" destId="{2031831D-6DF5-4B7C-B092-70A0FD053511}" srcOrd="1" destOrd="0" presId="urn:microsoft.com/office/officeart/2005/8/layout/hierarchy1"/>
    <dgm:cxn modelId="{260C752B-5BDB-4B36-ABFC-6D014AF39001}" type="presParOf" srcId="{A47785D5-DB7E-4A48-A98E-C76631FF1B38}" destId="{7E25A104-982C-48DD-A113-733FEEAB762F}" srcOrd="1" destOrd="0" presId="urn:microsoft.com/office/officeart/2005/8/layout/hierarchy1"/>
    <dgm:cxn modelId="{3C853DEA-DD25-4864-8B23-890CD2F9E016}" type="presParOf" srcId="{E718B3DD-867B-474C-B39E-C3ACB7CAF955}" destId="{88380EA2-6A03-46A8-AB1B-F781F2038FCA}" srcOrd="4" destOrd="0" presId="urn:microsoft.com/office/officeart/2005/8/layout/hierarchy1"/>
    <dgm:cxn modelId="{66E0B119-5535-4751-8E1D-73DEA1FE65BE}" type="presParOf" srcId="{E718B3DD-867B-474C-B39E-C3ACB7CAF955}" destId="{6BBE4548-810E-4783-9140-B749173A6AA6}" srcOrd="5" destOrd="0" presId="urn:microsoft.com/office/officeart/2005/8/layout/hierarchy1"/>
    <dgm:cxn modelId="{78C8E7DD-6472-461B-BE8A-6070BE955529}" type="presParOf" srcId="{6BBE4548-810E-4783-9140-B749173A6AA6}" destId="{D9F6E96A-991F-40F4-8C59-077C9BF5D9BA}" srcOrd="0" destOrd="0" presId="urn:microsoft.com/office/officeart/2005/8/layout/hierarchy1"/>
    <dgm:cxn modelId="{9DDBAA0A-2105-4CFE-B55B-02A6A007BA1F}" type="presParOf" srcId="{D9F6E96A-991F-40F4-8C59-077C9BF5D9BA}" destId="{2770073D-CCA3-4BA3-AF40-AB631CBE7CDD}" srcOrd="0" destOrd="0" presId="urn:microsoft.com/office/officeart/2005/8/layout/hierarchy1"/>
    <dgm:cxn modelId="{6CB92A3A-C0EE-48EC-AE1C-9970FA7182F5}" type="presParOf" srcId="{D9F6E96A-991F-40F4-8C59-077C9BF5D9BA}" destId="{0210766D-6ADB-40AE-AF39-8A59700FBFCE}" srcOrd="1" destOrd="0" presId="urn:microsoft.com/office/officeart/2005/8/layout/hierarchy1"/>
    <dgm:cxn modelId="{AB283297-1F22-4320-A3CF-985759EAEBCB}" type="presParOf" srcId="{6BBE4548-810E-4783-9140-B749173A6AA6}" destId="{A6BC1C90-9A8C-4141-AF83-2493EB2081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F069F6-AC8F-4DDE-AA85-AD1829A8FCD8}">
      <dsp:nvSpPr>
        <dsp:cNvPr id="0" name=""/>
        <dsp:cNvSpPr/>
      </dsp:nvSpPr>
      <dsp:spPr>
        <a:xfrm>
          <a:off x="3249576" y="878402"/>
          <a:ext cx="6735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585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568764" y="920598"/>
        <a:ext cx="35209" cy="7048"/>
      </dsp:txXfrm>
    </dsp:sp>
    <dsp:sp modelId="{F210579A-327A-4680-8581-7222F91CBC57}">
      <dsp:nvSpPr>
        <dsp:cNvPr id="0" name=""/>
        <dsp:cNvSpPr/>
      </dsp:nvSpPr>
      <dsp:spPr>
        <a:xfrm>
          <a:off x="189700" y="5620"/>
          <a:ext cx="3061675" cy="1837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ППА</a:t>
          </a:r>
          <a:endParaRPr lang="ru-RU" sz="1300" kern="1200" dirty="0"/>
        </a:p>
      </dsp:txBody>
      <dsp:txXfrm>
        <a:off x="189700" y="5620"/>
        <a:ext cx="3061675" cy="1837005"/>
      </dsp:txXfrm>
    </dsp:sp>
    <dsp:sp modelId="{18244FC0-0C94-46ED-A53A-7E7CE98530E0}">
      <dsp:nvSpPr>
        <dsp:cNvPr id="0" name=""/>
        <dsp:cNvSpPr/>
      </dsp:nvSpPr>
      <dsp:spPr>
        <a:xfrm>
          <a:off x="7015437" y="878402"/>
          <a:ext cx="6735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585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334626" y="920598"/>
        <a:ext cx="35209" cy="7048"/>
      </dsp:txXfrm>
    </dsp:sp>
    <dsp:sp modelId="{306ED352-DA1E-46B6-9EA4-D734288A0283}">
      <dsp:nvSpPr>
        <dsp:cNvPr id="0" name=""/>
        <dsp:cNvSpPr/>
      </dsp:nvSpPr>
      <dsp:spPr>
        <a:xfrm>
          <a:off x="3955562" y="5620"/>
          <a:ext cx="3061675" cy="1837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Добровольное</a:t>
          </a:r>
          <a:r>
            <a:rPr lang="ru-RU" sz="800" kern="1200" dirty="0" smtClean="0"/>
            <a:t> </a:t>
          </a:r>
          <a:r>
            <a:rPr lang="ru-RU" sz="1300" kern="1200" dirty="0" smtClean="0"/>
            <a:t>побуждение</a:t>
          </a:r>
          <a:endParaRPr lang="ru-RU" sz="1300" kern="1200" dirty="0"/>
        </a:p>
      </dsp:txBody>
      <dsp:txXfrm>
        <a:off x="3955562" y="5620"/>
        <a:ext cx="3061675" cy="1837005"/>
      </dsp:txXfrm>
    </dsp:sp>
    <dsp:sp modelId="{4A60789E-7713-44DD-9FE4-B51636373E74}">
      <dsp:nvSpPr>
        <dsp:cNvPr id="0" name=""/>
        <dsp:cNvSpPr/>
      </dsp:nvSpPr>
      <dsp:spPr>
        <a:xfrm>
          <a:off x="1720538" y="1840825"/>
          <a:ext cx="7531722" cy="673585"/>
        </a:xfrm>
        <a:custGeom>
          <a:avLst/>
          <a:gdLst/>
          <a:ahLst/>
          <a:cxnLst/>
          <a:rect l="0" t="0" r="0" b="0"/>
          <a:pathLst>
            <a:path>
              <a:moveTo>
                <a:pt x="7531722" y="0"/>
              </a:moveTo>
              <a:lnTo>
                <a:pt x="7531722" y="353892"/>
              </a:lnTo>
              <a:lnTo>
                <a:pt x="0" y="353892"/>
              </a:lnTo>
              <a:lnTo>
                <a:pt x="0" y="673585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297285" y="2174094"/>
        <a:ext cx="378228" cy="7048"/>
      </dsp:txXfrm>
    </dsp:sp>
    <dsp:sp modelId="{CEECCEF0-B337-45E3-AD64-5886774F5618}">
      <dsp:nvSpPr>
        <dsp:cNvPr id="0" name=""/>
        <dsp:cNvSpPr/>
      </dsp:nvSpPr>
      <dsp:spPr>
        <a:xfrm>
          <a:off x="7721423" y="5620"/>
          <a:ext cx="3061675" cy="1837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Сбор доказательной базы (оформление результатов)</a:t>
          </a:r>
          <a:endParaRPr lang="ru-RU" sz="1300" kern="1200" dirty="0"/>
        </a:p>
      </dsp:txBody>
      <dsp:txXfrm>
        <a:off x="7721423" y="5620"/>
        <a:ext cx="3061675" cy="1837005"/>
      </dsp:txXfrm>
    </dsp:sp>
    <dsp:sp modelId="{A805EBCA-246E-4EB0-93D9-1F6BC3068D9C}">
      <dsp:nvSpPr>
        <dsp:cNvPr id="0" name=""/>
        <dsp:cNvSpPr/>
      </dsp:nvSpPr>
      <dsp:spPr>
        <a:xfrm>
          <a:off x="3249576" y="3419594"/>
          <a:ext cx="6735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585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568764" y="3461789"/>
        <a:ext cx="35209" cy="7048"/>
      </dsp:txXfrm>
    </dsp:sp>
    <dsp:sp modelId="{ED27E60B-EEFB-4F2A-BBEF-54C4A217A5C0}">
      <dsp:nvSpPr>
        <dsp:cNvPr id="0" name=""/>
        <dsp:cNvSpPr/>
      </dsp:nvSpPr>
      <dsp:spPr>
        <a:xfrm>
          <a:off x="189700" y="2546811"/>
          <a:ext cx="3061675" cy="1837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Формирование плана о целесообразности</a:t>
          </a:r>
          <a:r>
            <a:rPr lang="en-US" sz="1300" kern="1200" dirty="0" smtClean="0"/>
            <a:t>/</a:t>
          </a:r>
          <a:r>
            <a:rPr lang="ru-RU" sz="1300" kern="1200" dirty="0" smtClean="0"/>
            <a:t>нецелесообразности  ВП (защита)</a:t>
          </a:r>
          <a:endParaRPr lang="ru-RU" sz="1300" kern="1200" dirty="0"/>
        </a:p>
      </dsp:txBody>
      <dsp:txXfrm>
        <a:off x="189700" y="2546811"/>
        <a:ext cx="3061675" cy="1837005"/>
      </dsp:txXfrm>
    </dsp:sp>
    <dsp:sp modelId="{DAC9ADAC-FF49-489D-BED6-BE182D8115FB}">
      <dsp:nvSpPr>
        <dsp:cNvPr id="0" name=""/>
        <dsp:cNvSpPr/>
      </dsp:nvSpPr>
      <dsp:spPr>
        <a:xfrm>
          <a:off x="7015437" y="3419594"/>
          <a:ext cx="6735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585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334626" y="3461789"/>
        <a:ext cx="35209" cy="7048"/>
      </dsp:txXfrm>
    </dsp:sp>
    <dsp:sp modelId="{971B78BB-39B1-4395-9538-A3CEEBA52F4A}">
      <dsp:nvSpPr>
        <dsp:cNvPr id="0" name=""/>
        <dsp:cNvSpPr/>
      </dsp:nvSpPr>
      <dsp:spPr>
        <a:xfrm>
          <a:off x="3955562" y="2546811"/>
          <a:ext cx="3061675" cy="1837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Включение в план ВНП</a:t>
          </a:r>
          <a:endParaRPr lang="ru-RU" sz="2600" kern="1200" dirty="0"/>
        </a:p>
      </dsp:txBody>
      <dsp:txXfrm>
        <a:off x="3955562" y="2546811"/>
        <a:ext cx="3061675" cy="1837005"/>
      </dsp:txXfrm>
    </dsp:sp>
    <dsp:sp modelId="{68645DDE-4C1C-49D0-A288-736A967E5AAE}">
      <dsp:nvSpPr>
        <dsp:cNvPr id="0" name=""/>
        <dsp:cNvSpPr/>
      </dsp:nvSpPr>
      <dsp:spPr>
        <a:xfrm>
          <a:off x="7721423" y="2546811"/>
          <a:ext cx="3061675" cy="1837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Комплексная Выездная Налоговая Проверка.</a:t>
          </a:r>
          <a:endParaRPr lang="ru-RU" sz="2600" kern="1200" dirty="0"/>
        </a:p>
      </dsp:txBody>
      <dsp:txXfrm>
        <a:off x="7721423" y="2546811"/>
        <a:ext cx="3061675" cy="18370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380EA2-6A03-46A8-AB1B-F781F2038FCA}">
      <dsp:nvSpPr>
        <dsp:cNvPr id="0" name=""/>
        <dsp:cNvSpPr/>
      </dsp:nvSpPr>
      <dsp:spPr>
        <a:xfrm>
          <a:off x="5340131" y="1672906"/>
          <a:ext cx="3834194" cy="641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8062"/>
              </a:lnTo>
              <a:lnTo>
                <a:pt x="3834194" y="398062"/>
              </a:lnTo>
              <a:lnTo>
                <a:pt x="3834194" y="6419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1A7CA2-1A70-44D6-8282-81C1A7887CFD}">
      <dsp:nvSpPr>
        <dsp:cNvPr id="0" name=""/>
        <dsp:cNvSpPr/>
      </dsp:nvSpPr>
      <dsp:spPr>
        <a:xfrm>
          <a:off x="5242413" y="1672906"/>
          <a:ext cx="91440" cy="716211"/>
        </a:xfrm>
        <a:custGeom>
          <a:avLst/>
          <a:gdLst/>
          <a:ahLst/>
          <a:cxnLst/>
          <a:rect l="0" t="0" r="0" b="0"/>
          <a:pathLst>
            <a:path>
              <a:moveTo>
                <a:pt x="97718" y="0"/>
              </a:moveTo>
              <a:lnTo>
                <a:pt x="97718" y="472308"/>
              </a:lnTo>
              <a:lnTo>
                <a:pt x="45720" y="472308"/>
              </a:lnTo>
              <a:lnTo>
                <a:pt x="45720" y="7162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B63931-A54B-4985-987F-9D5A17ECC103}">
      <dsp:nvSpPr>
        <dsp:cNvPr id="0" name=""/>
        <dsp:cNvSpPr/>
      </dsp:nvSpPr>
      <dsp:spPr>
        <a:xfrm>
          <a:off x="1023877" y="1672906"/>
          <a:ext cx="4316253" cy="604832"/>
        </a:xfrm>
        <a:custGeom>
          <a:avLst/>
          <a:gdLst/>
          <a:ahLst/>
          <a:cxnLst/>
          <a:rect l="0" t="0" r="0" b="0"/>
          <a:pathLst>
            <a:path>
              <a:moveTo>
                <a:pt x="4316253" y="0"/>
              </a:moveTo>
              <a:lnTo>
                <a:pt x="4316253" y="360930"/>
              </a:lnTo>
              <a:lnTo>
                <a:pt x="0" y="360930"/>
              </a:lnTo>
              <a:lnTo>
                <a:pt x="0" y="6048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A6A5A8-FDC9-49CF-95B9-2C8265F0FC69}">
      <dsp:nvSpPr>
        <dsp:cNvPr id="0" name=""/>
        <dsp:cNvSpPr/>
      </dsp:nvSpPr>
      <dsp:spPr>
        <a:xfrm>
          <a:off x="4023717" y="1059"/>
          <a:ext cx="2632829" cy="16718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74FD164-FC85-44DF-811A-E55D282A7D2F}">
      <dsp:nvSpPr>
        <dsp:cNvPr id="0" name=""/>
        <dsp:cNvSpPr/>
      </dsp:nvSpPr>
      <dsp:spPr>
        <a:xfrm>
          <a:off x="4316253" y="278969"/>
          <a:ext cx="2632829" cy="16718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Мероприятия налогового контроля </a:t>
          </a:r>
          <a:endParaRPr lang="ru-RU" sz="2800" kern="1200" dirty="0"/>
        </a:p>
      </dsp:txBody>
      <dsp:txXfrm>
        <a:off x="4365220" y="327936"/>
        <a:ext cx="2534895" cy="1573912"/>
      </dsp:txXfrm>
    </dsp:sp>
    <dsp:sp modelId="{EF98FB55-9496-47DD-9BA7-40B92A0EF266}">
      <dsp:nvSpPr>
        <dsp:cNvPr id="0" name=""/>
        <dsp:cNvSpPr/>
      </dsp:nvSpPr>
      <dsp:spPr>
        <a:xfrm>
          <a:off x="-292536" y="2277739"/>
          <a:ext cx="2632829" cy="16718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2A7D9AC-E980-4421-873B-7B4B61265190}">
      <dsp:nvSpPr>
        <dsp:cNvPr id="0" name=""/>
        <dsp:cNvSpPr/>
      </dsp:nvSpPr>
      <dsp:spPr>
        <a:xfrm>
          <a:off x="0" y="2555648"/>
          <a:ext cx="2632829" cy="16718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 рамках камеральной НП</a:t>
          </a:r>
          <a:endParaRPr lang="ru-RU" sz="2800" kern="1200" dirty="0"/>
        </a:p>
      </dsp:txBody>
      <dsp:txXfrm>
        <a:off x="48967" y="2604615"/>
        <a:ext cx="2534895" cy="1573912"/>
      </dsp:txXfrm>
    </dsp:sp>
    <dsp:sp modelId="{D1F774F5-A013-4F8B-B4CC-8173FBE09960}">
      <dsp:nvSpPr>
        <dsp:cNvPr id="0" name=""/>
        <dsp:cNvSpPr/>
      </dsp:nvSpPr>
      <dsp:spPr>
        <a:xfrm>
          <a:off x="3971718" y="2389117"/>
          <a:ext cx="2632829" cy="167184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031831D-6DF5-4B7C-B092-70A0FD053511}">
      <dsp:nvSpPr>
        <dsp:cNvPr id="0" name=""/>
        <dsp:cNvSpPr/>
      </dsp:nvSpPr>
      <dsp:spPr>
        <a:xfrm>
          <a:off x="4264255" y="2667027"/>
          <a:ext cx="2632829" cy="16718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Вне рамок камеральной НП</a:t>
          </a:r>
          <a:endParaRPr lang="ru-RU" sz="2800" kern="1200" dirty="0"/>
        </a:p>
      </dsp:txBody>
      <dsp:txXfrm>
        <a:off x="4313222" y="2715994"/>
        <a:ext cx="2534895" cy="1573912"/>
      </dsp:txXfrm>
    </dsp:sp>
    <dsp:sp modelId="{2770073D-CCA3-4BA3-AF40-AB631CBE7CDD}">
      <dsp:nvSpPr>
        <dsp:cNvPr id="0" name=""/>
        <dsp:cNvSpPr/>
      </dsp:nvSpPr>
      <dsp:spPr>
        <a:xfrm>
          <a:off x="7857912" y="2314870"/>
          <a:ext cx="2632829" cy="16718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210766D-6ADB-40AE-AF39-8A59700FBFCE}">
      <dsp:nvSpPr>
        <dsp:cNvPr id="0" name=""/>
        <dsp:cNvSpPr/>
      </dsp:nvSpPr>
      <dsp:spPr>
        <a:xfrm>
          <a:off x="8150448" y="2592780"/>
          <a:ext cx="2632829" cy="16718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 рамках выездной НП</a:t>
          </a:r>
          <a:endParaRPr lang="ru-RU" sz="2800" kern="1200" dirty="0"/>
        </a:p>
      </dsp:txBody>
      <dsp:txXfrm>
        <a:off x="8199415" y="2641747"/>
        <a:ext cx="2534895" cy="1573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E178F-64B6-4521-984A-A7D8E91D8FA6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3B56B-5D0B-4872-8B16-89F1CD227A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253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4C7A1-6B08-DED4-4286-FEFD690B7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51DA20D-5789-1E9E-5961-6ACB3CE155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4A00C4E-24B2-A532-2FF6-1765DB638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A3C413B-F3C5-1CC9-9BF5-BCF88A9CCE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DC5C9-971D-402F-827D-054CC462C1B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022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900E8AD-424D-477A-8CCD-82E3B7EF5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230734"/>
            <a:ext cx="10515600" cy="40293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9AB785F-3827-4836-8087-E0D391D1D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8219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2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09025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tIns="60958"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ultant.ru/document/cons_doc_LAW_463191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2539" y="1194319"/>
            <a:ext cx="10468864" cy="1828800"/>
          </a:xfrm>
        </p:spPr>
        <p:txBody>
          <a:bodyPr>
            <a:normAutofit/>
          </a:bodyPr>
          <a:lstStyle/>
          <a:p>
            <a:r>
              <a:rPr lang="ru-RU" i="1" u="sng" dirty="0" smtClean="0"/>
              <a:t>Налоговый </a:t>
            </a:r>
            <a:r>
              <a:rPr lang="ru-RU" i="1" u="sng" dirty="0" err="1" smtClean="0"/>
              <a:t>комплаенс</a:t>
            </a:r>
            <a:r>
              <a:rPr lang="ru-RU" i="1" u="sng" smtClean="0"/>
              <a:t>  в </a:t>
            </a:r>
            <a:r>
              <a:rPr lang="ru-RU" i="1" u="sng" dirty="0" err="1" smtClean="0"/>
              <a:t>предпроверочном</a:t>
            </a:r>
            <a:r>
              <a:rPr lang="ru-RU" i="1" u="sng" dirty="0" smtClean="0"/>
              <a:t> анализе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7655" y="3764125"/>
            <a:ext cx="9634622" cy="3023853"/>
          </a:xfrm>
        </p:spPr>
        <p:txBody>
          <a:bodyPr>
            <a:normAutofit/>
          </a:bodyPr>
          <a:lstStyle/>
          <a:p>
            <a:r>
              <a:rPr lang="ru-RU" sz="2400" i="1" u="sng" dirty="0" smtClean="0"/>
              <a:t>Начальник отдела управления проектами, </a:t>
            </a:r>
            <a:r>
              <a:rPr lang="ru-RU" sz="2400" i="1" u="sng" dirty="0" err="1" smtClean="0"/>
              <a:t>и.о</a:t>
            </a:r>
            <a:r>
              <a:rPr lang="ru-RU" sz="2400" i="1" u="sng" dirty="0" smtClean="0"/>
              <a:t>. начальника отдела координации контрольной и аналитической работы Межрегиональной </a:t>
            </a:r>
            <a:r>
              <a:rPr lang="ru-RU" sz="2400" i="1" u="sng" dirty="0"/>
              <a:t>инспекции Федеральной налоговой службы по контролю и надзору за налогоплательщиками в сфере бюджетного </a:t>
            </a:r>
            <a:r>
              <a:rPr lang="ru-RU" sz="2400" i="1" u="sng" dirty="0" smtClean="0"/>
              <a:t>финансирования</a:t>
            </a:r>
          </a:p>
          <a:p>
            <a:r>
              <a:rPr lang="ru-RU" sz="2400" i="1" u="sng" dirty="0" smtClean="0"/>
              <a:t>М.С. Балакин</a:t>
            </a:r>
          </a:p>
          <a:p>
            <a:endParaRPr lang="ru-RU" sz="2400" i="1" u="sng" dirty="0" smtClean="0"/>
          </a:p>
          <a:p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75880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Налоговая система РФ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Федеральные налоги. </a:t>
            </a:r>
            <a:r>
              <a:rPr lang="ru-RU" dirty="0"/>
              <a:t>НДС, НДФЛ, налог на прибыль, НДПИ, Акцизы</a:t>
            </a:r>
          </a:p>
          <a:p>
            <a:r>
              <a:rPr lang="ru-RU" dirty="0"/>
              <a:t>2. Региональные налоги и сборы. Налог на имущество организаций, транспортный налог.</a:t>
            </a:r>
          </a:p>
          <a:p>
            <a:r>
              <a:rPr lang="ru-RU" dirty="0"/>
              <a:t>3. Местные налоги и сборы. Налог на имущество физических лиц, земельный налог, торговый сбор.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0967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налоговой службы.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37776" y="1986942"/>
            <a:ext cx="10972800" cy="43891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68388" y="2212796"/>
            <a:ext cx="6711576" cy="4847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Федеральная налоговая служба(ФНС)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61247" y="3448925"/>
            <a:ext cx="2877670" cy="5666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УФНС России по г. Москве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09059" y="4748612"/>
            <a:ext cx="2877670" cy="8429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Территориальные налоговые органы)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60246" y="3375150"/>
            <a:ext cx="5026211" cy="7272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Межрегиональные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инспекции ФНС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России. </a:t>
            </a:r>
          </a:p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Стрелка вверх 10"/>
          <p:cNvSpPr/>
          <p:nvPr/>
        </p:nvSpPr>
        <p:spPr>
          <a:xfrm>
            <a:off x="3415553" y="4181502"/>
            <a:ext cx="137459" cy="41440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верх 11"/>
          <p:cNvSpPr/>
          <p:nvPr/>
        </p:nvSpPr>
        <p:spPr>
          <a:xfrm>
            <a:off x="3415553" y="2868599"/>
            <a:ext cx="137459" cy="41440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>
            <a:off x="8235578" y="2868599"/>
            <a:ext cx="137459" cy="41440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238505" y="4723543"/>
            <a:ext cx="5026211" cy="7272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Межрайонные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инспекции ФНС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России. </a:t>
            </a:r>
          </a:p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Стрелка вверх 14"/>
          <p:cNvSpPr/>
          <p:nvPr/>
        </p:nvSpPr>
        <p:spPr>
          <a:xfrm>
            <a:off x="8122956" y="4233269"/>
            <a:ext cx="137459" cy="41440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476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Инспекции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8076" y="2281977"/>
            <a:ext cx="4350871" cy="5214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Руководство (Начальник Инспекции)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0571" y="3422273"/>
            <a:ext cx="3397625" cy="831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Заместители начальника Инспекции(курируют различные направление)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71354" y="4430803"/>
            <a:ext cx="2719295" cy="5998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Заместители начальников отделов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71354" y="3384170"/>
            <a:ext cx="2635623" cy="3526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Начальники отделов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30135" y="3222064"/>
            <a:ext cx="2661014" cy="18639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-Главный ГНИ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-Старший ГНИ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-Государственный налоговый инспектор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-Специалист 1-го разряда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3113741" y="2892612"/>
            <a:ext cx="5977" cy="436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775200" y="3560476"/>
            <a:ext cx="5378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731001" y="3783405"/>
            <a:ext cx="0" cy="519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8090649" y="3598579"/>
            <a:ext cx="509492" cy="291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8150409" y="4488708"/>
            <a:ext cx="378013" cy="324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652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БЛОКИ в Инспекции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29129" y="2014069"/>
            <a:ext cx="3639671" cy="25459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Внутреннее обеспечение деятельности: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-Отдел общего хозяйства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-Бухгалтерия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-Отдел кадров-Отдел  безопасности и информационных технологий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-Аналитический отдел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30376" y="2044845"/>
            <a:ext cx="3639671" cy="25459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Оказание услуг налогоплательщикам: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-Отдел оказание государственных услуг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-Отдел учета налогоплательщиков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731623" y="2044845"/>
            <a:ext cx="2767106" cy="25459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Отделы Камеральных налоговых проверок по различным налогам и сборам: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Прибыль, УСН, Имущество, НДФЛ, Страховые взносы, НДС.</a:t>
            </a:r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65600" y="4966447"/>
            <a:ext cx="5103906" cy="9263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Контрольный Блок: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-Контрольно-аналитический отдел</a:t>
            </a: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-Отделы выездных проверок.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080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Контрольный Блок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Включает в себя сквозной контроль финансово-хозяйственной деятельности Общества.</a:t>
            </a:r>
          </a:p>
          <a:p>
            <a:r>
              <a:rPr lang="ru-RU" dirty="0" smtClean="0"/>
              <a:t> </a:t>
            </a:r>
            <a:r>
              <a:rPr lang="ru-RU" dirty="0"/>
              <a:t>Проведение камеральной налоговой проверки в рамках ст.88 НК РФ</a:t>
            </a:r>
            <a:r>
              <a:rPr lang="ru-RU" dirty="0" smtClean="0"/>
              <a:t>.(внесен </a:t>
            </a:r>
            <a:r>
              <a:rPr lang="ru-RU" dirty="0"/>
              <a:t>изменение в НК, экстерриториальный принцип, расширение круга налоговых органов</a:t>
            </a:r>
            <a:r>
              <a:rPr lang="ru-RU" dirty="0" smtClean="0"/>
              <a:t>).За исключение ст.176,ст 176.1 НК РФ.</a:t>
            </a:r>
            <a:endParaRPr lang="ru-RU" dirty="0"/>
          </a:p>
          <a:p>
            <a:r>
              <a:rPr lang="ru-RU" dirty="0"/>
              <a:t>Проведения мероприятий ВНЕ РАМОК </a:t>
            </a:r>
          </a:p>
          <a:p>
            <a:r>
              <a:rPr lang="ru-RU" dirty="0"/>
              <a:t>Проведение ППА</a:t>
            </a:r>
          </a:p>
          <a:p>
            <a:r>
              <a:rPr lang="ru-RU" dirty="0"/>
              <a:t>Проведение ВНП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4367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ЗАГОЛОВОК"/>
          <p:cNvSpPr txBox="1"/>
          <p:nvPr/>
        </p:nvSpPr>
        <p:spPr>
          <a:xfrm>
            <a:off x="458928" y="296563"/>
            <a:ext cx="7721208" cy="861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0956" tIns="60956" rIns="60956" bIns="60956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sz="4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Доступно в онлайн-режиме</a:t>
            </a:r>
            <a:endParaRPr sz="4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" y="1604797"/>
            <a:ext cx="12081164" cy="525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0956" tIns="60956" rIns="60956" bIns="60956">
            <a:normAutofit/>
          </a:bodyPr>
          <a:lstStyle/>
          <a:p>
            <a:pPr marL="457178" indent="-457178" defTabSz="1219140">
              <a:spcBef>
                <a:spcPts val="933"/>
              </a:spcBef>
              <a:buSzPct val="100000"/>
              <a:buFont typeface="Arial"/>
              <a:buChar char="•"/>
              <a:defRPr/>
            </a:pPr>
            <a:endParaRPr lang="ru-RU" sz="16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78" indent="-457178" defTabSz="1219140">
              <a:spcBef>
                <a:spcPts val="933"/>
              </a:spcBef>
              <a:buSzPct val="100000"/>
              <a:buFont typeface="Arial"/>
              <a:buChar char="•"/>
              <a:defRPr/>
            </a:pPr>
            <a:endParaRPr lang="ru-RU" sz="16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78" indent="-457178" defTabSz="1219140">
              <a:spcBef>
                <a:spcPts val="933"/>
              </a:spcBef>
              <a:buSzPct val="100000"/>
              <a:buFont typeface="Arial"/>
              <a:buChar char="•"/>
              <a:defRPr/>
            </a:pPr>
            <a:endParaRPr lang="ru-RU" sz="16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78" indent="-457178" defTabSz="1219140">
              <a:spcBef>
                <a:spcPts val="933"/>
              </a:spcBef>
              <a:buSzPct val="100000"/>
              <a:buFont typeface="Arial"/>
              <a:buChar char="•"/>
              <a:defRPr/>
            </a:pPr>
            <a:endParaRPr lang="ru-RU" sz="16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Сведения о руководителе организации</a:t>
            </a:r>
            <a:r>
              <a:rPr lang="en-US" sz="2533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533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Сведения обо всех учредителях предприятия</a:t>
            </a:r>
            <a:r>
              <a:rPr lang="en-US" sz="2533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533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Сведения обо всех обособленных подразделениях и филиалах</a:t>
            </a:r>
            <a:r>
              <a:rPr lang="en-US" sz="2533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533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Иные учредительные документы</a:t>
            </a:r>
            <a:r>
              <a:rPr lang="en-US" sz="2533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533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Сведения о физических лицах – налогоплательщиках (имущество, транспорт, земля, доход, контактные телефоны и т.д.)</a:t>
            </a:r>
            <a:r>
              <a:rPr lang="en-US" sz="2533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533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Сведения о движении денежных средств на банковских счетах</a:t>
            </a:r>
            <a:r>
              <a:rPr lang="en-US" sz="2533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533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Бухгалтерская отчетность</a:t>
            </a:r>
            <a:r>
              <a:rPr lang="en-US" sz="2533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533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Данные по ввезенному товара из других стран (таможенные декларации)</a:t>
            </a:r>
            <a:r>
              <a:rPr lang="en-US" sz="2533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533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Книги покупок и продаж как самого налогоплательщика, так и его контрагентов по всей цепочке коопераций;</a:t>
            </a: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Информация об исчисленных и уплаченных налогах;</a:t>
            </a: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Численность организации (ССЧ, 6-НДФЛ);</a:t>
            </a: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Взаимозависимость, аффилированность</a:t>
            </a:r>
            <a:r>
              <a:rPr lang="en-US" sz="2533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533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Информация о номинальном или «отказном» директоре.</a:t>
            </a:r>
          </a:p>
          <a:p>
            <a:pPr lvl="1"/>
            <a:r>
              <a:rPr lang="ru-RU" sz="2533" dirty="0">
                <a:latin typeface="Times New Roman" pitchFamily="18" charset="0"/>
                <a:cs typeface="Times New Roman" pitchFamily="18" charset="0"/>
              </a:rPr>
              <a:t>ИИ анализ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1496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АСК </a:t>
            </a:r>
            <a:r>
              <a:rPr lang="ru-RU" dirty="0" smtClean="0"/>
              <a:t>НДС-2. </a:t>
            </a:r>
            <a:r>
              <a:rPr lang="ru-RU" b="1" dirty="0"/>
              <a:t>Налоговый разрыв по </a:t>
            </a:r>
            <a:r>
              <a:rPr lang="ru-RU" b="1" dirty="0" smtClean="0"/>
              <a:t>НДС.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Налоговый </a:t>
            </a:r>
            <a:r>
              <a:rPr lang="ru-RU" dirty="0"/>
              <a:t>разрыв – расхождение выявленное программным комплексом «АСК НДС-2»  в результате сверки операций, отраженных в составе налоговых деклараций контрагентов. </a:t>
            </a:r>
            <a:endParaRPr lang="ru-RU" dirty="0" smtClean="0"/>
          </a:p>
          <a:p>
            <a:r>
              <a:rPr lang="ru-RU" dirty="0"/>
              <a:t>Создание ПО в 2015 году для «обеления» экономики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Выявление расхождений производится в автоматизированном режиме после получения от налогоплательщиков деклараций за очередной отчетный период. , если данные об одной и той же операции (счет-фактуре) не совпадают – системой автоматически формируется </a:t>
            </a:r>
            <a:r>
              <a:rPr lang="ru-RU" dirty="0" err="1"/>
              <a:t>автотребования</a:t>
            </a:r>
            <a:r>
              <a:rPr lang="ru-RU" dirty="0"/>
              <a:t> в адрес продавца и покупателя по разрыву, который свидетельствует либо о завышении налоговых вычетов покупателем или же о занижении суммы налога к уплате продавцом. </a:t>
            </a:r>
            <a:r>
              <a:rPr lang="ru-RU" dirty="0" err="1"/>
              <a:t>Автотребования</a:t>
            </a:r>
            <a:r>
              <a:rPr lang="ru-RU" dirty="0"/>
              <a:t> выставляются системой автоматически, и инспектор не принимает в этом никакого участия. </a:t>
            </a:r>
          </a:p>
          <a:p>
            <a:r>
              <a:rPr lang="ru-RU" dirty="0"/>
              <a:t>Цель поиска таких разрывов заключается в обнаружении фирм-однодневок, конечных выгодоприобретателей и отнесении налогоплательщиков к соответствующим «группам риска</a:t>
            </a:r>
            <a:r>
              <a:rPr lang="ru-RU" dirty="0" smtClean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248839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23391-2254-7A5E-A4CB-0A9B89807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Заголовок 91">
            <a:extLst>
              <a:ext uri="{FF2B5EF4-FFF2-40B4-BE49-F238E27FC236}">
                <a16:creationId xmlns:a16="http://schemas.microsoft.com/office/drawing/2014/main" id="{E7A40988-CC61-AC4D-8189-1C882D1C8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" y="0"/>
            <a:ext cx="11976311" cy="788351"/>
          </a:xfrm>
          <a:noFill/>
        </p:spPr>
        <p:txBody>
          <a:bodyPr>
            <a:normAutofit/>
          </a:bodyPr>
          <a:lstStyle/>
          <a:p>
            <a:r>
              <a:rPr lang="ru-RU" sz="3385" b="1" dirty="0">
                <a:solidFill>
                  <a:schemeClr val="tx1"/>
                </a:solidFill>
                <a:latin typeface="Akrobat Bold" panose="00000800000000000000" pitchFamily="50" charset="-52"/>
              </a:rPr>
              <a:t>МАКРОПОКАЗАТЕЛИ НДС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90E797-C39B-5B4E-C0E8-1A69776A2FE1}"/>
              </a:ext>
            </a:extLst>
          </p:cNvPr>
          <p:cNvSpPr/>
          <p:nvPr/>
        </p:nvSpPr>
        <p:spPr>
          <a:xfrm>
            <a:off x="292560" y="795610"/>
            <a:ext cx="6350166" cy="45199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5" name="Shape 350">
            <a:extLst>
              <a:ext uri="{FF2B5EF4-FFF2-40B4-BE49-F238E27FC236}">
                <a16:creationId xmlns:a16="http://schemas.microsoft.com/office/drawing/2014/main" id="{2480E99E-7D11-C9B3-2744-7BF0B8831066}"/>
              </a:ext>
            </a:extLst>
          </p:cNvPr>
          <p:cNvSpPr/>
          <p:nvPr/>
        </p:nvSpPr>
        <p:spPr>
          <a:xfrm>
            <a:off x="453767" y="930297"/>
            <a:ext cx="5134345" cy="54579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904" b="1" spc="-106" dirty="0">
                <a:solidFill>
                  <a:srgbClr val="FF0000"/>
                </a:solidFill>
                <a:latin typeface="Akrobat Bold" panose="00000800000000000000" pitchFamily="50" charset="-52"/>
                <a:ea typeface="Golos Text"/>
                <a:cs typeface="Golos Text"/>
              </a:rPr>
              <a:t>ДОЛЯ НАЛОГОВОГО РАЗРЫВА </a:t>
            </a:r>
          </a:p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904" b="1" spc="-106" dirty="0">
                <a:solidFill>
                  <a:srgbClr val="FF0000"/>
                </a:solidFill>
                <a:latin typeface="Akrobat Bold" panose="00000800000000000000" pitchFamily="50" charset="-52"/>
                <a:ea typeface="Golos Text"/>
                <a:cs typeface="Golos Text"/>
              </a:rPr>
              <a:t>В ОБЩЕЙ СУММЕ ВЫЧЕТОВ</a:t>
            </a:r>
            <a:endParaRPr lang="ru-RU" sz="1481" b="1" spc="-106" dirty="0">
              <a:solidFill>
                <a:srgbClr val="FF0000"/>
              </a:solidFill>
              <a:latin typeface="Akrobat Bold" panose="00000800000000000000" pitchFamily="50" charset="-52"/>
              <a:ea typeface="Golos Text"/>
              <a:cs typeface="Golos Text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27EE59F-C2E0-55ED-E809-986478E44D18}"/>
              </a:ext>
            </a:extLst>
          </p:cNvPr>
          <p:cNvCxnSpPr>
            <a:cxnSpLocks/>
          </p:cNvCxnSpPr>
          <p:nvPr/>
        </p:nvCxnSpPr>
        <p:spPr>
          <a:xfrm>
            <a:off x="453767" y="4879861"/>
            <a:ext cx="5964646" cy="7257"/>
          </a:xfrm>
          <a:prstGeom prst="line">
            <a:avLst/>
          </a:prstGeom>
          <a:ln w="127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9CE6F2A-BC71-DFB9-9030-411A5EBF841D}"/>
              </a:ext>
            </a:extLst>
          </p:cNvPr>
          <p:cNvSpPr/>
          <p:nvPr/>
        </p:nvSpPr>
        <p:spPr>
          <a:xfrm>
            <a:off x="647259" y="2461769"/>
            <a:ext cx="241810" cy="2418091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8D9AD45-81DA-B04E-CDCC-55D7C73296C8}"/>
              </a:ext>
            </a:extLst>
          </p:cNvPr>
          <p:cNvSpPr/>
          <p:nvPr/>
        </p:nvSpPr>
        <p:spPr>
          <a:xfrm>
            <a:off x="1180552" y="3905093"/>
            <a:ext cx="241810" cy="98229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BB2D909-9B3F-3C89-B620-6920D978E7C1}"/>
              </a:ext>
            </a:extLst>
          </p:cNvPr>
          <p:cNvSpPr/>
          <p:nvPr/>
        </p:nvSpPr>
        <p:spPr>
          <a:xfrm>
            <a:off x="1713844" y="4396240"/>
            <a:ext cx="241810" cy="4836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08D0E61-E730-B6E4-A1A0-58DBAE358E53}"/>
              </a:ext>
            </a:extLst>
          </p:cNvPr>
          <p:cNvSpPr/>
          <p:nvPr/>
        </p:nvSpPr>
        <p:spPr>
          <a:xfrm>
            <a:off x="2247137" y="4341080"/>
            <a:ext cx="241810" cy="55019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96F5D952-B7B8-565A-9241-6E519E19767C}"/>
              </a:ext>
            </a:extLst>
          </p:cNvPr>
          <p:cNvSpPr/>
          <p:nvPr/>
        </p:nvSpPr>
        <p:spPr>
          <a:xfrm>
            <a:off x="2780430" y="4557447"/>
            <a:ext cx="241810" cy="32241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F4FB8C93-678F-C21A-19FB-021FECFF4920}"/>
              </a:ext>
            </a:extLst>
          </p:cNvPr>
          <p:cNvSpPr/>
          <p:nvPr/>
        </p:nvSpPr>
        <p:spPr>
          <a:xfrm>
            <a:off x="3310364" y="4574314"/>
            <a:ext cx="241810" cy="31878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FFAD8591-0034-52FA-DF38-75919F73CCBA}"/>
              </a:ext>
            </a:extLst>
          </p:cNvPr>
          <p:cNvSpPr/>
          <p:nvPr/>
        </p:nvSpPr>
        <p:spPr>
          <a:xfrm>
            <a:off x="3841257" y="4494994"/>
            <a:ext cx="241810" cy="39938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A4A1134F-B074-35C1-399C-F9BEF9CE5C91}"/>
              </a:ext>
            </a:extLst>
          </p:cNvPr>
          <p:cNvSpPr/>
          <p:nvPr/>
        </p:nvSpPr>
        <p:spPr>
          <a:xfrm>
            <a:off x="4373754" y="4359224"/>
            <a:ext cx="241810" cy="53515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CA7B025-B991-C3E0-427F-CFFA83C9EF19}"/>
              </a:ext>
            </a:extLst>
          </p:cNvPr>
          <p:cNvSpPr/>
          <p:nvPr/>
        </p:nvSpPr>
        <p:spPr>
          <a:xfrm>
            <a:off x="4880884" y="4193825"/>
            <a:ext cx="241810" cy="6885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C184A7A3-D9E4-BDE1-B53B-2B53CE4FDDDD}"/>
              </a:ext>
            </a:extLst>
          </p:cNvPr>
          <p:cNvSpPr/>
          <p:nvPr/>
        </p:nvSpPr>
        <p:spPr>
          <a:xfrm>
            <a:off x="5433623" y="4449565"/>
            <a:ext cx="241810" cy="43644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A71AA3CC-78C7-2D8D-B8CF-9094AFC3AEDD}"/>
              </a:ext>
            </a:extLst>
          </p:cNvPr>
          <p:cNvSpPr/>
          <p:nvPr/>
        </p:nvSpPr>
        <p:spPr>
          <a:xfrm>
            <a:off x="5964261" y="4564704"/>
            <a:ext cx="241810" cy="32130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72" name="Shape 350">
            <a:extLst>
              <a:ext uri="{FF2B5EF4-FFF2-40B4-BE49-F238E27FC236}">
                <a16:creationId xmlns:a16="http://schemas.microsoft.com/office/drawing/2014/main" id="{7D98DF38-240A-AF27-2036-B963DC16BB03}"/>
              </a:ext>
            </a:extLst>
          </p:cNvPr>
          <p:cNvSpPr/>
          <p:nvPr/>
        </p:nvSpPr>
        <p:spPr>
          <a:xfrm>
            <a:off x="727863" y="2214352"/>
            <a:ext cx="306380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8 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73" name="Shape 350">
            <a:extLst>
              <a:ext uri="{FF2B5EF4-FFF2-40B4-BE49-F238E27FC236}">
                <a16:creationId xmlns:a16="http://schemas.microsoft.com/office/drawing/2014/main" id="{2FCAB8B3-3C18-A3C9-5015-C60A37D62395}"/>
              </a:ext>
            </a:extLst>
          </p:cNvPr>
          <p:cNvSpPr/>
          <p:nvPr/>
        </p:nvSpPr>
        <p:spPr>
          <a:xfrm>
            <a:off x="1180553" y="3670815"/>
            <a:ext cx="433947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2,1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74" name="Shape 350">
            <a:extLst>
              <a:ext uri="{FF2B5EF4-FFF2-40B4-BE49-F238E27FC236}">
                <a16:creationId xmlns:a16="http://schemas.microsoft.com/office/drawing/2014/main" id="{A4BFCA9A-0DA0-0B81-BD66-EC0C3A1A0569}"/>
              </a:ext>
            </a:extLst>
          </p:cNvPr>
          <p:cNvSpPr/>
          <p:nvPr/>
        </p:nvSpPr>
        <p:spPr>
          <a:xfrm>
            <a:off x="1630274" y="4180655"/>
            <a:ext cx="467799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0,79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FFE36977-5666-785E-9CB2-B20507AF797A}"/>
              </a:ext>
            </a:extLst>
          </p:cNvPr>
          <p:cNvCxnSpPr>
            <a:cxnSpLocks/>
          </p:cNvCxnSpPr>
          <p:nvPr/>
        </p:nvCxnSpPr>
        <p:spPr>
          <a:xfrm flipV="1">
            <a:off x="453767" y="1542444"/>
            <a:ext cx="5561630" cy="9255"/>
          </a:xfrm>
          <a:prstGeom prst="line">
            <a:avLst/>
          </a:prstGeom>
          <a:ln w="127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Shape 350">
            <a:extLst>
              <a:ext uri="{FF2B5EF4-FFF2-40B4-BE49-F238E27FC236}">
                <a16:creationId xmlns:a16="http://schemas.microsoft.com/office/drawing/2014/main" id="{E35A4D1D-965B-ADDB-85EE-6F76A36CDCA4}"/>
              </a:ext>
            </a:extLst>
          </p:cNvPr>
          <p:cNvSpPr/>
          <p:nvPr/>
        </p:nvSpPr>
        <p:spPr>
          <a:xfrm>
            <a:off x="510102" y="1648887"/>
            <a:ext cx="306380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solidFill>
                  <a:srgbClr val="D9D9D9"/>
                </a:solidFill>
                <a:latin typeface="Akrobat Black" panose="00000A00000000000000" pitchFamily="50" charset="-52"/>
                <a:ea typeface="Golos Text"/>
                <a:cs typeface="Golos Text"/>
              </a:rPr>
              <a:t>%</a:t>
            </a:r>
            <a:endParaRPr lang="ru-RU" sz="1111" b="1" spc="-106" dirty="0">
              <a:solidFill>
                <a:srgbClr val="D9D9D9"/>
              </a:solidFill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79" name="Shape 350">
            <a:extLst>
              <a:ext uri="{FF2B5EF4-FFF2-40B4-BE49-F238E27FC236}">
                <a16:creationId xmlns:a16="http://schemas.microsoft.com/office/drawing/2014/main" id="{985D5C8F-C1F9-A1EA-F63E-0387299E611E}"/>
              </a:ext>
            </a:extLst>
          </p:cNvPr>
          <p:cNvSpPr/>
          <p:nvPr/>
        </p:nvSpPr>
        <p:spPr>
          <a:xfrm>
            <a:off x="2146114" y="4275338"/>
            <a:ext cx="593398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0,84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80" name="Shape 350">
            <a:extLst>
              <a:ext uri="{FF2B5EF4-FFF2-40B4-BE49-F238E27FC236}">
                <a16:creationId xmlns:a16="http://schemas.microsoft.com/office/drawing/2014/main" id="{AA7A3F66-E82E-A7CD-7EB2-93B169C33906}"/>
              </a:ext>
            </a:extLst>
          </p:cNvPr>
          <p:cNvSpPr/>
          <p:nvPr/>
        </p:nvSpPr>
        <p:spPr>
          <a:xfrm>
            <a:off x="2701221" y="4381582"/>
            <a:ext cx="472069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0,47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81" name="Shape 350">
            <a:extLst>
              <a:ext uri="{FF2B5EF4-FFF2-40B4-BE49-F238E27FC236}">
                <a16:creationId xmlns:a16="http://schemas.microsoft.com/office/drawing/2014/main" id="{CF0B624B-1034-3EED-CDC4-819C05F454C7}"/>
              </a:ext>
            </a:extLst>
          </p:cNvPr>
          <p:cNvSpPr/>
          <p:nvPr/>
        </p:nvSpPr>
        <p:spPr>
          <a:xfrm>
            <a:off x="3212446" y="4421119"/>
            <a:ext cx="466717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0,46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82" name="Shape 350">
            <a:extLst>
              <a:ext uri="{FF2B5EF4-FFF2-40B4-BE49-F238E27FC236}">
                <a16:creationId xmlns:a16="http://schemas.microsoft.com/office/drawing/2014/main" id="{8DF6F636-873A-FB5F-E835-CB57937B2242}"/>
              </a:ext>
            </a:extLst>
          </p:cNvPr>
          <p:cNvSpPr/>
          <p:nvPr/>
        </p:nvSpPr>
        <p:spPr>
          <a:xfrm>
            <a:off x="3740356" y="4329756"/>
            <a:ext cx="519910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0,67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83" name="Shape 350">
            <a:extLst>
              <a:ext uri="{FF2B5EF4-FFF2-40B4-BE49-F238E27FC236}">
                <a16:creationId xmlns:a16="http://schemas.microsoft.com/office/drawing/2014/main" id="{0D2B58A2-4CC1-5651-529C-B887AF9A865E}"/>
              </a:ext>
            </a:extLst>
          </p:cNvPr>
          <p:cNvSpPr/>
          <p:nvPr/>
        </p:nvSpPr>
        <p:spPr>
          <a:xfrm>
            <a:off x="4273179" y="4185821"/>
            <a:ext cx="503760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0,93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84" name="Shape 350">
            <a:extLst>
              <a:ext uri="{FF2B5EF4-FFF2-40B4-BE49-F238E27FC236}">
                <a16:creationId xmlns:a16="http://schemas.microsoft.com/office/drawing/2014/main" id="{4EDAAE8B-3DF1-E2BB-8122-25AACEFF3EAD}"/>
              </a:ext>
            </a:extLst>
          </p:cNvPr>
          <p:cNvSpPr/>
          <p:nvPr/>
        </p:nvSpPr>
        <p:spPr>
          <a:xfrm>
            <a:off x="4767006" y="4000606"/>
            <a:ext cx="498134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0,72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85" name="Shape 350">
            <a:extLst>
              <a:ext uri="{FF2B5EF4-FFF2-40B4-BE49-F238E27FC236}">
                <a16:creationId xmlns:a16="http://schemas.microsoft.com/office/drawing/2014/main" id="{D7EC3054-2493-21C4-CF77-E2AA001F1816}"/>
              </a:ext>
            </a:extLst>
          </p:cNvPr>
          <p:cNvSpPr/>
          <p:nvPr/>
        </p:nvSpPr>
        <p:spPr>
          <a:xfrm>
            <a:off x="5335373" y="4243197"/>
            <a:ext cx="471855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0,59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86" name="Shape 350">
            <a:extLst>
              <a:ext uri="{FF2B5EF4-FFF2-40B4-BE49-F238E27FC236}">
                <a16:creationId xmlns:a16="http://schemas.microsoft.com/office/drawing/2014/main" id="{031CC009-46C9-B3A2-B039-579E2E712F00}"/>
              </a:ext>
            </a:extLst>
          </p:cNvPr>
          <p:cNvSpPr/>
          <p:nvPr/>
        </p:nvSpPr>
        <p:spPr>
          <a:xfrm>
            <a:off x="5867526" y="4416475"/>
            <a:ext cx="473569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0,54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87" name="Shape 350">
            <a:extLst>
              <a:ext uri="{FF2B5EF4-FFF2-40B4-BE49-F238E27FC236}">
                <a16:creationId xmlns:a16="http://schemas.microsoft.com/office/drawing/2014/main" id="{61D4614B-96FE-7029-9FB9-DBF5053E5C25}"/>
              </a:ext>
            </a:extLst>
          </p:cNvPr>
          <p:cNvSpPr/>
          <p:nvPr/>
        </p:nvSpPr>
        <p:spPr>
          <a:xfrm>
            <a:off x="614974" y="4918918"/>
            <a:ext cx="306380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2015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88" name="Shape 350">
            <a:extLst>
              <a:ext uri="{FF2B5EF4-FFF2-40B4-BE49-F238E27FC236}">
                <a16:creationId xmlns:a16="http://schemas.microsoft.com/office/drawing/2014/main" id="{A1E4A5A7-B5A5-AEDE-F2E2-1898AC7671A9}"/>
              </a:ext>
            </a:extLst>
          </p:cNvPr>
          <p:cNvSpPr/>
          <p:nvPr/>
        </p:nvSpPr>
        <p:spPr>
          <a:xfrm>
            <a:off x="1138895" y="4918917"/>
            <a:ext cx="306380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2016</a:t>
            </a: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89" name="Shape 350">
            <a:extLst>
              <a:ext uri="{FF2B5EF4-FFF2-40B4-BE49-F238E27FC236}">
                <a16:creationId xmlns:a16="http://schemas.microsoft.com/office/drawing/2014/main" id="{42B9A87F-A71B-6A36-9B95-463A711D1E9D}"/>
              </a:ext>
            </a:extLst>
          </p:cNvPr>
          <p:cNvSpPr/>
          <p:nvPr/>
        </p:nvSpPr>
        <p:spPr>
          <a:xfrm>
            <a:off x="1662815" y="4920764"/>
            <a:ext cx="361834" cy="14773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2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2017</a:t>
            </a:r>
            <a:r>
              <a:rPr lang="ru-RU" sz="12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90" name="Shape 350">
            <a:extLst>
              <a:ext uri="{FF2B5EF4-FFF2-40B4-BE49-F238E27FC236}">
                <a16:creationId xmlns:a16="http://schemas.microsoft.com/office/drawing/2014/main" id="{05065845-C275-09E2-EF06-524370973F8C}"/>
              </a:ext>
            </a:extLst>
          </p:cNvPr>
          <p:cNvSpPr/>
          <p:nvPr/>
        </p:nvSpPr>
        <p:spPr>
          <a:xfrm>
            <a:off x="2214852" y="4918917"/>
            <a:ext cx="332212" cy="14773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2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2018</a:t>
            </a:r>
            <a:r>
              <a:rPr lang="ru-RU" sz="12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91" name="Shape 350">
            <a:extLst>
              <a:ext uri="{FF2B5EF4-FFF2-40B4-BE49-F238E27FC236}">
                <a16:creationId xmlns:a16="http://schemas.microsoft.com/office/drawing/2014/main" id="{5B15C046-5299-75B6-00F5-D846E93999BB}"/>
              </a:ext>
            </a:extLst>
          </p:cNvPr>
          <p:cNvSpPr/>
          <p:nvPr/>
        </p:nvSpPr>
        <p:spPr>
          <a:xfrm>
            <a:off x="2748145" y="4916518"/>
            <a:ext cx="368980" cy="14773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2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2019</a:t>
            </a:r>
            <a:r>
              <a:rPr lang="ru-RU" sz="12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93" name="Shape 350">
            <a:extLst>
              <a:ext uri="{FF2B5EF4-FFF2-40B4-BE49-F238E27FC236}">
                <a16:creationId xmlns:a16="http://schemas.microsoft.com/office/drawing/2014/main" id="{32658B4E-4C77-F44B-A377-7D1FFD7FE2E3}"/>
              </a:ext>
            </a:extLst>
          </p:cNvPr>
          <p:cNvSpPr/>
          <p:nvPr/>
        </p:nvSpPr>
        <p:spPr>
          <a:xfrm>
            <a:off x="3272065" y="4913505"/>
            <a:ext cx="332019" cy="14773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2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2020</a:t>
            </a:r>
            <a:endParaRPr lang="ru-RU" sz="1200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94" name="Shape 350">
            <a:extLst>
              <a:ext uri="{FF2B5EF4-FFF2-40B4-BE49-F238E27FC236}">
                <a16:creationId xmlns:a16="http://schemas.microsoft.com/office/drawing/2014/main" id="{0E719C5B-6B52-95B8-C1B6-446C10F2172C}"/>
              </a:ext>
            </a:extLst>
          </p:cNvPr>
          <p:cNvSpPr/>
          <p:nvPr/>
        </p:nvSpPr>
        <p:spPr>
          <a:xfrm>
            <a:off x="3813487" y="4920763"/>
            <a:ext cx="320521" cy="14773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2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2021</a:t>
            </a:r>
            <a:r>
              <a:rPr lang="ru-RU" sz="12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95" name="Shape 350">
            <a:extLst>
              <a:ext uri="{FF2B5EF4-FFF2-40B4-BE49-F238E27FC236}">
                <a16:creationId xmlns:a16="http://schemas.microsoft.com/office/drawing/2014/main" id="{04711D88-2678-A8C3-8233-F86610F2BB04}"/>
              </a:ext>
            </a:extLst>
          </p:cNvPr>
          <p:cNvSpPr/>
          <p:nvPr/>
        </p:nvSpPr>
        <p:spPr>
          <a:xfrm>
            <a:off x="4317253" y="4913021"/>
            <a:ext cx="364419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2022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96" name="Shape 350">
            <a:extLst>
              <a:ext uri="{FF2B5EF4-FFF2-40B4-BE49-F238E27FC236}">
                <a16:creationId xmlns:a16="http://schemas.microsoft.com/office/drawing/2014/main" id="{7BFD36DB-E0C2-F792-ECD4-CB80E62ACD22}"/>
              </a:ext>
            </a:extLst>
          </p:cNvPr>
          <p:cNvSpPr/>
          <p:nvPr/>
        </p:nvSpPr>
        <p:spPr>
          <a:xfrm>
            <a:off x="4823413" y="4920763"/>
            <a:ext cx="364419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2023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97" name="Shape 350">
            <a:extLst>
              <a:ext uri="{FF2B5EF4-FFF2-40B4-BE49-F238E27FC236}">
                <a16:creationId xmlns:a16="http://schemas.microsoft.com/office/drawing/2014/main" id="{4E54048C-F386-88AB-AA61-1C0FBC9AF24B}"/>
              </a:ext>
            </a:extLst>
          </p:cNvPr>
          <p:cNvSpPr/>
          <p:nvPr/>
        </p:nvSpPr>
        <p:spPr>
          <a:xfrm>
            <a:off x="5378035" y="4913021"/>
            <a:ext cx="364419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2024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98" name="Shape 350">
            <a:extLst>
              <a:ext uri="{FF2B5EF4-FFF2-40B4-BE49-F238E27FC236}">
                <a16:creationId xmlns:a16="http://schemas.microsoft.com/office/drawing/2014/main" id="{44A77208-27C3-722B-AEA8-7C7079608EEE}"/>
              </a:ext>
            </a:extLst>
          </p:cNvPr>
          <p:cNvSpPr/>
          <p:nvPr/>
        </p:nvSpPr>
        <p:spPr>
          <a:xfrm>
            <a:off x="5922102" y="4913021"/>
            <a:ext cx="364418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2025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434B2C05-656A-7FDF-B9FE-3A4DC25D397D}"/>
              </a:ext>
            </a:extLst>
          </p:cNvPr>
          <p:cNvSpPr/>
          <p:nvPr/>
        </p:nvSpPr>
        <p:spPr>
          <a:xfrm>
            <a:off x="6809946" y="802869"/>
            <a:ext cx="5089494" cy="45199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cxnSp>
        <p:nvCxnSpPr>
          <p:cNvPr id="100" name="Прямая соединительная линия 99">
            <a:extLst>
              <a:ext uri="{FF2B5EF4-FFF2-40B4-BE49-F238E27FC236}">
                <a16:creationId xmlns:a16="http://schemas.microsoft.com/office/drawing/2014/main" id="{9E4FD61C-AAE2-2965-0E11-D83E7FDA17AB}"/>
              </a:ext>
            </a:extLst>
          </p:cNvPr>
          <p:cNvCxnSpPr>
            <a:cxnSpLocks/>
          </p:cNvCxnSpPr>
          <p:nvPr/>
        </p:nvCxnSpPr>
        <p:spPr>
          <a:xfrm>
            <a:off x="7100871" y="4893270"/>
            <a:ext cx="4521281" cy="7042"/>
          </a:xfrm>
          <a:prstGeom prst="line">
            <a:avLst/>
          </a:prstGeom>
          <a:ln w="127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EC7C17D8-A5BE-FDAD-39DE-EA3EEEA08337}"/>
              </a:ext>
            </a:extLst>
          </p:cNvPr>
          <p:cNvSpPr/>
          <p:nvPr/>
        </p:nvSpPr>
        <p:spPr>
          <a:xfrm>
            <a:off x="7411485" y="4403659"/>
            <a:ext cx="241810" cy="4836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91F28034-F2C7-E4B6-1B79-7C2F8153FAC3}"/>
              </a:ext>
            </a:extLst>
          </p:cNvPr>
          <p:cNvSpPr/>
          <p:nvPr/>
        </p:nvSpPr>
        <p:spPr>
          <a:xfrm>
            <a:off x="7952485" y="4247237"/>
            <a:ext cx="241810" cy="64404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D00183FD-9B9C-5145-2EB4-160649F18549}"/>
              </a:ext>
            </a:extLst>
          </p:cNvPr>
          <p:cNvSpPr/>
          <p:nvPr/>
        </p:nvSpPr>
        <p:spPr>
          <a:xfrm>
            <a:off x="8483215" y="3996670"/>
            <a:ext cx="241810" cy="89770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95F749B2-45AB-F3A2-E8A1-FB3A641BE55B}"/>
              </a:ext>
            </a:extLst>
          </p:cNvPr>
          <p:cNvSpPr/>
          <p:nvPr/>
        </p:nvSpPr>
        <p:spPr>
          <a:xfrm>
            <a:off x="9015712" y="3998027"/>
            <a:ext cx="241810" cy="89507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E5A99C97-E80D-9131-A3BD-A4CE6218A98D}"/>
              </a:ext>
            </a:extLst>
          </p:cNvPr>
          <p:cNvSpPr/>
          <p:nvPr/>
        </p:nvSpPr>
        <p:spPr>
          <a:xfrm>
            <a:off x="9546605" y="3685594"/>
            <a:ext cx="241810" cy="1208783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9E8A1FFC-35FB-8E81-FA64-6A451583B362}"/>
              </a:ext>
            </a:extLst>
          </p:cNvPr>
          <p:cNvSpPr/>
          <p:nvPr/>
        </p:nvSpPr>
        <p:spPr>
          <a:xfrm>
            <a:off x="10079102" y="3355439"/>
            <a:ext cx="241810" cy="153893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209C9ED4-FE70-E98F-2AEF-2755CF52FCBD}"/>
              </a:ext>
            </a:extLst>
          </p:cNvPr>
          <p:cNvSpPr/>
          <p:nvPr/>
        </p:nvSpPr>
        <p:spPr>
          <a:xfrm>
            <a:off x="10603830" y="2999251"/>
            <a:ext cx="241810" cy="189512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BD2E675B-6F40-52D3-8602-DB9C0EF04748}"/>
              </a:ext>
            </a:extLst>
          </p:cNvPr>
          <p:cNvSpPr/>
          <p:nvPr/>
        </p:nvSpPr>
        <p:spPr>
          <a:xfrm>
            <a:off x="11144687" y="2542364"/>
            <a:ext cx="241810" cy="237727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10" name="Shape 350">
            <a:extLst>
              <a:ext uri="{FF2B5EF4-FFF2-40B4-BE49-F238E27FC236}">
                <a16:creationId xmlns:a16="http://schemas.microsoft.com/office/drawing/2014/main" id="{6A9C8321-C4B2-1B24-1E6E-06908BE0B401}"/>
              </a:ext>
            </a:extLst>
          </p:cNvPr>
          <p:cNvSpPr/>
          <p:nvPr/>
        </p:nvSpPr>
        <p:spPr>
          <a:xfrm>
            <a:off x="7352822" y="4208197"/>
            <a:ext cx="389770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3,1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11" name="Shape 350">
            <a:extLst>
              <a:ext uri="{FF2B5EF4-FFF2-40B4-BE49-F238E27FC236}">
                <a16:creationId xmlns:a16="http://schemas.microsoft.com/office/drawing/2014/main" id="{ACA3AA50-E00C-479B-637D-78D217BFF02F}"/>
              </a:ext>
            </a:extLst>
          </p:cNvPr>
          <p:cNvSpPr/>
          <p:nvPr/>
        </p:nvSpPr>
        <p:spPr>
          <a:xfrm>
            <a:off x="8418384" y="3831973"/>
            <a:ext cx="372086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4,3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12" name="Shape 350">
            <a:extLst>
              <a:ext uri="{FF2B5EF4-FFF2-40B4-BE49-F238E27FC236}">
                <a16:creationId xmlns:a16="http://schemas.microsoft.com/office/drawing/2014/main" id="{B22730E4-3CE5-8402-998D-5A5C7B3BBD39}"/>
              </a:ext>
            </a:extLst>
          </p:cNvPr>
          <p:cNvSpPr/>
          <p:nvPr/>
        </p:nvSpPr>
        <p:spPr>
          <a:xfrm>
            <a:off x="9026125" y="3769216"/>
            <a:ext cx="372086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4,3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13" name="Shape 350">
            <a:extLst>
              <a:ext uri="{FF2B5EF4-FFF2-40B4-BE49-F238E27FC236}">
                <a16:creationId xmlns:a16="http://schemas.microsoft.com/office/drawing/2014/main" id="{085F7CC6-A33F-1C77-570E-A03B4E9A4F56}"/>
              </a:ext>
            </a:extLst>
          </p:cNvPr>
          <p:cNvSpPr/>
          <p:nvPr/>
        </p:nvSpPr>
        <p:spPr>
          <a:xfrm>
            <a:off x="9539798" y="3464041"/>
            <a:ext cx="372086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5,5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14" name="Shape 350">
            <a:extLst>
              <a:ext uri="{FF2B5EF4-FFF2-40B4-BE49-F238E27FC236}">
                <a16:creationId xmlns:a16="http://schemas.microsoft.com/office/drawing/2014/main" id="{09A45E63-6A4A-6E60-E729-B1A7A0B12413}"/>
              </a:ext>
            </a:extLst>
          </p:cNvPr>
          <p:cNvSpPr/>
          <p:nvPr/>
        </p:nvSpPr>
        <p:spPr>
          <a:xfrm>
            <a:off x="10060634" y="3069655"/>
            <a:ext cx="372086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6,5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15" name="Shape 350">
            <a:extLst>
              <a:ext uri="{FF2B5EF4-FFF2-40B4-BE49-F238E27FC236}">
                <a16:creationId xmlns:a16="http://schemas.microsoft.com/office/drawing/2014/main" id="{94C34644-FA28-B320-4A1C-958633EFB534}"/>
              </a:ext>
            </a:extLst>
          </p:cNvPr>
          <p:cNvSpPr/>
          <p:nvPr/>
        </p:nvSpPr>
        <p:spPr>
          <a:xfrm>
            <a:off x="10603831" y="2776375"/>
            <a:ext cx="372086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7,2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16" name="Shape 350">
            <a:extLst>
              <a:ext uri="{FF2B5EF4-FFF2-40B4-BE49-F238E27FC236}">
                <a16:creationId xmlns:a16="http://schemas.microsoft.com/office/drawing/2014/main" id="{BF2EF42A-C12C-C0A6-2A82-798D22130711}"/>
              </a:ext>
            </a:extLst>
          </p:cNvPr>
          <p:cNvSpPr/>
          <p:nvPr/>
        </p:nvSpPr>
        <p:spPr>
          <a:xfrm>
            <a:off x="11144687" y="2299428"/>
            <a:ext cx="372086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8,7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17" name="Shape 350">
            <a:extLst>
              <a:ext uri="{FF2B5EF4-FFF2-40B4-BE49-F238E27FC236}">
                <a16:creationId xmlns:a16="http://schemas.microsoft.com/office/drawing/2014/main" id="{C4ABA89A-6992-7046-8E0E-D59C47F9E22C}"/>
              </a:ext>
            </a:extLst>
          </p:cNvPr>
          <p:cNvSpPr/>
          <p:nvPr/>
        </p:nvSpPr>
        <p:spPr>
          <a:xfrm>
            <a:off x="7368164" y="4920764"/>
            <a:ext cx="306380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2017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118" name="Shape 350">
            <a:extLst>
              <a:ext uri="{FF2B5EF4-FFF2-40B4-BE49-F238E27FC236}">
                <a16:creationId xmlns:a16="http://schemas.microsoft.com/office/drawing/2014/main" id="{F91BFA75-23D1-B8AB-CE21-7C0530BFA5E6}"/>
              </a:ext>
            </a:extLst>
          </p:cNvPr>
          <p:cNvSpPr/>
          <p:nvPr/>
        </p:nvSpPr>
        <p:spPr>
          <a:xfrm>
            <a:off x="7920200" y="4918917"/>
            <a:ext cx="306380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2018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119" name="Shape 350">
            <a:extLst>
              <a:ext uri="{FF2B5EF4-FFF2-40B4-BE49-F238E27FC236}">
                <a16:creationId xmlns:a16="http://schemas.microsoft.com/office/drawing/2014/main" id="{4E46570E-1D26-84A1-68D5-438CF63275F8}"/>
              </a:ext>
            </a:extLst>
          </p:cNvPr>
          <p:cNvSpPr/>
          <p:nvPr/>
        </p:nvSpPr>
        <p:spPr>
          <a:xfrm>
            <a:off x="8453493" y="4916518"/>
            <a:ext cx="306380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2019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120" name="Shape 350">
            <a:extLst>
              <a:ext uri="{FF2B5EF4-FFF2-40B4-BE49-F238E27FC236}">
                <a16:creationId xmlns:a16="http://schemas.microsoft.com/office/drawing/2014/main" id="{6D798BC2-A1B7-0A6F-B173-9C3A43E906BA}"/>
              </a:ext>
            </a:extLst>
          </p:cNvPr>
          <p:cNvSpPr/>
          <p:nvPr/>
        </p:nvSpPr>
        <p:spPr>
          <a:xfrm>
            <a:off x="8977413" y="4913505"/>
            <a:ext cx="332019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2020</a:t>
            </a:r>
            <a:endParaRPr lang="ru-RU" sz="1100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21" name="Shape 350">
            <a:extLst>
              <a:ext uri="{FF2B5EF4-FFF2-40B4-BE49-F238E27FC236}">
                <a16:creationId xmlns:a16="http://schemas.microsoft.com/office/drawing/2014/main" id="{649494EF-B65C-79CA-3514-D02CF2B4044E}"/>
              </a:ext>
            </a:extLst>
          </p:cNvPr>
          <p:cNvSpPr/>
          <p:nvPr/>
        </p:nvSpPr>
        <p:spPr>
          <a:xfrm>
            <a:off x="9518836" y="4920763"/>
            <a:ext cx="306380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2021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122" name="Shape 350">
            <a:extLst>
              <a:ext uri="{FF2B5EF4-FFF2-40B4-BE49-F238E27FC236}">
                <a16:creationId xmlns:a16="http://schemas.microsoft.com/office/drawing/2014/main" id="{0604792E-5121-AE8B-1CD1-1F28BB6F0CB8}"/>
              </a:ext>
            </a:extLst>
          </p:cNvPr>
          <p:cNvSpPr/>
          <p:nvPr/>
        </p:nvSpPr>
        <p:spPr>
          <a:xfrm>
            <a:off x="10022601" y="4913021"/>
            <a:ext cx="364419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2022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123" name="Shape 350">
            <a:extLst>
              <a:ext uri="{FF2B5EF4-FFF2-40B4-BE49-F238E27FC236}">
                <a16:creationId xmlns:a16="http://schemas.microsoft.com/office/drawing/2014/main" id="{A4232BC1-F30B-35A6-5AEB-216BDA37AE21}"/>
              </a:ext>
            </a:extLst>
          </p:cNvPr>
          <p:cNvSpPr/>
          <p:nvPr/>
        </p:nvSpPr>
        <p:spPr>
          <a:xfrm>
            <a:off x="10528761" y="4920763"/>
            <a:ext cx="364419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2023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124" name="Shape 350">
            <a:extLst>
              <a:ext uri="{FF2B5EF4-FFF2-40B4-BE49-F238E27FC236}">
                <a16:creationId xmlns:a16="http://schemas.microsoft.com/office/drawing/2014/main" id="{A07F11C2-7C70-6386-2C88-E99782A0FAF8}"/>
              </a:ext>
            </a:extLst>
          </p:cNvPr>
          <p:cNvSpPr/>
          <p:nvPr/>
        </p:nvSpPr>
        <p:spPr>
          <a:xfrm>
            <a:off x="11083383" y="4913021"/>
            <a:ext cx="364419" cy="1354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00" b="1" spc="-106" dirty="0">
                <a:latin typeface="Akrobat Bold" panose="00000800000000000000" pitchFamily="50" charset="-52"/>
                <a:ea typeface="Golos Text"/>
                <a:cs typeface="Golos Text"/>
              </a:rPr>
              <a:t>2024</a:t>
            </a:r>
            <a:r>
              <a:rPr lang="ru-RU" sz="1100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</a:p>
        </p:txBody>
      </p:sp>
      <p:sp>
        <p:nvSpPr>
          <p:cNvPr id="125" name="Shape 350">
            <a:extLst>
              <a:ext uri="{FF2B5EF4-FFF2-40B4-BE49-F238E27FC236}">
                <a16:creationId xmlns:a16="http://schemas.microsoft.com/office/drawing/2014/main" id="{D8C1B21E-3C0E-F17A-CF40-7EAE4E80D556}"/>
              </a:ext>
            </a:extLst>
          </p:cNvPr>
          <p:cNvSpPr/>
          <p:nvPr/>
        </p:nvSpPr>
        <p:spPr>
          <a:xfrm>
            <a:off x="7907740" y="4078388"/>
            <a:ext cx="380689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3,6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26" name="Shape 350">
            <a:extLst>
              <a:ext uri="{FF2B5EF4-FFF2-40B4-BE49-F238E27FC236}">
                <a16:creationId xmlns:a16="http://schemas.microsoft.com/office/drawing/2014/main" id="{D35891A5-FA1A-CEB5-68FE-7F5A32048E7F}"/>
              </a:ext>
            </a:extLst>
          </p:cNvPr>
          <p:cNvSpPr/>
          <p:nvPr/>
        </p:nvSpPr>
        <p:spPr>
          <a:xfrm>
            <a:off x="6979433" y="930364"/>
            <a:ext cx="5134345" cy="23442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904" b="1" spc="-106" dirty="0">
                <a:solidFill>
                  <a:srgbClr val="FF0000"/>
                </a:solidFill>
                <a:latin typeface="Akrobat Bold" panose="00000800000000000000" pitchFamily="50" charset="-52"/>
                <a:ea typeface="Golos Text"/>
                <a:cs typeface="Golos Text"/>
              </a:rPr>
              <a:t>ПОСТУПЛЕНИЯ ПО НДС</a:t>
            </a:r>
            <a:endParaRPr lang="ru-RU" sz="1481" b="1" spc="-106" dirty="0">
              <a:solidFill>
                <a:srgbClr val="FF0000"/>
              </a:solidFill>
              <a:latin typeface="Akrobat Bold" panose="00000800000000000000" pitchFamily="50" charset="-52"/>
              <a:ea typeface="Golos Text"/>
              <a:cs typeface="Golos Text"/>
            </a:endParaRPr>
          </a:p>
        </p:txBody>
      </p:sp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id="{BBADFC66-9A4B-FD7B-8D95-127E2F3FA126}"/>
              </a:ext>
            </a:extLst>
          </p:cNvPr>
          <p:cNvCxnSpPr>
            <a:cxnSpLocks/>
          </p:cNvCxnSpPr>
          <p:nvPr/>
        </p:nvCxnSpPr>
        <p:spPr>
          <a:xfrm>
            <a:off x="6958225" y="1543267"/>
            <a:ext cx="4618801" cy="0"/>
          </a:xfrm>
          <a:prstGeom prst="line">
            <a:avLst/>
          </a:prstGeom>
          <a:ln w="127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Shape 350">
            <a:extLst>
              <a:ext uri="{FF2B5EF4-FFF2-40B4-BE49-F238E27FC236}">
                <a16:creationId xmlns:a16="http://schemas.microsoft.com/office/drawing/2014/main" id="{D75D3BE9-688D-9D1B-CB42-D055DDE2332B}"/>
              </a:ext>
            </a:extLst>
          </p:cNvPr>
          <p:cNvSpPr/>
          <p:nvPr/>
        </p:nvSpPr>
        <p:spPr>
          <a:xfrm>
            <a:off x="7061783" y="1674877"/>
            <a:ext cx="1068602" cy="20832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solidFill>
                  <a:srgbClr val="D9D9D9"/>
                </a:solidFill>
                <a:latin typeface="Akrobat Black" panose="00000A00000000000000" pitchFamily="50" charset="-52"/>
                <a:ea typeface="Golos Text"/>
                <a:cs typeface="Golos Text"/>
              </a:rPr>
              <a:t>ТРЛН РУБ</a:t>
            </a:r>
            <a:endParaRPr lang="ru-RU" sz="1111" b="1" spc="-106" dirty="0">
              <a:solidFill>
                <a:srgbClr val="D9D9D9"/>
              </a:solidFill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31" name="Овал 130">
            <a:extLst>
              <a:ext uri="{FF2B5EF4-FFF2-40B4-BE49-F238E27FC236}">
                <a16:creationId xmlns:a16="http://schemas.microsoft.com/office/drawing/2014/main" id="{B7E97A47-333A-51B9-F5EB-4FE8C6116C16}"/>
              </a:ext>
            </a:extLst>
          </p:cNvPr>
          <p:cNvSpPr/>
          <p:nvPr/>
        </p:nvSpPr>
        <p:spPr>
          <a:xfrm>
            <a:off x="7451787" y="3555998"/>
            <a:ext cx="161207" cy="179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32" name="Овал 131">
            <a:extLst>
              <a:ext uri="{FF2B5EF4-FFF2-40B4-BE49-F238E27FC236}">
                <a16:creationId xmlns:a16="http://schemas.microsoft.com/office/drawing/2014/main" id="{91B1797B-73EF-B079-8CC2-DA74C5D2E278}"/>
              </a:ext>
            </a:extLst>
          </p:cNvPr>
          <p:cNvSpPr/>
          <p:nvPr/>
        </p:nvSpPr>
        <p:spPr>
          <a:xfrm>
            <a:off x="7992786" y="3241753"/>
            <a:ext cx="161207" cy="179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33" name="Овал 132">
            <a:extLst>
              <a:ext uri="{FF2B5EF4-FFF2-40B4-BE49-F238E27FC236}">
                <a16:creationId xmlns:a16="http://schemas.microsoft.com/office/drawing/2014/main" id="{A2F9E192-0106-8B64-A4D1-21C0EFF0D25A}"/>
              </a:ext>
            </a:extLst>
          </p:cNvPr>
          <p:cNvSpPr/>
          <p:nvPr/>
        </p:nvSpPr>
        <p:spPr>
          <a:xfrm>
            <a:off x="8529961" y="3064737"/>
            <a:ext cx="161207" cy="179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34" name="Овал 133">
            <a:extLst>
              <a:ext uri="{FF2B5EF4-FFF2-40B4-BE49-F238E27FC236}">
                <a16:creationId xmlns:a16="http://schemas.microsoft.com/office/drawing/2014/main" id="{32F179C8-0C48-4A2E-BFF5-021D974B08B8}"/>
              </a:ext>
            </a:extLst>
          </p:cNvPr>
          <p:cNvSpPr/>
          <p:nvPr/>
        </p:nvSpPr>
        <p:spPr>
          <a:xfrm>
            <a:off x="9062818" y="3141907"/>
            <a:ext cx="161207" cy="179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35" name="Овал 134">
            <a:extLst>
              <a:ext uri="{FF2B5EF4-FFF2-40B4-BE49-F238E27FC236}">
                <a16:creationId xmlns:a16="http://schemas.microsoft.com/office/drawing/2014/main" id="{C91C461C-5AD9-B7E7-EEF3-2DC2F8C6E415}"/>
              </a:ext>
            </a:extLst>
          </p:cNvPr>
          <p:cNvSpPr/>
          <p:nvPr/>
        </p:nvSpPr>
        <p:spPr>
          <a:xfrm>
            <a:off x="9588888" y="2813244"/>
            <a:ext cx="161207" cy="179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36" name="Овал 135">
            <a:extLst>
              <a:ext uri="{FF2B5EF4-FFF2-40B4-BE49-F238E27FC236}">
                <a16:creationId xmlns:a16="http://schemas.microsoft.com/office/drawing/2014/main" id="{20B8D294-AF65-A0B8-9B46-C767889A3944}"/>
              </a:ext>
            </a:extLst>
          </p:cNvPr>
          <p:cNvSpPr/>
          <p:nvPr/>
        </p:nvSpPr>
        <p:spPr>
          <a:xfrm>
            <a:off x="10119404" y="1886278"/>
            <a:ext cx="161207" cy="179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37" name="Овал 136">
            <a:extLst>
              <a:ext uri="{FF2B5EF4-FFF2-40B4-BE49-F238E27FC236}">
                <a16:creationId xmlns:a16="http://schemas.microsoft.com/office/drawing/2014/main" id="{DF86438F-7313-F7A8-93F2-889947BA6999}"/>
              </a:ext>
            </a:extLst>
          </p:cNvPr>
          <p:cNvSpPr/>
          <p:nvPr/>
        </p:nvSpPr>
        <p:spPr>
          <a:xfrm>
            <a:off x="10644132" y="2386620"/>
            <a:ext cx="161207" cy="179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38" name="Овал 137">
            <a:extLst>
              <a:ext uri="{FF2B5EF4-FFF2-40B4-BE49-F238E27FC236}">
                <a16:creationId xmlns:a16="http://schemas.microsoft.com/office/drawing/2014/main" id="{ADB4DB16-5716-9382-401F-40414E9E2997}"/>
              </a:ext>
            </a:extLst>
          </p:cNvPr>
          <p:cNvSpPr/>
          <p:nvPr/>
        </p:nvSpPr>
        <p:spPr>
          <a:xfrm>
            <a:off x="11184988" y="2026047"/>
            <a:ext cx="161207" cy="179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cxnSp>
        <p:nvCxnSpPr>
          <p:cNvPr id="142" name="Прямая соединительная линия 141">
            <a:extLst>
              <a:ext uri="{FF2B5EF4-FFF2-40B4-BE49-F238E27FC236}">
                <a16:creationId xmlns:a16="http://schemas.microsoft.com/office/drawing/2014/main" id="{304E068D-2B29-F0EF-CB16-165CCC46051C}"/>
              </a:ext>
            </a:extLst>
          </p:cNvPr>
          <p:cNvCxnSpPr>
            <a:cxnSpLocks/>
            <a:stCxn id="131" idx="3"/>
            <a:endCxn id="132" idx="7"/>
          </p:cNvCxnSpPr>
          <p:nvPr/>
        </p:nvCxnSpPr>
        <p:spPr>
          <a:xfrm flipV="1">
            <a:off x="7475395" y="3267968"/>
            <a:ext cx="654990" cy="440823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>
            <a:extLst>
              <a:ext uri="{FF2B5EF4-FFF2-40B4-BE49-F238E27FC236}">
                <a16:creationId xmlns:a16="http://schemas.microsoft.com/office/drawing/2014/main" id="{76D947F2-E9E7-55A5-4BAC-B01369BF99FF}"/>
              </a:ext>
            </a:extLst>
          </p:cNvPr>
          <p:cNvCxnSpPr>
            <a:cxnSpLocks/>
            <a:endCxn id="133" idx="2"/>
          </p:cNvCxnSpPr>
          <p:nvPr/>
        </p:nvCxnSpPr>
        <p:spPr>
          <a:xfrm flipV="1">
            <a:off x="8137578" y="3154241"/>
            <a:ext cx="392384" cy="131711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>
            <a:extLst>
              <a:ext uri="{FF2B5EF4-FFF2-40B4-BE49-F238E27FC236}">
                <a16:creationId xmlns:a16="http://schemas.microsoft.com/office/drawing/2014/main" id="{0FCBF1F1-E076-33BE-44C2-26A092491A4B}"/>
              </a:ext>
            </a:extLst>
          </p:cNvPr>
          <p:cNvCxnSpPr>
            <a:stCxn id="133" idx="6"/>
            <a:endCxn id="134" idx="2"/>
          </p:cNvCxnSpPr>
          <p:nvPr/>
        </p:nvCxnSpPr>
        <p:spPr>
          <a:xfrm>
            <a:off x="8691169" y="3154241"/>
            <a:ext cx="371650" cy="77170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>
            <a:extLst>
              <a:ext uri="{FF2B5EF4-FFF2-40B4-BE49-F238E27FC236}">
                <a16:creationId xmlns:a16="http://schemas.microsoft.com/office/drawing/2014/main" id="{1A7C8C22-0E6D-AF1B-D4BF-529E694478A9}"/>
              </a:ext>
            </a:extLst>
          </p:cNvPr>
          <p:cNvCxnSpPr>
            <a:cxnSpLocks/>
            <a:stCxn id="134" idx="3"/>
            <a:endCxn id="135" idx="7"/>
          </p:cNvCxnSpPr>
          <p:nvPr/>
        </p:nvCxnSpPr>
        <p:spPr>
          <a:xfrm flipV="1">
            <a:off x="9086427" y="2839459"/>
            <a:ext cx="640061" cy="455241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>
            <a:extLst>
              <a:ext uri="{FF2B5EF4-FFF2-40B4-BE49-F238E27FC236}">
                <a16:creationId xmlns:a16="http://schemas.microsoft.com/office/drawing/2014/main" id="{72BB7CE7-D5AF-32CB-23FB-0B925531CB42}"/>
              </a:ext>
            </a:extLst>
          </p:cNvPr>
          <p:cNvCxnSpPr>
            <a:cxnSpLocks/>
            <a:stCxn id="135" idx="3"/>
            <a:endCxn id="136" idx="0"/>
          </p:cNvCxnSpPr>
          <p:nvPr/>
        </p:nvCxnSpPr>
        <p:spPr>
          <a:xfrm flipV="1">
            <a:off x="9612496" y="1886278"/>
            <a:ext cx="587512" cy="1079759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>
            <a:extLst>
              <a:ext uri="{FF2B5EF4-FFF2-40B4-BE49-F238E27FC236}">
                <a16:creationId xmlns:a16="http://schemas.microsoft.com/office/drawing/2014/main" id="{2EB96BF5-7C09-3321-8617-F07C454469D2}"/>
              </a:ext>
            </a:extLst>
          </p:cNvPr>
          <p:cNvCxnSpPr>
            <a:cxnSpLocks/>
            <a:stCxn id="136" idx="1"/>
            <a:endCxn id="137" idx="2"/>
          </p:cNvCxnSpPr>
          <p:nvPr/>
        </p:nvCxnSpPr>
        <p:spPr>
          <a:xfrm>
            <a:off x="10143012" y="1912493"/>
            <a:ext cx="501120" cy="563631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>
            <a:extLst>
              <a:ext uri="{FF2B5EF4-FFF2-40B4-BE49-F238E27FC236}">
                <a16:creationId xmlns:a16="http://schemas.microsoft.com/office/drawing/2014/main" id="{2B8A01C2-95A1-16DF-E99A-B7FCBB820911}"/>
              </a:ext>
            </a:extLst>
          </p:cNvPr>
          <p:cNvCxnSpPr>
            <a:cxnSpLocks/>
            <a:stCxn id="137" idx="3"/>
            <a:endCxn id="138" idx="7"/>
          </p:cNvCxnSpPr>
          <p:nvPr/>
        </p:nvCxnSpPr>
        <p:spPr>
          <a:xfrm flipV="1">
            <a:off x="10667739" y="2052261"/>
            <a:ext cx="654848" cy="487151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единительная линия 177">
            <a:extLst>
              <a:ext uri="{FF2B5EF4-FFF2-40B4-BE49-F238E27FC236}">
                <a16:creationId xmlns:a16="http://schemas.microsoft.com/office/drawing/2014/main" id="{D22A5956-38F6-F1C7-EA1E-ECC842963E5E}"/>
              </a:ext>
            </a:extLst>
          </p:cNvPr>
          <p:cNvCxnSpPr/>
          <p:nvPr/>
        </p:nvCxnSpPr>
        <p:spPr>
          <a:xfrm>
            <a:off x="7100871" y="2065286"/>
            <a:ext cx="189896" cy="0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Shape 350">
            <a:extLst>
              <a:ext uri="{FF2B5EF4-FFF2-40B4-BE49-F238E27FC236}">
                <a16:creationId xmlns:a16="http://schemas.microsoft.com/office/drawing/2014/main" id="{E36B5315-E10C-1F33-42D9-9DFCF915BD36}"/>
              </a:ext>
            </a:extLst>
          </p:cNvPr>
          <p:cNvSpPr/>
          <p:nvPr/>
        </p:nvSpPr>
        <p:spPr>
          <a:xfrm>
            <a:off x="7344810" y="2010054"/>
            <a:ext cx="1922816" cy="14330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64" b="1" spc="-106" dirty="0">
                <a:latin typeface="Akrobat Bold" panose="00000800000000000000" pitchFamily="50" charset="-52"/>
                <a:ea typeface="Golos Text"/>
                <a:cs typeface="Golos Text"/>
              </a:rPr>
              <a:t>ВЫРУЧКА ОРГАНИЗАЦИЙ </a:t>
            </a:r>
            <a:r>
              <a:rPr lang="ru-RU" sz="1164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  <a:endParaRPr lang="ru-RU" sz="846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80" name="Shape 350">
            <a:extLst>
              <a:ext uri="{FF2B5EF4-FFF2-40B4-BE49-F238E27FC236}">
                <a16:creationId xmlns:a16="http://schemas.microsoft.com/office/drawing/2014/main" id="{FEAEB4A4-8C7B-2CC2-C9F3-1DB88E80339D}"/>
              </a:ext>
            </a:extLst>
          </p:cNvPr>
          <p:cNvSpPr/>
          <p:nvPr/>
        </p:nvSpPr>
        <p:spPr>
          <a:xfrm>
            <a:off x="11145111" y="1797145"/>
            <a:ext cx="306380" cy="41665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solidFill>
                  <a:srgbClr val="FF0000"/>
                </a:solidFill>
                <a:latin typeface="Akrobat Bold" panose="00000800000000000000" pitchFamily="50" charset="-52"/>
                <a:ea typeface="Golos Text"/>
                <a:cs typeface="Golos Text"/>
              </a:rPr>
              <a:t>931</a:t>
            </a: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82" name="Прямоугольник 181">
            <a:extLst>
              <a:ext uri="{FF2B5EF4-FFF2-40B4-BE49-F238E27FC236}">
                <a16:creationId xmlns:a16="http://schemas.microsoft.com/office/drawing/2014/main" id="{C9E053C2-AA9E-D11D-0DA9-3A504F1E7018}"/>
              </a:ext>
            </a:extLst>
          </p:cNvPr>
          <p:cNvSpPr/>
          <p:nvPr/>
        </p:nvSpPr>
        <p:spPr>
          <a:xfrm>
            <a:off x="301448" y="5431878"/>
            <a:ext cx="11597992" cy="12392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sp>
        <p:nvSpPr>
          <p:cNvPr id="183" name="Правая круглая скобка 182">
            <a:extLst>
              <a:ext uri="{FF2B5EF4-FFF2-40B4-BE49-F238E27FC236}">
                <a16:creationId xmlns:a16="http://schemas.microsoft.com/office/drawing/2014/main" id="{F7EB7219-3BB5-EA87-938E-57C17383E644}"/>
              </a:ext>
            </a:extLst>
          </p:cNvPr>
          <p:cNvSpPr/>
          <p:nvPr/>
        </p:nvSpPr>
        <p:spPr>
          <a:xfrm rot="16200000">
            <a:off x="938729" y="1777985"/>
            <a:ext cx="243786" cy="881975"/>
          </a:xfrm>
          <a:prstGeom prst="rightBracket">
            <a:avLst>
              <a:gd name="adj" fmla="val 0"/>
            </a:avLst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904"/>
          </a:p>
        </p:txBody>
      </p:sp>
      <p:cxnSp>
        <p:nvCxnSpPr>
          <p:cNvPr id="185" name="Прямая соединительная линия 184">
            <a:extLst>
              <a:ext uri="{FF2B5EF4-FFF2-40B4-BE49-F238E27FC236}">
                <a16:creationId xmlns:a16="http://schemas.microsoft.com/office/drawing/2014/main" id="{1F2D6422-FE6E-4EF3-FB3D-FFEE278DBF44}"/>
              </a:ext>
            </a:extLst>
          </p:cNvPr>
          <p:cNvCxnSpPr>
            <a:cxnSpLocks/>
          </p:cNvCxnSpPr>
          <p:nvPr/>
        </p:nvCxnSpPr>
        <p:spPr>
          <a:xfrm rot="420000" flipH="1" flipV="1">
            <a:off x="1047176" y="1878744"/>
            <a:ext cx="26380" cy="213844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Прямая соединительная линия 187">
            <a:extLst>
              <a:ext uri="{FF2B5EF4-FFF2-40B4-BE49-F238E27FC236}">
                <a16:creationId xmlns:a16="http://schemas.microsoft.com/office/drawing/2014/main" id="{9DD20EE8-2B02-E39C-87DA-949E8A28582A}"/>
              </a:ext>
            </a:extLst>
          </p:cNvPr>
          <p:cNvCxnSpPr/>
          <p:nvPr/>
        </p:nvCxnSpPr>
        <p:spPr>
          <a:xfrm>
            <a:off x="1069184" y="1883235"/>
            <a:ext cx="1031590" cy="0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Shape 350">
            <a:extLst>
              <a:ext uri="{FF2B5EF4-FFF2-40B4-BE49-F238E27FC236}">
                <a16:creationId xmlns:a16="http://schemas.microsoft.com/office/drawing/2014/main" id="{EA306C0D-6632-B832-6BAC-EEDB20557949}"/>
              </a:ext>
            </a:extLst>
          </p:cNvPr>
          <p:cNvSpPr/>
          <p:nvPr/>
        </p:nvSpPr>
        <p:spPr>
          <a:xfrm>
            <a:off x="2146437" y="1814320"/>
            <a:ext cx="1922816" cy="14330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1164" b="1" spc="-106" dirty="0">
                <a:latin typeface="Akrobat Bold" panose="00000800000000000000" pitchFamily="50" charset="-52"/>
                <a:ea typeface="Golos Text"/>
                <a:cs typeface="Golos Text"/>
              </a:rPr>
              <a:t>ЗАПУСК   АСК  НДС  -  2</a:t>
            </a:r>
            <a:endParaRPr lang="ru-RU" sz="846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cxnSp>
        <p:nvCxnSpPr>
          <p:cNvPr id="191" name="Прямая соединительная линия 190">
            <a:extLst>
              <a:ext uri="{FF2B5EF4-FFF2-40B4-BE49-F238E27FC236}">
                <a16:creationId xmlns:a16="http://schemas.microsoft.com/office/drawing/2014/main" id="{EB19FF80-1529-7541-1C68-288654FC7F02}"/>
              </a:ext>
            </a:extLst>
          </p:cNvPr>
          <p:cNvCxnSpPr>
            <a:cxnSpLocks/>
          </p:cNvCxnSpPr>
          <p:nvPr/>
        </p:nvCxnSpPr>
        <p:spPr>
          <a:xfrm rot="420000" flipH="1" flipV="1">
            <a:off x="2078767" y="1786477"/>
            <a:ext cx="26380" cy="213844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12700">
              <a:srgbClr val="FF0000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Shape 350">
            <a:extLst>
              <a:ext uri="{FF2B5EF4-FFF2-40B4-BE49-F238E27FC236}">
                <a16:creationId xmlns:a16="http://schemas.microsoft.com/office/drawing/2014/main" id="{402560FE-0DAD-C676-5F84-0F25214F89B6}"/>
              </a:ext>
            </a:extLst>
          </p:cNvPr>
          <p:cNvSpPr/>
          <p:nvPr/>
        </p:nvSpPr>
        <p:spPr>
          <a:xfrm>
            <a:off x="3337379" y="5551218"/>
            <a:ext cx="2017902" cy="46878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3808" b="1" spc="-106" dirty="0">
                <a:solidFill>
                  <a:srgbClr val="FF0000"/>
                </a:solidFill>
                <a:latin typeface="Akrobat Bold" panose="00000800000000000000" pitchFamily="50" charset="-52"/>
                <a:ea typeface="Golos Text"/>
                <a:cs typeface="Golos Text"/>
              </a:rPr>
              <a:t>0,16 %</a:t>
            </a:r>
            <a:endParaRPr lang="ru-RU" sz="2962" b="1" spc="-106" dirty="0">
              <a:solidFill>
                <a:srgbClr val="FF0000"/>
              </a:solidFill>
              <a:latin typeface="Akrobat Bold" panose="00000800000000000000" pitchFamily="50" charset="-52"/>
              <a:ea typeface="Golos Text"/>
              <a:cs typeface="Golos Text"/>
            </a:endParaRPr>
          </a:p>
        </p:txBody>
      </p:sp>
      <p:sp>
        <p:nvSpPr>
          <p:cNvPr id="193" name="Shape 350">
            <a:extLst>
              <a:ext uri="{FF2B5EF4-FFF2-40B4-BE49-F238E27FC236}">
                <a16:creationId xmlns:a16="http://schemas.microsoft.com/office/drawing/2014/main" id="{08EAD66B-820E-4BBE-EACF-3472D2E90593}"/>
              </a:ext>
            </a:extLst>
          </p:cNvPr>
          <p:cNvSpPr/>
          <p:nvPr/>
        </p:nvSpPr>
        <p:spPr>
          <a:xfrm>
            <a:off x="571452" y="5590988"/>
            <a:ext cx="2219811" cy="46878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3808" b="1" spc="-106" dirty="0">
                <a:solidFill>
                  <a:srgbClr val="FF0000"/>
                </a:solidFill>
                <a:latin typeface="Akrobat Bold" panose="00000800000000000000" pitchFamily="50" charset="-52"/>
                <a:ea typeface="Golos Text"/>
                <a:cs typeface="Golos Text"/>
              </a:rPr>
              <a:t>В 4 РАЗА</a:t>
            </a:r>
            <a:endParaRPr lang="ru-RU" sz="2962" b="1" spc="-106" dirty="0">
              <a:solidFill>
                <a:srgbClr val="FF0000"/>
              </a:solidFill>
              <a:latin typeface="Akrobat Bold" panose="00000800000000000000" pitchFamily="50" charset="-52"/>
              <a:ea typeface="Golos Text"/>
              <a:cs typeface="Golos Text"/>
            </a:endParaRPr>
          </a:p>
        </p:txBody>
      </p:sp>
      <p:sp>
        <p:nvSpPr>
          <p:cNvPr id="194" name="Shape 350">
            <a:extLst>
              <a:ext uri="{FF2B5EF4-FFF2-40B4-BE49-F238E27FC236}">
                <a16:creationId xmlns:a16="http://schemas.microsoft.com/office/drawing/2014/main" id="{AD728AD1-38AD-7811-9734-2F0F3227A542}"/>
              </a:ext>
            </a:extLst>
          </p:cNvPr>
          <p:cNvSpPr/>
          <p:nvPr/>
        </p:nvSpPr>
        <p:spPr>
          <a:xfrm>
            <a:off x="369791" y="5968944"/>
            <a:ext cx="2436192" cy="62497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old" panose="00000800000000000000" pitchFamily="50" charset="-52"/>
                <a:ea typeface="Golos Text"/>
                <a:cs typeface="Golos Text"/>
              </a:rPr>
              <a:t>СНИЗИЛАСЬ ДОЛЯ РАЗРЫВА ПОСЛЕ ЗАПУСКА АСК НДС - 2</a:t>
            </a: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95" name="Shape 350">
            <a:extLst>
              <a:ext uri="{FF2B5EF4-FFF2-40B4-BE49-F238E27FC236}">
                <a16:creationId xmlns:a16="http://schemas.microsoft.com/office/drawing/2014/main" id="{2DD4E0AB-93F5-E350-9C9A-DC42049C03F5}"/>
              </a:ext>
            </a:extLst>
          </p:cNvPr>
          <p:cNvSpPr/>
          <p:nvPr/>
        </p:nvSpPr>
        <p:spPr>
          <a:xfrm>
            <a:off x="2791263" y="6107883"/>
            <a:ext cx="2634722" cy="62497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old" panose="00000800000000000000" pitchFamily="50" charset="-52"/>
                <a:ea typeface="Golos Text"/>
                <a:cs typeface="Golos Text"/>
              </a:rPr>
              <a:t>СКОЛЬЗЯЩАЯ СРЕДНЯЯ ДИНАМИКА СНИЖЕНИЯ РАЗРЫВОВ</a:t>
            </a:r>
            <a:r>
              <a:rPr lang="ru-RU" sz="1692" b="1" spc="-106" dirty="0">
                <a:latin typeface="Akrobat Black" panose="00000A00000000000000" pitchFamily="50" charset="-52"/>
                <a:ea typeface="Golos Text"/>
                <a:cs typeface="Golos Text"/>
              </a:rPr>
              <a:t> 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  <p:sp>
        <p:nvSpPr>
          <p:cNvPr id="196" name="Shape 350">
            <a:extLst>
              <a:ext uri="{FF2B5EF4-FFF2-40B4-BE49-F238E27FC236}">
                <a16:creationId xmlns:a16="http://schemas.microsoft.com/office/drawing/2014/main" id="{93281744-387B-2B93-9A11-A57AF91E034A}"/>
              </a:ext>
            </a:extLst>
          </p:cNvPr>
          <p:cNvSpPr/>
          <p:nvPr/>
        </p:nvSpPr>
        <p:spPr>
          <a:xfrm>
            <a:off x="5860576" y="5439137"/>
            <a:ext cx="2132210" cy="72923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80000"/>
              </a:lnSpc>
              <a:spcAft>
                <a:spcPts val="635"/>
              </a:spcAft>
            </a:pPr>
            <a:r>
              <a:rPr lang="ru-RU" sz="3808" b="1" spc="-106" dirty="0">
                <a:solidFill>
                  <a:srgbClr val="FF0000"/>
                </a:solidFill>
                <a:latin typeface="Akrobat Bold" panose="00000800000000000000" pitchFamily="50" charset="-52"/>
                <a:ea typeface="Golos Text"/>
                <a:cs typeface="Golos Text"/>
              </a:rPr>
              <a:t>495 </a:t>
            </a:r>
            <a:r>
              <a:rPr lang="ru-RU" sz="2116" b="1" spc="-106" dirty="0">
                <a:solidFill>
                  <a:srgbClr val="FF0000"/>
                </a:solidFill>
                <a:latin typeface="Akrobat Bold" panose="00000800000000000000" pitchFamily="50" charset="-52"/>
                <a:ea typeface="Golos Text"/>
                <a:cs typeface="Golos Text"/>
              </a:rPr>
              <a:t>МЛРД РУБ</a:t>
            </a:r>
            <a:endParaRPr lang="ru-RU" sz="2962" b="1" spc="-106" dirty="0">
              <a:solidFill>
                <a:srgbClr val="FF0000"/>
              </a:solidFill>
              <a:latin typeface="Akrobat Bold" panose="00000800000000000000" pitchFamily="50" charset="-52"/>
              <a:ea typeface="Golos Text"/>
              <a:cs typeface="Golos Text"/>
            </a:endParaRPr>
          </a:p>
        </p:txBody>
      </p:sp>
      <p:sp>
        <p:nvSpPr>
          <p:cNvPr id="197" name="Shape 350">
            <a:extLst>
              <a:ext uri="{FF2B5EF4-FFF2-40B4-BE49-F238E27FC236}">
                <a16:creationId xmlns:a16="http://schemas.microsoft.com/office/drawing/2014/main" id="{4CEBA4F6-408D-FAD1-F1FA-1D0D73AEFD48}"/>
              </a:ext>
            </a:extLst>
          </p:cNvPr>
          <p:cNvSpPr/>
          <p:nvPr/>
        </p:nvSpPr>
        <p:spPr>
          <a:xfrm>
            <a:off x="5451173" y="6106710"/>
            <a:ext cx="2634722" cy="62497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635"/>
              </a:spcAft>
            </a:pPr>
            <a:r>
              <a:rPr lang="ru-RU" sz="1692" b="1" spc="-106" dirty="0">
                <a:latin typeface="Akrobat Bold" panose="00000800000000000000" pitchFamily="50" charset="-52"/>
                <a:ea typeface="Golos Text"/>
                <a:cs typeface="Golos Text"/>
              </a:rPr>
              <a:t>ЕЖЕГОДНЫЙ УЩЕРБ БЮДЖЕТУ ОТ НАЛОГОВЫХ РАЗРЫВОВ</a:t>
            </a:r>
            <a:endParaRPr lang="ru-RU" sz="1111" b="1" spc="-106" dirty="0">
              <a:latin typeface="Akrobat Black" panose="00000A00000000000000" pitchFamily="50" charset="-52"/>
              <a:ea typeface="Golos Text"/>
              <a:cs typeface="Golos Text"/>
            </a:endParaRPr>
          </a:p>
        </p:txBody>
      </p:sp>
    </p:spTree>
    <p:extLst>
      <p:ext uri="{BB962C8B-B14F-4D97-AF65-F5344CB8AC3E}">
        <p14:creationId xmlns:p14="http://schemas.microsoft.com/office/powerpoint/2010/main" val="26137823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Риск-ориентированный подход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Высокий уровень </a:t>
            </a:r>
            <a:r>
              <a:rPr lang="ru-RU" dirty="0" smtClean="0"/>
              <a:t>риска</a:t>
            </a:r>
            <a:r>
              <a:rPr lang="en-US" dirty="0" smtClean="0"/>
              <a:t> (</a:t>
            </a:r>
            <a:r>
              <a:rPr lang="ru-RU" dirty="0" smtClean="0"/>
              <a:t>красный СУР) </a:t>
            </a:r>
            <a:r>
              <a:rPr lang="ru-RU" dirty="0"/>
              <a:t>– другое название фирма – «однодневка» Вероятность ВНП – 0 %, так как фирма фактически финансово-хозяйственные деятельность не ведет.</a:t>
            </a:r>
          </a:p>
          <a:p>
            <a:r>
              <a:rPr lang="ru-RU" dirty="0"/>
              <a:t> Средний уровень </a:t>
            </a:r>
            <a:r>
              <a:rPr lang="ru-RU" dirty="0" smtClean="0"/>
              <a:t>риска (желтый СУР) </a:t>
            </a:r>
            <a:r>
              <a:rPr lang="ru-RU" dirty="0"/>
              <a:t>– </a:t>
            </a:r>
            <a:r>
              <a:rPr lang="ru-RU" dirty="0" smtClean="0"/>
              <a:t>возможно «транзитная» организация, возможно «выгодоприобретатель». Большая вероятность «транзитных» организаций в расходах. </a:t>
            </a:r>
            <a:r>
              <a:rPr lang="ru-RU" dirty="0"/>
              <a:t>Необходим анализ.</a:t>
            </a:r>
          </a:p>
          <a:p>
            <a:r>
              <a:rPr lang="ru-RU" dirty="0"/>
              <a:t>Низкий уровень риска </a:t>
            </a:r>
            <a:r>
              <a:rPr lang="ru-RU" dirty="0" smtClean="0"/>
              <a:t>(зеленый СУР) – </a:t>
            </a:r>
            <a:r>
              <a:rPr lang="ru-RU" dirty="0"/>
              <a:t>Д</a:t>
            </a:r>
            <a:r>
              <a:rPr lang="ru-RU" dirty="0" smtClean="0"/>
              <a:t>ействующая организация с хорошей уплатой НДС в бюджет. Возможен статус выгодоприобретатель. Маленькая вероятность признака «транзитной» организации.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204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936" y="452214"/>
            <a:ext cx="10584127" cy="5953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592" y="0"/>
            <a:ext cx="10972800" cy="66713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Кто попадает в работу налоговому органу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72936" y="3444276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Сложное расхождение</a:t>
            </a:r>
          </a:p>
          <a:p>
            <a:pPr algn="ctr"/>
            <a:r>
              <a:rPr lang="ru-RU" dirty="0" smtClean="0"/>
              <a:t>7701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24763" y="3431255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Выгодоприобретатель</a:t>
            </a:r>
          </a:p>
          <a:p>
            <a:pPr algn="ctr"/>
            <a:r>
              <a:rPr lang="ru-RU" dirty="0" smtClean="0"/>
              <a:t>7704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220200" y="3424951"/>
            <a:ext cx="2971800" cy="1149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Ответственный НО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4946504" y="3792178"/>
            <a:ext cx="609601" cy="446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8506759" y="3743503"/>
            <a:ext cx="690267" cy="446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6"/>
          <p:cNvSpPr/>
          <p:nvPr/>
        </p:nvSpPr>
        <p:spPr>
          <a:xfrm>
            <a:off x="2059405" y="4874781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Простое расхождение</a:t>
            </a:r>
          </a:p>
          <a:p>
            <a:pPr algn="ctr"/>
            <a:r>
              <a:rPr lang="ru-RU" dirty="0" smtClean="0"/>
              <a:t>7703</a:t>
            </a:r>
            <a:endParaRPr lang="ru-RU" dirty="0"/>
          </a:p>
        </p:txBody>
      </p:sp>
      <p:sp>
        <p:nvSpPr>
          <p:cNvPr id="13" name="Скругленный прямоугольник 6"/>
          <p:cNvSpPr/>
          <p:nvPr/>
        </p:nvSpPr>
        <p:spPr>
          <a:xfrm>
            <a:off x="2105341" y="1916853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Автоцепочка</a:t>
            </a:r>
          </a:p>
          <a:p>
            <a:pPr algn="ctr"/>
            <a:r>
              <a:rPr lang="ru-RU" dirty="0" smtClean="0"/>
              <a:t>7702</a:t>
            </a:r>
          </a:p>
          <a:p>
            <a:pPr algn="ctr"/>
            <a:r>
              <a:rPr lang="ru-RU" dirty="0" smtClean="0"/>
              <a:t>(80 %)</a:t>
            </a:r>
            <a:endParaRPr lang="ru-RU" dirty="0"/>
          </a:p>
        </p:txBody>
      </p:sp>
      <p:sp>
        <p:nvSpPr>
          <p:cNvPr id="14" name="Стрелка вправо 9"/>
          <p:cNvSpPr/>
          <p:nvPr/>
        </p:nvSpPr>
        <p:spPr>
          <a:xfrm rot="1814972">
            <a:off x="4937881" y="3027051"/>
            <a:ext cx="997660" cy="3706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9"/>
          <p:cNvSpPr/>
          <p:nvPr/>
        </p:nvSpPr>
        <p:spPr>
          <a:xfrm rot="19749167">
            <a:off x="5013698" y="4655237"/>
            <a:ext cx="1132202" cy="5922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6"/>
          <p:cNvSpPr/>
          <p:nvPr/>
        </p:nvSpPr>
        <p:spPr>
          <a:xfrm>
            <a:off x="0" y="2204719"/>
            <a:ext cx="1642533" cy="39336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АСК НДС-2</a:t>
            </a:r>
          </a:p>
          <a:p>
            <a:pPr algn="ctr"/>
            <a:r>
              <a:rPr lang="ru-RU" dirty="0" smtClean="0"/>
              <a:t>Налоговый</a:t>
            </a:r>
          </a:p>
          <a:p>
            <a:pPr algn="ctr"/>
            <a:r>
              <a:rPr lang="ru-RU" dirty="0" smtClean="0"/>
              <a:t>Разрыв (ООК, Скрытые расхождения и т.д.)</a:t>
            </a:r>
          </a:p>
        </p:txBody>
      </p:sp>
      <p:sp>
        <p:nvSpPr>
          <p:cNvPr id="17" name="Стрелка вправо 9"/>
          <p:cNvSpPr/>
          <p:nvPr/>
        </p:nvSpPr>
        <p:spPr>
          <a:xfrm rot="19810651">
            <a:off x="1614408" y="2897445"/>
            <a:ext cx="601170" cy="3275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9"/>
          <p:cNvSpPr/>
          <p:nvPr/>
        </p:nvSpPr>
        <p:spPr>
          <a:xfrm rot="21427898">
            <a:off x="1632253" y="4011604"/>
            <a:ext cx="399483" cy="358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9"/>
          <p:cNvSpPr/>
          <p:nvPr/>
        </p:nvSpPr>
        <p:spPr>
          <a:xfrm rot="21380457">
            <a:off x="1634687" y="5104494"/>
            <a:ext cx="449956" cy="4083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6"/>
          <p:cNvSpPr/>
          <p:nvPr/>
        </p:nvSpPr>
        <p:spPr>
          <a:xfrm>
            <a:off x="1922554" y="6116216"/>
            <a:ext cx="4580881" cy="5178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Самостоятельное определение риска</a:t>
            </a:r>
            <a:endParaRPr lang="ru-RU" dirty="0"/>
          </a:p>
        </p:txBody>
      </p:sp>
      <p:sp>
        <p:nvSpPr>
          <p:cNvPr id="21" name="Стрелка вправо 9"/>
          <p:cNvSpPr/>
          <p:nvPr/>
        </p:nvSpPr>
        <p:spPr>
          <a:xfrm rot="2154950">
            <a:off x="1497838" y="5984682"/>
            <a:ext cx="449956" cy="4083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9"/>
          <p:cNvSpPr/>
          <p:nvPr/>
        </p:nvSpPr>
        <p:spPr>
          <a:xfrm rot="17165834">
            <a:off x="5596598" y="5061945"/>
            <a:ext cx="1593395" cy="5922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6"/>
          <p:cNvSpPr/>
          <p:nvPr/>
        </p:nvSpPr>
        <p:spPr>
          <a:xfrm>
            <a:off x="2192426" y="641670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Экстерриториальный принцип</a:t>
            </a:r>
          </a:p>
          <a:p>
            <a:pPr algn="ctr"/>
            <a:r>
              <a:rPr lang="ru-RU" dirty="0" smtClean="0"/>
              <a:t>(любой субъект)</a:t>
            </a:r>
          </a:p>
          <a:p>
            <a:pPr algn="ctr"/>
            <a:endParaRPr lang="ru-RU" dirty="0"/>
          </a:p>
        </p:txBody>
      </p:sp>
      <p:sp>
        <p:nvSpPr>
          <p:cNvPr id="25" name="Стрелка вправо 9"/>
          <p:cNvSpPr/>
          <p:nvPr/>
        </p:nvSpPr>
        <p:spPr>
          <a:xfrm rot="2577470">
            <a:off x="4747335" y="2340022"/>
            <a:ext cx="2577559" cy="3706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9"/>
          <p:cNvSpPr/>
          <p:nvPr/>
        </p:nvSpPr>
        <p:spPr>
          <a:xfrm rot="19010993">
            <a:off x="1335777" y="1864862"/>
            <a:ext cx="1051444" cy="3275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20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6CE90AD5-3482-EE5E-222E-47748AD11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667" dirty="0"/>
              <a:t>Это специализированные инспекции, созданные для централизованного и высококвалифицированного проведения налогового контроля. Они позволяют распределять сложные проверки между регионами, повышая экспертизу и снижая нагрузку с ТНО.</a:t>
            </a:r>
          </a:p>
          <a:p>
            <a:r>
              <a:rPr lang="ru-RU" sz="2667" dirty="0"/>
              <a:t> С 1 января 2026 года проверки распределяются автоматически системой ФНС с учетом специализации центра. </a:t>
            </a:r>
          </a:p>
          <a:p>
            <a:pPr>
              <a:buNone/>
            </a:pPr>
            <a:r>
              <a:rPr lang="ru-RU" sz="2667" dirty="0"/>
              <a:t>	Полный список центров находится в Распоряжении ФНС России №96@ и постоянно обновляется</a:t>
            </a:r>
            <a:r>
              <a:rPr lang="en-US" sz="2667" dirty="0"/>
              <a:t>:</a:t>
            </a:r>
            <a:endParaRPr lang="ru-RU" sz="2667" dirty="0"/>
          </a:p>
          <a:p>
            <a:r>
              <a:rPr lang="ru-RU" sz="2667" dirty="0"/>
              <a:t>Кировская область – дела о банкротстве (сделки должников, арбитражных управляющих)</a:t>
            </a:r>
          </a:p>
          <a:p>
            <a:r>
              <a:rPr lang="ru-RU" sz="2667" dirty="0"/>
              <a:t>Также центры осуществляют контроль по взысканию задолженности, криптовалюта, майнинг, цифровые активы, трансфертное ценообразование и т.д.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D37F7CC-6A43-A887-874F-3C1B75241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68CDEF"/>
                </a:solidFill>
              </a:rPr>
              <a:t>Центры компетенции ФНС России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68CD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5601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Механизм работы налогового органа с Выгодоприобретателем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43183" y="3883159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Побуждение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1949588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Определен предполагаемый ВП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1091" y="3840682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Передача в ППА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4825158" y="3173642"/>
            <a:ext cx="929890" cy="5045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969558" y="2287235"/>
            <a:ext cx="798109" cy="447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6"/>
          <p:cNvSpPr/>
          <p:nvPr/>
        </p:nvSpPr>
        <p:spPr>
          <a:xfrm>
            <a:off x="9528525" y="3145161"/>
            <a:ext cx="2448870" cy="1424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Уход от схемы в новых периодах</a:t>
            </a:r>
            <a:endParaRPr lang="ru-RU" dirty="0"/>
          </a:p>
        </p:txBody>
      </p:sp>
      <p:sp>
        <p:nvSpPr>
          <p:cNvPr id="13" name="Скругленный прямоугольник 6"/>
          <p:cNvSpPr/>
          <p:nvPr/>
        </p:nvSpPr>
        <p:spPr>
          <a:xfrm>
            <a:off x="3781740" y="2094654"/>
            <a:ext cx="2805327" cy="8432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Отработка КАО</a:t>
            </a:r>
            <a:r>
              <a:rPr lang="en-US" dirty="0" smtClean="0"/>
              <a:t>/</a:t>
            </a:r>
            <a:r>
              <a:rPr lang="ru-RU" dirty="0" smtClean="0"/>
              <a:t>ППА</a:t>
            </a:r>
            <a:endParaRPr lang="ru-RU" dirty="0"/>
          </a:p>
        </p:txBody>
      </p:sp>
      <p:sp>
        <p:nvSpPr>
          <p:cNvPr id="15" name="Стрелка вправо 9"/>
          <p:cNvSpPr/>
          <p:nvPr/>
        </p:nvSpPr>
        <p:spPr>
          <a:xfrm>
            <a:off x="7219867" y="3805289"/>
            <a:ext cx="2278696" cy="4961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</a:t>
            </a:r>
          </a:p>
        </p:txBody>
      </p:sp>
      <p:sp>
        <p:nvSpPr>
          <p:cNvPr id="16" name="Стрелка вправо 9"/>
          <p:cNvSpPr/>
          <p:nvPr/>
        </p:nvSpPr>
        <p:spPr>
          <a:xfrm rot="5400000">
            <a:off x="10576509" y="4931491"/>
            <a:ext cx="1144486" cy="487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</a:t>
            </a:r>
          </a:p>
        </p:txBody>
      </p:sp>
      <p:sp>
        <p:nvSpPr>
          <p:cNvPr id="17" name="Скругленный прямоугольник 8"/>
          <p:cNvSpPr/>
          <p:nvPr/>
        </p:nvSpPr>
        <p:spPr>
          <a:xfrm>
            <a:off x="9093201" y="5779030"/>
            <a:ext cx="3098799" cy="6559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Организация уходит из работы</a:t>
            </a:r>
            <a:endParaRPr lang="ru-RU" dirty="0"/>
          </a:p>
        </p:txBody>
      </p:sp>
      <p:sp>
        <p:nvSpPr>
          <p:cNvPr id="21" name="Скругленный прямоугольник 8"/>
          <p:cNvSpPr/>
          <p:nvPr/>
        </p:nvSpPr>
        <p:spPr>
          <a:xfrm>
            <a:off x="5644770" y="5561488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Открытие КНП</a:t>
            </a:r>
            <a:endParaRPr lang="ru-RU" dirty="0"/>
          </a:p>
        </p:txBody>
      </p:sp>
      <p:sp>
        <p:nvSpPr>
          <p:cNvPr id="22" name="Left Arrow 21"/>
          <p:cNvSpPr/>
          <p:nvPr/>
        </p:nvSpPr>
        <p:spPr>
          <a:xfrm>
            <a:off x="3096269" y="4084204"/>
            <a:ext cx="1138456" cy="4780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23" name="Left Arrow 22"/>
          <p:cNvSpPr/>
          <p:nvPr/>
        </p:nvSpPr>
        <p:spPr>
          <a:xfrm rot="19083362">
            <a:off x="8186758" y="4818226"/>
            <a:ext cx="1597490" cy="33324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24" name="Left Arrow 23"/>
          <p:cNvSpPr/>
          <p:nvPr/>
        </p:nvSpPr>
        <p:spPr>
          <a:xfrm rot="18311937">
            <a:off x="6146951" y="5084269"/>
            <a:ext cx="734142" cy="43129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</a:t>
            </a:r>
            <a:endParaRPr lang="ru-RU" dirty="0"/>
          </a:p>
        </p:txBody>
      </p:sp>
      <p:sp>
        <p:nvSpPr>
          <p:cNvPr id="18" name="Скругленный прямоугольник 8"/>
          <p:cNvSpPr/>
          <p:nvPr/>
        </p:nvSpPr>
        <p:spPr>
          <a:xfrm>
            <a:off x="236124" y="5509726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ВНП</a:t>
            </a:r>
            <a:endParaRPr lang="ru-RU" dirty="0"/>
          </a:p>
        </p:txBody>
      </p:sp>
      <p:sp>
        <p:nvSpPr>
          <p:cNvPr id="19" name="Стрелка вправо 9"/>
          <p:cNvSpPr/>
          <p:nvPr/>
        </p:nvSpPr>
        <p:spPr>
          <a:xfrm rot="5400000">
            <a:off x="1776121" y="4821420"/>
            <a:ext cx="546072" cy="8131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2520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Предполагаемый выгодоприобретатель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50269" y="3512008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Техническая организация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87431" y="3507456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Выгодоприобретатель</a:t>
            </a:r>
          </a:p>
        </p:txBody>
      </p:sp>
      <p:sp>
        <p:nvSpPr>
          <p:cNvPr id="11" name="Стрелка вправо 10"/>
          <p:cNvSpPr/>
          <p:nvPr/>
        </p:nvSpPr>
        <p:spPr>
          <a:xfrm rot="3272583">
            <a:off x="7482290" y="3006903"/>
            <a:ext cx="690267" cy="446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6"/>
          <p:cNvSpPr/>
          <p:nvPr/>
        </p:nvSpPr>
        <p:spPr>
          <a:xfrm>
            <a:off x="4797740" y="1984587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ПВП</a:t>
            </a:r>
            <a:endParaRPr lang="ru-RU" dirty="0"/>
          </a:p>
        </p:txBody>
      </p:sp>
      <p:sp>
        <p:nvSpPr>
          <p:cNvPr id="16" name="Стрелка вправо 10"/>
          <p:cNvSpPr/>
          <p:nvPr/>
        </p:nvSpPr>
        <p:spPr>
          <a:xfrm rot="8050575">
            <a:off x="4264958" y="3015369"/>
            <a:ext cx="690267" cy="446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0"/>
          <p:cNvSpPr/>
          <p:nvPr/>
        </p:nvSpPr>
        <p:spPr>
          <a:xfrm rot="5400000">
            <a:off x="3680758" y="4742570"/>
            <a:ext cx="690267" cy="446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0"/>
          <p:cNvSpPr/>
          <p:nvPr/>
        </p:nvSpPr>
        <p:spPr>
          <a:xfrm rot="5400000">
            <a:off x="8633758" y="4784903"/>
            <a:ext cx="690267" cy="446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6"/>
          <p:cNvSpPr/>
          <p:nvPr/>
        </p:nvSpPr>
        <p:spPr>
          <a:xfrm>
            <a:off x="2607936" y="5281541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Разакцепт и поиск корректного Выгодоприобретателя</a:t>
            </a:r>
            <a:endParaRPr lang="ru-RU" dirty="0"/>
          </a:p>
        </p:txBody>
      </p:sp>
      <p:sp>
        <p:nvSpPr>
          <p:cNvPr id="20" name="Скругленный прямоугольник 7"/>
          <p:cNvSpPr/>
          <p:nvPr/>
        </p:nvSpPr>
        <p:spPr>
          <a:xfrm>
            <a:off x="7378964" y="5344722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Побуждение</a:t>
            </a:r>
          </a:p>
        </p:txBody>
      </p:sp>
    </p:spTree>
    <p:extLst>
      <p:ext uri="{BB962C8B-B14F-4D97-AF65-F5344CB8AC3E}">
        <p14:creationId xmlns:p14="http://schemas.microsoft.com/office/powerpoint/2010/main" val="292520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411336" y="5179943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минимизации налогооблагаемой базы.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97963" y="3507455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обналичивания денежных средств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220200" y="5067484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Наценка на товар</a:t>
            </a:r>
            <a:r>
              <a:rPr lang="en-US" b="1" dirty="0" smtClean="0">
                <a:solidFill>
                  <a:schemeClr val="bg1"/>
                </a:solidFill>
              </a:rPr>
              <a:t>/</a:t>
            </a:r>
            <a:r>
              <a:rPr lang="ru-RU" b="1" dirty="0" smtClean="0">
                <a:solidFill>
                  <a:schemeClr val="bg1"/>
                </a:solidFill>
              </a:rPr>
              <a:t>работу</a:t>
            </a:r>
            <a:r>
              <a:rPr lang="en-US" b="1" dirty="0" smtClean="0">
                <a:solidFill>
                  <a:schemeClr val="bg1"/>
                </a:solidFill>
              </a:rPr>
              <a:t>/</a:t>
            </a:r>
            <a:r>
              <a:rPr lang="ru-RU" b="1" dirty="0" smtClean="0">
                <a:solidFill>
                  <a:schemeClr val="bg1"/>
                </a:solidFill>
              </a:rPr>
              <a:t>услугу аффилированными организациями.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4627221">
            <a:off x="9177096" y="3818880"/>
            <a:ext cx="2302092" cy="2924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6"/>
          <p:cNvSpPr/>
          <p:nvPr/>
        </p:nvSpPr>
        <p:spPr>
          <a:xfrm>
            <a:off x="7185340" y="1823720"/>
            <a:ext cx="2971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Транзитная организация</a:t>
            </a:r>
            <a:endParaRPr lang="ru-RU" dirty="0"/>
          </a:p>
        </p:txBody>
      </p:sp>
      <p:sp>
        <p:nvSpPr>
          <p:cNvPr id="14" name="Стрелка вправо 9"/>
          <p:cNvSpPr/>
          <p:nvPr/>
        </p:nvSpPr>
        <p:spPr>
          <a:xfrm rot="5400000">
            <a:off x="8220031" y="3114635"/>
            <a:ext cx="563071" cy="285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9"/>
          <p:cNvSpPr/>
          <p:nvPr/>
        </p:nvSpPr>
        <p:spPr>
          <a:xfrm rot="7555412">
            <a:off x="4509554" y="3700291"/>
            <a:ext cx="3323947" cy="2560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Транзитные схемы, как правило, </a:t>
            </a:r>
          </a:p>
          <a:p>
            <a:pPr>
              <a:buNone/>
            </a:pPr>
            <a:r>
              <a:rPr lang="ru-RU" sz="1600" dirty="0" smtClean="0"/>
              <a:t>применяется налогоплательщиками</a:t>
            </a:r>
            <a:r>
              <a:rPr lang="en-US" sz="1600" dirty="0" smtClean="0"/>
              <a:t> </a:t>
            </a:r>
            <a:r>
              <a:rPr lang="ru-RU" sz="1600" dirty="0" smtClean="0"/>
              <a:t>с целью уклонения от </a:t>
            </a:r>
          </a:p>
          <a:p>
            <a:pPr>
              <a:buNone/>
            </a:pPr>
            <a:r>
              <a:rPr lang="ru-RU" sz="1600" dirty="0" smtClean="0"/>
              <a:t>уплаты налогов.</a:t>
            </a:r>
          </a:p>
          <a:p>
            <a:r>
              <a:rPr lang="ru-RU" sz="1600" dirty="0" smtClean="0"/>
              <a:t>Распространенной транзитной схемой </a:t>
            </a:r>
          </a:p>
          <a:p>
            <a:pPr>
              <a:buNone/>
            </a:pPr>
            <a:r>
              <a:rPr lang="ru-RU" sz="1600" dirty="0" smtClean="0"/>
              <a:t>является заключение между компаниями договора поставки. </a:t>
            </a:r>
          </a:p>
          <a:p>
            <a:pPr>
              <a:buNone/>
            </a:pPr>
            <a:r>
              <a:rPr lang="ru-RU" sz="1600" dirty="0" smtClean="0"/>
              <a:t>Не менее распространенными в применении </a:t>
            </a:r>
          </a:p>
          <a:p>
            <a:pPr>
              <a:buNone/>
            </a:pPr>
            <a:r>
              <a:rPr lang="ru-RU" sz="1600" dirty="0" smtClean="0"/>
              <a:t>транзитных схем являются договоры на оказание услуг.</a:t>
            </a:r>
          </a:p>
          <a:p>
            <a:r>
              <a:rPr lang="ru-RU" sz="1600" dirty="0" smtClean="0"/>
              <a:t>Налоговый «Выгодоприобретатель» – это лицо, </a:t>
            </a:r>
          </a:p>
          <a:p>
            <a:pPr lvl="0">
              <a:buNone/>
            </a:pPr>
            <a:r>
              <a:rPr lang="ru-RU" sz="1600" dirty="0" smtClean="0"/>
              <a:t>фактически получивший налоговую выгоду. </a:t>
            </a:r>
          </a:p>
          <a:p>
            <a:pPr lvl="0">
              <a:buNone/>
            </a:pPr>
            <a:r>
              <a:rPr lang="ru-RU" sz="1600" dirty="0" smtClean="0"/>
              <a:t>Налоговым выгодоприобретателем признается </a:t>
            </a:r>
          </a:p>
          <a:p>
            <a:pPr lvl="0">
              <a:buNone/>
            </a:pPr>
            <a:r>
              <a:rPr lang="ru-RU" sz="1600" dirty="0" smtClean="0"/>
              <a:t>в частности лицо, контролирующее фиктивную </a:t>
            </a:r>
          </a:p>
          <a:p>
            <a:pPr lvl="0">
              <a:buNone/>
            </a:pPr>
            <a:r>
              <a:rPr lang="ru-RU" sz="1600" dirty="0" smtClean="0"/>
              <a:t>компанию, по крайней мере, </a:t>
            </a:r>
          </a:p>
          <a:p>
            <a:pPr lvl="0">
              <a:buNone/>
            </a:pPr>
            <a:r>
              <a:rPr lang="ru-RU" sz="1600" dirty="0" smtClean="0"/>
              <a:t>пока не будет доказано иное.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304800" y="213614"/>
            <a:ext cx="109728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Нельзя использовать 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520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На что обращают внимание при определении выгодоприобретателя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Соответствие товарного потока с денежным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Отсутствие несовместимых видов деятельности с поставщиками и заказчиками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Финансовая подконтрольность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Наличие ресурсов на выполнение заявленных работ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Отсутствие «налитых» сотрудников (РСВ, 6-НДФЛ)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Гос.закупки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лицензии, лизинг, товарный знак, взаимосвязанные организации, сайт, отзывы сотрудников, открытые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источники,соц.сети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0775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025451" y="119824"/>
            <a:ext cx="2883573" cy="251669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ЗАГОЛОВОК"/>
          <p:cNvSpPr txBox="1"/>
          <p:nvPr/>
        </p:nvSpPr>
        <p:spPr>
          <a:xfrm>
            <a:off x="388436" y="246239"/>
            <a:ext cx="10403737" cy="1107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0956" tIns="60956" rIns="60956" bIns="60956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Причины вызова «действующего» налогоплательщика</a:t>
            </a:r>
          </a:p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налоговый орган на «Комиссию»</a:t>
            </a:r>
            <a:endParaRPr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0" y="1604797"/>
            <a:ext cx="12081164" cy="525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0956" tIns="60956" rIns="60956" bIns="60956">
            <a:normAutofit/>
          </a:bodyPr>
          <a:lstStyle/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Инспекция, УФНС, ФНС установили Вас в качестве «выгодоприобретателя» в связи с расхождением вида «разрыв» по «цепи» (Автоцепочки)</a:t>
            </a:r>
            <a:r>
              <a:rPr lang="en-U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;</a:t>
            </a: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Присвоение статуса «выгодоприобретателя» в связи с прямым «разрывом» с поставщиком (компания «транзитер» или «техническая ошибка»)</a:t>
            </a:r>
            <a:r>
              <a:rPr lang="en-U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;</a:t>
            </a: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>
              <a:spcBef>
                <a:spcPts val="933"/>
              </a:spcBef>
              <a:buSzPct val="100000"/>
              <a:buFont typeface="Arial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Информация, поступившая из правоохранительных органов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Пилотный проект ФНС</a:t>
            </a:r>
            <a:r>
              <a:rPr lang="en-U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;</a:t>
            </a: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Бумажный НДС</a:t>
            </a:r>
            <a:r>
              <a:rPr lang="en-U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;</a:t>
            </a: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ИАС КБ</a:t>
            </a:r>
            <a:r>
              <a:rPr lang="en-U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;</a:t>
            </a: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>
              <a:spcBef>
                <a:spcPts val="933"/>
              </a:spcBef>
              <a:buSzPct val="100000"/>
              <a:buFont typeface="Arial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Экстерриториальный принцип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ФРПВ</a:t>
            </a:r>
            <a:r>
              <a:rPr lang="en-U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;</a:t>
            </a: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ППА-отбор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Углубленная КНП</a:t>
            </a:r>
            <a:r>
              <a:rPr lang="en-U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;</a:t>
            </a: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Ликвидация</a:t>
            </a:r>
            <a:r>
              <a:rPr lang="en-U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;</a:t>
            </a: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Миграция</a:t>
            </a:r>
            <a:r>
              <a:rPr lang="en-U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;</a:t>
            </a: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Наличие схем при исполнении государственного контракта</a:t>
            </a:r>
            <a:r>
              <a:rPr lang="en-US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Calibri"/>
              </a:rPr>
              <a:t>.</a:t>
            </a: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endParaRPr lang="ru-RU" sz="1600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endParaRPr lang="ru-RU" sz="16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4254" y="2027381"/>
            <a:ext cx="10468864" cy="1828800"/>
          </a:xfrm>
        </p:spPr>
        <p:txBody>
          <a:bodyPr/>
          <a:lstStyle/>
          <a:p>
            <a:pPr algn="ctr"/>
            <a:r>
              <a:rPr lang="ru-RU" i="1" u="sng" dirty="0" smtClean="0"/>
              <a:t>ИФНС Доказывает</a:t>
            </a:r>
            <a:r>
              <a:rPr lang="en-US" i="1" u="sng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80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0706" y="431804"/>
            <a:ext cx="9490588" cy="78775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АСК ДФЛ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8337" y="2599717"/>
            <a:ext cx="9476718" cy="356762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Задача системы — выявление неофициальной заработной платы и сокращение налоговых разрывов по НДФЛ и страховым взносам.</a:t>
            </a:r>
          </a:p>
          <a:p>
            <a:r>
              <a:rPr lang="ru-RU" dirty="0" smtClean="0"/>
              <a:t>Сравнивается </a:t>
            </a:r>
            <a:r>
              <a:rPr lang="ru-RU" b="1" dirty="0" smtClean="0"/>
              <a:t>занижение заработной платы</a:t>
            </a:r>
            <a:r>
              <a:rPr lang="ru-RU" dirty="0" smtClean="0"/>
              <a:t> по сравнению с федеральным МРОТ и средним размером по отрасли самим налогоплательщиком</a:t>
            </a:r>
          </a:p>
          <a:p>
            <a:r>
              <a:rPr lang="ru-RU" dirty="0" smtClean="0"/>
              <a:t>Чем выше разница между МРОТ и средней заработной платой по виду деятельности и чем больше доля разрыва — тем выше уровень риска работодателя.</a:t>
            </a:r>
          </a:p>
          <a:p>
            <a:r>
              <a:rPr lang="ru-RU" dirty="0" smtClean="0"/>
              <a:t>Если доход выше МРОТ — разрыва нет, если ниже, разрыв</a:t>
            </a:r>
          </a:p>
          <a:p>
            <a:r>
              <a:rPr lang="ru-RU" dirty="0" smtClean="0"/>
              <a:t>Аналогично алгоритм используется для расчета разрыва по средней заработной плате по отрасли. </a:t>
            </a:r>
          </a:p>
          <a:p>
            <a:pPr>
              <a:buNone/>
            </a:pPr>
            <a:r>
              <a:rPr lang="ru-RU" dirty="0" smtClean="0"/>
              <a:t>	Далее разрыв по МРОТ и разрыв по средней заработной плате по отрасли складываются.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478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24E6F4F-8B76-4F0D-97E4-BFB0ADE45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0511" y="2855885"/>
            <a:ext cx="10803424" cy="3376963"/>
          </a:xfrm>
        </p:spPr>
        <p:txBody>
          <a:bodyPr>
            <a:normAutofit/>
          </a:bodyPr>
          <a:lstStyle/>
          <a:p>
            <a:r>
              <a:rPr lang="ru-RU" b="1" dirty="0" smtClean="0"/>
              <a:t>Налоговый орган анализирует сколько было выплачено денежных средств в пользу ФЛ и Самозанятых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ru-RU" b="1" dirty="0" smtClean="0"/>
              <a:t>Полученные данные сопоставляет с НДФЛ и Страховыми взносами</a:t>
            </a:r>
          </a:p>
          <a:p>
            <a:r>
              <a:rPr lang="ru-RU" b="1" dirty="0" smtClean="0"/>
              <a:t>В случае выявленных расхождений проводит доначисления.</a:t>
            </a:r>
          </a:p>
          <a:p>
            <a:r>
              <a:rPr lang="ru-RU" b="1" dirty="0" smtClean="0"/>
              <a:t>Доначисление НДФЛ</a:t>
            </a:r>
            <a:r>
              <a:rPr lang="ru-RU" dirty="0" smtClean="0"/>
              <a:t> может произойти, например, в случае, когда работодатель не выполняет обязанности налогового агента по исчислению, удержанию и перечислению НДФЛ в бюджет. Размер штрафа составляет 20% от суммы, которая должна была быть удержана у работников или уплачена в бюджет (ст. 123 НК РФ). </a:t>
            </a:r>
          </a:p>
          <a:p>
            <a:r>
              <a:rPr lang="ru-RU" b="1" dirty="0" smtClean="0"/>
              <a:t>В случае выявления минимизации налогов через выплату серой зарплаты</a:t>
            </a:r>
            <a:r>
              <a:rPr lang="ru-RU" dirty="0" smtClean="0"/>
              <a:t> ИФНС может определить суммы НДФЛ и страховых взносов расчётным методом по данным об аналогичных налогоплательщиках. Как указано в постановлении Арбитражного суда Северо-Кавказского округа от 01.10.2024 №Ф08-7842/2024 по делу №А32-63733/2022, инспекция имела право произвести расчёт налогов по данным об аналогичных компаниях.</a:t>
            </a:r>
            <a:endParaRPr lang="en-US" dirty="0" smtClean="0"/>
          </a:p>
          <a:p>
            <a:r>
              <a:rPr lang="ru-RU" b="1" dirty="0" smtClean="0"/>
              <a:t>Роялти</a:t>
            </a:r>
            <a:r>
              <a:rPr lang="en-US" b="1" dirty="0" smtClean="0"/>
              <a:t> (</a:t>
            </a:r>
            <a:r>
              <a:rPr lang="ru-RU" b="1" dirty="0" smtClean="0"/>
              <a:t>скрытие дивидендов). </a:t>
            </a:r>
            <a:r>
              <a:rPr lang="ru-RU" dirty="0" smtClean="0"/>
              <a:t>Внутрегрупповые займы</a:t>
            </a:r>
          </a:p>
          <a:p>
            <a:endParaRPr lang="ru-RU" b="1" dirty="0" smtClean="0"/>
          </a:p>
          <a:p>
            <a:endParaRPr lang="ru-RU" b="1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CECD6B7-C065-4013-AD43-00C41126E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3" y="1008220"/>
            <a:ext cx="10542037" cy="587315"/>
          </a:xfrm>
        </p:spPr>
        <p:txBody>
          <a:bodyPr/>
          <a:lstStyle/>
          <a:p>
            <a:r>
              <a:rPr lang="ru-RU" dirty="0" smtClean="0"/>
              <a:t>Доначисления по НДФЛ и страховым взносам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662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24E6F4F-8B76-4F0D-97E4-BFB0ADE45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0511" y="2855886"/>
            <a:ext cx="10663464" cy="252787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Работники стали предпринимателями (определение Верховного суда от 27 февраля 2017 г. № 302-КГ17-382).</a:t>
            </a:r>
          </a:p>
          <a:p>
            <a:r>
              <a:rPr lang="ru-RU" dirty="0" smtClean="0"/>
              <a:t>Экономической обоснованность</a:t>
            </a:r>
            <a:r>
              <a:rPr lang="en-US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выбор ИП обоснован оптимальным соотношением цена — качество;</a:t>
            </a:r>
          </a:p>
          <a:p>
            <a:r>
              <a:rPr lang="ru-RU" dirty="0" smtClean="0"/>
              <a:t>- заключен договор оказания услуг на тех что и с обычным поставщиком, условиях;</a:t>
            </a:r>
          </a:p>
          <a:p>
            <a:r>
              <a:rPr lang="ru-RU" dirty="0" smtClean="0"/>
              <a:t>- ИП сам несет расходы, связанные с оказанием услуг;</a:t>
            </a:r>
          </a:p>
          <a:p>
            <a:r>
              <a:rPr lang="ru-RU" dirty="0" smtClean="0"/>
              <a:t>- ИП достаточное время представлен на рынке, у него имеются и другие заказчики, помимо вашей компании;</a:t>
            </a:r>
          </a:p>
          <a:p>
            <a:r>
              <a:rPr lang="ru-RU" dirty="0" smtClean="0"/>
              <a:t>факт ведения переговоров с поставщиком перед заключением договора подтверждается перепиской.</a:t>
            </a:r>
          </a:p>
          <a:p>
            <a:r>
              <a:rPr lang="ru-RU" dirty="0" smtClean="0"/>
              <a:t>Переквалификация договора</a:t>
            </a:r>
          </a:p>
          <a:p>
            <a:r>
              <a:rPr lang="ru-RU" dirty="0" smtClean="0"/>
              <a:t>Оплата безналичным расчетом</a:t>
            </a:r>
            <a:endParaRPr lang="en-US" dirty="0" smtClean="0"/>
          </a:p>
          <a:p>
            <a:r>
              <a:rPr lang="ru-RU" dirty="0" smtClean="0"/>
              <a:t>Должная и коммерческая осмотрительность</a:t>
            </a:r>
          </a:p>
          <a:p>
            <a:endParaRPr lang="ru-RU" dirty="0" smtClean="0"/>
          </a:p>
          <a:p>
            <a:endParaRPr lang="ru-RU" b="1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CECD6B7-C065-4013-AD43-00C41126E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63" y="1008220"/>
            <a:ext cx="10542037" cy="587315"/>
          </a:xfrm>
        </p:spPr>
        <p:txBody>
          <a:bodyPr/>
          <a:lstStyle/>
          <a:p>
            <a:r>
              <a:rPr lang="ru-RU" dirty="0" smtClean="0"/>
              <a:t>Сделки с ИП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66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6CE90AD5-3482-EE5E-222E-47748AD11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582400" cy="525779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Минтруд России закрепил критерии трудовых отношений для борьбы с их подменой гражданско-правовыми договорами (ГПХ) или самозанятостью, чтобы защитить права работников. Законопроект доработан в конце 2025 года, вводит четкие признаки по которым можно признать отношения трудовыми даже без формального договора.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u="sng" dirty="0" smtClean="0"/>
              <a:t>Законопроект расширил список до 11 признаков, основанных на постановлении Верховного суда №15 от 2018 года:</a:t>
            </a:r>
          </a:p>
          <a:p>
            <a:r>
              <a:rPr lang="ru-RU" dirty="0" smtClean="0"/>
              <a:t>Устойчивый и стабильный характер отношений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Подчиненность и зависимость работника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Наличие гарантий, предусмотренных трудовым законодательством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Выполнение работы по указаниям работодателя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Интегрированность в организационную структуру компании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Признание работодателем права на отпуск и выходные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Оплата работодателем командировочных расходов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 </a:t>
            </a:r>
            <a:r>
              <a:rPr lang="ru-RU" dirty="0" smtClean="0"/>
              <a:t>Регулярные выплаты как основной источник дохода работника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Обеспечение инструментами и материалами со стороны работодателя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Другие признаки, характерные для трудовых отношений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Интегрированность работника в хозяйственную деятельность и общий технологический процесс работодателя</a:t>
            </a:r>
            <a:r>
              <a:rPr lang="en-US" dirty="0" smtClean="0"/>
              <a:t>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D37F7CC-6A43-A887-874F-3C1B75241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881" y="358099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b="1" u="sng" dirty="0"/>
              <a:t>Проект № 01/10/06-25-01/000353575 </a:t>
            </a: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>от </a:t>
            </a:r>
            <a:r>
              <a:rPr lang="ru-RU" b="1" u="sng" dirty="0"/>
              <a:t>30 апреля 2025 года</a:t>
            </a:r>
          </a:p>
        </p:txBody>
      </p:sp>
    </p:spTree>
    <p:extLst>
      <p:ext uri="{BB962C8B-B14F-4D97-AF65-F5344CB8AC3E}">
        <p14:creationId xmlns:p14="http://schemas.microsoft.com/office/powerpoint/2010/main" val="427342064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54.1 НК РФ от 18.07.2017 года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1. Не допускается уменьшение налогоплательщиком налоговой базы и (или) суммы подлежащего уплате налога в результате </a:t>
            </a:r>
            <a:r>
              <a:rPr lang="ru-RU" u="sng" dirty="0" smtClean="0"/>
              <a:t>искажения</a:t>
            </a:r>
            <a:r>
              <a:rPr lang="ru-RU" dirty="0" smtClean="0"/>
              <a:t> сведений о фактах хозяйственной жизни (совокупности таких фактов), об объектах налогообложения, подлежащих отражению в налоговом и (или) бухгалтерском учете либо налоговой отчетности налогоплательщика.</a:t>
            </a:r>
            <a:endParaRPr lang="en-US" dirty="0" smtClean="0"/>
          </a:p>
          <a:p>
            <a:r>
              <a:rPr lang="ru-RU" dirty="0" smtClean="0"/>
              <a:t>2. При отсутствии обстоятельств, предусмотренных </a:t>
            </a:r>
            <a:r>
              <a:rPr lang="ru-RU" u="sng" dirty="0" smtClean="0"/>
              <a:t>пунктом 1</a:t>
            </a:r>
            <a:r>
              <a:rPr lang="ru-RU" dirty="0" smtClean="0"/>
              <a:t> настоящей статьи, по имевшим место сделкам (операциям) налогоплательщик </a:t>
            </a:r>
            <a:r>
              <a:rPr lang="ru-RU" u="sng" dirty="0" smtClean="0"/>
              <a:t>вправе</a:t>
            </a:r>
            <a:r>
              <a:rPr lang="ru-RU" dirty="0" smtClean="0"/>
              <a:t> уменьшить налоговую базу и (или) сумму подлежащего уплате налога в соответствии с правилами соответствующей главы </a:t>
            </a:r>
            <a:r>
              <a:rPr lang="ru-RU" u="sng" dirty="0" smtClean="0"/>
              <a:t>части</a:t>
            </a:r>
            <a:r>
              <a:rPr lang="ru-RU" u="sng" dirty="0" smtClean="0">
                <a:hlinkClick r:id="rId2"/>
              </a:rPr>
              <a:t> </a:t>
            </a:r>
            <a:r>
              <a:rPr lang="ru-RU" u="sng" dirty="0" smtClean="0"/>
              <a:t>второй</a:t>
            </a:r>
            <a:r>
              <a:rPr lang="ru-RU" dirty="0" smtClean="0"/>
              <a:t> настоящего Кодекса при соблюдении одновременно следующих условий:</a:t>
            </a:r>
          </a:p>
          <a:p>
            <a:r>
              <a:rPr lang="ru-RU" dirty="0" smtClean="0"/>
              <a:t>1) основной целью совершения сделки (операции) не являются неуплата (неполная уплата) и (или) зачет (возврат) суммы налога;</a:t>
            </a:r>
          </a:p>
          <a:p>
            <a:r>
              <a:rPr lang="ru-RU" dirty="0" smtClean="0"/>
              <a:t>2) обязательство по сделке (операции) исполнено лицом, являющимся стороной договора, заключенного с налогоплательщиком, и (или) лицом, которому обязательство по исполнению сделки (операции) передано по договору или закону.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089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Умысел и согласованность действий</a:t>
            </a:r>
            <a:endParaRPr lang="ru-RU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/>
              <a:t>Постановление Арбитражного суда Московского округа от 9 октября 2023 г. N Ф05-15284/22 по делу N А41-88016/2019. </a:t>
            </a:r>
            <a:endParaRPr lang="ru-RU" dirty="0" smtClean="0"/>
          </a:p>
          <a:p>
            <a:r>
              <a:rPr lang="ru-RU" dirty="0" smtClean="0"/>
              <a:t>По мнению налогового органа, документы, представленные налогоплательщиком, не подтверждали правомерность учета расходов по налогу на прибыль и вычетов по НДС, поскольку содержали недостоверные и противоречивые сведения.</a:t>
            </a:r>
          </a:p>
          <a:p>
            <a:r>
              <a:rPr lang="ru-RU" dirty="0" smtClean="0"/>
              <a:t>Суд, исследовав обстоятельства дела, согласился с позицией налогового органа.</a:t>
            </a:r>
          </a:p>
          <a:p>
            <a:r>
              <a:rPr lang="ru-RU" dirty="0" smtClean="0"/>
              <a:t>Установлено, что контрагенты не имели возможности исполнить обязательства, предусмотренные договорами с налогоплательщиком.</a:t>
            </a:r>
          </a:p>
          <a:p>
            <a:r>
              <a:rPr lang="ru-RU" dirty="0" smtClean="0"/>
              <a:t>Суд учел вступивший в законную силу приговор суда, которым подтвержден факт </a:t>
            </a:r>
            <a:r>
              <a:rPr lang="ru-RU" b="1" dirty="0" smtClean="0"/>
              <a:t>умышленных и согласованных действий </a:t>
            </a:r>
            <a:r>
              <a:rPr lang="ru-RU" dirty="0" smtClean="0"/>
              <a:t>руководителя и финансового директора компании-налогоплательщика по организации фиктивного документооборота с реально неоказывающими услуги подконтрольными контрагентами.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0890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Сделки со взаимозависимыми лицами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Взаимозависимость может возникать в разных «комбинациях»:</a:t>
            </a:r>
          </a:p>
          <a:p>
            <a:pPr>
              <a:buNone/>
            </a:pPr>
            <a:r>
              <a:rPr lang="ru-RU" dirty="0" smtClean="0"/>
              <a:t>между физлицами,</a:t>
            </a:r>
          </a:p>
          <a:p>
            <a:pPr>
              <a:buNone/>
            </a:pPr>
            <a:r>
              <a:rPr lang="ru-RU" dirty="0" smtClean="0"/>
              <a:t>между юрлицами </a:t>
            </a:r>
          </a:p>
          <a:p>
            <a:pPr>
              <a:buNone/>
            </a:pPr>
            <a:r>
              <a:rPr lang="ru-RU" dirty="0" smtClean="0"/>
              <a:t>между теми и другими. </a:t>
            </a:r>
          </a:p>
          <a:p>
            <a:pPr>
              <a:buNone/>
            </a:pPr>
            <a:r>
              <a:rPr lang="ru-RU" dirty="0" smtClean="0"/>
              <a:t>При подобной сделке необходимо</a:t>
            </a:r>
            <a:r>
              <a:rPr lang="en-US" dirty="0" smtClean="0"/>
              <a:t>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Рыночная стоимость </a:t>
            </a:r>
          </a:p>
          <a:p>
            <a:pPr>
              <a:buNone/>
            </a:pPr>
            <a:r>
              <a:rPr lang="ru-RU" dirty="0" smtClean="0"/>
              <a:t>Экономическое обоснование</a:t>
            </a:r>
          </a:p>
          <a:p>
            <a:pPr>
              <a:buNone/>
            </a:pPr>
            <a:r>
              <a:rPr lang="ru-RU" dirty="0" smtClean="0"/>
              <a:t>Инстрменты контроля от НО</a:t>
            </a:r>
            <a:r>
              <a:rPr lang="en-US" dirty="0" smtClean="0"/>
              <a:t>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АСК НДС-2, АБД-2,Досье НП.</a:t>
            </a:r>
          </a:p>
          <a:p>
            <a:pPr>
              <a:buNone/>
            </a:pPr>
            <a:r>
              <a:rPr lang="ru-RU" dirty="0" smtClean="0"/>
              <a:t>Только совокупность фактов.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378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6CE90AD5-3482-EE5E-222E-47748AD11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71" y="1412777"/>
            <a:ext cx="11439061" cy="52577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Отсутствие деловой цели и сделки с взаимозависимыми лицами</a:t>
            </a:r>
          </a:p>
          <a:p>
            <a:r>
              <a:rPr lang="ru-RU" dirty="0" smtClean="0"/>
              <a:t>Налоговая экономия является единственной целью сделки без сопутствующей разумной экономической выгоды.</a:t>
            </a:r>
          </a:p>
          <a:p>
            <a:r>
              <a:rPr lang="ru-RU" dirty="0" smtClean="0"/>
              <a:t>Условия договора существенно отличаются от общепринятых (например, подозрительные цены, длительные отсрочки платежа, необычные штрафные санкции).</a:t>
            </a:r>
          </a:p>
          <a:p>
            <a:r>
              <a:rPr lang="ru-RU" dirty="0" smtClean="0"/>
              <a:t>Сделка не приводит к получению прибыли или иным коммерческим результатам.</a:t>
            </a:r>
          </a:p>
          <a:p>
            <a:r>
              <a:rPr lang="ru-RU" dirty="0" smtClean="0"/>
              <a:t>Взаимозависимость между ЮЛ и ФЛ.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Необходимо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Рыночная стоимость </a:t>
            </a:r>
          </a:p>
          <a:p>
            <a:r>
              <a:rPr lang="ru-RU" dirty="0" smtClean="0"/>
              <a:t>Экономическое обоснование.</a:t>
            </a:r>
          </a:p>
          <a:p>
            <a:endParaRPr lang="ru-RU" dirty="0" smtClean="0"/>
          </a:p>
          <a:p>
            <a:pPr>
              <a:buNone/>
            </a:pPr>
            <a:r>
              <a:rPr lang="ru-RU" b="1" dirty="0" smtClean="0"/>
              <a:t>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729906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Бумажный НДС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Определение Верховного Суда РФ от 18.09.2020 N 306-ЭС20-11944 по делу N А55-26674/2019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ООО «СПК» заявляло вычеты по НДС по счетам-фактурам, полученным от фирм-однодневок ООО «ТК РЕТОНА» и ООО «ПАРТНЕР-С» при покупке у них поддонов.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данных контрагентов не было ни персонала, ни ресурсов, ни средств для исполнения своих обязательств по договорам.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Фактически поддоны приобретались за наличные денежные средства у физических лиц. А компании оформляли и подписывали фиктивные документы для заявления вычетов по НДС и занижения базы по налогу на прибыль.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итоге инспекция доначислила налоги, пени и штрафы на общую сумму         12 364 369,96 рублей. Данную позицию поддержали все три судебные инстанции.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73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435258"/>
              </p:ext>
            </p:extLst>
          </p:nvPr>
        </p:nvGraphicFramePr>
        <p:xfrm>
          <a:off x="609600" y="1935163"/>
          <a:ext cx="109728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21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Мероприятия налогового контроля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354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Мероприятия налогового контроля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0850399"/>
              </p:ext>
            </p:extLst>
          </p:nvPr>
        </p:nvGraphicFramePr>
        <p:xfrm>
          <a:off x="609600" y="1935163"/>
          <a:ext cx="109728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09897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КНП в АСК НДС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Все налоговые декларации проходят камеральную налоговую проверку в </a:t>
            </a:r>
            <a:r>
              <a:rPr lang="ru-RU" dirty="0" smtClean="0"/>
              <a:t>течение двух месяцев (при выявлении нарушений или необходимости дополнительного времени для проведения КНП – продление КНП до трех месяцев).</a:t>
            </a:r>
          </a:p>
          <a:p>
            <a:r>
              <a:rPr lang="ru-RU" dirty="0"/>
              <a:t>При этом налоговые органы вправе истребовать документы не только по декларациям, в которых заявлено возмещение налога. По всем декларациям по НДС налоговые органы вправе истребовать счета-фактуры, первичные и иные документы в случаях выявления расхождений между сведениями налогоплательщика и его контрагентов, свидетельствующие о занижении НДС к уплате в бюджет или завышении возмещения из бюджета НДС при образовании налогового разрыва по НДС.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96705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5224" y="704088"/>
            <a:ext cx="10877176" cy="1740288"/>
          </a:xfrm>
        </p:spPr>
        <p:txBody>
          <a:bodyPr>
            <a:normAutofit/>
          </a:bodyPr>
          <a:lstStyle/>
          <a:p>
            <a:r>
              <a:rPr lang="ru-RU" sz="4500" dirty="0"/>
              <a:t>Мероприятия налогового контроля</a:t>
            </a:r>
            <a:r>
              <a:rPr lang="en-US" sz="4500" dirty="0"/>
              <a:t/>
            </a:r>
            <a:br>
              <a:rPr lang="en-US" sz="4500" dirty="0"/>
            </a:br>
            <a:endParaRPr lang="ru-RU" sz="4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800" b="1" u="sng" dirty="0"/>
              <a:t> Федеральный закон № 425-ФЗ от 28.11.2025, который внес поправки в ст. 88 НК РФ.</a:t>
            </a:r>
          </a:p>
          <a:p>
            <a:pPr>
              <a:buNone/>
            </a:pPr>
            <a:endParaRPr lang="ru-RU" sz="2800" b="1" u="sng" dirty="0"/>
          </a:p>
          <a:p>
            <a:r>
              <a:rPr lang="ru-RU" sz="2800" dirty="0"/>
              <a:t>С 1 января 2026 года в России введен экстерриториальный принцип для камеральных налоговых проверок. Это позволяет проводить их не только инспекцией по месту учета налогоплательщика, но и другими налоговыми органами, уполномоченными ФНС.</a:t>
            </a:r>
          </a:p>
          <a:p>
            <a:r>
              <a:rPr lang="ru-RU" sz="2800" dirty="0"/>
              <a:t>Цель - распределение между инспекциями для равномерной нагрузки и повышения эффективности контроля.</a:t>
            </a:r>
          </a:p>
          <a:p>
            <a:r>
              <a:rPr lang="ru-RU" sz="2800" dirty="0"/>
              <a:t>Сроки проверки остаются 3 месяца, процедура запускается автоматически после сдачи отчетности без специального решения.[</a:t>
            </a:r>
          </a:p>
          <a:p>
            <a:r>
              <a:rPr lang="ru-RU" sz="2800" dirty="0"/>
              <a:t>Налогоплательщик может подавать пояснения, документы или информацию как в свою инспекцию (куда сдавалась декларация), так и в уполномоченную.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9827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3035" y="745923"/>
            <a:ext cx="10972800" cy="1143000"/>
          </a:xfrm>
        </p:spPr>
        <p:txBody>
          <a:bodyPr>
            <a:normAutofit/>
          </a:bodyPr>
          <a:lstStyle/>
          <a:p>
            <a:r>
              <a:rPr lang="ru-RU" sz="4500" dirty="0"/>
              <a:t>Мероприятия налогового контроля</a:t>
            </a:r>
            <a:r>
              <a:rPr lang="en-US" sz="4500" dirty="0"/>
              <a:t/>
            </a:r>
            <a:br>
              <a:rPr lang="en-US" sz="4500" dirty="0"/>
            </a:br>
            <a:r>
              <a:rPr lang="ru-RU" sz="2000" b="1" dirty="0" smtClean="0"/>
              <a:t>НК РФ Статья 92. Осмотр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Должностное лицо налогового органа в целях выяснения обстоятельств, имеющих значение для полноты проверки, вправе производить осмотр территорий, помещений проверяемого лица, документов и предметов.</a:t>
            </a:r>
          </a:p>
          <a:p>
            <a:r>
              <a:rPr lang="ru-RU" dirty="0" smtClean="0"/>
              <a:t>при проведении камеральной налоговой проверки на основе налоговой декларации в случаях, предусмотренных </a:t>
            </a:r>
            <a:r>
              <a:rPr lang="ru-RU" u="sng" dirty="0" smtClean="0"/>
              <a:t>пунктами 8</a:t>
            </a:r>
            <a:r>
              <a:rPr lang="ru-RU" dirty="0" smtClean="0"/>
              <a:t>, </a:t>
            </a:r>
            <a:r>
              <a:rPr lang="ru-RU" u="sng" dirty="0" smtClean="0"/>
              <a:t>8.1</a:t>
            </a:r>
            <a:r>
              <a:rPr lang="ru-RU" dirty="0" smtClean="0"/>
              <a:t> и </a:t>
            </a:r>
            <a:r>
              <a:rPr lang="ru-RU" u="sng" dirty="0" smtClean="0"/>
              <a:t>8.9 статьи 88</a:t>
            </a:r>
            <a:r>
              <a:rPr lang="ru-RU" dirty="0" smtClean="0"/>
              <a:t> настоящего Кодекса.</a:t>
            </a:r>
          </a:p>
          <a:p>
            <a:r>
              <a:rPr lang="ru-RU" dirty="0" smtClean="0"/>
              <a:t>Осмотр территорий, помещений, документов и предметов производится на основании мотивированного постановления должностного лица налогового органа, производящего осмотр. Указанное постановление подлежит утверждению руководителем (заместителем руководителя) налогового органа.</a:t>
            </a:r>
          </a:p>
          <a:p>
            <a:r>
              <a:rPr lang="ru-RU" dirty="0" smtClean="0"/>
              <a:t>Осмотр документов и предметов в случаях, не предусмотренных </a:t>
            </a:r>
            <a:r>
              <a:rPr lang="ru-RU" u="sng" dirty="0" smtClean="0"/>
              <a:t>пунктом 1</a:t>
            </a:r>
            <a:r>
              <a:rPr lang="ru-RU" dirty="0" smtClean="0"/>
              <a:t> настоящей статьи, допускается, если документы и предметы были получены должностным лицом налогового органа в результате ранее произведенных действий по осуществлению налогового контроля или при согласии владельца этих предметов на проведение их осмотра.</a:t>
            </a:r>
          </a:p>
          <a:p>
            <a:r>
              <a:rPr lang="ru-RU" dirty="0" smtClean="0"/>
              <a:t>Осмотр производится в присутствии понятых.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3789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/>
              <a:t>Мероприятия налогового контроля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800" b="1" u="sng" dirty="0"/>
              <a:t> Федеральный закон от 28.11.2025 № 425-ФЗ</a:t>
            </a:r>
          </a:p>
          <a:p>
            <a:r>
              <a:rPr lang="ru-RU" sz="2800" dirty="0"/>
              <a:t>С 1 января 2026 года Федеральный закон № 425-ФЗ существенно расширил полномочия ФНС по проведению осмотров и выемок документов в рамках дополнительных мероприятий налогового контроля. </a:t>
            </a:r>
          </a:p>
          <a:p>
            <a:r>
              <a:rPr lang="ru-RU" sz="2800" dirty="0"/>
              <a:t>Дополнительные мероприятия назначаются решением руководителя (заместителя) инспекции в следующих случаях:</a:t>
            </a:r>
          </a:p>
          <a:p>
            <a:pPr>
              <a:buNone/>
            </a:pPr>
            <a:r>
              <a:rPr lang="ru-RU" sz="2800" dirty="0"/>
              <a:t>	- После вручения акта камеральной или выездной проверки, когда налогоплательщик подал возражения.</a:t>
            </a:r>
          </a:p>
          <a:p>
            <a:pPr>
              <a:buNone/>
            </a:pPr>
            <a:r>
              <a:rPr lang="ru-RU" sz="2800" dirty="0"/>
              <a:t>	- Есть основания полагать, что документы или предметы могут быть уничтожены, скрыты, изменены или перевезены (риск утраты улик).</a:t>
            </a:r>
          </a:p>
          <a:p>
            <a:pPr>
              <a:buNone/>
            </a:pPr>
            <a:r>
              <a:rPr lang="ru-RU" sz="2800" dirty="0"/>
              <a:t>	- Необходимость уточнить обстоятельства для принятия решения по акту (например, подтвердить сделки, контрагентов или расчеты).</a:t>
            </a:r>
          </a:p>
          <a:p>
            <a:r>
              <a:rPr lang="ru-RU" sz="2800" dirty="0"/>
              <a:t>Это касается всех видов проверок: камеральных (в </a:t>
            </a:r>
            <a:r>
              <a:rPr lang="ru-RU" sz="2800" dirty="0" err="1"/>
              <a:t>т.ч</a:t>
            </a:r>
            <a:r>
              <a:rPr lang="ru-RU" sz="2800" dirty="0"/>
              <a:t>. экстерриториальных), выездных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6335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Сроки после закрытия КНП с нарушением</a:t>
            </a:r>
            <a:endParaRPr lang="ru-RU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09599" y="1935163"/>
          <a:ext cx="11235268" cy="4809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5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697"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Сроки НК РФ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697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r>
                        <a:rPr lang="ru-RU" baseline="0" dirty="0" smtClean="0"/>
                        <a:t> рабочих дней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Написание Акта КНП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697">
                <a:tc>
                  <a:txBody>
                    <a:bodyPr/>
                    <a:lstStyle/>
                    <a:p>
                      <a:r>
                        <a:rPr lang="ru-RU" dirty="0" smtClean="0"/>
                        <a:t>5 рабочих дней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вручения Акта КНП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697">
                <a:tc>
                  <a:txBody>
                    <a:bodyPr/>
                    <a:lstStyle/>
                    <a:p>
                      <a:r>
                        <a:rPr lang="ru-RU" dirty="0" smtClean="0"/>
                        <a:t>1 месяц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представления возражений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220">
                <a:tc>
                  <a:txBody>
                    <a:bodyPr/>
                    <a:lstStyle/>
                    <a:p>
                      <a:r>
                        <a:rPr lang="ru-RU" dirty="0" smtClean="0"/>
                        <a:t>10 рабочих дней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Рассмотрение материалов и вынесение решения КНП</a:t>
                      </a:r>
                      <a:r>
                        <a:rPr lang="en-US" dirty="0" smtClean="0"/>
                        <a:t>/</a:t>
                      </a:r>
                      <a:r>
                        <a:rPr lang="ru-RU" baseline="0" dirty="0" smtClean="0"/>
                        <a:t> решение о проведении дополнительных мнк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697">
                <a:tc>
                  <a:txBody>
                    <a:bodyPr/>
                    <a:lstStyle/>
                    <a:p>
                      <a:r>
                        <a:rPr lang="ru-RU" dirty="0" smtClean="0"/>
                        <a:t>Не более 1 месяца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окончания дополнительных МНК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697">
                <a:tc>
                  <a:txBody>
                    <a:bodyPr/>
                    <a:lstStyle/>
                    <a:p>
                      <a:r>
                        <a:rPr lang="ru-RU" dirty="0" smtClean="0"/>
                        <a:t>15 рабочих дней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дополнения к Акту КНП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697">
                <a:tc>
                  <a:txBody>
                    <a:bodyPr/>
                    <a:lstStyle/>
                    <a:p>
                      <a:r>
                        <a:rPr lang="ru-RU" dirty="0" smtClean="0"/>
                        <a:t>5 рабочих дней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вручения дополнения к Акту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3220">
                <a:tc>
                  <a:txBody>
                    <a:bodyPr/>
                    <a:lstStyle/>
                    <a:p>
                      <a:r>
                        <a:rPr lang="ru-RU" dirty="0" smtClean="0"/>
                        <a:t>15 рабочих дней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представления</a:t>
                      </a:r>
                      <a:r>
                        <a:rPr lang="ru-RU" baseline="0" dirty="0" smtClean="0"/>
                        <a:t> возражений на дополнения к Акту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3220">
                <a:tc>
                  <a:txBody>
                    <a:bodyPr/>
                    <a:lstStyle/>
                    <a:p>
                      <a:r>
                        <a:rPr lang="ru-RU" dirty="0" smtClean="0"/>
                        <a:t>10 рабочих дней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Рассмотрение материалов и принятие Решения по результатам КНП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4697">
                <a:tc>
                  <a:txBody>
                    <a:bodyPr/>
                    <a:lstStyle/>
                    <a:p>
                      <a:r>
                        <a:rPr lang="ru-RU" dirty="0" smtClean="0"/>
                        <a:t>5 рабочих дней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вручения Решения</a:t>
                      </a:r>
                      <a:r>
                        <a:rPr lang="ru-RU" baseline="0" dirty="0" smtClean="0"/>
                        <a:t> по результатам  КНП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МНК Вне рамок КНП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7" y="2603503"/>
            <a:ext cx="9904473" cy="391280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Документы как правило запрашивают в рамках </a:t>
            </a:r>
            <a:r>
              <a:rPr lang="ru-RU" dirty="0" err="1" smtClean="0"/>
              <a:t>предпроверочного</a:t>
            </a:r>
            <a:r>
              <a:rPr lang="ru-RU" dirty="0" smtClean="0"/>
              <a:t> анализа (когда не приняли решения о назначения ВНП)</a:t>
            </a:r>
            <a:r>
              <a:rPr lang="en-US" dirty="0"/>
              <a:t>;</a:t>
            </a:r>
            <a:endParaRPr lang="ru-RU" dirty="0"/>
          </a:p>
          <a:p>
            <a:r>
              <a:rPr lang="ru-RU" dirty="0" smtClean="0"/>
              <a:t>Предположительно «схемное» ведение финансово-хозяйственной деятельности организации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Соблюдение условий запроса (Двадцатый арбитражный апелляционный суд от 11.10.2016 года по делу № А09-72215</a:t>
            </a:r>
            <a:r>
              <a:rPr lang="en-US" dirty="0" smtClean="0"/>
              <a:t>/</a:t>
            </a:r>
            <a:r>
              <a:rPr lang="ru-RU" dirty="0" smtClean="0"/>
              <a:t>2016)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ru-RU" dirty="0" smtClean="0"/>
              <a:t>- У кого запрашивают документы</a:t>
            </a:r>
            <a:r>
              <a:rPr lang="en-US" dirty="0" smtClean="0"/>
              <a:t> </a:t>
            </a:r>
            <a:r>
              <a:rPr lang="ru-RU" dirty="0" smtClean="0"/>
              <a:t>и ссылка на декларацию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	- Информация </a:t>
            </a:r>
            <a:r>
              <a:rPr lang="ru-RU" dirty="0" err="1" smtClean="0"/>
              <a:t>истребуется</a:t>
            </a:r>
            <a:r>
              <a:rPr lang="ru-RU" dirty="0" smtClean="0"/>
              <a:t> касаемо конкретной сделки</a:t>
            </a:r>
            <a:r>
              <a:rPr lang="en-US" dirty="0" smtClean="0"/>
              <a:t>;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	- Ссылки на договор, счет-фактуру, конкретный № дату платежа с назначением сделки</a:t>
            </a:r>
            <a:r>
              <a:rPr lang="en-US" dirty="0" smtClean="0"/>
              <a:t>;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	- В рамках какой проверки (вне рамок).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4483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270" y="710065"/>
            <a:ext cx="10972800" cy="1143000"/>
          </a:xfrm>
        </p:spPr>
        <p:txBody>
          <a:bodyPr/>
          <a:lstStyle/>
          <a:p>
            <a:r>
              <a:rPr lang="ru-RU" sz="5400" dirty="0"/>
              <a:t>Мероприятия налогового контроля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Ст. 93</a:t>
            </a:r>
            <a:r>
              <a:rPr lang="en-US" sz="2800" kern="0" dirty="0">
                <a:solidFill>
                  <a:srgbClr val="000000"/>
                </a:solidFill>
                <a:sym typeface="Calibri"/>
              </a:rPr>
              <a:t>/</a:t>
            </a:r>
            <a:r>
              <a:rPr lang="ru-RU" sz="2800" kern="0" dirty="0">
                <a:solidFill>
                  <a:srgbClr val="000000"/>
                </a:solidFill>
                <a:sym typeface="Calibri"/>
              </a:rPr>
              <a:t>93.1 НК РФ в адрес ВП и по «цепи» от «сомнительных» поставщиков до заказчиков.</a:t>
            </a:r>
          </a:p>
          <a:p>
            <a:pPr defTabSz="914378">
              <a:spcBef>
                <a:spcPts val="700"/>
              </a:spcBef>
              <a:buSzPct val="100000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Документы необходимо представить в срок или просить официально </a:t>
            </a:r>
            <a:r>
              <a:rPr lang="ru-RU" sz="2800" b="1" kern="0" dirty="0">
                <a:solidFill>
                  <a:srgbClr val="000000"/>
                </a:solidFill>
                <a:sym typeface="Calibri"/>
              </a:rPr>
              <a:t>ходатайство о продлении сроков </a:t>
            </a:r>
            <a:r>
              <a:rPr lang="ru-RU" sz="2800" kern="0" dirty="0">
                <a:solidFill>
                  <a:srgbClr val="000000"/>
                </a:solidFill>
                <a:sym typeface="Calibri"/>
              </a:rPr>
              <a:t> </a:t>
            </a:r>
          </a:p>
          <a:p>
            <a:pPr defTabSz="914378">
              <a:spcBef>
                <a:spcPts val="700"/>
              </a:spcBef>
              <a:buSzPct val="100000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	126 ст. НК РФ предусмотрен штраф за непредставление в установленный срок документов по требованию  (200 рублей за каждый непредставленный документ).</a:t>
            </a:r>
          </a:p>
          <a:p>
            <a:pPr defTabSz="914378">
              <a:spcBef>
                <a:spcPts val="700"/>
              </a:spcBef>
              <a:buSzPct val="100000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	ст. 129.1 НК РФ неправомерное несообщение (несвоевременное сообщение) </a:t>
            </a:r>
            <a:r>
              <a:rPr lang="ru-RU" sz="2800" kern="0" dirty="0" err="1">
                <a:solidFill>
                  <a:srgbClr val="000000"/>
                </a:solidFill>
                <a:sym typeface="Calibri"/>
              </a:rPr>
              <a:t>истребуемой</a:t>
            </a:r>
            <a:r>
              <a:rPr lang="ru-RU" sz="2800" kern="0" dirty="0">
                <a:solidFill>
                  <a:srgbClr val="000000"/>
                </a:solidFill>
                <a:sym typeface="Calibri"/>
              </a:rPr>
              <a:t> информации — ст. 129.1 НК — штраф 5 000 рублей.</a:t>
            </a:r>
          </a:p>
          <a:p>
            <a:pPr defTabSz="914378">
              <a:spcBef>
                <a:spcPts val="700"/>
              </a:spcBef>
              <a:buSzPct val="100000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	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1715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Документы, которые запрашивают в допроверочной стадии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5230" y="1757197"/>
            <a:ext cx="9243913" cy="3758389"/>
          </a:xfrm>
        </p:spPr>
        <p:txBody>
          <a:bodyPr>
            <a:norm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1432942"/>
            <a:ext cx="9243913" cy="375838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46306" y="1926076"/>
            <a:ext cx="4289898" cy="11770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Поставка товара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835301" y="1893651"/>
            <a:ext cx="4289898" cy="11770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Выполненные работы и оказанные услуги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Flowchart: Document 6"/>
          <p:cNvSpPr/>
          <p:nvPr/>
        </p:nvSpPr>
        <p:spPr>
          <a:xfrm>
            <a:off x="1099226" y="3132307"/>
            <a:ext cx="3822970" cy="3725693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Договор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Счет-фактура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Акт приема-передачи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Товаро-транспортные накладные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Бух. Учет. 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Сертификаты качества.</a:t>
            </a:r>
          </a:p>
          <a:p>
            <a:pPr marL="342900" indent="-342900" algn="ctr">
              <a:buFontTx/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Движение товара на складе (складской учет).</a:t>
            </a:r>
          </a:p>
          <a:p>
            <a:pPr marL="342900" indent="-342900" algn="ctr">
              <a:buAutoNum type="arabicPeriod"/>
            </a:pP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8" name="Flowchart: Document 7"/>
          <p:cNvSpPr/>
          <p:nvPr/>
        </p:nvSpPr>
        <p:spPr>
          <a:xfrm>
            <a:off x="7243864" y="3132307"/>
            <a:ext cx="4711430" cy="3725693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Договор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Счет-фактура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Акт выполненных работ (об оказании услуг)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Информацию, кто и на каких объектах выполнял услуги.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Списки сотрудников, которые проходили на объекты за проверяемый период с указанием ФИО, ИНН и иных данных.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Журнал въезда и выезда техники, транспорта, сотрудников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1"/>
                </a:solidFill>
              </a:rPr>
              <a:t>Журнал ознакомления с техникой безопасности</a:t>
            </a:r>
          </a:p>
          <a:p>
            <a:pPr marL="342900" indent="-342900" algn="ctr">
              <a:buAutoNum type="arabicPeriod"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3807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/>
              <a:t>Мероприятия налогового контроля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892" indent="-342892" defTabSz="914378">
              <a:spcBef>
                <a:spcPts val="700"/>
              </a:spcBef>
              <a:buSzPct val="100000"/>
              <a:defRPr/>
            </a:pPr>
            <a:r>
              <a:rPr lang="ru-RU" sz="2800" b="1" u="sng" kern="0" dirty="0">
                <a:solidFill>
                  <a:srgbClr val="000000"/>
                </a:solidFill>
                <a:sym typeface="Calibri"/>
              </a:rPr>
              <a:t>Уведомление о вызове в рамках ст. 31 НК РФ</a:t>
            </a:r>
            <a:r>
              <a:rPr lang="en-US" sz="2800" b="1" u="sng" kern="0" dirty="0">
                <a:solidFill>
                  <a:srgbClr val="000000"/>
                </a:solidFill>
                <a:sym typeface="Calibri"/>
              </a:rPr>
              <a:t>:</a:t>
            </a:r>
            <a:endParaRPr lang="ru-RU" sz="2800" b="1" u="sng" kern="0" dirty="0">
              <a:solidFill>
                <a:srgbClr val="000000"/>
              </a:solidFill>
              <a:sym typeface="Calibri"/>
            </a:endParaRP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Цель вызова – рассказать про налоговые риски.</a:t>
            </a: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Уведомление о вызове проводится в рамках 31 статьи НК РФ. (Дача пояснений по вопросам финансово-хозяйственной деятельности).</a:t>
            </a: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Явка – руководитель или представитель по доверенности, который сможет пояснить об организации в целом и по взаимоотношениям с поставщиками</a:t>
            </a:r>
            <a:r>
              <a:rPr lang="en-US" sz="2800" kern="0" dirty="0">
                <a:solidFill>
                  <a:srgbClr val="000000"/>
                </a:solidFill>
                <a:sym typeface="Calibri"/>
              </a:rPr>
              <a:t>/</a:t>
            </a:r>
            <a:r>
              <a:rPr lang="ru-RU" sz="2800" kern="0" dirty="0">
                <a:solidFill>
                  <a:srgbClr val="000000"/>
                </a:solidFill>
                <a:sym typeface="Calibri"/>
              </a:rPr>
              <a:t>заказчиками.</a:t>
            </a: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Дело № А33-23316/2021</a:t>
            </a:r>
            <a:r>
              <a:rPr lang="en-US" sz="2800" kern="0" dirty="0">
                <a:solidFill>
                  <a:srgbClr val="000000"/>
                </a:solidFill>
                <a:sym typeface="Calibri"/>
              </a:rPr>
              <a:t> </a:t>
            </a:r>
            <a:r>
              <a:rPr lang="ru-RU" sz="2800" kern="0" dirty="0">
                <a:solidFill>
                  <a:srgbClr val="000000"/>
                </a:solidFill>
                <a:sym typeface="Calibri"/>
              </a:rPr>
              <a:t>АС Красноярского края 04 февраля 2022 года</a:t>
            </a:r>
            <a:r>
              <a:rPr lang="en-US" sz="2800" kern="0" dirty="0">
                <a:solidFill>
                  <a:srgbClr val="000000"/>
                </a:solidFill>
                <a:sym typeface="Calibri"/>
              </a:rPr>
              <a:t>.</a:t>
            </a:r>
            <a:r>
              <a:rPr lang="ru-RU" sz="2800" kern="0" dirty="0">
                <a:solidFill>
                  <a:srgbClr val="000000"/>
                </a:solidFill>
                <a:sym typeface="Calibri"/>
              </a:rPr>
              <a:t> Предложение уточниться не является порочащим, и не разглашает налоговую тайну.</a:t>
            </a:r>
            <a:endParaRPr lang="en-US" sz="2800" kern="0" dirty="0">
              <a:solidFill>
                <a:srgbClr val="000000"/>
              </a:solidFill>
              <a:sym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87890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/>
              <a:t>Мероприятия налогового контроля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189" indent="-457189" defTabSz="1219170">
              <a:spcBef>
                <a:spcPts val="933"/>
              </a:spcBef>
              <a:buSzPct val="100000"/>
              <a:defRPr/>
            </a:pPr>
            <a:r>
              <a:rPr lang="ru-RU" sz="2800" b="1" u="sng" kern="0" dirty="0">
                <a:solidFill>
                  <a:srgbClr val="000000"/>
                </a:solidFill>
                <a:sym typeface="Calibri"/>
              </a:rPr>
              <a:t>Уведомление о вызове для дачи показаний направляется в рамках ст. 90 НК РФ</a:t>
            </a: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Для дачи показаний может быть вызвано </a:t>
            </a:r>
            <a:r>
              <a:rPr lang="ru-RU" sz="2800" b="1" kern="0" dirty="0">
                <a:solidFill>
                  <a:srgbClr val="000000"/>
                </a:solidFill>
                <a:sym typeface="Calibri"/>
              </a:rPr>
              <a:t>любое</a:t>
            </a:r>
            <a:r>
              <a:rPr lang="ru-RU" sz="2800" kern="0" dirty="0">
                <a:solidFill>
                  <a:srgbClr val="000000"/>
                </a:solidFill>
                <a:sym typeface="Calibri"/>
              </a:rPr>
              <a:t> физическое лицо, которое обладает какой-либо информацией. (п.1 ст.90 НК РФ)</a:t>
            </a: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С 1 января 2026 года действует редакция, введенная ФЗ от 28.11.2025 № 425-ФЗ согласно которой уведомление может быть передано </a:t>
            </a:r>
            <a:r>
              <a:rPr lang="ru-RU" sz="2800" kern="0" dirty="0" err="1">
                <a:solidFill>
                  <a:srgbClr val="000000"/>
                </a:solidFill>
                <a:sym typeface="Calibri"/>
              </a:rPr>
              <a:t>физ.лицу</a:t>
            </a:r>
            <a:r>
              <a:rPr lang="ru-RU" sz="2800" kern="0" dirty="0">
                <a:solidFill>
                  <a:srgbClr val="000000"/>
                </a:solidFill>
                <a:sym typeface="Calibri"/>
              </a:rPr>
              <a:t> (представителю) лично под расписку, по почте, в эл. форме через ТКС, через личный кабинет.</a:t>
            </a: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Ст.128 НК РФ – неявка или уклонения от явки по полученной повестки без уважительных причин влечет взыскание штрафа в размере 1 000 рублей.</a:t>
            </a:r>
          </a:p>
          <a:p>
            <a:pPr marL="457189" indent="-457189" defTabSz="1219170">
              <a:spcBef>
                <a:spcPts val="933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Ч.2 ст.128 НК РФ – неправомерный отказ свидетеля от дачи показаний, а равно дача заведомо ложных показаний влечет взыскание штрафа в размере 3 000 рублей.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01414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/>
              <a:t>Мероприятия налогового контроля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892" indent="-342892" defTabSz="914378">
              <a:spcBef>
                <a:spcPts val="700"/>
              </a:spcBef>
              <a:buSzPct val="100000"/>
              <a:defRPr/>
            </a:pPr>
            <a:r>
              <a:rPr lang="ru-RU" sz="2800" b="1" u="sng" kern="0" dirty="0">
                <a:solidFill>
                  <a:srgbClr val="000000"/>
                </a:solidFill>
                <a:sym typeface="Calibri"/>
              </a:rPr>
              <a:t>Иные мероприятия налогового контроля</a:t>
            </a:r>
            <a:r>
              <a:rPr lang="en-US" sz="2800" b="1" u="sng" kern="0" dirty="0">
                <a:solidFill>
                  <a:srgbClr val="000000"/>
                </a:solidFill>
                <a:sym typeface="Calibri"/>
              </a:rPr>
              <a:t>:</a:t>
            </a:r>
            <a:endParaRPr lang="ru-RU" sz="2800" b="1" u="sng" kern="0" dirty="0">
              <a:solidFill>
                <a:srgbClr val="000000"/>
              </a:solidFill>
              <a:sym typeface="Calibri"/>
            </a:endParaRP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Проверка юридического адреса;</a:t>
            </a: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Анализ сайтов по поиску работы;</a:t>
            </a: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Работа с «входящей миграцией»</a:t>
            </a:r>
            <a:r>
              <a:rPr lang="en-US" sz="2800" kern="0" dirty="0">
                <a:solidFill>
                  <a:srgbClr val="000000"/>
                </a:solidFill>
                <a:sym typeface="Calibri"/>
              </a:rPr>
              <a:t>;</a:t>
            </a:r>
            <a:endParaRPr lang="ru-RU" sz="2800" kern="0" dirty="0">
              <a:solidFill>
                <a:srgbClr val="000000"/>
              </a:solidFill>
              <a:sym typeface="Calibri"/>
            </a:endParaRP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Анализ базы ЗАГС</a:t>
            </a:r>
            <a:r>
              <a:rPr lang="en-US" sz="2800" kern="0" dirty="0">
                <a:solidFill>
                  <a:srgbClr val="000000"/>
                </a:solidFill>
                <a:sym typeface="Calibri"/>
              </a:rPr>
              <a:t>;</a:t>
            </a:r>
            <a:endParaRPr lang="ru-RU" sz="2800" kern="0" dirty="0">
              <a:solidFill>
                <a:srgbClr val="000000"/>
              </a:solidFill>
              <a:sym typeface="Calibri"/>
            </a:endParaRP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Запросы в </a:t>
            </a:r>
            <a:r>
              <a:rPr lang="ru-RU" sz="2800" kern="0" dirty="0" err="1">
                <a:solidFill>
                  <a:srgbClr val="000000"/>
                </a:solidFill>
                <a:sym typeface="Calibri"/>
              </a:rPr>
              <a:t>Глонасс</a:t>
            </a:r>
            <a:r>
              <a:rPr lang="ru-RU" sz="2800" kern="0" dirty="0">
                <a:solidFill>
                  <a:srgbClr val="000000"/>
                </a:solidFill>
                <a:sym typeface="Calibri"/>
              </a:rPr>
              <a:t>, Платон, </a:t>
            </a:r>
            <a:r>
              <a:rPr lang="ru-RU" sz="2800" kern="0" dirty="0" err="1">
                <a:solidFill>
                  <a:srgbClr val="000000"/>
                </a:solidFill>
                <a:sym typeface="Calibri"/>
              </a:rPr>
              <a:t>Паркон</a:t>
            </a:r>
            <a:r>
              <a:rPr lang="ru-RU" sz="2800" kern="0" dirty="0">
                <a:solidFill>
                  <a:srgbClr val="000000"/>
                </a:solidFill>
                <a:sym typeface="Calibri"/>
              </a:rPr>
              <a:t>;</a:t>
            </a: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Допросы заказчиков выгодоприобретателя;</a:t>
            </a: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Поиск дополнительных документов, подтверждающих нереальность сделки;</a:t>
            </a: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Поиск физических лиц через социальные сети;</a:t>
            </a: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Допрос уволенных сотрудников;</a:t>
            </a: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Поиск физических лиц, оставивших негативный отзыв в открытых источниках о работе в проверяемой организации;</a:t>
            </a:r>
          </a:p>
          <a:p>
            <a:pPr marL="342892" indent="-342892" defTabSz="914378">
              <a:spcBef>
                <a:spcPts val="700"/>
              </a:spcBef>
              <a:buSzPct val="100000"/>
              <a:buFont typeface="Arial"/>
              <a:buChar char="•"/>
              <a:defRPr/>
            </a:pPr>
            <a:r>
              <a:rPr lang="ru-RU" sz="2800" kern="0" dirty="0">
                <a:solidFill>
                  <a:srgbClr val="000000"/>
                </a:solidFill>
                <a:sym typeface="Calibri"/>
              </a:rPr>
              <a:t>Взаимодействие с правоохранительными органами.</a:t>
            </a:r>
          </a:p>
        </p:txBody>
      </p:sp>
    </p:spTree>
    <p:extLst>
      <p:ext uri="{BB962C8B-B14F-4D97-AF65-F5344CB8AC3E}">
        <p14:creationId xmlns:p14="http://schemas.microsoft.com/office/powerpoint/2010/main" val="5390201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2488629" y="6835140"/>
            <a:ext cx="891539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00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5085</TotalTime>
  <Words>2072</Words>
  <Application>Microsoft Office PowerPoint</Application>
  <PresentationFormat>Широкоэкранный</PresentationFormat>
  <Paragraphs>412</Paragraphs>
  <Slides>43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2" baseType="lpstr">
      <vt:lpstr>Akrobat Black</vt:lpstr>
      <vt:lpstr>Akrobat Bold</vt:lpstr>
      <vt:lpstr>Arial</vt:lpstr>
      <vt:lpstr>Calibri</vt:lpstr>
      <vt:lpstr>Constantia</vt:lpstr>
      <vt:lpstr>Golos Text</vt:lpstr>
      <vt:lpstr>Times New Roman</vt:lpstr>
      <vt:lpstr>Wingdings 2</vt:lpstr>
      <vt:lpstr>Flow</vt:lpstr>
      <vt:lpstr>Налоговый комплаенс  в предпроверочном анализе</vt:lpstr>
      <vt:lpstr>Налоговая система РФ</vt:lpstr>
      <vt:lpstr>Структура налоговой службы.</vt:lpstr>
      <vt:lpstr>Структура Инспекции</vt:lpstr>
      <vt:lpstr>БЛОКИ в Инспекции</vt:lpstr>
      <vt:lpstr>Контрольный Блок</vt:lpstr>
      <vt:lpstr>Презентация PowerPoint</vt:lpstr>
      <vt:lpstr>АСК НДС-2. Налоговый разрыв по НДС.</vt:lpstr>
      <vt:lpstr>МАКРОПОКАЗАТЕЛИ НДС</vt:lpstr>
      <vt:lpstr>Риск-ориентированный подход</vt:lpstr>
      <vt:lpstr>Презентация PowerPoint</vt:lpstr>
      <vt:lpstr>Кто попадает в работу налоговому органу</vt:lpstr>
      <vt:lpstr>Центры компетенции ФНС России </vt:lpstr>
      <vt:lpstr>Механизм работы налогового органа с Выгодоприобретателем</vt:lpstr>
      <vt:lpstr>Предполагаемый выгодоприобретатель</vt:lpstr>
      <vt:lpstr>Нельзя использовать !</vt:lpstr>
      <vt:lpstr>На что обращают внимание при определении выгодоприобретателя</vt:lpstr>
      <vt:lpstr>Презентация PowerPoint</vt:lpstr>
      <vt:lpstr>ИФНС Доказывает:</vt:lpstr>
      <vt:lpstr>АСК ДФЛ</vt:lpstr>
      <vt:lpstr>Доначисления по НДФЛ и страховым взносам</vt:lpstr>
      <vt:lpstr>Сделки с ИП</vt:lpstr>
      <vt:lpstr>Проект № 01/10/06-25-01/000353575  от 30 апреля 2025 года</vt:lpstr>
      <vt:lpstr>54.1 НК РФ от 18.07.2017 года</vt:lpstr>
      <vt:lpstr>Умысел и согласованность действий</vt:lpstr>
      <vt:lpstr>Сделки со взаимозависимыми лицами</vt:lpstr>
      <vt:lpstr>Презентация PowerPoint</vt:lpstr>
      <vt:lpstr>Бумажный НДС</vt:lpstr>
      <vt:lpstr>ППА</vt:lpstr>
      <vt:lpstr>Мероприятия налогового контроля</vt:lpstr>
      <vt:lpstr>Мероприятия налогового контроля</vt:lpstr>
      <vt:lpstr>1. КНП в АСК НДС 2</vt:lpstr>
      <vt:lpstr>Мероприятия налогового контроля </vt:lpstr>
      <vt:lpstr>Мероприятия налогового контроля НК РФ Статья 92. Осмотр</vt:lpstr>
      <vt:lpstr>Мероприятия налогового контроля</vt:lpstr>
      <vt:lpstr>Сроки после закрытия КНП с нарушением</vt:lpstr>
      <vt:lpstr>2. МНК Вне рамок КНП</vt:lpstr>
      <vt:lpstr>Мероприятия налогового контроля</vt:lpstr>
      <vt:lpstr>Документы, которые запрашивают в допроверочной стадии</vt:lpstr>
      <vt:lpstr>Мероприятия налогового контроля</vt:lpstr>
      <vt:lpstr>Мероприятия налогового контроля</vt:lpstr>
      <vt:lpstr>Мероприятия налогового контроля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Налоговая дуэль</dc:title>
  <dc:creator>Максим</dc:creator>
  <cp:lastModifiedBy>Баранова Ольга Владимировна</cp:lastModifiedBy>
  <cp:revision>214</cp:revision>
  <dcterms:created xsi:type="dcterms:W3CDTF">2020-05-05T12:26:14Z</dcterms:created>
  <dcterms:modified xsi:type="dcterms:W3CDTF">2026-10-15T07:12:26Z</dcterms:modified>
</cp:coreProperties>
</file>