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2" r:id="rId3"/>
    <p:sldId id="289" r:id="rId4"/>
    <p:sldId id="294" r:id="rId5"/>
    <p:sldId id="292" r:id="rId6"/>
    <p:sldId id="303" r:id="rId7"/>
    <p:sldId id="309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3" autoAdjust="0"/>
    <p:restoredTop sz="95646" autoAdjust="0"/>
  </p:normalViewPr>
  <p:slideViewPr>
    <p:cSldViewPr snapToGrid="0">
      <p:cViewPr varScale="1">
        <p:scale>
          <a:sx n="52" d="100"/>
          <a:sy n="52" d="100"/>
        </p:scale>
        <p:origin x="-787" y="-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pPr/>
              <a:t>5/14/2026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3FC8FC-5510-B2FE-BF55-961C0819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0AD6E51-4F5A-B5C1-EEB9-0B9FFA20C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BA7C16B-A729-BAB8-736D-79C9F64A5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4233FD-7301-6C2F-5FE2-120280DCC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20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CBA73A-DBAA-739D-6A43-00900E7A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5726780-046B-E4B7-C98D-063D10785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BD8D25D-0135-F759-0BA8-DAB5078A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B0FB82-4CC6-6196-E536-C403C959D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335E79-78B5-F355-8EB3-EDFC43DA4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57BAC08-3EBA-66EF-DD64-C7B49B60E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C3ACDD7-7070-ACBD-19D8-07C82AEF2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6EDB40-6999-0DB8-BFB0-FA454F2E9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29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77ACFD-57B6-79D4-8FD0-8D0E9D1A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674FB9B-7078-F600-AF7B-0DC151906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8433305-D74B-3DB2-6013-2B977643E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A081FB-01FA-72C6-5C2A-CA31CDF08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8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479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908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685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5CEA20-180D-1286-5896-B443B035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62636B3-A62A-A809-3B6B-E375A101C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4E17E6D-C453-50A6-9376-D45D120A9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727FDA-F651-6518-7ED9-F140DBC8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436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081A7E-C5EC-AD41-05C2-604E12E22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CFB347A-6319-2325-4A92-292A154B1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ECD247E-5171-7A00-3028-4CD83D9B7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428591-2DB2-F195-6CEB-2B9FFBE39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17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FA5BAA-369A-344B-C80A-A38D9E7CF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24137EE-1348-8774-5A00-E1F637C5D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8492EBE-B365-B37C-50BF-41744C384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B6C075-05AA-A8D5-0292-1541025D7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05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90FC9F-799E-9E64-D397-B68E5966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2E929EC-F4E5-C905-8D1F-2B5CF15E8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C4B84F4-D520-3267-29F6-762C8D555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371281-F624-A7F2-BFD9-5292253DB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184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7BADDA-1897-8F6D-A8D2-6D4A87976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276FF8A-B4B5-5FC7-D99F-3464B65E8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A18273E-5E00-15BD-C841-80C549C07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59D7B0-365A-8D65-423A-99536A886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193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3537B6D-42A5-F449-2691-321A167F7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48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BA2A58C-57B7-834C-8F5C-32993224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457200" indent="0">
              <a:buNone/>
              <a:defRPr>
                <a:latin typeface="Trebuchet MS" panose="020B0603020202020204" pitchFamily="34" charset="0"/>
              </a:defRPr>
            </a:lvl2pPr>
            <a:lvl3pPr marL="914400" indent="0">
              <a:buNone/>
              <a:defRPr>
                <a:latin typeface="Trebuchet MS" panose="020B0603020202020204" pitchFamily="34" charset="0"/>
              </a:defRPr>
            </a:lvl3pPr>
            <a:lvl4pPr marL="1371600" indent="0">
              <a:buNone/>
              <a:defRPr>
                <a:latin typeface="Trebuchet MS" panose="020B0603020202020204" pitchFamily="34" charset="0"/>
              </a:defRPr>
            </a:lvl4pPr>
            <a:lvl5pPr marL="1828800" indent="0">
              <a:buNone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94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8AD52EA-B01E-8D38-D87A-BF7EB5B58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C10D125-AB73-D276-4947-94204736A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A7F6A3F-E1DD-A246-9A6D-5F9B18BA2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55FD0FC-C8FF-6741-A364-A29CDC6F9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11C9832-A021-954E-A34F-2988D1189A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861BC34-DFBF-2D4F-B463-FCFBC0839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457200" indent="0">
              <a:buNone/>
              <a:defRPr>
                <a:latin typeface="Trebuchet MS" panose="020B0603020202020204" pitchFamily="34" charset="0"/>
              </a:defRPr>
            </a:lvl2pPr>
            <a:lvl3pPr marL="914400" indent="0">
              <a:buNone/>
              <a:defRPr>
                <a:latin typeface="Trebuchet MS" panose="020B0603020202020204" pitchFamily="34" charset="0"/>
              </a:defRPr>
            </a:lvl3pPr>
            <a:lvl4pPr marL="1371600" indent="0">
              <a:buNone/>
              <a:defRPr>
                <a:latin typeface="Trebuchet MS" panose="020B0603020202020204" pitchFamily="34" charset="0"/>
              </a:defRPr>
            </a:lvl4pPr>
            <a:lvl5pPr marL="1828800" indent="0">
              <a:buNone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EDB282-8288-C81F-52B5-048A3E80C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5FBCE6F-2AA9-31FE-8148-33B480735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4DB56B5-5DD7-95E3-52B2-EDC4B3F130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5252" y="2178776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Trebuchet MS" panose="020B0603020202020204" pitchFamily="34" charset="0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2" y="2178776"/>
            <a:ext cx="4663440" cy="3332832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15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4DB56B5-5DD7-95E3-52B2-EDC4B3F130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3" y="-299408"/>
            <a:ext cx="9601200" cy="1593954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xmlns="" id="{7968889A-A725-73DF-5A66-30F064210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1277" y="1321995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7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A0E8D4A-B13C-C7EE-5E27-278124A127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04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EDB282-8288-C81F-52B5-048A3E80C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76200"/>
            <a:ext cx="10643508" cy="1371600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xmlns="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303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9F46B00-4AE8-52A2-6926-FC2F5DD1F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marL="347663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2565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77" r:id="rId5"/>
    <p:sldLayoutId id="2147483668" r:id="rId6"/>
    <p:sldLayoutId id="2147483669" r:id="rId7"/>
    <p:sldLayoutId id="2147483675" r:id="rId8"/>
    <p:sldLayoutId id="2147483676" r:id="rId9"/>
    <p:sldLayoutId id="2147483661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4230086"/>
          </a:xfrm>
        </p:spPr>
        <p:txBody>
          <a:bodyPr/>
          <a:lstStyle/>
          <a:p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тренды</a:t>
            </a:r>
            <a:r>
              <a:rPr dirty="0"/>
              <a:t> </a:t>
            </a:r>
            <a:r>
              <a:rPr dirty="0" err="1"/>
              <a:t>математического</a:t>
            </a:r>
            <a:r>
              <a:rPr dirty="0"/>
              <a:t> </a:t>
            </a:r>
            <a:r>
              <a:rPr dirty="0" err="1"/>
              <a:t>образования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167493" y="4593773"/>
            <a:ext cx="462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Автор: Просвиркина Светлана Ивановна 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213EA3-FB12-99EC-BC79-878715DAD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5AA35-E8F1-D059-B34E-FFC1A33D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Возможности ИИ: от объяснения тем до генерации заданий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6E5614-0CC1-ED0F-987A-96A8F9E27F5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Искусственный интеллект трансформирует математическое образование, беря на себя задачи от объяснения сложных тем до персонализированной генерации упражнений.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044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1969C0-16AD-31F8-944E-B30C6173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E9B48-1792-2AFD-CDB4-048F39B0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Основные направления применения ИИ в СПО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8C626-FBED-CBDD-3070-BEE9438A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Искусственный интеллект трансформирует математическое образование в СПО, делая обучение более адаптивным и эффективным.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52ABDC-5323-0ADE-43AE-3171CF16B2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t>Персонализация обучения: ИИ подстраивает содержание и темп под индивидуальные особенности студентов.</a:t>
            </a:r>
          </a:p>
          <a:p>
            <a:r>
              <a:t>Автоматизация проверки: ИИ быстро оценивает решения задач, позволяя преподавателям сосредоточиться на аналитике и поддержке.</a:t>
            </a:r>
          </a:p>
          <a:p>
            <a:r>
              <a:t>Виртуальные ассистенты: Чат-боты и цифровые помощники обеспечивают круглосуточную поддержку при изучении сложных математических тем.</a:t>
            </a:r>
          </a:p>
        </p:txBody>
      </p:sp>
    </p:spTree>
    <p:extLst>
      <p:ext uri="{BB962C8B-B14F-4D97-AF65-F5344CB8AC3E}">
        <p14:creationId xmlns="" xmlns:p14="http://schemas.microsoft.com/office/powerpoint/2010/main" val="34097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B606D9-8CF3-2822-514F-676D1C83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134FD-E058-61F5-48BE-4D5A115E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Интерактивные тренажёры и визуализация понятий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2413B-0F97-2BFD-3788-B53729DC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023984"/>
            <a:ext cx="5299919" cy="3332832"/>
          </a:xfrm>
        </p:spPr>
        <p:txBody>
          <a:bodyPr/>
          <a:lstStyle/>
          <a:p>
            <a:r>
              <a:t>Визуализация абстрактных математических понятий делает обучение более наглядным и увлекательным, позволяя студентам экспериментировать с графиками функций и геометрическими фигурами в реальном времени.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463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CF622E-7BE4-29EF-6B1F-6909FBC8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0B5A7EE-4C58-26D3-B727-0F079535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623639" cy="1600835"/>
          </a:xfrm>
        </p:spPr>
        <p:txBody>
          <a:bodyPr/>
          <a:lstStyle/>
          <a:p>
            <a:r>
              <a:t>Автоматизация проверки заданий и обратная связь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8E839-C1A4-64C9-FE5D-C5CB34FAD2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t>Мгновенная проверка решений. ИИ позволяет автоматически оценивать ответы, выявляя ошибки в режиме реального времени.</a:t>
            </a:r>
          </a:p>
          <a:p>
            <a:r>
              <a:t>Персонализированная обратная связь. Системы генерируют индивидуальные комментарии и рекомендации для каждого учащегося.</a:t>
            </a:r>
          </a:p>
          <a:p>
            <a:r>
              <a:t>Экономия времени преподавателей. Автоматизация рутинных задач освобождает преподавателей для более сложной педагогической работы.</a:t>
            </a:r>
          </a:p>
          <a:p>
            <a:r>
              <a:t>Повышение эффективности обучения. Быстрая и точная обратная связь способствует лучшему усвоению материала и мотивации учащихся.</a:t>
            </a:r>
          </a:p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40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A0F9D7-F864-F49B-8862-C89C37E6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60FA6-EDC4-2EE9-901B-5B7AA61F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Анализ успеваемости и прогнозирование результатов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1708143-F5D9-95A1-81A9-060254DB6FC1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Методы машинного обучения позволяют прогнозировать успеваемость студентов и снижать риски академической неуспеваемости.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7FF981-7785-753B-A286-DE37B468B2B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/>
          </a:bodyPr>
          <a:lstStyle/>
          <a:p>
            <a:r>
              <a:t>Анализ данных о поведении студентов помогает выявлять закономерности, влияющие на успеваемость.</a:t>
            </a:r>
          </a:p>
          <a:p>
            <a:r>
              <a:t>Прогностические модели позволяют заранее определять учащихся, находящихся в группе риска.</a:t>
            </a:r>
          </a:p>
          <a:p>
            <a:r>
              <a:t>Системы поддержки, основанные на ИИ, предлагают персонализированные рекомендации для преподавателей и студентов.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0527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EEAE5D-CCA2-9429-48DE-FB10FDCD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ED8742-3F89-366B-148A-72D7E32A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Виртуальные ассистенты и чат-боты в обучении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C4F74-6761-7979-3973-97467FB38A2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Виртуальные ассистенты и чат-боты помогают студентам в любое время суток отвечать на вопросы, объяснять сложные математические понятия и решать задачи, выступая в роли персонализированных репетиторов.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327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3567A3-1D3B-F5FD-2027-DAD0ED9D8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B3B31-0C2F-C9C2-1C3F-CE69934A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Инклюзивное образование с помощью 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7F4C61-5D71-6E62-A31E-E5DE174E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Искусственный интеллект помогает адаптировать математическое образование для учащихся с особыми образовательными потребностями.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CB7688-091C-3237-1E75-52622B49856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r>
              <a:t>ИИ упрощает формулировки задач, делая их доступными для детей с нарушениями чтения и понимания.</a:t>
            </a:r>
          </a:p>
          <a:p>
            <a:r>
              <a:t>Системы синтеза речи преобразуют текстовые условия задач в аудио, что помогает слабовидящим учащимся.</a:t>
            </a:r>
          </a:p>
          <a:p>
            <a:r>
              <a:t>Алгоритмы ИИ предлагают альтернативные способы решения, учитывая индивидуальные стили обучения каждого ребёнка.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4667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E71F39-1831-15C5-D0FC-3E4BC94F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EED05-554B-7875-87A5-41011822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Примеры ИИ-инструментов: Photomath, WolframAlpha, GeoGebra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6C21DE-2692-FA17-D2D5-8522480D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Интеллектуальные платформы трансформируют математическое образование, делая сложные задачи более доступными и понятными благодаря пошаговым решениям и визуализации.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253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398E03-C8F4-B811-CFDF-156200BFF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139ED81-E807-7F1C-B5D9-41B60CDC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t>Анкетирование студентов: использование ИИ </a:t>
            </a:r>
            <a:r>
              <a:rPr/>
              <a:t>в </a:t>
            </a:r>
            <a:r>
              <a:rPr smtClean="0"/>
              <a:t>подготовке</a:t>
            </a:r>
            <a:r>
              <a:rPr lang="ru-RU" dirty="0" smtClean="0"/>
              <a:t> к занятиям </a:t>
            </a:r>
            <a:r>
              <a:rPr lang="ru-RU" smtClean="0"/>
              <a:t>по математике.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4D51B-3057-0F4B-08F2-1EB53EDEEF5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rPr lang="ru-RU" dirty="0"/>
              <a:t>7</a:t>
            </a:r>
            <a:r>
              <a:rPr dirty="0" smtClean="0"/>
              <a:t>% </a:t>
            </a:r>
            <a:r>
              <a:rPr dirty="0" err="1"/>
              <a:t>студентов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используют</a:t>
            </a:r>
            <a:r>
              <a:rPr dirty="0"/>
              <a:t> ИИ-</a:t>
            </a:r>
            <a:r>
              <a:rPr dirty="0" err="1"/>
              <a:t>инструменты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подготовке</a:t>
            </a:r>
            <a:r>
              <a:rPr dirty="0"/>
              <a:t> к </a:t>
            </a:r>
            <a:r>
              <a:rPr dirty="0" err="1"/>
              <a:t>занятиям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 smtClean="0"/>
              <a:t>математике</a:t>
            </a:r>
            <a:r>
              <a:rPr lang="ru-RU" dirty="0" smtClean="0"/>
              <a:t>;</a:t>
            </a:r>
            <a:endParaRPr dirty="0"/>
          </a:p>
          <a:p>
            <a:r>
              <a:rPr lang="ru-RU" dirty="0" smtClean="0"/>
              <a:t>33</a:t>
            </a:r>
            <a:r>
              <a:rPr dirty="0" smtClean="0"/>
              <a:t>% </a:t>
            </a:r>
            <a:r>
              <a:rPr dirty="0" err="1"/>
              <a:t>студентов</a:t>
            </a:r>
            <a:r>
              <a:rPr dirty="0"/>
              <a:t> </a:t>
            </a:r>
            <a:r>
              <a:rPr dirty="0" err="1"/>
              <a:t>применяют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DeepSeek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вспомогательный</a:t>
            </a:r>
            <a:r>
              <a:rPr dirty="0"/>
              <a:t> </a:t>
            </a:r>
            <a:r>
              <a:rPr dirty="0" err="1"/>
              <a:t>инструмент</a:t>
            </a:r>
            <a:r>
              <a:rPr dirty="0"/>
              <a:t>.</a:t>
            </a:r>
          </a:p>
          <a:p>
            <a:r>
              <a:rPr lang="ru-RU" dirty="0"/>
              <a:t>6</a:t>
            </a:r>
            <a:r>
              <a:rPr lang="ru-RU" dirty="0" smtClean="0"/>
              <a:t>0</a:t>
            </a:r>
            <a:r>
              <a:rPr dirty="0" smtClean="0"/>
              <a:t>% </a:t>
            </a:r>
            <a:r>
              <a:rPr dirty="0" err="1"/>
              <a:t>студентов</a:t>
            </a:r>
            <a:r>
              <a:rPr dirty="0"/>
              <a:t> </a:t>
            </a:r>
            <a:r>
              <a:rPr dirty="0" err="1"/>
              <a:t>активно</a:t>
            </a:r>
            <a:r>
              <a:rPr dirty="0"/>
              <a:t> </a:t>
            </a:r>
            <a:r>
              <a:rPr dirty="0" err="1"/>
              <a:t>используют</a:t>
            </a:r>
            <a:r>
              <a:rPr dirty="0"/>
              <a:t> </a:t>
            </a:r>
            <a:r>
              <a:rPr dirty="0" err="1"/>
              <a:t>комбинацию</a:t>
            </a:r>
            <a:r>
              <a:rPr dirty="0"/>
              <a:t> ИИ-</a:t>
            </a:r>
            <a:r>
              <a:rPr dirty="0" err="1"/>
              <a:t>платформ</a:t>
            </a:r>
            <a:r>
              <a:rPr dirty="0"/>
              <a:t>: </a:t>
            </a:r>
            <a:r>
              <a:rPr lang="ru-RU" dirty="0"/>
              <a:t>используют помимо  </a:t>
            </a:r>
            <a:r>
              <a:rPr lang="en-US" dirty="0" err="1"/>
              <a:t>DeepSeek</a:t>
            </a:r>
            <a:r>
              <a:rPr lang="ru-RU" dirty="0"/>
              <a:t>, также  </a:t>
            </a:r>
            <a:r>
              <a:rPr lang="en-US" dirty="0" err="1"/>
              <a:t>ChatGPT</a:t>
            </a:r>
            <a:r>
              <a:rPr lang="ru-RU" dirty="0"/>
              <a:t>, </a:t>
            </a:r>
            <a:r>
              <a:rPr lang="en-US" dirty="0" err="1"/>
              <a:t>GigaChat</a:t>
            </a:r>
            <a:r>
              <a:rPr lang="ru-RU" dirty="0"/>
              <a:t>, </a:t>
            </a:r>
            <a:r>
              <a:rPr lang="en-US" dirty="0"/>
              <a:t>Gemini</a:t>
            </a:r>
            <a:r>
              <a:rPr lang="ru-RU" dirty="0"/>
              <a:t>, </a:t>
            </a:r>
            <a:r>
              <a:rPr lang="en-US" dirty="0"/>
              <a:t>Cloud</a:t>
            </a:r>
            <a:r>
              <a:rPr lang="ru-RU" dirty="0"/>
              <a:t>, </a:t>
            </a:r>
            <a:r>
              <a:rPr lang="en-US" dirty="0"/>
              <a:t>Mail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Яндекс Алиса, </a:t>
            </a:r>
            <a:r>
              <a:rPr lang="en-US" dirty="0" err="1" smtClean="0"/>
              <a:t>YandexGBT</a:t>
            </a:r>
            <a:r>
              <a:rPr dirty="0" smtClean="0"/>
              <a:t>.</a:t>
            </a:r>
            <a:endParaRPr dirty="0"/>
          </a:p>
          <a:p>
            <a:r>
              <a:rPr dirty="0" err="1"/>
              <a:t>Интеграция</a:t>
            </a:r>
            <a:r>
              <a:rPr dirty="0"/>
              <a:t> ИИ в </a:t>
            </a:r>
            <a:r>
              <a:rPr dirty="0" err="1"/>
              <a:t>образовательный</a:t>
            </a:r>
            <a:r>
              <a:rPr dirty="0"/>
              <a:t> </a:t>
            </a:r>
            <a:r>
              <a:rPr dirty="0" err="1"/>
              <a:t>процесс</a:t>
            </a:r>
            <a:r>
              <a:rPr dirty="0"/>
              <a:t> </a:t>
            </a:r>
            <a:r>
              <a:rPr dirty="0" err="1"/>
              <a:t>становится</a:t>
            </a:r>
            <a:r>
              <a:rPr dirty="0"/>
              <a:t> </a:t>
            </a:r>
            <a:r>
              <a:rPr dirty="0" err="1"/>
              <a:t>повсеместной</a:t>
            </a:r>
            <a:r>
              <a:rPr dirty="0"/>
              <a:t> и </a:t>
            </a:r>
            <a:r>
              <a:rPr dirty="0" err="1"/>
              <a:t>разнообразной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769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496CE8-3D57-081C-5B0A-749C6D30D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A8A11-E96F-06F9-B929-406BDE4B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Правила эффективного использования ИИ в обучении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418FB01-15EA-8544-7D57-A84C2FB8080F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ИИ в образовании — это помощник, а не замена мышления и преподавателя.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6C9BD6-8835-13B8-2C12-91FAD9A228B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/>
          </a:bodyPr>
          <a:lstStyle/>
          <a:p>
            <a:r>
              <a:t>Используйте ИИ для объяснения решений, а не только для получения ответов.</a:t>
            </a:r>
          </a:p>
          <a:p>
            <a:r>
              <a:t>Не заменяйте самостоятельную работу решением от ИИ — это снижает глубину понимания.</a:t>
            </a:r>
          </a:p>
          <a:p>
            <a:r>
              <a:t>Обсуждение выводов ИИ с учителем помогает лучше усвоить материал и избежать ошибок.</a:t>
            </a:r>
          </a:p>
        </p:txBody>
      </p:sp>
    </p:spTree>
    <p:extLst>
      <p:ext uri="{BB962C8B-B14F-4D97-AF65-F5344CB8AC3E}">
        <p14:creationId xmlns="" xmlns:p14="http://schemas.microsoft.com/office/powerpoint/2010/main" val="22500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D7AA1-6C6B-98FD-D256-166DCE1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Современные вызовы и трансформация математического образования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AA81E-6908-C8D8-D068-68D17DFA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023984"/>
            <a:ext cx="5299919" cy="3332832"/>
          </a:xfrm>
        </p:spPr>
        <p:txBody>
          <a:bodyPr/>
          <a:lstStyle/>
          <a:p>
            <a:r>
              <a:rPr dirty="0" err="1"/>
              <a:t>Математическое</a:t>
            </a:r>
            <a:r>
              <a:rPr dirty="0"/>
              <a:t> </a:t>
            </a:r>
            <a:r>
              <a:rPr dirty="0" err="1"/>
              <a:t>образование</a:t>
            </a:r>
            <a:r>
              <a:rPr dirty="0"/>
              <a:t> </a:t>
            </a:r>
            <a:r>
              <a:rPr dirty="0" err="1"/>
              <a:t>трансформируется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влиянием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, </a:t>
            </a:r>
            <a:r>
              <a:rPr dirty="0" err="1"/>
              <a:t>глобализации</a:t>
            </a:r>
            <a:r>
              <a:rPr dirty="0"/>
              <a:t> и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требований</a:t>
            </a:r>
            <a:r>
              <a:rPr dirty="0"/>
              <a:t> к </a:t>
            </a:r>
            <a:r>
              <a:rPr dirty="0" err="1"/>
              <a:t>навыкам</a:t>
            </a:r>
            <a:r>
              <a:rPr dirty="0"/>
              <a:t> </a:t>
            </a:r>
            <a:r>
              <a:rPr dirty="0" err="1"/>
              <a:t>учащихся</a:t>
            </a:r>
            <a:r>
              <a:rPr dirty="0"/>
              <a:t> в </a:t>
            </a:r>
            <a:r>
              <a:rPr dirty="0" err="1"/>
              <a:t>условиях</a:t>
            </a:r>
            <a:r>
              <a:rPr dirty="0"/>
              <a:t> </a:t>
            </a:r>
            <a:r>
              <a:rPr dirty="0" err="1"/>
              <a:t>быстро</a:t>
            </a:r>
            <a:r>
              <a:rPr dirty="0"/>
              <a:t> </a:t>
            </a:r>
            <a:r>
              <a:rPr dirty="0" err="1"/>
              <a:t>меняющегося</a:t>
            </a:r>
            <a:r>
              <a:rPr dirty="0"/>
              <a:t> </a:t>
            </a:r>
            <a:r>
              <a:rPr dirty="0" err="1"/>
              <a:t>мира</a:t>
            </a:r>
            <a:r>
              <a:rPr dirty="0"/>
              <a:t>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5074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F65FC7-2744-203E-519A-59C8E810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70001-59B1-4FB6-0FE2-6EA1936B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Геймификация и особенности поколения Альфа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3F490-8A4E-E419-A7A3-018104F6458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Поколение Альфа привыкло к быстрой подаче информации в формате сторис и клипов. Их внимание поверхностное, концентрация редко превышает 15 минут. Геймификация, интеллектуальные игры и творческие задания с использованием нейросетей помогают вовлечь их в процесс математического образования.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977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89F6D3-FB19-BA7F-36A7-66A15D10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188F2-CC86-E549-3DDE-11369501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Перспективы и итоги: гибкость, технологичность, готовность к будущему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06591A-A44A-B249-D45B-489B7091B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Современное математическое образование трансформируется, чтобы подготовить учащихся к быстро меняющемуся миру через гибкость, технологии и персонализацию обучения.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EDD7D7-A37B-528C-0AEF-DE6BAB3662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t>Гибкость обучения позволяет адаптироваться к индивидуальным потребностям учащихся и требованиям рынка труда.</a:t>
            </a:r>
          </a:p>
          <a:p>
            <a:r>
              <a:t>Технологии становятся ключевым инструментом, обеспечивая доступ к интерактивным и адаптивным образовательным платформам.</a:t>
            </a:r>
          </a:p>
          <a:p>
            <a:r>
              <a:t>Готовность к будущему достигается через развитие критического мышления, цифровой грамотности и этической ответственности при работе с данными.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9358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74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623639" cy="1600835"/>
          </a:xfrm>
        </p:spPr>
        <p:txBody>
          <a:bodyPr/>
          <a:lstStyle/>
          <a:p>
            <a:r>
              <a:t>Персонализация обучения с использованием искусственного интеллекта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t>Анализ индивидуальных данных. ИИ оценивает уровень знаний, темп усвоения и ошибки учащихся для точной диагностики.</a:t>
            </a:r>
          </a:p>
          <a:p>
            <a:r>
              <a:t>Адаптивные образовательные траектории. Платформы формируют уникальные пути обучения под каждого ученика.</a:t>
            </a:r>
          </a:p>
          <a:p>
            <a:r>
              <a:t>Учет стилей обучения. ИИ подбирает контент в зависимости от предпочтений — визуальные, аудиальные или кинестетические.</a:t>
            </a:r>
          </a:p>
          <a:p>
            <a:r>
              <a:t>Непрерывная обратная связь. Система оперативно корректирует задания и рекомендации на основе текущих 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5293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C00FF-6B42-7D84-7831-AACC4E18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Микро- и нанообучение: компактные блоки знаний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C7FC500-BBFB-3AA4-BEDE-038CB94FFF61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Микро- и нанообучение превращают сложные математические понятия в короткие, легко усваиваемые блоки длительностью от 2 до 5 минут.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5C7B5A-A5C3-15D4-DF71-B692D28942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/>
          </a:bodyPr>
          <a:lstStyle/>
          <a:p>
            <a:r>
              <a:t>Микрообучение включает модули до 10 минут, фокусируясь на одной конкретной теме.</a:t>
            </a:r>
          </a:p>
          <a:p>
            <a:r>
              <a:t>Нанообучение сокращает формат до 2–5 минут, обеспечивая быстрое усвоение базовых понятий.</a:t>
            </a:r>
          </a:p>
          <a:p>
            <a:r>
              <a:t>Такие форматы повышают вовлечённость и удобство обучения, особенно в цифровой среде.</a:t>
            </a:r>
          </a:p>
        </p:txBody>
      </p:sp>
    </p:spTree>
    <p:extLst>
      <p:ext uri="{BB962C8B-B14F-4D97-AF65-F5344CB8AC3E}">
        <p14:creationId xmlns="" xmlns:p14="http://schemas.microsoft.com/office/powerpoint/2010/main" val="8532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Обучение через практику и проекты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DDE7C-335B-FD23-E1E6-CDCB99B7878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Проектное обучение становится основой математического образования: учащиеся решают реальные задачи через создание приложений, социальные инициативы и мини-бизнесы, что укрепляет понимание связи математики с жизнью.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626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4D4CF-C9D7-E15F-6FBE-0BC7C6ED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Геймификация как инструмент повышения мотивации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0AEA0-2D0A-C10A-8501-6476A7E5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Геймификация в образовании повышает вовлеченность учащихся, превращая процесс обучения в интерактивную игру.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0DF342-0878-E431-7D55-B83FC0CFEC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t>Использование игровых элементов, таких как баллы, уровни и награды, стимулирует активность и соревновательный дух.</a:t>
            </a:r>
          </a:p>
          <a:p>
            <a:r>
              <a:t>Геймифицированные задания по математике помогают снизить страх ошибки и развивают устойчивую мотивацию к решению сложных задач.</a:t>
            </a:r>
          </a:p>
          <a:p>
            <a:r>
              <a:t>Платформы с элементами геймификации показывают до 40% роста вовлеченности студентов по сравнению с традиционными методами.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5990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8F68F2-3FDF-CB82-D2DB-4934CEA0E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FAB00-FE1B-9E7F-A854-5FB8AB14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Мобильные экосистемы обучения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24D09C-6993-480E-313D-38A801DA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Смартфоны становятся основной платформой для онлайн-обучения, требуя перехода от традиционного контента к адаптированным мобильным экосистемам.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037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3E2EEC-01F5-CC1E-652F-D0E65B74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C14E9E3-C2CC-BCD9-5504-134618E4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t>Обучение по индивидуальному учебному плану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23A5B-72E7-AFF9-957E-3DFF69F82EF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t>Персонализация обучения. Каждый учащийся получает учебный план, адаптированный под его темп, уровень и цели.</a:t>
            </a:r>
          </a:p>
          <a:p>
            <a:r>
              <a:t>Гибкий график. Позволяет совмещать очные и дистанционные формы, что повышает мотивацию и управляемость процессом.</a:t>
            </a:r>
          </a:p>
          <a:p>
            <a:r>
              <a:t>Технологическая поддержка. Платформы на основе ИИ помогают отслеживать прогресс и корректировать нагрузку.</a:t>
            </a:r>
          </a:p>
          <a:p>
            <a:r>
              <a:t>Фокус на результат. Индивидуальный подход способствует глубокому усвоению математических понятий и снижению стресса.</a:t>
            </a:r>
          </a:p>
        </p:txBody>
      </p:sp>
    </p:spTree>
    <p:extLst>
      <p:ext uri="{BB962C8B-B14F-4D97-AF65-F5344CB8AC3E}">
        <p14:creationId xmlns="" xmlns:p14="http://schemas.microsoft.com/office/powerpoint/2010/main" val="21776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9EDB9D-1CFF-DB26-E98D-2E9FD987F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531D4-A7BD-1624-EED4-D8FE0C6B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Роль искусственного интеллекта в математическом образовании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91AAE6C-7357-EA20-62AE-37B72F755BE7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Искусственный интеллект позволяет персонализировать процесс обучения и адаптировать материалы под уровень подготовки каждого студента.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54A285-4862-978C-F554-B19163B01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/>
          </a:bodyPr>
          <a:lstStyle/>
          <a:p>
            <a:r>
              <a:t>ИИ-системы могут автоматически проверять решения математических задач, экономя время преподавателей.</a:t>
            </a:r>
          </a:p>
          <a:p>
            <a:r>
              <a:t>Платформы с ИИ предлагают интерактивные тренажёры, которые помогают студентам лучше усваивать </a:t>
            </a:r>
            <a:r>
              <a:rPr/>
              <a:t>сложные </a:t>
            </a:r>
            <a:r>
              <a:rPr smtClean="0"/>
              <a:t>темы</a:t>
            </a:r>
            <a:r>
              <a:rPr lang="ru-RU" dirty="0" smtClean="0"/>
              <a:t>.</a:t>
            </a:r>
            <a:endParaRPr/>
          </a:p>
          <a:p>
            <a:r>
              <a:t>Аналитика на основе ИИ выявляет типичные ошибки и пробелы в знаниях, позволяя своевременно корректировать учебный процесс.</a:t>
            </a:r>
          </a:p>
        </p:txBody>
      </p:sp>
    </p:spTree>
    <p:extLst>
      <p:ext uri="{BB962C8B-B14F-4D97-AF65-F5344CB8AC3E}">
        <p14:creationId xmlns="" xmlns:p14="http://schemas.microsoft.com/office/powerpoint/2010/main" val="38000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{15D7D397-CDFA-4882-86FF-1CD34BBED336}tf45331398_win32</Template>
  <TotalTime>0</TotalTime>
  <Words>1079</Words>
  <Application>Microsoft Office PowerPoint</Application>
  <PresentationFormat>Произвольный</PresentationFormat>
  <Paragraphs>92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Custom</vt:lpstr>
      <vt:lpstr>Новые тренды математического образования</vt:lpstr>
      <vt:lpstr>Современные вызовы и трансформация математического образования</vt:lpstr>
      <vt:lpstr>Персонализация обучения с использованием искусственного интеллекта</vt:lpstr>
      <vt:lpstr>Микро- и нанообучение: компактные блоки знаний</vt:lpstr>
      <vt:lpstr>Обучение через практику и проекты</vt:lpstr>
      <vt:lpstr>Геймификация как инструмент повышения мотивации</vt:lpstr>
      <vt:lpstr>Мобильные экосистемы обучения</vt:lpstr>
      <vt:lpstr>Обучение по индивидуальному учебному плану</vt:lpstr>
      <vt:lpstr>Роль искусственного интеллекта в математическом образовании</vt:lpstr>
      <vt:lpstr>Возможности ИИ: от объяснения тем до генерации заданий</vt:lpstr>
      <vt:lpstr>Основные направления применения ИИ в СПО</vt:lpstr>
      <vt:lpstr>Интерактивные тренажёры и визуализация понятий</vt:lpstr>
      <vt:lpstr>Автоматизация проверки заданий и обратная связь</vt:lpstr>
      <vt:lpstr>Анализ успеваемости и прогнозирование результатов</vt:lpstr>
      <vt:lpstr>Виртуальные ассистенты и чат-боты в обучении</vt:lpstr>
      <vt:lpstr>Инклюзивное образование с помощью ИИ</vt:lpstr>
      <vt:lpstr>Примеры ИИ-инструментов: Photomath, WolframAlpha, GeoGebra</vt:lpstr>
      <vt:lpstr>Анкетирование студентов: использование ИИ в подготовке к занятиям по математике.</vt:lpstr>
      <vt:lpstr>Правила эффективного использования ИИ в обучении</vt:lpstr>
      <vt:lpstr>Геймификация и особенности поколения Альфа</vt:lpstr>
      <vt:lpstr>Перспективы и итоги: гибкость, технологичность, готовность к будущему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2025-04-02T10:02:49Z</dcterms:created>
  <dcterms:modified xsi:type="dcterms:W3CDTF">2026-05-14T13:30:29Z</dcterms:modified>
</cp:coreProperties>
</file>