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33" r:id="rId3"/>
    <p:sldId id="345" r:id="rId4"/>
    <p:sldId id="346" r:id="rId5"/>
    <p:sldId id="351" r:id="rId6"/>
    <p:sldId id="352" r:id="rId7"/>
    <p:sldId id="347" r:id="rId8"/>
    <p:sldId id="353" r:id="rId9"/>
    <p:sldId id="349" r:id="rId10"/>
    <p:sldId id="354" r:id="rId11"/>
    <p:sldId id="348" r:id="rId12"/>
    <p:sldId id="350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F77"/>
    <a:srgbClr val="73CAD3"/>
    <a:srgbClr val="9A0000"/>
    <a:srgbClr val="205F66"/>
    <a:srgbClr val="173641"/>
    <a:srgbClr val="21655F"/>
    <a:srgbClr val="FFFFFF"/>
    <a:srgbClr val="D8E4BC"/>
    <a:srgbClr val="E1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EE18C36B-AD78-4737-8EE0-AFF916C48EC7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77DE08EA-E4EB-429D-9CE9-3968BD323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01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37DF-C72A-4A55-AFC6-9ED0B30CEAE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1193-4323-46E3-A6B1-43C308DA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60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37DF-C72A-4A55-AFC6-9ED0B30CEAE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1193-4323-46E3-A6B1-43C308DA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5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37DF-C72A-4A55-AFC6-9ED0B30CEAE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1193-4323-46E3-A6B1-43C308DA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67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19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41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19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81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69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46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15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1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37DF-C72A-4A55-AFC6-9ED0B30CEAE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1193-4323-46E3-A6B1-43C308DA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477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41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6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43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2734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lIns="25400" tIns="25400" rIns="25400" bIns="25400" anchor="b"/>
          <a:lstStyle>
            <a:lvl1pPr algn="ctr" defTabSz="412750">
              <a:lnSpc>
                <a:spcPct val="100000"/>
              </a:lnSpc>
              <a:defRPr sz="5600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3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lIns="25400" tIns="25400" rIns="25400" bIns="25400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</a:defRPr>
            </a:lvl1pPr>
            <a:lvl2pPr marL="0" indent="22860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</a:defRPr>
            </a:lvl2pPr>
            <a:lvl3pPr marL="0" indent="45720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</a:defRPr>
            </a:lvl3pPr>
            <a:lvl4pPr marL="0" indent="68580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</a:defRPr>
            </a:lvl4pPr>
            <a:lvl5pPr marL="0" indent="91440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89066" y="6540500"/>
            <a:ext cx="207519" cy="198121"/>
          </a:xfrm>
          <a:prstGeom prst="rect">
            <a:avLst/>
          </a:prstGeom>
        </p:spPr>
        <p:txBody>
          <a:bodyPr lIns="25400" tIns="25400" rIns="25400" bIns="25400" anchor="t"/>
          <a:lstStyle>
            <a:lvl1pPr algn="ctr" defTabSz="412750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745006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37DF-C72A-4A55-AFC6-9ED0B30CEAE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1193-4323-46E3-A6B1-43C308DA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44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37DF-C72A-4A55-AFC6-9ED0B30CEAE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1193-4323-46E3-A6B1-43C308DA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98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37DF-C72A-4A55-AFC6-9ED0B30CEAE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1193-4323-46E3-A6B1-43C308DA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85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37DF-C72A-4A55-AFC6-9ED0B30CEAE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1193-4323-46E3-A6B1-43C308DA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61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37DF-C72A-4A55-AFC6-9ED0B30CEAE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1193-4323-46E3-A6B1-43C308DA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37DF-C72A-4A55-AFC6-9ED0B30CEAE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1193-4323-46E3-A6B1-43C308DA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55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37DF-C72A-4A55-AFC6-9ED0B30CEAE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1193-4323-46E3-A6B1-43C308DA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20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837DF-C72A-4A55-AFC6-9ED0B30CEAE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91193-4323-46E3-A6B1-43C308DA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58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4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6B822-A316-4843-9656-4D3433BF81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4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4E80C1-2FD4-41B0-874B-FD6ACC85E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51" t="20078" r="10616" b="46869"/>
          <a:stretch/>
        </p:blipFill>
        <p:spPr>
          <a:xfrm>
            <a:off x="0" y="2432"/>
            <a:ext cx="12207807" cy="68555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" y="5463772"/>
            <a:ext cx="12347864" cy="1006429"/>
          </a:xfrm>
          <a:prstGeom prst="rect">
            <a:avLst/>
          </a:prstGeom>
          <a:solidFill>
            <a:srgbClr val="205F66">
              <a:alpha val="87843"/>
            </a:srgb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2800" b="1" dirty="0">
                <a:solidFill>
                  <a:prstClr val="white"/>
                </a:solidFill>
                <a:latin typeface="Calibri Light" panose="020F0302020204030204"/>
                <a:cs typeface="Times New Roman" panose="02020603050405020304" pitchFamily="18" charset="0"/>
              </a:rPr>
              <a:t>Совещание у проректора по научной работе </a:t>
            </a:r>
            <a:r>
              <a:rPr lang="ru-RU" sz="2800" b="1" dirty="0" err="1">
                <a:solidFill>
                  <a:prstClr val="white"/>
                </a:solidFill>
                <a:latin typeface="Calibri Light" panose="020F0302020204030204"/>
                <a:cs typeface="Times New Roman" panose="02020603050405020304" pitchFamily="18" charset="0"/>
              </a:rPr>
              <a:t>Солянниковой</a:t>
            </a:r>
            <a:r>
              <a:rPr lang="ru-RU" sz="2800" b="1" dirty="0">
                <a:solidFill>
                  <a:prstClr val="white"/>
                </a:solidFill>
                <a:latin typeface="Calibri Light" panose="020F0302020204030204"/>
                <a:cs typeface="Times New Roman" panose="02020603050405020304" pitchFamily="18" charset="0"/>
              </a:rPr>
              <a:t> С.П.</a:t>
            </a:r>
          </a:p>
          <a:p>
            <a:pPr lvl="0" algn="ctr">
              <a:lnSpc>
                <a:spcPct val="90000"/>
              </a:lnSpc>
              <a:defRPr/>
            </a:pPr>
            <a:endParaRPr lang="ru-RU" sz="1000" b="1" dirty="0">
              <a:solidFill>
                <a:prstClr val="white"/>
              </a:solidFill>
              <a:latin typeface="Calibri Light" panose="020F0302020204030204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defRPr/>
            </a:pPr>
            <a:r>
              <a:rPr lang="ru-RU" sz="2800" b="1" dirty="0">
                <a:solidFill>
                  <a:prstClr val="white"/>
                </a:solidFill>
                <a:latin typeface="Calibri Light" panose="020F0302020204030204"/>
                <a:cs typeface="Times New Roman" panose="02020603050405020304" pitchFamily="18" charset="0"/>
              </a:rPr>
              <a:t>09.06.2022 </a:t>
            </a:r>
          </a:p>
        </p:txBody>
      </p:sp>
      <p:pic>
        <p:nvPicPr>
          <p:cNvPr id="8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5125" cy="100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875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4281" y="7963"/>
            <a:ext cx="12192000" cy="83099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Нормирование труда научных работников и формирование индивидуальных планов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911705"/>
            <a:ext cx="12191999" cy="1508105"/>
          </a:xfrm>
          <a:prstGeom prst="rect">
            <a:avLst/>
          </a:prstGeom>
          <a:solidFill>
            <a:srgbClr val="205F66">
              <a:alpha val="87843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«Индивидуальный план работы»</a:t>
            </a:r>
          </a:p>
          <a:p>
            <a:pPr lvl="0"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приказ от 27.04.2016 №0973/о с изменениями, </a:t>
            </a:r>
          </a:p>
          <a:p>
            <a:pPr lvl="0"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внесенными приказами от </a:t>
            </a:r>
            <a:r>
              <a:rPr lang="ru-RU" sz="2400" b="1" u="sng" dirty="0">
                <a:solidFill>
                  <a:schemeClr val="bg1"/>
                </a:solidFill>
              </a:rPr>
              <a:t>27.03.2017 № 0604/о </a:t>
            </a:r>
            <a:r>
              <a:rPr lang="ru-RU" sz="2400" b="1" dirty="0">
                <a:solidFill>
                  <a:schemeClr val="bg1"/>
                </a:solidFill>
              </a:rPr>
              <a:t>и от 02.04.2019 № 0795/о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"/>
            <a:ext cx="2387379" cy="7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690" y="2419810"/>
            <a:ext cx="1199605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индивидуального плана работы научного работника,</a:t>
            </a:r>
          </a:p>
          <a:p>
            <a:pPr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 является как достижение общей нормы (в баллах), так и всех числовых значений (в штуках) по обязательным видам работ (для данной должности).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Например, для работника по должности </a:t>
            </a: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ведущего научного сотрудника</a:t>
            </a:r>
            <a:r>
              <a:rPr kumimoji="0" lang="ru-RU" sz="2400" b="1" i="0" strike="noStrike" kern="1200" cap="none" spc="0" normalizeH="0" baseline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ИПР НР: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должен быть составлен из расчета </a:t>
            </a:r>
            <a:r>
              <a:rPr lang="ru-RU" sz="2400" b="1" u="sng" dirty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баллов </a:t>
            </a:r>
            <a:r>
              <a:rPr lang="ru-RU" sz="2400" b="1" dirty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(90/2),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strike="noStrike" kern="1200" cap="none" spc="0" normalizeH="0" baseline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-</a:t>
            </a:r>
            <a:r>
              <a:rPr kumimoji="0" lang="ru-RU" sz="2400" b="1" i="0" strike="noStrike" kern="1200" cap="none" spc="0" normalizeH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содержать следующие (обязательные) виды работ:</a:t>
            </a:r>
          </a:p>
          <a:p>
            <a:r>
              <a:rPr kumimoji="0" lang="ru-RU" sz="2400" b="1" i="0" strike="noStrike" kern="1200" cap="none" spc="0" normalizeH="0" baseline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</a:t>
            </a:r>
            <a:r>
              <a:rPr kumimoji="0" lang="ru-RU" sz="20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пункт 1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КТУ – 0,1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пункт 4. Статья в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RSCI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пункт 6. Статья в ВАК – 1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пункт 11. Монография – 1 авт.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	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пункт 14. Выступление с докладом на конференции – 1</a:t>
            </a:r>
          </a:p>
        </p:txBody>
      </p:sp>
    </p:spTree>
    <p:extLst>
      <p:ext uri="{BB962C8B-B14F-4D97-AF65-F5344CB8AC3E}">
        <p14:creationId xmlns:p14="http://schemas.microsoft.com/office/powerpoint/2010/main" val="3382264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4281" y="7963"/>
            <a:ext cx="12192000" cy="83099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Нормирование труда научных работников и формирование индивидуальных планов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911705"/>
            <a:ext cx="12191999" cy="1508105"/>
          </a:xfrm>
          <a:prstGeom prst="rect">
            <a:avLst/>
          </a:prstGeom>
          <a:solidFill>
            <a:srgbClr val="205F66">
              <a:alpha val="87843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«Индивидуальный план работы»</a:t>
            </a:r>
          </a:p>
          <a:p>
            <a:pPr lvl="0"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приказ от 27.04.2016 №0973/о с изменениями, </a:t>
            </a:r>
          </a:p>
          <a:p>
            <a:pPr lvl="0"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внесенными приказами от </a:t>
            </a:r>
            <a:r>
              <a:rPr lang="ru-RU" sz="2400" b="1" u="sng" dirty="0">
                <a:solidFill>
                  <a:schemeClr val="bg1"/>
                </a:solidFill>
              </a:rPr>
              <a:t>27.03.2017 № 0604/о </a:t>
            </a:r>
            <a:r>
              <a:rPr lang="ru-RU" sz="2400" b="1" dirty="0">
                <a:solidFill>
                  <a:schemeClr val="bg1"/>
                </a:solidFill>
              </a:rPr>
              <a:t>и от 02.04.2019 № 0795/о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"/>
            <a:ext cx="2387379" cy="7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690" y="2822582"/>
            <a:ext cx="1199605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Если, в следствие значительного числа соавторов по обязательным видам работ, сумма баллов в ИПР НР не достигает установленной нормы для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соответст-вующей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должности научного работника, то допускается (по выбору работника):</a:t>
            </a:r>
          </a:p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увеличение количества результатов по обязательным видам работ (но не выше максимально допустимого для целей планирования – верхняя граница числового значения, приведенного в формате диапазона в Нормах выработки);</a:t>
            </a:r>
          </a:p>
          <a:p>
            <a:pPr>
              <a:defRPr/>
            </a:pPr>
            <a:r>
              <a:rPr lang="ru-RU" sz="1000" b="1" dirty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ru-RU" sz="2400" b="1" dirty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2) добавление видов работ, которые не являются обязательными для соответствующей должности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4281" y="7963"/>
            <a:ext cx="12192000" cy="83099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Нормирование труда научных работников и формирование индивидуальных планов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4282" y="1872497"/>
            <a:ext cx="12191999" cy="1508105"/>
          </a:xfrm>
          <a:prstGeom prst="rect">
            <a:avLst/>
          </a:prstGeom>
          <a:solidFill>
            <a:srgbClr val="205F66">
              <a:alpha val="87843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«Нормы выработки»</a:t>
            </a:r>
          </a:p>
          <a:p>
            <a:pPr lvl="0"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приказ от 24.03.2017 № 0574/о с изменениями, </a:t>
            </a:r>
          </a:p>
          <a:p>
            <a:pPr lvl="0"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внесенными приказом от </a:t>
            </a:r>
            <a:r>
              <a:rPr lang="ru-RU" sz="2400" b="1" u="sng" dirty="0">
                <a:solidFill>
                  <a:schemeClr val="bg1"/>
                </a:solidFill>
              </a:rPr>
              <a:t>01.04.2019 № 0786/о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"/>
            <a:ext cx="2387379" cy="7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688" y="3582412"/>
            <a:ext cx="119960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Нормы количественных результатов труда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(Нормы выработки) устанавливают порядок определения объемов работы, выполняемый научными работниками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Перечень Видов </a:t>
            </a:r>
            <a:r>
              <a:rPr lang="ru-RU" sz="2400" b="1" dirty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(показателей научной деятельности)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содержит 18 позиций</a:t>
            </a:r>
          </a:p>
          <a:p>
            <a:pPr>
              <a:defRPr/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каждому виду работ для каждой должности установлены </a:t>
            </a: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числовые значения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которые должны быть использованы при формировании индивидуальных планов работы научных работников (далее ИПР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НР)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59630" y="847897"/>
            <a:ext cx="46196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   Егоров Александр Александрович руководитель Группы планирования и мониторинга научной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57692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4281" y="7963"/>
            <a:ext cx="12192000" cy="83099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Нормирование труда научных работников и формирование индивидуальных планов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4284" y="847897"/>
            <a:ext cx="12191999" cy="1015663"/>
          </a:xfrm>
          <a:prstGeom prst="rect">
            <a:avLst/>
          </a:prstGeom>
          <a:solidFill>
            <a:srgbClr val="205F66">
              <a:alpha val="87843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«Нормы выработки»</a:t>
            </a:r>
          </a:p>
          <a:p>
            <a:pPr lvl="0"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приказ от 24.03.2017 № 0574/о с изменениями, внесенными приказом от </a:t>
            </a:r>
            <a:r>
              <a:rPr lang="ru-RU" sz="2000" b="1" u="sng" dirty="0">
                <a:solidFill>
                  <a:schemeClr val="bg1"/>
                </a:solidFill>
              </a:rPr>
              <a:t>01.04.2019 № 0786/о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"/>
            <a:ext cx="2387379" cy="7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73286"/>
            <a:ext cx="12187714" cy="49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3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4281" y="7963"/>
            <a:ext cx="12192000" cy="83099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Нормирование труда научных работников и формирование индивидуальных планов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4284" y="847897"/>
            <a:ext cx="12191999" cy="1508105"/>
          </a:xfrm>
          <a:prstGeom prst="rect">
            <a:avLst/>
          </a:prstGeom>
          <a:solidFill>
            <a:srgbClr val="205F66">
              <a:alpha val="87843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«Нормы выработки»</a:t>
            </a:r>
          </a:p>
          <a:p>
            <a:pPr lvl="0"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приказ от 24.03.2017 № 0574/о с изменениями, </a:t>
            </a:r>
          </a:p>
          <a:p>
            <a:pPr lvl="0"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внесенными приказом от </a:t>
            </a:r>
            <a:r>
              <a:rPr lang="ru-RU" sz="2400" b="1" u="sng" dirty="0">
                <a:solidFill>
                  <a:schemeClr val="bg1"/>
                </a:solidFill>
              </a:rPr>
              <a:t>01.04.2019 № 0786/о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"/>
            <a:ext cx="2387379" cy="7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686" y="2364939"/>
            <a:ext cx="11996057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приказе</a:t>
            </a:r>
            <a:r>
              <a:rPr kumimoji="0" lang="ru-RU" sz="2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числовые значения приведены из расчета, что научный работник занимает полную ставку и работает целый календарный год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случаев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частичной занятости (а также приема на работу в течение календарного года) числовые значения норм выработки подлежат пропорциональному уменьшению и округлению до ближайшего целого числа.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97F7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Фиксированное числовое значение должно быть продублировано в ИПРНР</a:t>
            </a:r>
          </a:p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числовом значении, приведенном в формате диапазона: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b="1" dirty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граница – минимальное необходимое количество результата по виду работы для ИПРНР,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b="1" dirty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граница – максимальное количество результата по виду работы, учитываемое в ИПРНР.</a:t>
            </a:r>
          </a:p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числового значения означает, что данный вид работ включается в ИПРНР по желанию научного работника</a:t>
            </a:r>
          </a:p>
        </p:txBody>
      </p:sp>
    </p:spTree>
    <p:extLst>
      <p:ext uri="{BB962C8B-B14F-4D97-AF65-F5344CB8AC3E}">
        <p14:creationId xmlns:p14="http://schemas.microsoft.com/office/powerpoint/2010/main" val="62839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4281" y="7963"/>
            <a:ext cx="12192000" cy="83099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Нормирование труда научных работников и формирование индивидуальных планов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4284" y="847897"/>
            <a:ext cx="12191999" cy="1015663"/>
          </a:xfrm>
          <a:prstGeom prst="rect">
            <a:avLst/>
          </a:prstGeom>
          <a:solidFill>
            <a:srgbClr val="205F66">
              <a:alpha val="87843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«Нормы выработки»</a:t>
            </a:r>
          </a:p>
          <a:p>
            <a:pPr lvl="0"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приказ от 24.03.2017 № 0574/о с изменениями, внесенными приказом от </a:t>
            </a:r>
            <a:r>
              <a:rPr lang="ru-RU" sz="2000" b="1" u="sng" dirty="0">
                <a:solidFill>
                  <a:schemeClr val="bg1"/>
                </a:solidFill>
              </a:rPr>
              <a:t>01.04.2019 № 0786/о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"/>
            <a:ext cx="2387379" cy="7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686" y="2364939"/>
            <a:ext cx="11996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2866"/>
            <a:ext cx="12192000" cy="35412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86" y="1977396"/>
            <a:ext cx="12192000" cy="122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05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4281" y="7963"/>
            <a:ext cx="12192000" cy="83099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Нормирование труда научных работников и формирование индивидуальных планов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911705"/>
            <a:ext cx="12191999" cy="1508105"/>
          </a:xfrm>
          <a:prstGeom prst="rect">
            <a:avLst/>
          </a:prstGeom>
          <a:solidFill>
            <a:srgbClr val="205F66">
              <a:alpha val="87843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«Индивидуальный план работы»</a:t>
            </a:r>
          </a:p>
          <a:p>
            <a:pPr lvl="0"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приказ от 27.04.2016 №0973/о с изменениями, </a:t>
            </a:r>
          </a:p>
          <a:p>
            <a:pPr lvl="0"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внесенными приказами от </a:t>
            </a:r>
            <a:r>
              <a:rPr lang="ru-RU" sz="2400" b="1" u="sng" dirty="0">
                <a:solidFill>
                  <a:schemeClr val="bg1"/>
                </a:solidFill>
              </a:rPr>
              <a:t>27.03.2017 № 0604/о </a:t>
            </a:r>
            <a:r>
              <a:rPr lang="ru-RU" sz="2400" b="1" dirty="0">
                <a:solidFill>
                  <a:schemeClr val="bg1"/>
                </a:solidFill>
              </a:rPr>
              <a:t>и от 02.04.2019 № 0795/о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"/>
            <a:ext cx="2387379" cy="7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690" y="2419810"/>
            <a:ext cx="1199605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Вида работы (показателей научной деятельности) установлен числовой эквивалент.</a:t>
            </a:r>
          </a:p>
          <a:p>
            <a:pPr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Единица измерения</a:t>
            </a:r>
            <a:r>
              <a:rPr kumimoji="0" lang="ru-RU" sz="2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эквивалента – 1 балл.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 (в баллах) для видов работ: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КТУ 1,0 – 100 баллов 	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в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RSCI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25 баллов		Статья в ВАК – 15 баллов           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Монография 1 авт.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п.л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8 баллов   	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зап.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8 баллов 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Выступ. с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докл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– 5 баллов    	Статья в РИНЦ – 5 баллов</a:t>
            </a:r>
          </a:p>
          <a:p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Орг./пр. комитет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3 балла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руководство аспирантом/научное консультирование докторанта – 3 балла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в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Скопус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75/25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</a:p>
          <a:p>
            <a:r>
              <a:rPr kumimoji="0" lang="ru-RU" sz="2400" b="1" i="1" u="sng" strike="noStrike" kern="1200" cap="none" spc="0" normalizeH="0" baseline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Баллы за работы, выполненные в соавторстве, делятся на количество соавторов</a:t>
            </a:r>
          </a:p>
        </p:txBody>
      </p:sp>
    </p:spTree>
    <p:extLst>
      <p:ext uri="{BB962C8B-B14F-4D97-AF65-F5344CB8AC3E}">
        <p14:creationId xmlns:p14="http://schemas.microsoft.com/office/powerpoint/2010/main" val="1245816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4281" y="7963"/>
            <a:ext cx="12192000" cy="83099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Нормирование труда научных работников и формирование индивидуальных планов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911705"/>
            <a:ext cx="12191999" cy="984885"/>
          </a:xfrm>
          <a:prstGeom prst="rect">
            <a:avLst/>
          </a:prstGeom>
          <a:solidFill>
            <a:srgbClr val="205F66">
              <a:alpha val="87843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«Индивидуальный план работы»</a:t>
            </a:r>
          </a:p>
          <a:p>
            <a:pPr lvl="0" algn="ctr">
              <a:defRPr/>
            </a:pPr>
            <a:r>
              <a:rPr lang="ru-RU" b="1" dirty="0">
                <a:solidFill>
                  <a:schemeClr val="bg1"/>
                </a:solidFill>
              </a:rPr>
              <a:t>приказ от 27.04.2016 №0973/о с изм., внесенными приказами от </a:t>
            </a:r>
            <a:r>
              <a:rPr lang="ru-RU" b="1" u="sng" dirty="0">
                <a:solidFill>
                  <a:schemeClr val="bg1"/>
                </a:solidFill>
              </a:rPr>
              <a:t>27.03.2017 № 0604/о </a:t>
            </a:r>
            <a:r>
              <a:rPr lang="ru-RU" b="1" dirty="0">
                <a:solidFill>
                  <a:schemeClr val="bg1"/>
                </a:solidFill>
              </a:rPr>
              <a:t>и от 02.04.2019 № 0795/о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"/>
            <a:ext cx="2387379" cy="7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96589"/>
            <a:ext cx="5780314" cy="48525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257" y="1896590"/>
            <a:ext cx="6211462" cy="485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94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4281" y="7963"/>
            <a:ext cx="12192000" cy="83099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Нормирование труда научных работников и формирование индивидуальных планов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911705"/>
            <a:ext cx="12191999" cy="1508105"/>
          </a:xfrm>
          <a:prstGeom prst="rect">
            <a:avLst/>
          </a:prstGeom>
          <a:solidFill>
            <a:srgbClr val="205F66">
              <a:alpha val="87843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«Индивидуальный план работы»</a:t>
            </a:r>
          </a:p>
          <a:p>
            <a:pPr lvl="0"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приказ от 27.04.2016 №0973/о с изменениями, </a:t>
            </a:r>
          </a:p>
          <a:p>
            <a:pPr lvl="0"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внесенными приказами от </a:t>
            </a:r>
            <a:r>
              <a:rPr lang="ru-RU" sz="2400" b="1" u="sng" dirty="0">
                <a:solidFill>
                  <a:schemeClr val="bg1"/>
                </a:solidFill>
              </a:rPr>
              <a:t>27.03.2017 № 0604/о </a:t>
            </a:r>
            <a:r>
              <a:rPr lang="ru-RU" sz="2400" b="1" dirty="0">
                <a:solidFill>
                  <a:schemeClr val="bg1"/>
                </a:solidFill>
              </a:rPr>
              <a:t>и от 02.04.2019 № 0795/о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"/>
            <a:ext cx="2387379" cy="7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690" y="2419810"/>
            <a:ext cx="1199605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Норма выработки научного работника на календарный год составляет </a:t>
            </a: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120 баллов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b="1" dirty="0">
              <a:solidFill>
                <a:srgbClr val="297F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Нормы выработки по отдельным должностям учитывают особенности труда и уровень квалификации исполнителей.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их расчета используются корректирующие коэффициенты.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результате применения коэффициента норма выработки составляет:</a:t>
            </a:r>
          </a:p>
          <a:p>
            <a:pPr lvl="0"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директора (заместителя)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(центра), научного руководителя института,</a:t>
            </a:r>
          </a:p>
          <a:p>
            <a:pPr lvl="0">
              <a:defRPr/>
            </a:pPr>
            <a:r>
              <a:rPr lang="ru-RU" sz="2400" b="1" dirty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заведующего лабораторией или ГНС 	– 	120 баллов, </a:t>
            </a:r>
          </a:p>
          <a:p>
            <a:pPr lvl="0"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ВНС 	– 90, 		СНС 	– 75, 		НС 	– 60, 		МНС 	– 35, </a:t>
            </a:r>
          </a:p>
          <a:p>
            <a:pPr lvl="0"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стажера-исследователя 	– 25,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		лаборанта</a:t>
            </a:r>
            <a:r>
              <a:rPr lang="ru-RU" sz="2400" b="1" dirty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-исследователя 	– 20.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97F7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252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4281" y="7963"/>
            <a:ext cx="12192000" cy="83099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Нормирование труда научных работников и формирование индивидуальных планов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911705"/>
            <a:ext cx="12191999" cy="984885"/>
          </a:xfrm>
          <a:prstGeom prst="rect">
            <a:avLst/>
          </a:prstGeom>
          <a:solidFill>
            <a:srgbClr val="205F66">
              <a:alpha val="87843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«Индивидуальный план работы»</a:t>
            </a:r>
          </a:p>
          <a:p>
            <a:pPr lvl="0" algn="ctr">
              <a:defRPr/>
            </a:pPr>
            <a:r>
              <a:rPr lang="ru-RU" b="1" dirty="0">
                <a:solidFill>
                  <a:schemeClr val="bg1"/>
                </a:solidFill>
              </a:rPr>
              <a:t>приказ от 27.04.2016 №0973/о с изм., внесенными приказами от </a:t>
            </a:r>
            <a:r>
              <a:rPr lang="ru-RU" b="1" u="sng" dirty="0">
                <a:solidFill>
                  <a:schemeClr val="bg1"/>
                </a:solidFill>
              </a:rPr>
              <a:t>27.03.2017 № 0604/о </a:t>
            </a:r>
            <a:r>
              <a:rPr lang="ru-RU" b="1" dirty="0">
                <a:solidFill>
                  <a:schemeClr val="bg1"/>
                </a:solidFill>
              </a:rPr>
              <a:t>и от 02.04.2019 № 0795/о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"/>
            <a:ext cx="2387379" cy="7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0398"/>
            <a:ext cx="5791200" cy="489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572" y="1960397"/>
            <a:ext cx="6146147" cy="481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732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5311</TotalTime>
  <Words>1011</Words>
  <Application>Microsoft Office PowerPoint</Application>
  <PresentationFormat>Широкоэкранный</PresentationFormat>
  <Paragraphs>105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Сухов Эдуард Владиславович</dc:creator>
  <cp:lastModifiedBy>Ткаченко Елена Сергеевна</cp:lastModifiedBy>
  <cp:revision>371</cp:revision>
  <cp:lastPrinted>2022-05-16T10:46:59Z</cp:lastPrinted>
  <dcterms:created xsi:type="dcterms:W3CDTF">2018-09-25T05:35:10Z</dcterms:created>
  <dcterms:modified xsi:type="dcterms:W3CDTF">2024-02-26T14:10:43Z</dcterms:modified>
</cp:coreProperties>
</file>