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68" r:id="rId5"/>
    <p:sldId id="257" r:id="rId6"/>
    <p:sldId id="269" r:id="rId7"/>
    <p:sldId id="263" r:id="rId8"/>
    <p:sldId id="270" r:id="rId9"/>
    <p:sldId id="271" r:id="rId10"/>
    <p:sldId id="272" r:id="rId11"/>
    <p:sldId id="273" r:id="rId12"/>
    <p:sldId id="276" r:id="rId13"/>
    <p:sldId id="274" r:id="rId14"/>
    <p:sldId id="27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6569"/>
    <a:srgbClr val="163C3E"/>
    <a:srgbClr val="3A9FA4"/>
    <a:srgbClr val="37969B"/>
    <a:srgbClr val="2E7E82"/>
    <a:srgbClr val="3BA2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719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C6EDA4-A9C5-3E4A-818A-E0405E1F78A6}" type="doc">
      <dgm:prSet loTypeId="urn:microsoft.com/office/officeart/2005/8/layout/vList2" loCatId="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F25CDABD-7FFC-444B-9E75-2FFD2C39BDC3}">
      <dgm:prSet phldrT="[Текст]" custT="1"/>
      <dgm:spPr>
        <a:solidFill>
          <a:srgbClr val="256569"/>
        </a:solidFill>
      </dgm:spPr>
      <dgm:t>
        <a:bodyPr/>
        <a:lstStyle/>
        <a:p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2800" b="0" i="0" dirty="0"/>
            <a:t> Провести анализ предметной области и сформулировать сценарии диалога.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5A3E85-6213-4C4B-AE97-DDA3684B3827}" type="parTrans" cxnId="{739CAF16-C2FA-5349-9149-E108064A45FA}">
      <dgm:prSet/>
      <dgm:spPr/>
      <dgm:t>
        <a:bodyPr/>
        <a:lstStyle/>
        <a:p>
          <a:endParaRPr lang="ru-RU" sz="2800"/>
        </a:p>
      </dgm:t>
    </dgm:pt>
    <dgm:pt modelId="{40F57E33-B560-2A4A-AA74-796F3287532F}" type="sibTrans" cxnId="{739CAF16-C2FA-5349-9149-E108064A45FA}">
      <dgm:prSet/>
      <dgm:spPr/>
      <dgm:t>
        <a:bodyPr/>
        <a:lstStyle/>
        <a:p>
          <a:endParaRPr lang="ru-RU" sz="2800"/>
        </a:p>
      </dgm:t>
    </dgm:pt>
    <dgm:pt modelId="{9ABC32A7-EB4A-B842-A386-5C80C4215116}">
      <dgm:prSet phldrT="[Текст]" custT="1"/>
      <dgm:spPr>
        <a:solidFill>
          <a:srgbClr val="256569"/>
        </a:solidFill>
      </dgm:spPr>
      <dgm:t>
        <a:bodyPr/>
        <a:lstStyle/>
        <a:p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2800" b="0" i="0" dirty="0"/>
            <a:t>Разработать архитектуру и диалоговую логику.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4BFAE3-7297-DD46-945E-72A18D992FB8}" type="parTrans" cxnId="{F69D39B2-BAAF-844D-A0DD-185E6786CAC7}">
      <dgm:prSet/>
      <dgm:spPr/>
      <dgm:t>
        <a:bodyPr/>
        <a:lstStyle/>
        <a:p>
          <a:endParaRPr lang="ru-RU" sz="2800"/>
        </a:p>
      </dgm:t>
    </dgm:pt>
    <dgm:pt modelId="{39383B89-7C45-2245-9DB9-91F9D5466E16}" type="sibTrans" cxnId="{F69D39B2-BAAF-844D-A0DD-185E6786CAC7}">
      <dgm:prSet/>
      <dgm:spPr/>
      <dgm:t>
        <a:bodyPr/>
        <a:lstStyle/>
        <a:p>
          <a:endParaRPr lang="ru-RU" sz="2800"/>
        </a:p>
      </dgm:t>
    </dgm:pt>
    <dgm:pt modelId="{E6D5CE9E-9EB8-8C49-BD11-9FCA996F8671}">
      <dgm:prSet phldrT="[Текст]" custT="1"/>
      <dgm:spPr>
        <a:solidFill>
          <a:srgbClr val="256569"/>
        </a:solidFill>
      </dgm:spPr>
      <dgm:t>
        <a:bodyPr/>
        <a:lstStyle/>
        <a:p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sz="2800" b="0" i="0" dirty="0"/>
            <a:t>Реализовать прототип чат-бота на Python и протестировать его.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D6E9E9-539B-EC45-9F5B-F7515FEC7CEB}" type="parTrans" cxnId="{F9A599F1-35DF-574E-BC7B-88F637F13B7A}">
      <dgm:prSet/>
      <dgm:spPr/>
      <dgm:t>
        <a:bodyPr/>
        <a:lstStyle/>
        <a:p>
          <a:endParaRPr lang="ru-RU" sz="2800"/>
        </a:p>
      </dgm:t>
    </dgm:pt>
    <dgm:pt modelId="{6D6F003F-FEC1-394D-9AF0-6D22C1E8D5F6}" type="sibTrans" cxnId="{F9A599F1-35DF-574E-BC7B-88F637F13B7A}">
      <dgm:prSet/>
      <dgm:spPr/>
      <dgm:t>
        <a:bodyPr/>
        <a:lstStyle/>
        <a:p>
          <a:endParaRPr lang="ru-RU" sz="2800"/>
        </a:p>
      </dgm:t>
    </dgm:pt>
    <dgm:pt modelId="{AFD42E31-8DBB-A743-BAB9-D992FC83934A}" type="pres">
      <dgm:prSet presAssocID="{3EC6EDA4-A9C5-3E4A-818A-E0405E1F78A6}" presName="linear" presStyleCnt="0">
        <dgm:presLayoutVars>
          <dgm:animLvl val="lvl"/>
          <dgm:resizeHandles val="exact"/>
        </dgm:presLayoutVars>
      </dgm:prSet>
      <dgm:spPr/>
    </dgm:pt>
    <dgm:pt modelId="{612DE6D7-610C-6743-A7FE-DF00A54538F1}" type="pres">
      <dgm:prSet presAssocID="{F25CDABD-7FFC-444B-9E75-2FFD2C39BDC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D2B4306-2849-9F4C-8EBE-217CB76C6B49}" type="pres">
      <dgm:prSet presAssocID="{40F57E33-B560-2A4A-AA74-796F3287532F}" presName="spacer" presStyleCnt="0"/>
      <dgm:spPr/>
    </dgm:pt>
    <dgm:pt modelId="{4AF2F42D-8033-4A48-AF96-1855E1BD6AC0}" type="pres">
      <dgm:prSet presAssocID="{9ABC32A7-EB4A-B842-A386-5C80C421511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4575EEC-A57F-D346-8DE7-88DA924CFA04}" type="pres">
      <dgm:prSet presAssocID="{39383B89-7C45-2245-9DB9-91F9D5466E16}" presName="spacer" presStyleCnt="0"/>
      <dgm:spPr/>
    </dgm:pt>
    <dgm:pt modelId="{64C1F422-610D-B844-9549-A152C88DF751}" type="pres">
      <dgm:prSet presAssocID="{E6D5CE9E-9EB8-8C49-BD11-9FCA996F8671}" presName="parentText" presStyleLbl="node1" presStyleIdx="2" presStyleCnt="3" custLinFactNeighborY="22049">
        <dgm:presLayoutVars>
          <dgm:chMax val="0"/>
          <dgm:bulletEnabled val="1"/>
        </dgm:presLayoutVars>
      </dgm:prSet>
      <dgm:spPr/>
    </dgm:pt>
  </dgm:ptLst>
  <dgm:cxnLst>
    <dgm:cxn modelId="{DD498506-0787-B14C-8949-6CDF1D25DE28}" type="presOf" srcId="{E6D5CE9E-9EB8-8C49-BD11-9FCA996F8671}" destId="{64C1F422-610D-B844-9549-A152C88DF751}" srcOrd="0" destOrd="0" presId="urn:microsoft.com/office/officeart/2005/8/layout/vList2"/>
    <dgm:cxn modelId="{739CAF16-C2FA-5349-9149-E108064A45FA}" srcId="{3EC6EDA4-A9C5-3E4A-818A-E0405E1F78A6}" destId="{F25CDABD-7FFC-444B-9E75-2FFD2C39BDC3}" srcOrd="0" destOrd="0" parTransId="{525A3E85-6213-4C4B-AE97-DDA3684B3827}" sibTransId="{40F57E33-B560-2A4A-AA74-796F3287532F}"/>
    <dgm:cxn modelId="{1B3A8B88-CA21-D04C-B85A-CAD9EA82C139}" type="presOf" srcId="{3EC6EDA4-A9C5-3E4A-818A-E0405E1F78A6}" destId="{AFD42E31-8DBB-A743-BAB9-D992FC83934A}" srcOrd="0" destOrd="0" presId="urn:microsoft.com/office/officeart/2005/8/layout/vList2"/>
    <dgm:cxn modelId="{F69D39B2-BAAF-844D-A0DD-185E6786CAC7}" srcId="{3EC6EDA4-A9C5-3E4A-818A-E0405E1F78A6}" destId="{9ABC32A7-EB4A-B842-A386-5C80C4215116}" srcOrd="1" destOrd="0" parTransId="{704BFAE3-7297-DD46-945E-72A18D992FB8}" sibTransId="{39383B89-7C45-2245-9DB9-91F9D5466E16}"/>
    <dgm:cxn modelId="{8D6AD2D5-B7A8-5A47-A8C5-A0EEE383A098}" type="presOf" srcId="{9ABC32A7-EB4A-B842-A386-5C80C4215116}" destId="{4AF2F42D-8033-4A48-AF96-1855E1BD6AC0}" srcOrd="0" destOrd="0" presId="urn:microsoft.com/office/officeart/2005/8/layout/vList2"/>
    <dgm:cxn modelId="{F9A599F1-35DF-574E-BC7B-88F637F13B7A}" srcId="{3EC6EDA4-A9C5-3E4A-818A-E0405E1F78A6}" destId="{E6D5CE9E-9EB8-8C49-BD11-9FCA996F8671}" srcOrd="2" destOrd="0" parTransId="{8AD6E9E9-539B-EC45-9F5B-F7515FEC7CEB}" sibTransId="{6D6F003F-FEC1-394D-9AF0-6D22C1E8D5F6}"/>
    <dgm:cxn modelId="{F940F1FA-2E2E-3245-807C-C8F41355173C}" type="presOf" srcId="{F25CDABD-7FFC-444B-9E75-2FFD2C39BDC3}" destId="{612DE6D7-610C-6743-A7FE-DF00A54538F1}" srcOrd="0" destOrd="0" presId="urn:microsoft.com/office/officeart/2005/8/layout/vList2"/>
    <dgm:cxn modelId="{636BF001-67A3-1341-A964-4CCD3727768D}" type="presParOf" srcId="{AFD42E31-8DBB-A743-BAB9-D992FC83934A}" destId="{612DE6D7-610C-6743-A7FE-DF00A54538F1}" srcOrd="0" destOrd="0" presId="urn:microsoft.com/office/officeart/2005/8/layout/vList2"/>
    <dgm:cxn modelId="{30B05BE1-CEFB-3D46-9E78-ECEE01625E99}" type="presParOf" srcId="{AFD42E31-8DBB-A743-BAB9-D992FC83934A}" destId="{AD2B4306-2849-9F4C-8EBE-217CB76C6B49}" srcOrd="1" destOrd="0" presId="urn:microsoft.com/office/officeart/2005/8/layout/vList2"/>
    <dgm:cxn modelId="{391C78C5-1CD0-9649-A070-97E2C05F0301}" type="presParOf" srcId="{AFD42E31-8DBB-A743-BAB9-D992FC83934A}" destId="{4AF2F42D-8033-4A48-AF96-1855E1BD6AC0}" srcOrd="2" destOrd="0" presId="urn:microsoft.com/office/officeart/2005/8/layout/vList2"/>
    <dgm:cxn modelId="{8CDC256E-412F-0B4E-85D6-9AA2DCA1C1E9}" type="presParOf" srcId="{AFD42E31-8DBB-A743-BAB9-D992FC83934A}" destId="{54575EEC-A57F-D346-8DE7-88DA924CFA04}" srcOrd="3" destOrd="0" presId="urn:microsoft.com/office/officeart/2005/8/layout/vList2"/>
    <dgm:cxn modelId="{B8AD9AC2-565B-BD45-A78B-E5578851C789}" type="presParOf" srcId="{AFD42E31-8DBB-A743-BAB9-D992FC83934A}" destId="{64C1F422-610D-B844-9549-A152C88DF75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2DE6D7-610C-6743-A7FE-DF00A54538F1}">
      <dsp:nvSpPr>
        <dsp:cNvPr id="0" name=""/>
        <dsp:cNvSpPr/>
      </dsp:nvSpPr>
      <dsp:spPr>
        <a:xfrm>
          <a:off x="0" y="10985"/>
          <a:ext cx="10606521" cy="1123200"/>
        </a:xfrm>
        <a:prstGeom prst="roundRect">
          <a:avLst/>
        </a:prstGeom>
        <a:solidFill>
          <a:srgbClr val="25656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2800" b="0" i="0" kern="1200" dirty="0"/>
            <a:t> Провести анализ предметной области и сформулировать сценарии диалога.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830" y="65815"/>
        <a:ext cx="10496861" cy="1013540"/>
      </dsp:txXfrm>
    </dsp:sp>
    <dsp:sp modelId="{4AF2F42D-8033-4A48-AF96-1855E1BD6AC0}">
      <dsp:nvSpPr>
        <dsp:cNvPr id="0" name=""/>
        <dsp:cNvSpPr/>
      </dsp:nvSpPr>
      <dsp:spPr>
        <a:xfrm>
          <a:off x="0" y="1306985"/>
          <a:ext cx="10606521" cy="1123200"/>
        </a:xfrm>
        <a:prstGeom prst="roundRect">
          <a:avLst/>
        </a:prstGeom>
        <a:solidFill>
          <a:srgbClr val="25656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2800" b="0" i="0" kern="1200" dirty="0"/>
            <a:t>Разработать архитектуру и диалоговую логику.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830" y="1361815"/>
        <a:ext cx="10496861" cy="1013540"/>
      </dsp:txXfrm>
    </dsp:sp>
    <dsp:sp modelId="{64C1F422-610D-B844-9549-A152C88DF751}">
      <dsp:nvSpPr>
        <dsp:cNvPr id="0" name=""/>
        <dsp:cNvSpPr/>
      </dsp:nvSpPr>
      <dsp:spPr>
        <a:xfrm>
          <a:off x="0" y="2613971"/>
          <a:ext cx="10606521" cy="1123200"/>
        </a:xfrm>
        <a:prstGeom prst="roundRect">
          <a:avLst/>
        </a:prstGeom>
        <a:solidFill>
          <a:srgbClr val="256569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sz="2800" b="0" i="0" kern="1200" dirty="0"/>
            <a:t>Реализовать прототип чат-бота на Python и протестировать его.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830" y="2668801"/>
        <a:ext cx="10496861" cy="1013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807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473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22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604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57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328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176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506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18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411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423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239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65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6250" y="2483036"/>
            <a:ext cx="10985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i="0" dirty="0">
                <a:solidFill>
                  <a:srgbClr val="F9FAF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«Разработка чат-бота для </a:t>
            </a:r>
            <a:r>
              <a:rPr lang="ru-RU" sz="3600" b="1" i="0" dirty="0" err="1">
                <a:solidFill>
                  <a:srgbClr val="F9FAF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ru-RU" sz="3600" b="1" i="0" dirty="0">
                <a:solidFill>
                  <a:srgbClr val="F9FAF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„Виртуальный помощник деревообрабатывающего комплекса</a:t>
            </a:r>
            <a:r>
              <a:rPr lang="en-US" sz="3600" b="1" i="0" dirty="0">
                <a:solidFill>
                  <a:srgbClr val="F9FAF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3600" b="1" i="0" dirty="0">
                <a:solidFill>
                  <a:srgbClr val="F9FAF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420" y="493763"/>
            <a:ext cx="6068580" cy="636423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29341" y="3775364"/>
            <a:ext cx="7427970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2A5806-B436-81E3-EA71-B5E89AA356AC}"/>
              </a:ext>
            </a:extLst>
          </p:cNvPr>
          <p:cNvSpPr txBox="1"/>
          <p:nvPr/>
        </p:nvSpPr>
        <p:spPr>
          <a:xfrm>
            <a:off x="729136" y="3944194"/>
            <a:ext cx="48715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Выполнили студенты 4 курса 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группы №411 и №420 Киселев В.Е,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Рахмангулов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Д.Р, Вавилов А.О</a:t>
            </a:r>
          </a:p>
          <a:p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Научный руководитель: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Галкин И.В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CDBBC1-425C-E40D-5AC0-7EF65E8853E8}"/>
              </a:ext>
            </a:extLst>
          </p:cNvPr>
          <p:cNvSpPr txBox="1"/>
          <p:nvPr/>
        </p:nvSpPr>
        <p:spPr>
          <a:xfrm>
            <a:off x="0" y="377025"/>
            <a:ext cx="12192000" cy="1174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Федеральное государственное образовательное бюджетное учреждение высшего образования </a:t>
            </a: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Финансовый университет при Правительстве Российской Федерации</a:t>
            </a: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Пермский филиал Финуниверситета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42591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F0161-68BF-1F9C-EACC-94C1CF9B5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CC1E2DCB-75CA-8AF1-BFED-BC11A61C3604}"/>
              </a:ext>
            </a:extLst>
          </p:cNvPr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8E538B-8DE7-EE2D-FC96-CA9B390372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7E32E71-4CF1-1384-CF81-B15EF7B71F84}"/>
              </a:ext>
            </a:extLst>
          </p:cNvPr>
          <p:cNvSpPr txBox="1"/>
          <p:nvPr/>
        </p:nvSpPr>
        <p:spPr>
          <a:xfrm>
            <a:off x="1046761" y="1918454"/>
            <a:ext cx="1060652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Проведён анализ предметной области и сформулированы типовые сценарии диалога для чат-бота.</a:t>
            </a:r>
          </a:p>
          <a:p>
            <a:pPr algn="l">
              <a:buFont typeface="+mj-lt"/>
              <a:buAutoNum type="arabicPeriod"/>
            </a:pP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архитектура и диалоговая логика виртуального помощника.</a:t>
            </a:r>
          </a:p>
          <a:p>
            <a:pPr algn="l">
              <a:buFont typeface="+mj-lt"/>
              <a:buAutoNum type="arabicPeriod"/>
            </a:pP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Реализован функциональный прототип чат-бота на Python с интеграцией базы данных </a:t>
            </a:r>
            <a:r>
              <a:rPr lang="ru-RU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PostgreSQL</a:t>
            </a: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генерацией PDF-документов.</a:t>
            </a:r>
          </a:p>
          <a:p>
            <a:pPr algn="l">
              <a:buFont typeface="+mj-lt"/>
              <a:buAutoNum type="arabicPeriod"/>
            </a:pP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тестирование работоспособности прототипа, подтверждена корректная работа всех сценариев.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810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656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A53630-C109-7AF8-7AD0-81EC760F8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B31AC70-BD39-160E-0165-7B9E3679B2EC}"/>
              </a:ext>
            </a:extLst>
          </p:cNvPr>
          <p:cNvSpPr txBox="1"/>
          <p:nvPr/>
        </p:nvSpPr>
        <p:spPr>
          <a:xfrm>
            <a:off x="714848" y="3429000"/>
            <a:ext cx="71766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3192DC-28B6-37EE-6DB2-46C1B5D4FD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420" y="493763"/>
            <a:ext cx="6068580" cy="636423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42EFC7-C36A-BC96-7ADB-9B907B5D13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0"/>
          <a:stretch/>
        </p:blipFill>
        <p:spPr>
          <a:xfrm>
            <a:off x="1172048" y="1588251"/>
            <a:ext cx="4557240" cy="158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878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проектирования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FB21878-E64F-E168-6C3D-EEF7DE6BED3D}"/>
              </a:ext>
            </a:extLst>
          </p:cNvPr>
          <p:cNvSpPr txBox="1"/>
          <p:nvPr/>
        </p:nvSpPr>
        <p:spPr>
          <a:xfrm>
            <a:off x="476250" y="1676400"/>
            <a:ext cx="1110615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 компания получает много однотипных запросов клиентов о ценах, наличии товаров и условиях доставки.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Ручная обработка занимает время сотрудников и замедляет ответы.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Чат-бот автоматизирует эти процессы: показывает прайс-лист, рассчитывает доставку, принимает заявки и создаёт PDF-документы.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бота повышает эффективность работы и качество сервиса.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313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96985-7DE5-7941-CEE0-216329B10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4E2C6299-C367-67B8-4673-4F6A04FC234B}"/>
              </a:ext>
            </a:extLst>
          </p:cNvPr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проектирования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5B8C67-6A1D-8296-0A92-261327BCDC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8EF922C-136E-E40D-EFF5-8A4207E2A243}"/>
              </a:ext>
            </a:extLst>
          </p:cNvPr>
          <p:cNvSpPr txBox="1"/>
          <p:nvPr/>
        </p:nvSpPr>
        <p:spPr>
          <a:xfrm>
            <a:off x="1046761" y="1450084"/>
            <a:ext cx="1085751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effectLst/>
                <a:latin typeface="quote-cjk-patch"/>
              </a:rPr>
              <a:t>Разработка и внедрение чат-бота «Виртуальный помощник» для автоматизации коммуникации с клиентами ООО «</a:t>
            </a:r>
            <a:r>
              <a:rPr lang="ru-RU" sz="2800" b="0" i="0" dirty="0" err="1">
                <a:effectLst/>
                <a:latin typeface="quote-cjk-patch"/>
              </a:rPr>
              <a:t>Теплогорский</a:t>
            </a:r>
            <a:r>
              <a:rPr lang="ru-RU" sz="2800" b="0" i="0" dirty="0">
                <a:effectLst/>
                <a:latin typeface="quote-cjk-patch"/>
              </a:rPr>
              <a:t> деревообрабатывающий комплекс».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D988FED2-C075-EEE7-87BA-434D772312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9258587"/>
              </p:ext>
            </p:extLst>
          </p:nvPr>
        </p:nvGraphicFramePr>
        <p:xfrm>
          <a:off x="1046761" y="2835079"/>
          <a:ext cx="10606522" cy="3737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1759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832438" y="351058"/>
            <a:ext cx="1724227" cy="611247"/>
          </a:xfrm>
          <a:prstGeom prst="rect">
            <a:avLst/>
          </a:prstGeom>
          <a:noFill/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34EEF87-E963-7F10-CE89-C53070EF3B19}"/>
              </a:ext>
            </a:extLst>
          </p:cNvPr>
          <p:cNvSpPr/>
          <p:nvPr/>
        </p:nvSpPr>
        <p:spPr>
          <a:xfrm>
            <a:off x="5006259" y="2515519"/>
            <a:ext cx="6866654" cy="1200329"/>
          </a:xfrm>
          <a:prstGeom prst="rect">
            <a:avLst/>
          </a:prstGeom>
          <a:solidFill>
            <a:srgbClr val="256569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400" b="0" i="0" dirty="0">
                <a:solidFill>
                  <a:srgbClr val="F9FAF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ООО «</a:t>
            </a:r>
            <a:r>
              <a:rPr lang="ru-RU" sz="2400" b="0" i="0" dirty="0" err="1">
                <a:solidFill>
                  <a:srgbClr val="F9FAF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Теплогорский</a:t>
            </a:r>
            <a:r>
              <a:rPr lang="ru-RU" sz="2400" b="0" i="0" dirty="0">
                <a:solidFill>
                  <a:srgbClr val="F9FAF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деревообрабатывающий комплекс» и его процесс взаимодействия с клиентами</a:t>
            </a:r>
            <a:endParaRPr lang="ru-RU" sz="24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E30BAA3-A977-62A5-8178-18AD8BA41709}"/>
              </a:ext>
            </a:extLst>
          </p:cNvPr>
          <p:cNvSpPr/>
          <p:nvPr/>
        </p:nvSpPr>
        <p:spPr>
          <a:xfrm>
            <a:off x="3549910" y="5214559"/>
            <a:ext cx="5355965" cy="1200329"/>
          </a:xfrm>
          <a:prstGeom prst="rect">
            <a:avLst/>
          </a:prstGeom>
          <a:solidFill>
            <a:srgbClr val="256569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0" i="0" dirty="0">
                <a:solidFill>
                  <a:srgbClr val="F9FAF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чат-бота для </a:t>
            </a:r>
            <a:r>
              <a:rPr lang="ru-RU" sz="2400" b="0" i="0" dirty="0" err="1">
                <a:solidFill>
                  <a:srgbClr val="F9FAF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ru-RU" sz="2400" b="0" i="0" dirty="0">
                <a:solidFill>
                  <a:srgbClr val="F9FAF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«Виртуальный помощник деревообрабатывающего комплекса»</a:t>
            </a:r>
            <a:endParaRPr lang="ru-RU" sz="24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B1256D23-CAAE-6B98-9791-F02503C5360B}"/>
              </a:ext>
            </a:extLst>
          </p:cNvPr>
          <p:cNvGrpSpPr/>
          <p:nvPr/>
        </p:nvGrpSpPr>
        <p:grpSpPr>
          <a:xfrm>
            <a:off x="1025135" y="3378714"/>
            <a:ext cx="3571900" cy="1714512"/>
            <a:chOff x="1025135" y="3050098"/>
            <a:chExt cx="3571900" cy="1714512"/>
          </a:xfrm>
        </p:grpSpPr>
        <p:sp>
          <p:nvSpPr>
            <p:cNvPr id="3" name="Прямоугольник с одним скругленным углом 1">
              <a:extLst>
                <a:ext uri="{FF2B5EF4-FFF2-40B4-BE49-F238E27FC236}">
                  <a16:creationId xmlns:a16="http://schemas.microsoft.com/office/drawing/2014/main" id="{1935F51A-15C3-03B8-AC8A-90B221A34EE0}"/>
                </a:ext>
              </a:extLst>
            </p:cNvPr>
            <p:cNvSpPr/>
            <p:nvPr/>
          </p:nvSpPr>
          <p:spPr>
            <a:xfrm>
              <a:off x="1025135" y="3050098"/>
              <a:ext cx="3571900" cy="1214446"/>
            </a:xfrm>
            <a:prstGeom prst="round1Rect">
              <a:avLst/>
            </a:prstGeom>
            <a:solidFill>
              <a:srgbClr val="3A9FA4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>
                  <a:latin typeface="Times New Roman" pitchFamily="18" charset="0"/>
                  <a:cs typeface="Times New Roman" pitchFamily="18" charset="0"/>
                </a:rPr>
                <a:t>ПРЕДМЕТ ИССЛЕДОВАНИЯ</a:t>
              </a:r>
            </a:p>
          </p:txBody>
        </p:sp>
        <p:sp>
          <p:nvSpPr>
            <p:cNvPr id="9" name="Стрелка вниз 5">
              <a:extLst>
                <a:ext uri="{FF2B5EF4-FFF2-40B4-BE49-F238E27FC236}">
                  <a16:creationId xmlns:a16="http://schemas.microsoft.com/office/drawing/2014/main" id="{A67A4161-DBB6-6A3C-25C1-35A994ABCA72}"/>
                </a:ext>
              </a:extLst>
            </p:cNvPr>
            <p:cNvSpPr/>
            <p:nvPr/>
          </p:nvSpPr>
          <p:spPr>
            <a:xfrm>
              <a:off x="3443280" y="4264544"/>
              <a:ext cx="571504" cy="500066"/>
            </a:xfrm>
            <a:prstGeom prst="downArrow">
              <a:avLst/>
            </a:prstGeom>
            <a:solidFill>
              <a:srgbClr val="163C3E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E5845E45-F13B-BCEB-8405-148C6B4EC3E6}"/>
              </a:ext>
            </a:extLst>
          </p:cNvPr>
          <p:cNvGrpSpPr/>
          <p:nvPr/>
        </p:nvGrpSpPr>
        <p:grpSpPr>
          <a:xfrm>
            <a:off x="1857043" y="679674"/>
            <a:ext cx="3643338" cy="1714512"/>
            <a:chOff x="1857043" y="351058"/>
            <a:chExt cx="3643338" cy="1714512"/>
          </a:xfrm>
        </p:grpSpPr>
        <p:sp>
          <p:nvSpPr>
            <p:cNvPr id="6" name="Прямоугольник с одним скругленным углом 2">
              <a:extLst>
                <a:ext uri="{FF2B5EF4-FFF2-40B4-BE49-F238E27FC236}">
                  <a16:creationId xmlns:a16="http://schemas.microsoft.com/office/drawing/2014/main" id="{6F8AF80A-F703-9F95-23DC-5C03A8CE4860}"/>
                </a:ext>
              </a:extLst>
            </p:cNvPr>
            <p:cNvSpPr/>
            <p:nvPr/>
          </p:nvSpPr>
          <p:spPr>
            <a:xfrm>
              <a:off x="1857043" y="351058"/>
              <a:ext cx="3643338" cy="1214446"/>
            </a:xfrm>
            <a:prstGeom prst="round1Rect">
              <a:avLst/>
            </a:prstGeom>
            <a:solidFill>
              <a:srgbClr val="37969B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dirty="0">
                  <a:latin typeface="Times New Roman" pitchFamily="18" charset="0"/>
                  <a:cs typeface="Times New Roman" pitchFamily="18" charset="0"/>
                </a:rPr>
                <a:t>ОБЪЕКТ ИССЛЕДОВАНИЯ</a:t>
              </a:r>
            </a:p>
          </p:txBody>
        </p:sp>
        <p:sp>
          <p:nvSpPr>
            <p:cNvPr id="12" name="Стрелка вниз 6">
              <a:extLst>
                <a:ext uri="{FF2B5EF4-FFF2-40B4-BE49-F238E27FC236}">
                  <a16:creationId xmlns:a16="http://schemas.microsoft.com/office/drawing/2014/main" id="{5E954D49-CBC2-8855-465D-5C634A70F001}"/>
                </a:ext>
              </a:extLst>
            </p:cNvPr>
            <p:cNvSpPr/>
            <p:nvPr/>
          </p:nvSpPr>
          <p:spPr>
            <a:xfrm>
              <a:off x="4905938" y="1565504"/>
              <a:ext cx="571504" cy="500066"/>
            </a:xfrm>
            <a:prstGeom prst="downArrow">
              <a:avLst/>
            </a:prstGeom>
            <a:solidFill>
              <a:srgbClr val="163C3E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57762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E96BD-3C8A-6C5B-E0DE-996C5345C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87A526B8-6A03-45F4-3FEB-06F3ECA15F59}"/>
              </a:ext>
            </a:extLst>
          </p:cNvPr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проектирования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B6B7FF-3B9C-8A84-4D84-E48EEE6437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60B1EC3-9D42-4347-930C-7D3AF2C57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08" y="2126455"/>
            <a:ext cx="7142823" cy="1997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70C2D3E-BB41-4674-8A81-376C7E86F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1976414"/>
            <a:ext cx="3795158" cy="4534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895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DEE3D-F71B-6AE5-F30E-8374FAE46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FEB7A319-45F4-FE73-FEE6-C364414ECD86}"/>
              </a:ext>
            </a:extLst>
          </p:cNvPr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проектирования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94423C-8803-4526-A191-9C4372CD21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0494585E-DF47-46A2-A842-C7823AF6F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63" y="1433890"/>
            <a:ext cx="4713828" cy="4392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F34DEE1A-EB2D-458E-8F35-6E8F78EDA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491" y="1433890"/>
            <a:ext cx="4040009" cy="320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3591920E-975C-4CC5-ACC9-9D2C30AE9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491" y="4638675"/>
            <a:ext cx="6739792" cy="206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051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D654F-8D79-2936-6C9E-87FEF05BF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46CE0F64-DB5B-7340-C4F9-286C80A37FE2}"/>
              </a:ext>
            </a:extLst>
          </p:cNvPr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проектирования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C6FAAD-F33D-0619-A23F-130BCD922B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50C9EFC7-AD03-46C1-A4E3-EC9471E2D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1538036"/>
            <a:ext cx="8763000" cy="475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797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987BD-BBE3-1B5B-C19A-1BB4BCB6B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F5B8E346-D3D2-E262-6AFB-0930C3C71FE5}"/>
              </a:ext>
            </a:extLst>
          </p:cNvPr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проектирования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7CDE8-3A18-29E8-A0C9-6A284826AA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4DB287BD-2118-4B5F-81B5-BBA14ACF4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1636584"/>
            <a:ext cx="8091488" cy="5069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065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987BD-BBE3-1B5B-C19A-1BB4BCB6B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F5B8E346-D3D2-E262-6AFB-0930C3C71FE5}"/>
              </a:ext>
            </a:extLst>
          </p:cNvPr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проектирования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7CDE8-3A18-29E8-A0C9-6A284826AA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B737B71C-EDF7-496C-A313-147B8E633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1474690"/>
            <a:ext cx="4680045" cy="298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778ADACF-F06F-437D-A816-36CD4E91F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490970"/>
            <a:ext cx="4369316" cy="300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A5432D46-750D-4462-A6A7-5D5F0B5F4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68" y="4534132"/>
            <a:ext cx="8534400" cy="235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6352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 2013–2022">
  <a:themeElements>
    <a:clrScheme name="Тема Office 2013–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 2013–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 2013–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D152A4D475B3F94B9A44EC35E28A4960" ma:contentTypeVersion="1" ma:contentTypeDescription="Создание документа." ma:contentTypeScope="" ma:versionID="46f56e486521e51090bd96ea8df1194b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a10c82831e5d625bbb0173136b0368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Дата начала расписания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Дата окончания расписания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E14FB3A-98B0-4541-A9B6-6A9A9A4E97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1F834A-76E6-4828-A761-3403309F8A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F78A8B-7EE1-459B-81DE-8E382C3F86C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304</TotalTime>
  <Words>252</Words>
  <Application>Microsoft Office PowerPoint</Application>
  <PresentationFormat>Широкоэкранный</PresentationFormat>
  <Paragraphs>34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quote-cjk-patch</vt:lpstr>
      <vt:lpstr>Times New Roman</vt:lpstr>
      <vt:lpstr>Тема Office 2013–2022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Влад Киселев</cp:lastModifiedBy>
  <cp:revision>18</cp:revision>
  <dcterms:created xsi:type="dcterms:W3CDTF">2016-09-22T16:49:19Z</dcterms:created>
  <dcterms:modified xsi:type="dcterms:W3CDTF">2026-05-28T06:47:25Z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0x010100D152A4D475B3F94B9A44EC35E28A4960</vt:lpwstr>
  </property>
</Properties>
</file>