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302" r:id="rId5"/>
    <p:sldId id="328" r:id="rId6"/>
    <p:sldId id="343" r:id="rId7"/>
    <p:sldId id="344" r:id="rId8"/>
    <p:sldId id="342" r:id="rId9"/>
    <p:sldId id="345" r:id="rId10"/>
    <p:sldId id="331" r:id="rId11"/>
    <p:sldId id="300" r:id="rId12"/>
  </p:sldIdLst>
  <p:sldSz cx="9144000" cy="6858000" type="screen4x3"/>
  <p:notesSz cx="679926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F3B5B0-5374-4E54-A855-049049047894}">
          <p14:sldIdLst>
            <p14:sldId id="302"/>
            <p14:sldId id="328"/>
            <p14:sldId id="343"/>
            <p14:sldId id="344"/>
            <p14:sldId id="342"/>
            <p14:sldId id="345"/>
            <p14:sldId id="331"/>
            <p14:sldId id="300"/>
          </p14:sldIdLst>
        </p14:section>
        <p14:section name="Раздел без заголовка" id="{A1FE3103-7412-4F93-826E-2B8620E45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рисова Елена Николаевна" initials="БЕН" lastIdx="0" clrIdx="0">
    <p:extLst>
      <p:ext uri="{19B8F6BF-5375-455C-9EA6-DF929625EA0E}">
        <p15:presenceInfo xmlns:p15="http://schemas.microsoft.com/office/powerpoint/2012/main" userId="S-1-5-21-253769567-97405767-927750060-177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9651" autoAdjust="0"/>
  </p:normalViewPr>
  <p:slideViewPr>
    <p:cSldViewPr snapToGrid="0">
      <p:cViewPr varScale="1">
        <p:scale>
          <a:sx n="103" d="100"/>
          <a:sy n="103" d="100"/>
        </p:scale>
        <p:origin x="20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130F-86BD-471F-8992-9656511EAA93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34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64A5-1DC9-4A34-B0D3-A092DE9BB7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Внутренняя независимая оценка </a:t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образования в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Финуниверситете</a:t>
            </a:r>
            <a:endParaRPr lang="ru-RU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1788" indent="0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1788">
              <a:defRPr/>
            </a:pP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1788">
              <a:defRPr/>
            </a:pP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71788" indent="0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81746" y="311049"/>
            <a:ext cx="3131127" cy="10880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03647" y="3760237"/>
            <a:ext cx="6895324" cy="102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20738" y="5745660"/>
            <a:ext cx="2021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2021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691978" y="2978923"/>
            <a:ext cx="8049912" cy="106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29265"/>
            <a:ext cx="590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95. Независимая оценка качества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584" y="1921120"/>
            <a:ext cx="53990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Независимая оценка качества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сведений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подготовки обучающихся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Независимая оценка качества образования включает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независимую оценку качества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обучающихся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независимую оценку качества условий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образовательной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организациями, осуществляющими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деятельность.</a:t>
            </a:r>
          </a:p>
        </p:txBody>
      </p:sp>
      <p:pic>
        <p:nvPicPr>
          <p:cNvPr id="1026" name="Picture 2" descr="http://vedomostiural.ru/uploadedFiles/images/img3010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7" t="10546" r="3303" b="2085"/>
          <a:stretch/>
        </p:blipFill>
        <p:spPr bwMode="auto">
          <a:xfrm>
            <a:off x="5905500" y="1698597"/>
            <a:ext cx="2926080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697" y="1238702"/>
            <a:ext cx="7929154" cy="5262979"/>
          </a:xfrm>
          <a:prstGeom prst="rect">
            <a:avLst/>
          </a:prstGeom>
          <a:ln w="38100">
            <a:solidFill>
              <a:srgbClr val="256569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</a:rPr>
              <a:t>4.6. Требования к применяемым механизмам оценки качества образовательной деятельности и подготовки обучающихся по программе </a:t>
            </a:r>
            <a:r>
              <a:rPr lang="ru-RU" sz="1400" b="1" dirty="0" err="1">
                <a:latin typeface="Times New Roman" panose="02020603050405020304" pitchFamily="18" charset="0"/>
              </a:rPr>
              <a:t>бакалавриата</a:t>
            </a:r>
            <a:r>
              <a:rPr lang="ru-RU" sz="1400" b="1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</a:rPr>
              <a:t>4.6.1. Качество образовательной деятельности и подготовки обучающихся по программе </a:t>
            </a:r>
            <a:r>
              <a:rPr lang="ru-RU" sz="1400" dirty="0" err="1">
                <a:latin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</a:rPr>
              <a:t> определяется в рамках системы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внутренней оценки</a:t>
            </a:r>
            <a:r>
              <a:rPr lang="ru-RU" sz="1400" dirty="0">
                <a:latin typeface="Times New Roman" panose="02020603050405020304" pitchFamily="18" charset="0"/>
              </a:rPr>
              <a:t>, а также системы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внешней оценки</a:t>
            </a:r>
            <a:r>
              <a:rPr lang="ru-RU" sz="1400" dirty="0">
                <a:latin typeface="Times New Roman" panose="02020603050405020304" pitchFamily="18" charset="0"/>
              </a:rPr>
              <a:t>, в которой Организация принимает участие на добровольной основе.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</a:rPr>
              <a:t>4.6.2. В целях совершенствования программы </a:t>
            </a:r>
            <a:r>
              <a:rPr lang="ru-RU" sz="1400" dirty="0" err="1">
                <a:latin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</a:rPr>
              <a:t> Организация при проведении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регулярной внутренней оценки качества образовательной деятельности </a:t>
            </a:r>
            <a:r>
              <a:rPr lang="ru-RU" sz="1400" dirty="0">
                <a:latin typeface="Times New Roman" panose="02020603050405020304" pitchFamily="18" charset="0"/>
              </a:rPr>
              <a:t>и подготовки обучающихся по программе </a:t>
            </a:r>
            <a:r>
              <a:rPr lang="ru-RU" sz="1400" dirty="0" err="1">
                <a:latin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</a:rPr>
              <a:t> привлекает работодателей и (или) их объединения, иных юридических и (или) физических лиц, включая педагогических работников Организации.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</a:rPr>
              <a:t>В рамках внутренней системы оценки качества образовательной деятельности по программе </a:t>
            </a:r>
            <a:r>
              <a:rPr lang="ru-RU" sz="1400" dirty="0" err="1" smtClean="0">
                <a:latin typeface="Times New Roman" panose="02020603050405020304" pitchFamily="18" charset="0"/>
              </a:rPr>
              <a:t>бакалавриата</a:t>
            </a:r>
            <a:r>
              <a:rPr lang="ru-RU" sz="1400" dirty="0" smtClean="0">
                <a:latin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</a:rPr>
              <a:t>содержания, организации и </a:t>
            </a:r>
            <a:r>
              <a:rPr lang="ru-RU" sz="1400" dirty="0" err="1" smtClean="0">
                <a:latin typeface="Times New Roman" panose="02020603050405020304" pitchFamily="18" charset="0"/>
              </a:rPr>
              <a:t>качества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обучающимся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предоставляется возможность оценивания условий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образовательного процесса в целом и отдельных дисциплин (модулей) и практик.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</a:rPr>
              <a:t>4.6.3. Внешняя оценка качества образовательной деятельности по программе </a:t>
            </a:r>
            <a:r>
              <a:rPr lang="ru-RU" sz="1400" dirty="0" err="1">
                <a:latin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</a:rPr>
              <a:t> в рамках процедуры государственной аккредитации осуществляется с целью подтверждения соответствия образовательной деятельности по программе </a:t>
            </a:r>
            <a:r>
              <a:rPr lang="ru-RU" sz="1400" dirty="0" err="1">
                <a:latin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</a:rPr>
              <a:t> требованиям ФГОС ВО.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</a:rPr>
              <a:t>4.6.4. Внешняя оценка качества образовательной деятельности и подготовки обучающихся по программе </a:t>
            </a:r>
            <a:r>
              <a:rPr lang="ru-RU" sz="1400" dirty="0" err="1">
                <a:latin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</a:rPr>
              <a:t> может осуществляться в рамках профессионально-общественной аккредитации, проводимой работодателями, их объединениями, а также уполномоченными ими организациями, в том числе иностранными организациями, либо авторизованными национальными профессионально-общественными организациями, входящими в международные структуры, с целью признания качества и уровня подготовки выпускников отвечающими требованиям профессиональных стандартов (при наличии) и (или) требованиям рынка труда к специалистам соответствующего профиля.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326" y="613954"/>
            <a:ext cx="39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(ВО)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3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730" y="2113914"/>
            <a:ext cx="7929154" cy="3108543"/>
          </a:xfrm>
          <a:prstGeom prst="rect">
            <a:avLst/>
          </a:prstGeom>
          <a:ln w="38100">
            <a:solidFill>
              <a:srgbClr val="256569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4.6. Требования к применяемым механизмам оценки качества образовательной программы.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4.6.1. Качество образовательной программы определяется в рамках системы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оценки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системы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оценки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добровольной основе.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4.6.2. В целях совершенствования образовательной программы образовательная организация при проведении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регулярной внутренней оценки качества образовательной программы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работодателей и их объединения, иных юридических и (или) физических лиц, включая педагогических работников образовательной организации.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4.6.3. Внешняя оценка качества образовательной программы может осуществляться в рамках профессионально-общественной аккредитации, проводимой работодателями, их объединениями, а также уполномоченными ими организациями, в том числе иностранными организациями, либо авторизованными национальными профессионально-общественными организациями, входящими в международные структуры, с целью признания качества и уровня подготовки выпускников, освоивших образовательную программу, отвечающими требованиям профессиональных стандартов, требованиям рынка труда к специалистам соответствующего профиля.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326" y="613954"/>
            <a:ext cx="394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(СПО)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7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0" y="1231641"/>
            <a:ext cx="4047287" cy="4993743"/>
          </a:xfrm>
          <a:prstGeom prst="rect">
            <a:avLst/>
          </a:prstGeom>
          <a:ln w="57150">
            <a:solidFill>
              <a:srgbClr val="25656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781" y="1231641"/>
            <a:ext cx="4423931" cy="4993743"/>
          </a:xfrm>
          <a:prstGeom prst="rect">
            <a:avLst/>
          </a:prstGeom>
          <a:ln w="57150">
            <a:solidFill>
              <a:srgbClr val="256569"/>
            </a:solidFill>
          </a:ln>
        </p:spPr>
      </p:pic>
    </p:spTree>
    <p:extLst>
      <p:ext uri="{BB962C8B-B14F-4D97-AF65-F5344CB8AC3E}">
        <p14:creationId xmlns:p14="http://schemas.microsoft.com/office/powerpoint/2010/main" val="427460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2203" y="584236"/>
            <a:ext cx="272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9005" y="1588324"/>
            <a:ext cx="8085909" cy="4647426"/>
          </a:xfrm>
          <a:prstGeom prst="rect">
            <a:avLst/>
          </a:prstGeom>
          <a:ln w="57150">
            <a:solidFill>
              <a:srgbClr val="256569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6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характеристика образовательной деятельности и подготовки обучающихся, выражающая степень их соответствия федеральным государственным образовательным стандартам, требованиям профильных организаций и предприятий, а также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независимая оценка качества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оценочная процедура, осуществляемая с привлечением незаинтересованных в результатах оценки лиц, в том числе представителей профильных организаций и предприятий, или с использованием оценочных технологий и средств, разработанных незаинтересованными лицами или организациями, в отношении образовательной деятельности университета, реализуемых им образовательных программ и подготовки обучающихся в целях определения соответствия предоставляемого образования нормативным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2565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независимая оценка качества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оценочная процедура, осуществляемая уполномоченными подразделениями университета для получения и анализа объективной информации в отношении образовательной деятельности университета, реализуемых им образовательных программ и подготовки обучающихся в целях определения соответствия предоставляемого образования нормативным требованиям и областей возможных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улучшений.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914" y="1490482"/>
            <a:ext cx="8556171" cy="923330"/>
          </a:xfrm>
          <a:prstGeom prst="rect">
            <a:avLst/>
          </a:prstGeom>
          <a:ln w="57150">
            <a:solidFill>
              <a:srgbClr val="25656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применения ВНОКО – формирование объективной самооценки качества подготовки обучающихся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освоения образовательных программ, а также повышение их эффективности.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11600" y="2526674"/>
            <a:ext cx="1739361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11600" y="1211170"/>
            <a:ext cx="1259512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914" y="2983887"/>
            <a:ext cx="8556171" cy="3693319"/>
          </a:xfrm>
          <a:prstGeom prst="rect">
            <a:avLst/>
          </a:prstGeom>
          <a:ln w="57150">
            <a:solidFill>
              <a:srgbClr val="256569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обучающихся к успешному освоению образовательных программ;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взаимодействия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партнерами – работодателями по вопросам совершенствования подготовки 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направлений актуализации содержания образовательных программ, реализуемых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ресурсного обеспечения образовательного процесса; внедрение передовых образовательных технологий;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и уровня квалификации научно-педагогических работников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участвующих в реализации образовательных программ;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коррупционным проявлениям в ходе реализации образовательного процесса.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81083"/>
            <a:ext cx="4650378" cy="71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ВНОКО в Финансовом университете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7077" y="1790362"/>
            <a:ext cx="76750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077" y="2523302"/>
            <a:ext cx="78102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гарантии качества образования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99A22B110D8C4CBA1A73D21068226F" ma:contentTypeVersion="1" ma:contentTypeDescription="Создание документа." ma:contentTypeScope="" ma:versionID="b7929f827704e37c14c3418bda835132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F78A8B-7EE1-459B-81DE-8E382C3F86C9}">
  <ds:schemaRefs>
    <ds:schemaRef ds:uri="b545a042-29c2-4f0a-932d-d96c064ae9e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F0CB87-C164-4F59-A215-E19EE536F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a042-29c2-4f0a-932d-d96c064a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4439</TotalTime>
  <Words>742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Катаржнова Ольга Ивановна</cp:lastModifiedBy>
  <cp:revision>345</cp:revision>
  <cp:lastPrinted>2020-08-24T11:40:49Z</cp:lastPrinted>
  <dcterms:created xsi:type="dcterms:W3CDTF">2016-09-22T16:49:19Z</dcterms:created>
  <dcterms:modified xsi:type="dcterms:W3CDTF">2021-11-11T12:45:02Z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0x010100C399A22B110D8C4CBA1A73D21068226F</vt:lpwstr>
  </property>
</Properties>
</file>