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0" r:id="rId2"/>
    <p:sldId id="1286" r:id="rId3"/>
    <p:sldId id="1487" r:id="rId4"/>
    <p:sldId id="1478" r:id="rId5"/>
    <p:sldId id="1507" r:id="rId6"/>
    <p:sldId id="1205" r:id="rId7"/>
    <p:sldId id="1506" r:id="rId8"/>
    <p:sldId id="1344" r:id="rId9"/>
    <p:sldId id="1505" r:id="rId10"/>
    <p:sldId id="1204" r:id="rId11"/>
    <p:sldId id="1343" r:id="rId12"/>
    <p:sldId id="1502" r:id="rId13"/>
    <p:sldId id="1504" r:id="rId14"/>
    <p:sldId id="1250" r:id="rId15"/>
    <p:sldId id="1508" r:id="rId16"/>
    <p:sldId id="1462" r:id="rId17"/>
    <p:sldId id="1488" r:id="rId18"/>
    <p:sldId id="1064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12B"/>
    <a:srgbClr val="A43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 varScale="1">
        <p:scale>
          <a:sx n="64" d="100"/>
          <a:sy n="64" d="100"/>
        </p:scale>
        <p:origin x="1152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80518118397337E-2"/>
          <c:y val="0.14019711771497928"/>
          <c:w val="0.95446745787211384"/>
          <c:h val="0.7876926591315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1903657234658576E-3"/>
                  <c:y val="-0.3142382590223594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СПИК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84C-41F9-B3EC-EB1B50886973}"/>
                </c:ext>
              </c:extLst>
            </c:dLbl>
            <c:dLbl>
              <c:idx val="1"/>
              <c:layout>
                <c:manualLayout>
                  <c:x val="1.2077294685989895E-3"/>
                  <c:y val="-3.79423524442366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ТОСЭР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84C-41F9-B3EC-EB1B50886973}"/>
                </c:ext>
              </c:extLst>
            </c:dLbl>
            <c:dLbl>
              <c:idx val="2"/>
              <c:layout>
                <c:manualLayout>
                  <c:x val="-1.7339973137101074E-5"/>
                  <c:y val="-0.121095337167779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СЗПК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84C-41F9-B3EC-EB1B50886973}"/>
                </c:ext>
              </c:extLst>
            </c:dLbl>
            <c:dLbl>
              <c:idx val="3"/>
              <c:layout>
                <c:manualLayout>
                  <c:x val="-2.4155051227905296E-3"/>
                  <c:y val="-4.876339423771156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Рег. соглашение (имущество)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84C-41F9-B3EC-EB1B50886973}"/>
                </c:ext>
              </c:extLst>
            </c:dLbl>
            <c:dLbl>
              <c:idx val="4"/>
              <c:layout>
                <c:manualLayout>
                  <c:x val="0"/>
                  <c:y val="-3.79423524442366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ИНВ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84C-41F9-B3EC-EB1B50886973}"/>
                </c:ext>
              </c:extLst>
            </c:dLbl>
            <c:dLbl>
              <c:idx val="5"/>
              <c:layout>
                <c:manualLayout>
                  <c:x val="-2.4154589371980675E-3"/>
                  <c:y val="-2.918642495710520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РИП-ДВ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84C-41F9-B3EC-EB1B50886973}"/>
                </c:ext>
              </c:extLst>
            </c:dLbl>
            <c:dLbl>
              <c:idx val="6"/>
              <c:layout>
                <c:manualLayout>
                  <c:x val="-1.7713160915506076E-16"/>
                  <c:y val="-3.502370994852617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РИП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84C-41F9-B3EC-EB1B50886973}"/>
                </c:ext>
              </c:extLst>
            </c:dLbl>
            <c:dLbl>
              <c:idx val="7"/>
              <c:layout>
                <c:manualLayout>
                  <c:x val="-4.428290228876519E-17"/>
                  <c:y val="-3.502370994852617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ОЭЗ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84C-41F9-B3EC-EB1B50886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</c:numCache>
            </c:numRef>
          </c:xVal>
          <c:yVal>
            <c:numRef>
              <c:f>Лист1!$B$2:$B$9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</c:v>
                </c:pt>
                <c:pt idx="3">
                  <c:v>2</c:v>
                </c:pt>
                <c:pt idx="4">
                  <c:v>6</c:v>
                </c:pt>
                <c:pt idx="5">
                  <c:v>7</c:v>
                </c:pt>
                <c:pt idx="6">
                  <c:v>5</c:v>
                </c:pt>
                <c:pt idx="7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84C-41F9-B3EC-EB1B50886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112488"/>
        <c:axId val="424111504"/>
      </c:scatterChart>
      <c:valAx>
        <c:axId val="424112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4111504"/>
        <c:crosses val="autoZero"/>
        <c:crossBetween val="midCat"/>
      </c:valAx>
      <c:valAx>
        <c:axId val="42411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4112488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1FA1-D31E-46E6-93C6-6942DD9877F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2F503-B420-49D8-B506-4D6D83552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8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B0825-B1A7-4221-9DC2-DC61893BF511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CB62F-8701-4AD3-ABD2-C66B83CB06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3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209F-967B-42F3-8C8F-9A742C50CEA9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4581-6082-4675-8EAF-75A44F2C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2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85A3-80F2-438A-BDEA-99D26E9C1861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4581-6082-4675-8EAF-75A44F2C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9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D0F6-5E87-42C2-8BE6-F89B6286807D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4581-6082-4675-8EAF-75A44F2C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7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88B8-7CF7-44AC-B20D-9A51480C5D28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4581-6082-4675-8EAF-75A44F2C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4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38C5-F10E-4503-8DEA-0A26F63C5E4F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4581-6082-4675-8EAF-75A44F2C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DB65-D8B2-471D-A142-D665E7A8EF56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4581-6082-4675-8EAF-75A44F2C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2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23FC-F6B1-43F9-8FAF-BE8F860FC83F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4581-6082-4675-8EAF-75A44F2C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2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6802-64F7-430E-A2E2-DCEE5163E27E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4581-6082-4675-8EAF-75A44F2C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3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63D9-CD27-4B3A-BA81-9600E80F1FF0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4581-6082-4675-8EAF-75A44F2C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1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F7F-42BB-448B-98B0-F5985D34916F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4581-6082-4675-8EAF-75A44F2C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7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EB8C-688D-4601-943D-875F2CFEA318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4581-6082-4675-8EAF-75A44F2C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18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5314E-32F3-48A5-A6C1-70A33AF9CF66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24581-6082-4675-8EAF-75A44F2C4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6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450043" cy="75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43508" y="1340768"/>
            <a:ext cx="8856984" cy="1129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279848"/>
            <a:ext cx="8209285" cy="128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Непредсказуемая легкость налоговых льгот: можно ли пользоваться и спать спокойно?</a:t>
            </a:r>
            <a:endParaRPr lang="ru-RU" altLang="ru-RU" dirty="0"/>
          </a:p>
          <a:p>
            <a:pPr>
              <a:lnSpc>
                <a:spcPct val="80000"/>
              </a:lnSpc>
            </a:pPr>
            <a:endParaRPr lang="ru-RU" altLang="ru-RU" sz="3600" b="1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59FA7F71-418A-B3A6-EF05-07098F878BB2}"/>
              </a:ext>
            </a:extLst>
          </p:cNvPr>
          <p:cNvSpPr txBox="1">
            <a:spLocks/>
          </p:cNvSpPr>
          <p:nvPr/>
        </p:nvSpPr>
        <p:spPr>
          <a:xfrm>
            <a:off x="4416860" y="6043736"/>
            <a:ext cx="2304256" cy="112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>
                <a:solidFill>
                  <a:srgbClr val="A43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Алексей Артюх</a:t>
            </a:r>
            <a:br>
              <a:rPr lang="ru-RU" sz="2000">
                <a:solidFill>
                  <a:srgbClr val="A434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41DE6BA-67B9-AD51-519C-836BD18FAAB5}"/>
              </a:ext>
            </a:extLst>
          </p:cNvPr>
          <p:cNvSpPr txBox="1">
            <a:spLocks/>
          </p:cNvSpPr>
          <p:nvPr/>
        </p:nvSpPr>
        <p:spPr>
          <a:xfrm>
            <a:off x="6660232" y="6043736"/>
            <a:ext cx="2592288" cy="112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+7 962 365-98-49</a:t>
            </a:r>
          </a:p>
          <a:p>
            <a:pPr algn="l">
              <a:spcBef>
                <a:spcPct val="0"/>
              </a:spcBef>
            </a:pPr>
            <a:r>
              <a:rPr lang="en-US" altLang="ru-RU" sz="2000" dirty="0">
                <a:solidFill>
                  <a:srgbClr val="A43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artyukh@taxology.ru</a:t>
            </a:r>
            <a:endParaRPr lang="ru-RU" sz="2000" dirty="0"/>
          </a:p>
        </p:txBody>
      </p:sp>
      <p:pic>
        <p:nvPicPr>
          <p:cNvPr id="8" name="Рисунок 7" descr="Изображение выглядит как текст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8BE6CB2-8AC6-D852-FDFA-7B7F68C61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2" y="2420888"/>
            <a:ext cx="5436096" cy="35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3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179512" y="6323323"/>
            <a:ext cx="50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24581-6082-4675-8EAF-75A44F2C491A}" type="slidenum">
              <a:rPr lang="ru-RU" sz="1400" smtClean="0">
                <a:solidFill>
                  <a:srgbClr val="A4343A"/>
                </a:solidFill>
              </a:rPr>
              <a:pPr/>
              <a:t>10</a:t>
            </a:fld>
            <a:endParaRPr lang="ru-RU" sz="1400" dirty="0">
              <a:solidFill>
                <a:srgbClr val="A4343A"/>
              </a:solidFill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08BABA97-0DD9-4487-91D6-608DD1E2171D}"/>
              </a:ext>
            </a:extLst>
          </p:cNvPr>
          <p:cNvSpPr txBox="1">
            <a:spLocks/>
          </p:cNvSpPr>
          <p:nvPr/>
        </p:nvSpPr>
        <p:spPr>
          <a:xfrm>
            <a:off x="408061" y="360045"/>
            <a:ext cx="7044259" cy="763227"/>
          </a:xfrm>
          <a:prstGeom prst="rect">
            <a:avLst/>
          </a:prstGeom>
        </p:spPr>
        <p:txBody>
          <a:bodyPr vert="horz" lIns="81612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«Дедушкина оговорка»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BEF605-1B24-4AA2-AC0F-16E847C01152}"/>
              </a:ext>
            </a:extLst>
          </p:cNvPr>
          <p:cNvSpPr txBox="1">
            <a:spLocks noChangeArrowheads="1"/>
          </p:cNvSpPr>
          <p:nvPr/>
        </p:nvSpPr>
        <p:spPr>
          <a:xfrm>
            <a:off x="408059" y="1339200"/>
            <a:ext cx="8484422" cy="4070166"/>
          </a:xfrm>
        </p:spPr>
        <p:txBody>
          <a:bodyPr>
            <a:noAutofit/>
          </a:bodyPr>
          <a:lstStyle>
            <a:lvl1pPr marL="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  <a:ea typeface="+mn-ea"/>
                <a:cs typeface="+mn-cs"/>
              </a:defRPr>
            </a:lvl1pPr>
            <a:lvl2pPr marL="0" indent="0">
              <a:defRPr sz="1500" b="1">
                <a:solidFill>
                  <a:srgbClr val="A2212B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lnSpc>
                <a:spcPct val="114000"/>
              </a:lnSpc>
              <a:spcBef>
                <a:spcPts val="0"/>
              </a:spcBef>
              <a:buClr>
                <a:srgbClr val="A2212B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Font typeface="+mj-lt"/>
              <a:buNone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«Налогоплательщик получил право на льготу до 01.01.01. Использование льготы, предоставленной ему ранее действующим законодательством на трехлетний срок, относится к длящимся налоговым правоотношениям, к которым не может применяться новый налоговый закон, ухудшающий положение налогоплательщика. Преимущество общества, применяемое им по сравнению с другими налогоплательщиками, должно быть сохранено до окончания срока действия предоставленной льготы».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Постановление ВАС РФ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от 02.09.2003 № 3562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/03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(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ПепсиКо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Холдингс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/>
            </a:endParaRPr>
          </a:p>
          <a:p>
            <a:pPr algn="r"/>
            <a:endParaRPr lang="ru-RU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/>
            </a:endParaRPr>
          </a:p>
          <a:p>
            <a:pPr algn="r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Пункт 8 Обзора практики ВС РФ от 12.07.2017 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(о защите прав иностранных инвесторов)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3538">
              <a:buClr>
                <a:srgbClr val="A2212B"/>
              </a:buClr>
              <a:buFont typeface="Wingdings" panose="05000000000000000000" pitchFamily="2" charset="2"/>
              <a:buChar char="Ø"/>
            </a:pP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5125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>
                <a:tab pos="534988" algn="l"/>
              </a:tabLst>
              <a:defRPr/>
            </a:pPr>
            <a:endParaRPr lang="ru-RU" altLang="ru-RU" sz="20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2CD1F9A-B7DE-4623-8DC0-6850A20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9" y="360000"/>
            <a:ext cx="1225021" cy="3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94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179512" y="6323323"/>
            <a:ext cx="50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24581-6082-4675-8EAF-75A44F2C491A}" type="slidenum">
              <a:rPr lang="ru-RU" sz="1400" smtClean="0">
                <a:solidFill>
                  <a:srgbClr val="A4343A"/>
                </a:solidFill>
                <a:latin typeface="Tahoma" panose="020B0604030504040204" pitchFamily="34" charset="0"/>
              </a:rPr>
              <a:pPr/>
              <a:t>11</a:t>
            </a:fld>
            <a:endParaRPr lang="ru-RU" sz="1400" dirty="0">
              <a:solidFill>
                <a:srgbClr val="A4343A"/>
              </a:solidFill>
              <a:latin typeface="Tahoma" panose="020B060403050404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08BABA97-0DD9-4487-91D6-608DD1E2171D}"/>
              </a:ext>
            </a:extLst>
          </p:cNvPr>
          <p:cNvSpPr txBox="1">
            <a:spLocks/>
          </p:cNvSpPr>
          <p:nvPr/>
        </p:nvSpPr>
        <p:spPr>
          <a:xfrm>
            <a:off x="408061" y="360045"/>
            <a:ext cx="6252171" cy="763227"/>
          </a:xfrm>
          <a:prstGeom prst="rect">
            <a:avLst/>
          </a:prstGeom>
        </p:spPr>
        <p:txBody>
          <a:bodyPr vert="horz" lIns="81612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Налоговые льготы – с головой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BEF605-1B24-4AA2-AC0F-16E847C01152}"/>
              </a:ext>
            </a:extLst>
          </p:cNvPr>
          <p:cNvSpPr txBox="1">
            <a:spLocks noChangeArrowheads="1"/>
          </p:cNvSpPr>
          <p:nvPr/>
        </p:nvSpPr>
        <p:spPr>
          <a:xfrm>
            <a:off x="408059" y="1305794"/>
            <a:ext cx="8485306" cy="4753212"/>
          </a:xfrm>
        </p:spPr>
        <p:txBody>
          <a:bodyPr>
            <a:noAutofit/>
          </a:bodyPr>
          <a:lstStyle>
            <a:lvl1pPr marL="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  <a:ea typeface="+mn-ea"/>
                <a:cs typeface="+mn-cs"/>
              </a:defRPr>
            </a:lvl1pPr>
            <a:lvl2pPr marL="0" indent="0">
              <a:defRPr sz="1500" b="1">
                <a:solidFill>
                  <a:srgbClr val="A2212B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lnSpc>
                <a:spcPct val="114000"/>
              </a:lnSpc>
              <a:spcBef>
                <a:spcPts val="0"/>
              </a:spcBef>
              <a:buClr>
                <a:srgbClr val="A2212B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Font typeface="+mj-lt"/>
              <a:buNone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A4343A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льготы – освобождение прибыли от использования объектов инвестирования, исходя из этого ее и нужно применять</a:t>
            </a:r>
          </a:p>
          <a:p>
            <a:pPr marL="342900" indent="-342900">
              <a:buClr>
                <a:srgbClr val="A4343A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Соответственно, срок применения льготы не может начать исчисляться ранее завершения капитальных вложений, позволяющих получить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льготируемую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прибыль</a:t>
            </a:r>
          </a:p>
          <a:p>
            <a:pPr marL="342900" indent="-342900">
              <a:buClr>
                <a:srgbClr val="A4343A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ввода в эксплуатацию вновь создаваемых объектов основных средств отсутствует предмет для применения пониженной ставки налога –сокращение периода применения льготы в таком случает дискриминирует инвестора</a:t>
            </a:r>
          </a:p>
          <a:p>
            <a:pPr marL="342900" indent="-342900">
              <a:buClr>
                <a:srgbClr val="A4343A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Региональные финансовые органы не вправе дополнять в своих разъяснениях установленные законом критерии льготы, тем более 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делать это «с обратной силой» после окончания льготного периода</a:t>
            </a:r>
          </a:p>
          <a:p>
            <a:pPr algn="r">
              <a:buClr>
                <a:srgbClr val="A4343A"/>
              </a:buClr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СКЭС ВС РФ </a:t>
            </a:r>
            <a:r>
              <a:rPr lang="ru-RU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20.09.2021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делу № А40-248146/2019 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(ПАО «Северсталь»)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2CD1F9A-B7DE-4623-8DC0-6850A20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9" y="360000"/>
            <a:ext cx="1225021" cy="3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95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179512" y="6323323"/>
            <a:ext cx="50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24581-6082-4675-8EAF-75A44F2C491A}" type="slidenum">
              <a:rPr lang="ru-RU" sz="1400" smtClean="0">
                <a:solidFill>
                  <a:srgbClr val="A4343A"/>
                </a:solidFill>
                <a:latin typeface="Tahoma" panose="020B0604030504040204" pitchFamily="34" charset="0"/>
              </a:rPr>
              <a:pPr/>
              <a:t>12</a:t>
            </a:fld>
            <a:endParaRPr lang="ru-RU" sz="1400" dirty="0">
              <a:solidFill>
                <a:srgbClr val="A4343A"/>
              </a:solidFill>
              <a:latin typeface="Tahoma" panose="020B060403050404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08BABA97-0DD9-4487-91D6-608DD1E2171D}"/>
              </a:ext>
            </a:extLst>
          </p:cNvPr>
          <p:cNvSpPr txBox="1">
            <a:spLocks/>
          </p:cNvSpPr>
          <p:nvPr/>
        </p:nvSpPr>
        <p:spPr>
          <a:xfrm>
            <a:off x="408061" y="360045"/>
            <a:ext cx="6972251" cy="763227"/>
          </a:xfrm>
          <a:prstGeom prst="rect">
            <a:avLst/>
          </a:prstGeom>
        </p:spPr>
        <p:txBody>
          <a:bodyPr vert="horz" lIns="81612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льгот и отраслевое регулирование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BEF605-1B24-4AA2-AC0F-16E847C01152}"/>
              </a:ext>
            </a:extLst>
          </p:cNvPr>
          <p:cNvSpPr txBox="1">
            <a:spLocks noChangeArrowheads="1"/>
          </p:cNvSpPr>
          <p:nvPr/>
        </p:nvSpPr>
        <p:spPr>
          <a:xfrm>
            <a:off x="408059" y="1305794"/>
            <a:ext cx="8485306" cy="5291558"/>
          </a:xfrm>
        </p:spPr>
        <p:txBody>
          <a:bodyPr>
            <a:noAutofit/>
          </a:bodyPr>
          <a:lstStyle>
            <a:lvl1pPr marL="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  <a:ea typeface="+mn-ea"/>
                <a:cs typeface="+mn-cs"/>
              </a:defRPr>
            </a:lvl1pPr>
            <a:lvl2pPr marL="0" indent="0">
              <a:defRPr sz="1500" b="1">
                <a:solidFill>
                  <a:srgbClr val="A2212B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lnSpc>
                <a:spcPct val="114000"/>
              </a:lnSpc>
              <a:spcBef>
                <a:spcPts val="0"/>
              </a:spcBef>
              <a:buClr>
                <a:srgbClr val="A2212B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Font typeface="+mj-lt"/>
              <a:buNone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4343A"/>
              </a:buClr>
              <a:defRPr/>
            </a:pP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льгота установлена законодателем, то возможность ее применения должна быть обеспечена правоприменительными органами в той мере, </a:t>
            </a:r>
            <a:r>
              <a:rPr lang="ru-RU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какой это не противоречит целям законодательного регулирования </a:t>
            </a: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вопреки абзацу первому статьи 56 Налогового кодекса не приводит к установлению льгот индивидуального (произвольного) характера, что имело бы место, в частности, в ситуациях, когда критерии применения льготы определялись бы не объективными обстоятельствами, а усмотрением налогоплательщика и налогового органа.</a:t>
            </a:r>
          </a:p>
          <a:p>
            <a:pPr>
              <a:buClr>
                <a:srgbClr val="A4343A"/>
              </a:buClr>
              <a:defRPr/>
            </a:pP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Занятый налоговым органом подход к толкованию подпункта 4 пункта 1 статьи 342 НК РФ, делает заведомо невозможным применение нулевой ставки НДПИ  теми недропользователями, которые имеют намерение вернуться к разработке старых залежей (ранее списанных запасов).</a:t>
            </a:r>
          </a:p>
          <a:p>
            <a:pPr>
              <a:buClr>
                <a:srgbClr val="A4343A"/>
              </a:buClr>
              <a:defRPr/>
            </a:pPr>
            <a:endParaRPr lang="ru-RU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Clr>
                <a:srgbClr val="A4343A"/>
              </a:buClr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СКЭС ВС РФ от 25.10.2023 по делу № А57-22856/2021 </a:t>
            </a:r>
            <a:br>
              <a:rPr lang="ru-RU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(ООО «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ЛюксНефтеТрансДобыча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2CD1F9A-B7DE-4623-8DC0-6850A20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9" y="360000"/>
            <a:ext cx="1225021" cy="3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76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179512" y="6323323"/>
            <a:ext cx="50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24581-6082-4675-8EAF-75A44F2C491A}" type="slidenum">
              <a:rPr lang="ru-RU" sz="1400" smtClean="0">
                <a:solidFill>
                  <a:srgbClr val="A4343A"/>
                </a:solidFill>
                <a:latin typeface="Tahoma" panose="020B0604030504040204" pitchFamily="34" charset="0"/>
              </a:rPr>
              <a:pPr/>
              <a:t>13</a:t>
            </a:fld>
            <a:endParaRPr lang="ru-RU" sz="1400" dirty="0">
              <a:solidFill>
                <a:srgbClr val="A4343A"/>
              </a:solidFill>
              <a:latin typeface="Tahoma" panose="020B060403050404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08BABA97-0DD9-4487-91D6-608DD1E2171D}"/>
              </a:ext>
            </a:extLst>
          </p:cNvPr>
          <p:cNvSpPr txBox="1">
            <a:spLocks/>
          </p:cNvSpPr>
          <p:nvPr/>
        </p:nvSpPr>
        <p:spPr>
          <a:xfrm>
            <a:off x="408061" y="360045"/>
            <a:ext cx="6972251" cy="763227"/>
          </a:xfrm>
          <a:prstGeom prst="rect">
            <a:avLst/>
          </a:prstGeom>
        </p:spPr>
        <p:txBody>
          <a:bodyPr vert="horz" lIns="81612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льготы однозначна (?)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BEF605-1B24-4AA2-AC0F-16E847C01152}"/>
              </a:ext>
            </a:extLst>
          </p:cNvPr>
          <p:cNvSpPr txBox="1">
            <a:spLocks noChangeArrowheads="1"/>
          </p:cNvSpPr>
          <p:nvPr/>
        </p:nvSpPr>
        <p:spPr>
          <a:xfrm>
            <a:off x="408059" y="1305794"/>
            <a:ext cx="8485306" cy="5291558"/>
          </a:xfrm>
        </p:spPr>
        <p:txBody>
          <a:bodyPr>
            <a:noAutofit/>
          </a:bodyPr>
          <a:lstStyle>
            <a:lvl1pPr marL="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  <a:ea typeface="+mn-ea"/>
                <a:cs typeface="+mn-cs"/>
              </a:defRPr>
            </a:lvl1pPr>
            <a:lvl2pPr marL="0" indent="0">
              <a:defRPr sz="1500" b="1">
                <a:solidFill>
                  <a:srgbClr val="A2212B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lnSpc>
                <a:spcPct val="114000"/>
              </a:lnSpc>
              <a:spcBef>
                <a:spcPts val="0"/>
              </a:spcBef>
              <a:buClr>
                <a:srgbClr val="A2212B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Font typeface="+mj-lt"/>
              <a:buNone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4343A"/>
              </a:buClr>
              <a:defRPr/>
            </a:pP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Исключая объекты, предназначенные для осуществления оптовой и (или) розничной торговли из числа </a:t>
            </a:r>
            <a:r>
              <a:rPr lang="ru-RU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льготируемых</a:t>
            </a: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очевидно законодатель демонстрирует отсутствие заинтересованности в соинвестировании в данную сферу.</a:t>
            </a:r>
          </a:p>
          <a:p>
            <a:pPr>
              <a:buClr>
                <a:srgbClr val="A4343A"/>
              </a:buClr>
              <a:defRPr/>
            </a:pP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таких обстоятельствах, предназначение </a:t>
            </a:r>
            <a:r>
              <a:rPr lang="ru-RU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льготируемого</a:t>
            </a: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здания или сооружения стоимостью более 50 млн. руб. неразрывно связано с целями его фактической эксплуатации и непосредственно субъектом предпринимательской деятельности, осуществляющим такую эксплуатацию.</a:t>
            </a:r>
          </a:p>
          <a:p>
            <a:pPr algn="r">
              <a:buClr>
                <a:srgbClr val="A4343A"/>
              </a:buClr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ААС от 16.10.2023 по делу № А41-26882/2022 </a:t>
            </a:r>
            <a:br>
              <a:rPr lang="ru-RU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(ООО «Лента»)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2CD1F9A-B7DE-4623-8DC0-6850A20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9" y="360000"/>
            <a:ext cx="1225021" cy="3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20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179512" y="6323323"/>
            <a:ext cx="50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24581-6082-4675-8EAF-75A44F2C491A}" type="slidenum">
              <a:rPr lang="ru-RU" sz="1400" smtClean="0">
                <a:solidFill>
                  <a:srgbClr val="A4343A"/>
                </a:solidFill>
              </a:rPr>
              <a:pPr/>
              <a:t>14</a:t>
            </a:fld>
            <a:endParaRPr lang="ru-RU" sz="1400" dirty="0">
              <a:solidFill>
                <a:srgbClr val="A4343A"/>
              </a:solidFill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08BABA97-0DD9-4487-91D6-608DD1E2171D}"/>
              </a:ext>
            </a:extLst>
          </p:cNvPr>
          <p:cNvSpPr txBox="1">
            <a:spLocks/>
          </p:cNvSpPr>
          <p:nvPr/>
        </p:nvSpPr>
        <p:spPr>
          <a:xfrm>
            <a:off x="408061" y="360045"/>
            <a:ext cx="7044259" cy="763227"/>
          </a:xfrm>
          <a:prstGeom prst="rect">
            <a:avLst/>
          </a:prstGeom>
        </p:spPr>
        <p:txBody>
          <a:bodyPr vert="horz" lIns="81612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Льготные ошибки. Цель льготирования.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BEF605-1B24-4AA2-AC0F-16E847C01152}"/>
              </a:ext>
            </a:extLst>
          </p:cNvPr>
          <p:cNvSpPr txBox="1">
            <a:spLocks noChangeArrowheads="1"/>
          </p:cNvSpPr>
          <p:nvPr/>
        </p:nvSpPr>
        <p:spPr>
          <a:xfrm>
            <a:off x="408059" y="1339200"/>
            <a:ext cx="8484422" cy="4070166"/>
          </a:xfrm>
        </p:spPr>
        <p:txBody>
          <a:bodyPr>
            <a:noAutofit/>
          </a:bodyPr>
          <a:lstStyle>
            <a:lvl1pPr marL="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  <a:ea typeface="+mn-ea"/>
                <a:cs typeface="+mn-cs"/>
              </a:defRPr>
            </a:lvl1pPr>
            <a:lvl2pPr marL="0" indent="0">
              <a:defRPr sz="1500" b="1">
                <a:solidFill>
                  <a:srgbClr val="A2212B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lnSpc>
                <a:spcPct val="114000"/>
              </a:lnSpc>
              <a:spcBef>
                <a:spcPts val="0"/>
              </a:spcBef>
              <a:buClr>
                <a:srgbClr val="A2212B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Font typeface="+mj-lt"/>
              <a:buNone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льготы по налогу на прибыль  в  рассматриваемой  ситуации  на  начальном  этапе  разработки (внедрения)  того  либо  иного  технологического  процесса, в  том  числе  и основных  средств,  само  по  себе  подразумевает  развитие  предприятия, достижение  экономического  результата,  получение  прибыли  (дохода), создание  социальной  структуры  (рабочих  мест),  уплата  в  дальнейшем налогов и сборов, то есть освобождение конкретного налогоплательщика от уплаты налога на основании закона направлено, в том числе на создание благоприятных условий для развития той или иной сферы экономической деятельности. При  отсутствии  конечного  результата  (создание инвестиционного проекта) нарушается цель введения (принятия) льготы.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 ЗСО от 09.01.2020 № А75-7926/201912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(Компания «</a:t>
            </a:r>
            <a:r>
              <a:rPr lang="ru-RU" altLang="ru-RU" sz="20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Салым</a:t>
            </a:r>
            <a:r>
              <a:rPr lang="ru-RU" alt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Петролеум Девелопмент Н.В.»)</a:t>
            </a:r>
          </a:p>
          <a:p>
            <a:pPr lvl="0" indent="365125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>
                <a:tab pos="534988" algn="l"/>
              </a:tabLst>
              <a:defRPr/>
            </a:pPr>
            <a:endParaRPr lang="ru-RU" altLang="ru-RU" sz="20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2CD1F9A-B7DE-4623-8DC0-6850A20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9" y="360000"/>
            <a:ext cx="1225021" cy="3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88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179512" y="6323323"/>
            <a:ext cx="50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24581-6082-4675-8EAF-75A44F2C491A}" type="slidenum">
              <a:rPr lang="ru-RU" sz="1400" smtClean="0">
                <a:solidFill>
                  <a:srgbClr val="A4343A"/>
                </a:solidFill>
              </a:rPr>
              <a:pPr/>
              <a:t>15</a:t>
            </a:fld>
            <a:endParaRPr lang="ru-RU" sz="1400" dirty="0">
              <a:solidFill>
                <a:srgbClr val="A4343A"/>
              </a:solidFill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08BABA97-0DD9-4487-91D6-608DD1E2171D}"/>
              </a:ext>
            </a:extLst>
          </p:cNvPr>
          <p:cNvSpPr txBox="1">
            <a:spLocks/>
          </p:cNvSpPr>
          <p:nvPr/>
        </p:nvSpPr>
        <p:spPr>
          <a:xfrm>
            <a:off x="408061" y="360045"/>
            <a:ext cx="7044259" cy="763227"/>
          </a:xfrm>
          <a:prstGeom prst="rect">
            <a:avLst/>
          </a:prstGeom>
        </p:spPr>
        <p:txBody>
          <a:bodyPr vert="horz" lIns="81612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Фатальные ошибки при структурировании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BEF605-1B24-4AA2-AC0F-16E847C01152}"/>
              </a:ext>
            </a:extLst>
          </p:cNvPr>
          <p:cNvSpPr txBox="1">
            <a:spLocks noChangeArrowheads="1"/>
          </p:cNvSpPr>
          <p:nvPr/>
        </p:nvSpPr>
        <p:spPr>
          <a:xfrm>
            <a:off x="408059" y="1339200"/>
            <a:ext cx="8484422" cy="4070166"/>
          </a:xfrm>
        </p:spPr>
        <p:txBody>
          <a:bodyPr>
            <a:noAutofit/>
          </a:bodyPr>
          <a:lstStyle>
            <a:lvl1pPr marL="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  <a:ea typeface="+mn-ea"/>
                <a:cs typeface="+mn-cs"/>
              </a:defRPr>
            </a:lvl1pPr>
            <a:lvl2pPr marL="0" indent="0">
              <a:defRPr sz="1500" b="1">
                <a:solidFill>
                  <a:srgbClr val="A2212B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lnSpc>
                <a:spcPct val="114000"/>
              </a:lnSpc>
              <a:spcBef>
                <a:spcPts val="0"/>
              </a:spcBef>
              <a:buClr>
                <a:srgbClr val="A2212B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Font typeface="+mj-lt"/>
              <a:buNone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Общество не производило капитальные вложения в строительство, реконструкцию, модернизацию данного основного средства, аэропорт был приобретен как готовый объект, введенный в эксплуатацию предыдущим владельцем, фактически безвозмездно посредством заключения договоров купли-продажи с ОАО «Ямал СПГ», за счет средств увеличения уставного капитала.</a:t>
            </a:r>
          </a:p>
          <a:p>
            <a:pPr>
              <a:defRPr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целях применения пункта 6 статьи 376 НК РФ под законченными капитальными вложениями следует понимать исключительно совокупность затрат организации по приобретению (строительству) объекта инвестиций и необходимых для ввода его в эксплуатацию, учитываемых на счете 08 «Капитальные вложения» до момента перевода такого объекта в состав основных средств.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 ЗСО от 22.03.2021 № А81-3063/2020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(ООО «Международный аэропорт </a:t>
            </a:r>
            <a:r>
              <a:rPr lang="ru-RU" altLang="ru-RU" sz="20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Сабетта</a:t>
            </a:r>
            <a:r>
              <a:rPr lang="ru-RU" alt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</a:t>
            </a:r>
          </a:p>
          <a:p>
            <a:pPr algn="r">
              <a:defRPr/>
            </a:pPr>
            <a:endParaRPr lang="ru-RU" altLang="ru-RU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5125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>
                <a:tab pos="534988" algn="l"/>
              </a:tabLst>
              <a:defRPr/>
            </a:pPr>
            <a:endParaRPr lang="ru-RU" altLang="ru-RU" sz="20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2CD1F9A-B7DE-4623-8DC0-6850A20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9" y="360000"/>
            <a:ext cx="1225021" cy="3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246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179512" y="6323323"/>
            <a:ext cx="50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24581-6082-4675-8EAF-75A44F2C491A}" type="slidenum">
              <a:rPr lang="ru-RU" sz="1400" smtClean="0">
                <a:solidFill>
                  <a:srgbClr val="A4343A"/>
                </a:solidFill>
                <a:latin typeface="Tahoma" panose="020B0604030504040204" pitchFamily="34" charset="0"/>
              </a:rPr>
              <a:pPr/>
              <a:t>16</a:t>
            </a:fld>
            <a:endParaRPr lang="ru-RU" sz="1400" dirty="0">
              <a:solidFill>
                <a:srgbClr val="A4343A"/>
              </a:solidFill>
              <a:latin typeface="Tahoma" panose="020B060403050404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08BABA97-0DD9-4487-91D6-608DD1E2171D}"/>
              </a:ext>
            </a:extLst>
          </p:cNvPr>
          <p:cNvSpPr txBox="1">
            <a:spLocks/>
          </p:cNvSpPr>
          <p:nvPr/>
        </p:nvSpPr>
        <p:spPr>
          <a:xfrm>
            <a:off x="408061" y="360045"/>
            <a:ext cx="6252171" cy="763227"/>
          </a:xfrm>
          <a:prstGeom prst="rect">
            <a:avLst/>
          </a:prstGeom>
        </p:spPr>
        <p:txBody>
          <a:bodyPr vert="horz" lIns="81612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Региональные инвестиционные проекты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BEF605-1B24-4AA2-AC0F-16E847C01152}"/>
              </a:ext>
            </a:extLst>
          </p:cNvPr>
          <p:cNvSpPr txBox="1">
            <a:spLocks noChangeArrowheads="1"/>
          </p:cNvSpPr>
          <p:nvPr/>
        </p:nvSpPr>
        <p:spPr>
          <a:xfrm>
            <a:off x="408059" y="1305794"/>
            <a:ext cx="8485306" cy="4753212"/>
          </a:xfrm>
        </p:spPr>
        <p:txBody>
          <a:bodyPr>
            <a:noAutofit/>
          </a:bodyPr>
          <a:lstStyle>
            <a:lvl1pPr marL="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  <a:ea typeface="+mn-ea"/>
                <a:cs typeface="+mn-cs"/>
              </a:defRPr>
            </a:lvl1pPr>
            <a:lvl2pPr marL="0" indent="0">
              <a:defRPr sz="1500" b="1">
                <a:solidFill>
                  <a:srgbClr val="A2212B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lnSpc>
                <a:spcPct val="114000"/>
              </a:lnSpc>
              <a:spcBef>
                <a:spcPts val="0"/>
              </a:spcBef>
              <a:buClr>
                <a:srgbClr val="A2212B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Font typeface="+mj-lt"/>
              <a:buNone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A4343A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Модернизация «узкого места» соответствует требованиям к РИП и производству </a:t>
            </a:r>
          </a:p>
          <a:p>
            <a:pPr algn="r">
              <a:buClr>
                <a:srgbClr val="A4343A"/>
              </a:buClr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 ДВО от 20.04.2022 по делу № А59-5277/2020 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(ООО «Никольский камень»)</a:t>
            </a:r>
          </a:p>
          <a:p>
            <a:pPr>
              <a:buClr>
                <a:srgbClr val="A4343A"/>
              </a:buClr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A4343A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целей РИП в состав капвложений не могут включаться те, которые были осуществлены до включения налогоплательщика в реестр РИП и даже до введения в НК РФ этого института</a:t>
            </a:r>
          </a:p>
          <a:p>
            <a:pPr algn="r">
              <a:buClr>
                <a:srgbClr val="A4343A"/>
              </a:buClr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 ВСО от 23.12.2021 по делу № А78-14744/2019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(АО «Рудник Александровский»)</a:t>
            </a:r>
          </a:p>
          <a:p>
            <a:pPr marL="342900" indent="-342900">
              <a:buClr>
                <a:srgbClr val="A4343A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Первоначальная стоимость лизингового имущества может включаться в состав капвложений для целей РИП</a:t>
            </a:r>
          </a:p>
          <a:p>
            <a:pPr algn="r">
              <a:buClr>
                <a:srgbClr val="A4343A"/>
              </a:buClr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 Амурской области от 03.11.2023 по делу № 04-8687/2022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(ПАО «Прииск Дамбуки»)</a:t>
            </a:r>
          </a:p>
          <a:p>
            <a:pPr algn="r">
              <a:buClr>
                <a:srgbClr val="A4343A"/>
              </a:buClr>
            </a:pPr>
            <a:endParaRPr lang="ru-RU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2CD1F9A-B7DE-4623-8DC0-6850A20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9" y="360000"/>
            <a:ext cx="1225021" cy="3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356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2B571F-79A3-4C9E-A6B5-7ADE54029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0045" y="6221719"/>
            <a:ext cx="1871795" cy="53244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564904"/>
            <a:ext cx="3312368" cy="1872208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Алексей Артюх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Taxology</a:t>
            </a:r>
            <a:endParaRPr lang="ru-RU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ru-RU" alt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+7 962 365-98-49</a:t>
            </a:r>
          </a:p>
          <a:p>
            <a:pPr algn="l">
              <a:spcBef>
                <a:spcPct val="0"/>
              </a:spcBef>
            </a:pPr>
            <a:r>
              <a:rPr lang="en-US" altLang="ru-RU" sz="2000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artyukh@taxology.ru</a:t>
            </a:r>
            <a:r>
              <a:rPr lang="ru-RU" altLang="ru-RU" sz="2000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ru-RU" sz="2000" dirty="0">
              <a:solidFill>
                <a:srgbClr val="A434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29" y="332656"/>
            <a:ext cx="2450043" cy="75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355976" y="5421025"/>
            <a:ext cx="4464496" cy="1129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Москва, ул. Мишина, д. 14</a:t>
            </a:r>
            <a:endParaRPr lang="en-US" alt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(495) 771-75-74</a:t>
            </a:r>
          </a:p>
          <a:p>
            <a:pPr algn="l">
              <a:spcBef>
                <a:spcPct val="0"/>
              </a:spcBef>
            </a:pPr>
            <a:r>
              <a:rPr lang="en-US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www.taxology.ru</a:t>
            </a:r>
            <a:endParaRPr lang="ru-RU" alt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95536" y="260648"/>
            <a:ext cx="4320480" cy="1129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0BC22F-D512-499E-9830-FACA5044B0F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5544341"/>
            <a:ext cx="3198506" cy="733581"/>
          </a:xfrm>
          <a:prstGeom prst="rect">
            <a:avLst/>
          </a:prstGeom>
        </p:spPr>
      </p:pic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08BABA97-0DD9-4487-91D6-608DD1E2171D}"/>
              </a:ext>
            </a:extLst>
          </p:cNvPr>
          <p:cNvSpPr txBox="1">
            <a:spLocks/>
          </p:cNvSpPr>
          <p:nvPr/>
        </p:nvSpPr>
        <p:spPr>
          <a:xfrm>
            <a:off x="408061" y="360045"/>
            <a:ext cx="5820123" cy="763227"/>
          </a:xfrm>
          <a:prstGeom prst="rect">
            <a:avLst/>
          </a:prstGeom>
        </p:spPr>
        <p:txBody>
          <a:bodyPr vert="horz" lIns="81612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у Вас возникнут дополнительные вопросы:</a:t>
            </a:r>
          </a:p>
          <a:p>
            <a:pPr algn="l"/>
            <a:endParaRPr lang="ru-RU" sz="2800" b="1" dirty="0">
              <a:solidFill>
                <a:srgbClr val="A434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E8DC16-8243-491B-9193-0D6882CA8B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2" t="10000" r="25340" b="13961"/>
          <a:stretch/>
        </p:blipFill>
        <p:spPr>
          <a:xfrm flipH="1">
            <a:off x="966842" y="2338336"/>
            <a:ext cx="2282197" cy="23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31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179512" y="6323323"/>
            <a:ext cx="50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24581-6082-4675-8EAF-75A44F2C491A}" type="slidenum">
              <a:rPr lang="ru-RU" sz="1400" smtClean="0">
                <a:solidFill>
                  <a:srgbClr val="A4343A"/>
                </a:solidFill>
              </a:rPr>
              <a:pPr/>
              <a:t>18</a:t>
            </a:fld>
            <a:endParaRPr lang="ru-RU" sz="1400" dirty="0">
              <a:solidFill>
                <a:srgbClr val="A4343A"/>
              </a:solidFill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08BABA97-0DD9-4487-91D6-608DD1E2171D}"/>
              </a:ext>
            </a:extLst>
          </p:cNvPr>
          <p:cNvSpPr txBox="1">
            <a:spLocks/>
          </p:cNvSpPr>
          <p:nvPr/>
        </p:nvSpPr>
        <p:spPr>
          <a:xfrm>
            <a:off x="408061" y="360045"/>
            <a:ext cx="6036147" cy="763227"/>
          </a:xfrm>
          <a:prstGeom prst="rect">
            <a:avLst/>
          </a:prstGeom>
        </p:spPr>
        <p:txBody>
          <a:bodyPr vert="horz" lIns="81612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en-US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Taxology</a:t>
            </a:r>
            <a:endParaRPr lang="ru-RU" sz="2800" b="1" dirty="0">
              <a:solidFill>
                <a:srgbClr val="A434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2CD1F9A-B7DE-4623-8DC0-6850A20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9" y="360000"/>
            <a:ext cx="1225021" cy="3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C798FF-3BD6-4E84-B71F-E189E141AA00}"/>
              </a:ext>
            </a:extLst>
          </p:cNvPr>
          <p:cNvSpPr txBox="1"/>
          <p:nvPr/>
        </p:nvSpPr>
        <p:spPr>
          <a:xfrm>
            <a:off x="1181063" y="1484784"/>
            <a:ext cx="2934823" cy="80066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lang="ru-RU" sz="1283" dirty="0">
                <a:latin typeface="Tahoma"/>
                <a:cs typeface="Tahoma"/>
              </a:rPr>
              <a:t>Юридическая компания </a:t>
            </a:r>
            <a:r>
              <a:rPr lang="ru-RU" sz="1283" b="1" dirty="0" err="1">
                <a:solidFill>
                  <a:srgbClr val="A2212B"/>
                </a:solidFill>
                <a:latin typeface="Tahoma"/>
                <a:cs typeface="Tahoma"/>
              </a:rPr>
              <a:t>Taxology</a:t>
            </a:r>
            <a:r>
              <a:rPr lang="ru-RU" sz="1283" dirty="0">
                <a:latin typeface="Tahoma"/>
                <a:cs typeface="Tahoma"/>
              </a:rPr>
              <a:t> с 2002 года специализируется на сложных и неоднозначных вопросах корпоративного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7035CD-130D-4572-8719-94553037EA5C}"/>
              </a:ext>
            </a:extLst>
          </p:cNvPr>
          <p:cNvSpPr txBox="1"/>
          <p:nvPr/>
        </p:nvSpPr>
        <p:spPr>
          <a:xfrm>
            <a:off x="4962955" y="1531137"/>
            <a:ext cx="3062480" cy="60324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lang="ru-RU" sz="1283" dirty="0">
                <a:latin typeface="Tahoma"/>
                <a:cs typeface="Tahoma"/>
              </a:rPr>
              <a:t>Офис компании расположен в Москве, однако география услуг охватывает все регионы России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BFE175-5145-4C7C-AAD6-4E9D9EC9ACF9}"/>
              </a:ext>
            </a:extLst>
          </p:cNvPr>
          <p:cNvSpPr txBox="1"/>
          <p:nvPr/>
        </p:nvSpPr>
        <p:spPr>
          <a:xfrm>
            <a:off x="1181063" y="2546862"/>
            <a:ext cx="2934823" cy="99809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lang="ru-RU" sz="1283" b="1" dirty="0">
                <a:solidFill>
                  <a:srgbClr val="A2212B"/>
                </a:solidFill>
                <a:latin typeface="Tahoma"/>
                <a:cs typeface="Tahoma"/>
              </a:rPr>
              <a:t>Taxology</a:t>
            </a:r>
            <a:r>
              <a:rPr lang="ru-RU" sz="1283" dirty="0">
                <a:latin typeface="Tahoma"/>
                <a:cs typeface="Tahoma"/>
              </a:rPr>
              <a:t> - одна из наиболее успешных юридических фирм в сфере разрешения налоговых споров: с 2015 года наши юристы одержали 21 победу в Верховном Суде РФ.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9F789D-7499-418A-9D9D-E92D8BC8A4E1}"/>
              </a:ext>
            </a:extLst>
          </p:cNvPr>
          <p:cNvSpPr txBox="1"/>
          <p:nvPr/>
        </p:nvSpPr>
        <p:spPr>
          <a:xfrm>
            <a:off x="4962955" y="2544549"/>
            <a:ext cx="3844390" cy="1195521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lang="ru-RU" sz="1283" dirty="0">
                <a:latin typeface="Tahoma"/>
                <a:cs typeface="Tahoma"/>
              </a:rPr>
              <a:t>Среди клиентов </a:t>
            </a:r>
            <a:r>
              <a:rPr lang="ru-RU" sz="1283" b="1" dirty="0" err="1">
                <a:solidFill>
                  <a:srgbClr val="A2212B"/>
                </a:solidFill>
                <a:latin typeface="Tahoma"/>
                <a:cs typeface="Tahoma"/>
              </a:rPr>
              <a:t>Taxology</a:t>
            </a:r>
            <a:r>
              <a:rPr lang="ru-RU" sz="1283" dirty="0">
                <a:latin typeface="Tahoma"/>
                <a:cs typeface="Tahoma"/>
              </a:rPr>
              <a:t> известные российские и международные корпорации, более 2</a:t>
            </a:r>
            <a:r>
              <a:rPr lang="en-US" sz="1283" dirty="0">
                <a:latin typeface="Tahoma"/>
                <a:cs typeface="Tahoma"/>
              </a:rPr>
              <a:t>5</a:t>
            </a:r>
            <a:r>
              <a:rPr lang="ru-RU" sz="1283" dirty="0">
                <a:latin typeface="Tahoma"/>
                <a:cs typeface="Tahoma"/>
              </a:rPr>
              <a:t>-</a:t>
            </a:r>
            <a:r>
              <a:rPr lang="ru-RU" sz="1283" dirty="0" err="1">
                <a:latin typeface="Tahoma"/>
                <a:cs typeface="Tahoma"/>
              </a:rPr>
              <a:t>ти</a:t>
            </a:r>
            <a:r>
              <a:rPr lang="ru-RU" sz="1283" dirty="0">
                <a:latin typeface="Tahoma"/>
                <a:cs typeface="Tahoma"/>
              </a:rPr>
              <a:t> из которых входят в рейтинг ТОП-100 по версии агентства РБК. Нам доверяют </a:t>
            </a:r>
            <a:r>
              <a:rPr lang="ru-RU" sz="1283" dirty="0" err="1">
                <a:latin typeface="Tahoma"/>
                <a:cs typeface="Tahoma"/>
              </a:rPr>
              <a:t>Альфа-банк</a:t>
            </a:r>
            <a:r>
              <a:rPr lang="ru-RU" sz="1283" dirty="0">
                <a:latin typeface="Tahoma"/>
                <a:cs typeface="Tahoma"/>
              </a:rPr>
              <a:t>, Балтика, Еврохим, Х5, Газпромнефть, Сибур и более десятка других крупных холдингов.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C9ABAE9-48EF-41D7-B2E1-351B6CDA688E}"/>
              </a:ext>
            </a:extLst>
          </p:cNvPr>
          <p:cNvGrpSpPr/>
          <p:nvPr/>
        </p:nvGrpSpPr>
        <p:grpSpPr>
          <a:xfrm>
            <a:off x="662452" y="1503988"/>
            <a:ext cx="424573" cy="424573"/>
            <a:chOff x="2832100" y="5534025"/>
            <a:chExt cx="914400" cy="9144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239AC7DF-7838-4FBA-8424-5D3B683F90FD}"/>
                </a:ext>
              </a:extLst>
            </p:cNvPr>
            <p:cNvSpPr/>
            <p:nvPr/>
          </p:nvSpPr>
          <p:spPr>
            <a:xfrm>
              <a:off x="2832100" y="5534025"/>
              <a:ext cx="914400" cy="914400"/>
            </a:xfrm>
            <a:prstGeom prst="ellipse">
              <a:avLst/>
            </a:prstGeom>
            <a:solidFill>
              <a:srgbClr val="A2212B"/>
            </a:solidFill>
            <a:ln w="12700" cap="flat">
              <a:noFill/>
              <a:miter lim="800000"/>
            </a:ln>
            <a:effectLst>
              <a:outerShdw dist="38100" dir="2700000" sx="101000" sy="101000" algn="tl" rotWithShape="0">
                <a:prstClr val="black">
                  <a:alpha val="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39"/>
            </a:p>
          </p:txBody>
        </p:sp>
        <p:grpSp>
          <p:nvGrpSpPr>
            <p:cNvPr id="23" name="Group 482">
              <a:extLst>
                <a:ext uri="{FF2B5EF4-FFF2-40B4-BE49-F238E27FC236}">
                  <a16:creationId xmlns:a16="http://schemas.microsoft.com/office/drawing/2014/main" id="{AC5F8470-5514-4450-BF20-88FDB4E888C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14980" y="5747385"/>
              <a:ext cx="528211" cy="522174"/>
              <a:chOff x="1604" y="873"/>
              <a:chExt cx="700" cy="692"/>
            </a:xfrm>
          </p:grpSpPr>
          <p:sp>
            <p:nvSpPr>
              <p:cNvPr id="24" name="Freeform 483">
                <a:extLst>
                  <a:ext uri="{FF2B5EF4-FFF2-40B4-BE49-F238E27FC236}">
                    <a16:creationId xmlns:a16="http://schemas.microsoft.com/office/drawing/2014/main" id="{630090F1-EA1E-48DB-9B96-DC098F94E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" y="1186"/>
                <a:ext cx="159" cy="170"/>
              </a:xfrm>
              <a:custGeom>
                <a:avLst/>
                <a:gdLst>
                  <a:gd name="T0" fmla="*/ 469 w 469"/>
                  <a:gd name="T1" fmla="*/ 500 h 500"/>
                  <a:gd name="T2" fmla="*/ 0 w 469"/>
                  <a:gd name="T3" fmla="*/ 232 h 500"/>
                  <a:gd name="T4" fmla="*/ 0 w 469"/>
                  <a:gd name="T5" fmla="*/ 0 h 500"/>
                  <a:gd name="T6" fmla="*/ 0 w 469"/>
                  <a:gd name="T7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9" h="500">
                    <a:moveTo>
                      <a:pt x="469" y="500"/>
                    </a:moveTo>
                    <a:lnTo>
                      <a:pt x="0" y="23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25" name="Freeform 484">
                <a:extLst>
                  <a:ext uri="{FF2B5EF4-FFF2-40B4-BE49-F238E27FC236}">
                    <a16:creationId xmlns:a16="http://schemas.microsoft.com/office/drawing/2014/main" id="{20849F14-3F33-4EA6-B073-05140E125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" y="965"/>
                <a:ext cx="43" cy="64"/>
              </a:xfrm>
              <a:custGeom>
                <a:avLst/>
                <a:gdLst>
                  <a:gd name="T0" fmla="*/ 127 w 127"/>
                  <a:gd name="T1" fmla="*/ 189 h 189"/>
                  <a:gd name="T2" fmla="*/ 0 w 127"/>
                  <a:gd name="T3" fmla="*/ 115 h 189"/>
                  <a:gd name="T4" fmla="*/ 127 w 127"/>
                  <a:gd name="T5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189">
                    <a:moveTo>
                      <a:pt x="127" y="189"/>
                    </a:moveTo>
                    <a:lnTo>
                      <a:pt x="0" y="115"/>
                    </a:lnTo>
                    <a:lnTo>
                      <a:pt x="127" y="0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26" name="Freeform 485">
                <a:extLst>
                  <a:ext uri="{FF2B5EF4-FFF2-40B4-BE49-F238E27FC236}">
                    <a16:creationId xmlns:a16="http://schemas.microsoft.com/office/drawing/2014/main" id="{264DD430-212D-4DDF-822C-8C1FC255B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" y="1265"/>
                <a:ext cx="29" cy="91"/>
              </a:xfrm>
              <a:custGeom>
                <a:avLst/>
                <a:gdLst>
                  <a:gd name="T0" fmla="*/ 63 w 85"/>
                  <a:gd name="T1" fmla="*/ 0 h 267"/>
                  <a:gd name="T2" fmla="*/ 0 w 85"/>
                  <a:gd name="T3" fmla="*/ 36 h 267"/>
                  <a:gd name="T4" fmla="*/ 0 w 85"/>
                  <a:gd name="T5" fmla="*/ 267 h 267"/>
                  <a:gd name="T6" fmla="*/ 85 w 85"/>
                  <a:gd name="T7" fmla="*/ 219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267">
                    <a:moveTo>
                      <a:pt x="63" y="0"/>
                    </a:moveTo>
                    <a:lnTo>
                      <a:pt x="0" y="36"/>
                    </a:lnTo>
                    <a:lnTo>
                      <a:pt x="0" y="267"/>
                    </a:lnTo>
                    <a:lnTo>
                      <a:pt x="85" y="219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27" name="Freeform 486">
                <a:extLst>
                  <a:ext uri="{FF2B5EF4-FFF2-40B4-BE49-F238E27FC236}">
                    <a16:creationId xmlns:a16="http://schemas.microsoft.com/office/drawing/2014/main" id="{46497AF7-AB27-4325-843E-E52DF1769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" y="1167"/>
                <a:ext cx="43" cy="43"/>
              </a:xfrm>
              <a:custGeom>
                <a:avLst/>
                <a:gdLst>
                  <a:gd name="T0" fmla="*/ 127 w 127"/>
                  <a:gd name="T1" fmla="*/ 126 h 126"/>
                  <a:gd name="T2" fmla="*/ 0 w 127"/>
                  <a:gd name="T3" fmla="*/ 56 h 126"/>
                  <a:gd name="T4" fmla="*/ 127 w 127"/>
                  <a:gd name="T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126">
                    <a:moveTo>
                      <a:pt x="127" y="126"/>
                    </a:moveTo>
                    <a:lnTo>
                      <a:pt x="0" y="56"/>
                    </a:lnTo>
                    <a:lnTo>
                      <a:pt x="127" y="0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28" name="Freeform 487">
                <a:extLst>
                  <a:ext uri="{FF2B5EF4-FFF2-40B4-BE49-F238E27FC236}">
                    <a16:creationId xmlns:a16="http://schemas.microsoft.com/office/drawing/2014/main" id="{ADBE391A-6221-4B5C-A103-2F0A72F44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" y="1257"/>
                <a:ext cx="55" cy="20"/>
              </a:xfrm>
              <a:custGeom>
                <a:avLst/>
                <a:gdLst>
                  <a:gd name="T0" fmla="*/ 162 w 162"/>
                  <a:gd name="T1" fmla="*/ 24 h 60"/>
                  <a:gd name="T2" fmla="*/ 99 w 162"/>
                  <a:gd name="T3" fmla="*/ 60 h 60"/>
                  <a:gd name="T4" fmla="*/ 0 w 162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" h="60">
                    <a:moveTo>
                      <a:pt x="162" y="24"/>
                    </a:moveTo>
                    <a:lnTo>
                      <a:pt x="99" y="6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29" name="Freeform 488">
                <a:extLst>
                  <a:ext uri="{FF2B5EF4-FFF2-40B4-BE49-F238E27FC236}">
                    <a16:creationId xmlns:a16="http://schemas.microsoft.com/office/drawing/2014/main" id="{35342FE2-7163-4935-89A6-F7A547472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1029"/>
                <a:ext cx="0" cy="181"/>
              </a:xfrm>
              <a:custGeom>
                <a:avLst/>
                <a:gdLst>
                  <a:gd name="T0" fmla="*/ 531 h 531"/>
                  <a:gd name="T1" fmla="*/ 0 h 531"/>
                  <a:gd name="T2" fmla="*/ 429 h 5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31">
                    <a:moveTo>
                      <a:pt x="0" y="531"/>
                    </a:moveTo>
                    <a:lnTo>
                      <a:pt x="0" y="0"/>
                    </a:lnTo>
                    <a:lnTo>
                      <a:pt x="0" y="429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30" name="Freeform 489">
                <a:extLst>
                  <a:ext uri="{FF2B5EF4-FFF2-40B4-BE49-F238E27FC236}">
                    <a16:creationId xmlns:a16="http://schemas.microsoft.com/office/drawing/2014/main" id="{77C26015-7636-48EB-90CF-43D213D12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" y="943"/>
                <a:ext cx="120" cy="314"/>
              </a:xfrm>
              <a:custGeom>
                <a:avLst/>
                <a:gdLst>
                  <a:gd name="T0" fmla="*/ 353 w 353"/>
                  <a:gd name="T1" fmla="*/ 330 h 924"/>
                  <a:gd name="T2" fmla="*/ 353 w 353"/>
                  <a:gd name="T3" fmla="*/ 0 h 924"/>
                  <a:gd name="T4" fmla="*/ 0 w 353"/>
                  <a:gd name="T5" fmla="*/ 204 h 924"/>
                  <a:gd name="T6" fmla="*/ 0 w 353"/>
                  <a:gd name="T7" fmla="*/ 924 h 924"/>
                  <a:gd name="T8" fmla="*/ 151 w 353"/>
                  <a:gd name="T9" fmla="*/ 837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924">
                    <a:moveTo>
                      <a:pt x="353" y="330"/>
                    </a:moveTo>
                    <a:lnTo>
                      <a:pt x="353" y="0"/>
                    </a:lnTo>
                    <a:lnTo>
                      <a:pt x="0" y="204"/>
                    </a:lnTo>
                    <a:lnTo>
                      <a:pt x="0" y="924"/>
                    </a:lnTo>
                    <a:lnTo>
                      <a:pt x="151" y="837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31" name="Freeform 490">
                <a:extLst>
                  <a:ext uri="{FF2B5EF4-FFF2-40B4-BE49-F238E27FC236}">
                    <a16:creationId xmlns:a16="http://schemas.microsoft.com/office/drawing/2014/main" id="{EA970BAB-2970-4818-956A-09D077C23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895"/>
                <a:ext cx="202" cy="117"/>
              </a:xfrm>
              <a:custGeom>
                <a:avLst/>
                <a:gdLst>
                  <a:gd name="T0" fmla="*/ 352 w 596"/>
                  <a:gd name="T1" fmla="*/ 0 h 343"/>
                  <a:gd name="T2" fmla="*/ 596 w 596"/>
                  <a:gd name="T3" fmla="*/ 139 h 343"/>
                  <a:gd name="T4" fmla="*/ 243 w 596"/>
                  <a:gd name="T5" fmla="*/ 343 h 343"/>
                  <a:gd name="T6" fmla="*/ 0 w 596"/>
                  <a:gd name="T7" fmla="*/ 204 h 343"/>
                  <a:gd name="T8" fmla="*/ 352 w 596"/>
                  <a:gd name="T9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343">
                    <a:moveTo>
                      <a:pt x="352" y="0"/>
                    </a:moveTo>
                    <a:lnTo>
                      <a:pt x="596" y="139"/>
                    </a:lnTo>
                    <a:lnTo>
                      <a:pt x="243" y="343"/>
                    </a:lnTo>
                    <a:lnTo>
                      <a:pt x="0" y="204"/>
                    </a:lnTo>
                    <a:lnTo>
                      <a:pt x="352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32" name="Line 491">
                <a:extLst>
                  <a:ext uri="{FF2B5EF4-FFF2-40B4-BE49-F238E27FC236}">
                    <a16:creationId xmlns:a16="http://schemas.microsoft.com/office/drawing/2014/main" id="{6DA60841-3C08-4A52-B55A-DF02B6EC4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3" y="1398"/>
                <a:ext cx="56" cy="32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33" name="Freeform 492">
                <a:extLst>
                  <a:ext uri="{FF2B5EF4-FFF2-40B4-BE49-F238E27FC236}">
                    <a16:creationId xmlns:a16="http://schemas.microsoft.com/office/drawing/2014/main" id="{599DDF7D-9C39-4524-BB90-28C9F9FAF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" y="1027"/>
                <a:ext cx="250" cy="152"/>
              </a:xfrm>
              <a:custGeom>
                <a:avLst/>
                <a:gdLst>
                  <a:gd name="T0" fmla="*/ 0 w 733"/>
                  <a:gd name="T1" fmla="*/ 187 h 446"/>
                  <a:gd name="T2" fmla="*/ 292 w 733"/>
                  <a:gd name="T3" fmla="*/ 18 h 446"/>
                  <a:gd name="T4" fmla="*/ 366 w 733"/>
                  <a:gd name="T5" fmla="*/ 0 h 446"/>
                  <a:gd name="T6" fmla="*/ 366 w 733"/>
                  <a:gd name="T7" fmla="*/ 0 h 446"/>
                  <a:gd name="T8" fmla="*/ 495 w 733"/>
                  <a:gd name="T9" fmla="*/ 40 h 446"/>
                  <a:gd name="T10" fmla="*/ 663 w 733"/>
                  <a:gd name="T11" fmla="*/ 206 h 446"/>
                  <a:gd name="T12" fmla="*/ 733 w 733"/>
                  <a:gd name="T13" fmla="*/ 418 h 446"/>
                  <a:gd name="T14" fmla="*/ 733 w 733"/>
                  <a:gd name="T15" fmla="*/ 446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3" h="446">
                    <a:moveTo>
                      <a:pt x="0" y="187"/>
                    </a:moveTo>
                    <a:lnTo>
                      <a:pt x="292" y="18"/>
                    </a:lnTo>
                    <a:cubicBezTo>
                      <a:pt x="315" y="6"/>
                      <a:pt x="340" y="0"/>
                      <a:pt x="366" y="0"/>
                    </a:cubicBezTo>
                    <a:lnTo>
                      <a:pt x="366" y="0"/>
                    </a:lnTo>
                    <a:cubicBezTo>
                      <a:pt x="411" y="2"/>
                      <a:pt x="456" y="15"/>
                      <a:pt x="495" y="40"/>
                    </a:cubicBezTo>
                    <a:cubicBezTo>
                      <a:pt x="563" y="81"/>
                      <a:pt x="621" y="138"/>
                      <a:pt x="663" y="206"/>
                    </a:cubicBezTo>
                    <a:cubicBezTo>
                      <a:pt x="706" y="274"/>
                      <a:pt x="733" y="351"/>
                      <a:pt x="733" y="418"/>
                    </a:cubicBezTo>
                    <a:lnTo>
                      <a:pt x="733" y="446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34" name="Freeform 493">
                <a:extLst>
                  <a:ext uri="{FF2B5EF4-FFF2-40B4-BE49-F238E27FC236}">
                    <a16:creationId xmlns:a16="http://schemas.microsoft.com/office/drawing/2014/main" id="{0DE097A7-5349-4483-AE24-87F0DDB6B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1085"/>
                <a:ext cx="176" cy="351"/>
              </a:xfrm>
              <a:custGeom>
                <a:avLst/>
                <a:gdLst>
                  <a:gd name="T0" fmla="*/ 448 w 519"/>
                  <a:gd name="T1" fmla="*/ 206 h 1033"/>
                  <a:gd name="T2" fmla="*/ 280 w 519"/>
                  <a:gd name="T3" fmla="*/ 39 h 1033"/>
                  <a:gd name="T4" fmla="*/ 151 w 519"/>
                  <a:gd name="T5" fmla="*/ 0 h 1033"/>
                  <a:gd name="T6" fmla="*/ 151 w 519"/>
                  <a:gd name="T7" fmla="*/ 0 h 1033"/>
                  <a:gd name="T8" fmla="*/ 78 w 519"/>
                  <a:gd name="T9" fmla="*/ 18 h 1033"/>
                  <a:gd name="T10" fmla="*/ 25 w 519"/>
                  <a:gd name="T11" fmla="*/ 70 h 1033"/>
                  <a:gd name="T12" fmla="*/ 2 w 519"/>
                  <a:gd name="T13" fmla="*/ 166 h 1033"/>
                  <a:gd name="T14" fmla="*/ 2 w 519"/>
                  <a:gd name="T15" fmla="*/ 615 h 1033"/>
                  <a:gd name="T16" fmla="*/ 72 w 519"/>
                  <a:gd name="T17" fmla="*/ 827 h 1033"/>
                  <a:gd name="T18" fmla="*/ 239 w 519"/>
                  <a:gd name="T19" fmla="*/ 994 h 1033"/>
                  <a:gd name="T20" fmla="*/ 368 w 519"/>
                  <a:gd name="T21" fmla="*/ 1033 h 1033"/>
                  <a:gd name="T22" fmla="*/ 441 w 519"/>
                  <a:gd name="T23" fmla="*/ 1015 h 1033"/>
                  <a:gd name="T24" fmla="*/ 495 w 519"/>
                  <a:gd name="T25" fmla="*/ 964 h 1033"/>
                  <a:gd name="T26" fmla="*/ 518 w 519"/>
                  <a:gd name="T27" fmla="*/ 867 h 1033"/>
                  <a:gd name="T28" fmla="*/ 518 w 519"/>
                  <a:gd name="T29" fmla="*/ 418 h 1033"/>
                  <a:gd name="T30" fmla="*/ 448 w 519"/>
                  <a:gd name="T31" fmla="*/ 206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9" h="1033">
                    <a:moveTo>
                      <a:pt x="448" y="206"/>
                    </a:moveTo>
                    <a:cubicBezTo>
                      <a:pt x="406" y="138"/>
                      <a:pt x="348" y="81"/>
                      <a:pt x="280" y="39"/>
                    </a:cubicBezTo>
                    <a:cubicBezTo>
                      <a:pt x="241" y="15"/>
                      <a:pt x="196" y="2"/>
                      <a:pt x="151" y="0"/>
                    </a:cubicBezTo>
                    <a:lnTo>
                      <a:pt x="151" y="0"/>
                    </a:lnTo>
                    <a:cubicBezTo>
                      <a:pt x="125" y="0"/>
                      <a:pt x="100" y="6"/>
                      <a:pt x="78" y="18"/>
                    </a:cubicBezTo>
                    <a:cubicBezTo>
                      <a:pt x="55" y="30"/>
                      <a:pt x="37" y="48"/>
                      <a:pt x="25" y="70"/>
                    </a:cubicBezTo>
                    <a:cubicBezTo>
                      <a:pt x="8" y="99"/>
                      <a:pt x="0" y="133"/>
                      <a:pt x="2" y="166"/>
                    </a:cubicBezTo>
                    <a:lnTo>
                      <a:pt x="2" y="615"/>
                    </a:lnTo>
                    <a:cubicBezTo>
                      <a:pt x="2" y="683"/>
                      <a:pt x="28" y="759"/>
                      <a:pt x="72" y="827"/>
                    </a:cubicBezTo>
                    <a:cubicBezTo>
                      <a:pt x="114" y="895"/>
                      <a:pt x="171" y="952"/>
                      <a:pt x="239" y="994"/>
                    </a:cubicBezTo>
                    <a:cubicBezTo>
                      <a:pt x="278" y="1018"/>
                      <a:pt x="322" y="1031"/>
                      <a:pt x="368" y="1033"/>
                    </a:cubicBezTo>
                    <a:cubicBezTo>
                      <a:pt x="394" y="1033"/>
                      <a:pt x="419" y="1027"/>
                      <a:pt x="441" y="1015"/>
                    </a:cubicBezTo>
                    <a:cubicBezTo>
                      <a:pt x="464" y="1003"/>
                      <a:pt x="482" y="985"/>
                      <a:pt x="495" y="964"/>
                    </a:cubicBezTo>
                    <a:cubicBezTo>
                      <a:pt x="511" y="934"/>
                      <a:pt x="519" y="901"/>
                      <a:pt x="518" y="867"/>
                    </a:cubicBezTo>
                    <a:lnTo>
                      <a:pt x="518" y="418"/>
                    </a:lnTo>
                    <a:cubicBezTo>
                      <a:pt x="518" y="351"/>
                      <a:pt x="491" y="274"/>
                      <a:pt x="448" y="206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35" name="Freeform 494">
                <a:extLst>
                  <a:ext uri="{FF2B5EF4-FFF2-40B4-BE49-F238E27FC236}">
                    <a16:creationId xmlns:a16="http://schemas.microsoft.com/office/drawing/2014/main" id="{98B5AC14-E26F-45ED-9887-BB919AD02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186"/>
                <a:ext cx="57" cy="155"/>
              </a:xfrm>
              <a:custGeom>
                <a:avLst/>
                <a:gdLst>
                  <a:gd name="T0" fmla="*/ 144 w 168"/>
                  <a:gd name="T1" fmla="*/ 67 h 454"/>
                  <a:gd name="T2" fmla="*/ 90 w 168"/>
                  <a:gd name="T3" fmla="*/ 13 h 454"/>
                  <a:gd name="T4" fmla="*/ 49 w 168"/>
                  <a:gd name="T5" fmla="*/ 0 h 454"/>
                  <a:gd name="T6" fmla="*/ 49 w 168"/>
                  <a:gd name="T7" fmla="*/ 0 h 454"/>
                  <a:gd name="T8" fmla="*/ 25 w 168"/>
                  <a:gd name="T9" fmla="*/ 6 h 454"/>
                  <a:gd name="T10" fmla="*/ 8 w 168"/>
                  <a:gd name="T11" fmla="*/ 23 h 454"/>
                  <a:gd name="T12" fmla="*/ 1 w 168"/>
                  <a:gd name="T13" fmla="*/ 54 h 454"/>
                  <a:gd name="T14" fmla="*/ 1 w 168"/>
                  <a:gd name="T15" fmla="*/ 319 h 454"/>
                  <a:gd name="T16" fmla="*/ 23 w 168"/>
                  <a:gd name="T17" fmla="*/ 388 h 454"/>
                  <a:gd name="T18" fmla="*/ 77 w 168"/>
                  <a:gd name="T19" fmla="*/ 441 h 454"/>
                  <a:gd name="T20" fmla="*/ 119 w 168"/>
                  <a:gd name="T21" fmla="*/ 454 h 454"/>
                  <a:gd name="T22" fmla="*/ 143 w 168"/>
                  <a:gd name="T23" fmla="*/ 448 h 454"/>
                  <a:gd name="T24" fmla="*/ 160 w 168"/>
                  <a:gd name="T25" fmla="*/ 431 h 454"/>
                  <a:gd name="T26" fmla="*/ 167 w 168"/>
                  <a:gd name="T27" fmla="*/ 400 h 454"/>
                  <a:gd name="T28" fmla="*/ 167 w 168"/>
                  <a:gd name="T29" fmla="*/ 135 h 454"/>
                  <a:gd name="T30" fmla="*/ 144 w 168"/>
                  <a:gd name="T31" fmla="*/ 67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8" h="454">
                    <a:moveTo>
                      <a:pt x="144" y="67"/>
                    </a:moveTo>
                    <a:cubicBezTo>
                      <a:pt x="131" y="45"/>
                      <a:pt x="112" y="26"/>
                      <a:pt x="90" y="13"/>
                    </a:cubicBezTo>
                    <a:cubicBezTo>
                      <a:pt x="78" y="5"/>
                      <a:pt x="63" y="1"/>
                      <a:pt x="49" y="0"/>
                    </a:cubicBezTo>
                    <a:lnTo>
                      <a:pt x="49" y="0"/>
                    </a:lnTo>
                    <a:cubicBezTo>
                      <a:pt x="40" y="0"/>
                      <a:pt x="32" y="2"/>
                      <a:pt x="25" y="6"/>
                    </a:cubicBezTo>
                    <a:cubicBezTo>
                      <a:pt x="18" y="10"/>
                      <a:pt x="12" y="16"/>
                      <a:pt x="8" y="23"/>
                    </a:cubicBezTo>
                    <a:cubicBezTo>
                      <a:pt x="3" y="32"/>
                      <a:pt x="0" y="43"/>
                      <a:pt x="1" y="54"/>
                    </a:cubicBezTo>
                    <a:lnTo>
                      <a:pt x="1" y="319"/>
                    </a:lnTo>
                    <a:cubicBezTo>
                      <a:pt x="2" y="344"/>
                      <a:pt x="9" y="368"/>
                      <a:pt x="23" y="388"/>
                    </a:cubicBezTo>
                    <a:cubicBezTo>
                      <a:pt x="37" y="410"/>
                      <a:pt x="55" y="428"/>
                      <a:pt x="77" y="441"/>
                    </a:cubicBezTo>
                    <a:cubicBezTo>
                      <a:pt x="90" y="449"/>
                      <a:pt x="104" y="454"/>
                      <a:pt x="119" y="454"/>
                    </a:cubicBezTo>
                    <a:cubicBezTo>
                      <a:pt x="127" y="454"/>
                      <a:pt x="135" y="452"/>
                      <a:pt x="143" y="448"/>
                    </a:cubicBezTo>
                    <a:cubicBezTo>
                      <a:pt x="150" y="444"/>
                      <a:pt x="156" y="439"/>
                      <a:pt x="160" y="431"/>
                    </a:cubicBezTo>
                    <a:cubicBezTo>
                      <a:pt x="165" y="422"/>
                      <a:pt x="168" y="411"/>
                      <a:pt x="167" y="400"/>
                    </a:cubicBezTo>
                    <a:lnTo>
                      <a:pt x="167" y="135"/>
                    </a:lnTo>
                    <a:cubicBezTo>
                      <a:pt x="166" y="111"/>
                      <a:pt x="158" y="87"/>
                      <a:pt x="144" y="67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36" name="Freeform 495">
                <a:extLst>
                  <a:ext uri="{FF2B5EF4-FFF2-40B4-BE49-F238E27FC236}">
                    <a16:creationId xmlns:a16="http://schemas.microsoft.com/office/drawing/2014/main" id="{3C331862-F554-44F7-AE08-4AFFE4EC0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" y="1156"/>
                <a:ext cx="249" cy="403"/>
              </a:xfrm>
              <a:custGeom>
                <a:avLst/>
                <a:gdLst>
                  <a:gd name="T0" fmla="*/ 0 w 734"/>
                  <a:gd name="T1" fmla="*/ 187 h 1185"/>
                  <a:gd name="T2" fmla="*/ 293 w 734"/>
                  <a:gd name="T3" fmla="*/ 18 h 1185"/>
                  <a:gd name="T4" fmla="*/ 366 w 734"/>
                  <a:gd name="T5" fmla="*/ 0 h 1185"/>
                  <a:gd name="T6" fmla="*/ 366 w 734"/>
                  <a:gd name="T7" fmla="*/ 0 h 1185"/>
                  <a:gd name="T8" fmla="*/ 495 w 734"/>
                  <a:gd name="T9" fmla="*/ 40 h 1185"/>
                  <a:gd name="T10" fmla="*/ 663 w 734"/>
                  <a:gd name="T11" fmla="*/ 206 h 1185"/>
                  <a:gd name="T12" fmla="*/ 734 w 734"/>
                  <a:gd name="T13" fmla="*/ 419 h 1185"/>
                  <a:gd name="T14" fmla="*/ 734 w 734"/>
                  <a:gd name="T15" fmla="*/ 867 h 1185"/>
                  <a:gd name="T16" fmla="*/ 710 w 734"/>
                  <a:gd name="T17" fmla="*/ 963 h 1185"/>
                  <a:gd name="T18" fmla="*/ 657 w 734"/>
                  <a:gd name="T19" fmla="*/ 1016 h 1185"/>
                  <a:gd name="T20" fmla="*/ 364 w 734"/>
                  <a:gd name="T21" fmla="*/ 1185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4" h="1185">
                    <a:moveTo>
                      <a:pt x="0" y="187"/>
                    </a:moveTo>
                    <a:lnTo>
                      <a:pt x="293" y="18"/>
                    </a:lnTo>
                    <a:cubicBezTo>
                      <a:pt x="315" y="6"/>
                      <a:pt x="341" y="0"/>
                      <a:pt x="366" y="0"/>
                    </a:cubicBezTo>
                    <a:lnTo>
                      <a:pt x="366" y="0"/>
                    </a:lnTo>
                    <a:cubicBezTo>
                      <a:pt x="412" y="2"/>
                      <a:pt x="456" y="16"/>
                      <a:pt x="495" y="40"/>
                    </a:cubicBezTo>
                    <a:cubicBezTo>
                      <a:pt x="563" y="81"/>
                      <a:pt x="621" y="138"/>
                      <a:pt x="663" y="206"/>
                    </a:cubicBezTo>
                    <a:cubicBezTo>
                      <a:pt x="707" y="274"/>
                      <a:pt x="734" y="351"/>
                      <a:pt x="734" y="419"/>
                    </a:cubicBezTo>
                    <a:lnTo>
                      <a:pt x="734" y="867"/>
                    </a:lnTo>
                    <a:cubicBezTo>
                      <a:pt x="734" y="900"/>
                      <a:pt x="726" y="934"/>
                      <a:pt x="710" y="963"/>
                    </a:cubicBezTo>
                    <a:cubicBezTo>
                      <a:pt x="698" y="985"/>
                      <a:pt x="679" y="1003"/>
                      <a:pt x="657" y="1016"/>
                    </a:cubicBezTo>
                    <a:lnTo>
                      <a:pt x="364" y="1185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37" name="Freeform 496">
                <a:extLst>
                  <a:ext uri="{FF2B5EF4-FFF2-40B4-BE49-F238E27FC236}">
                    <a16:creationId xmlns:a16="http://schemas.microsoft.com/office/drawing/2014/main" id="{77680254-6782-4FEB-89D7-74C414FBA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214"/>
                <a:ext cx="177" cy="351"/>
              </a:xfrm>
              <a:custGeom>
                <a:avLst/>
                <a:gdLst>
                  <a:gd name="T0" fmla="*/ 448 w 518"/>
                  <a:gd name="T1" fmla="*/ 206 h 1033"/>
                  <a:gd name="T2" fmla="*/ 279 w 518"/>
                  <a:gd name="T3" fmla="*/ 40 h 1033"/>
                  <a:gd name="T4" fmla="*/ 150 w 518"/>
                  <a:gd name="T5" fmla="*/ 0 h 1033"/>
                  <a:gd name="T6" fmla="*/ 150 w 518"/>
                  <a:gd name="T7" fmla="*/ 0 h 1033"/>
                  <a:gd name="T8" fmla="*/ 77 w 518"/>
                  <a:gd name="T9" fmla="*/ 18 h 1033"/>
                  <a:gd name="T10" fmla="*/ 24 w 518"/>
                  <a:gd name="T11" fmla="*/ 70 h 1033"/>
                  <a:gd name="T12" fmla="*/ 1 w 518"/>
                  <a:gd name="T13" fmla="*/ 167 h 1033"/>
                  <a:gd name="T14" fmla="*/ 1 w 518"/>
                  <a:gd name="T15" fmla="*/ 615 h 1033"/>
                  <a:gd name="T16" fmla="*/ 71 w 518"/>
                  <a:gd name="T17" fmla="*/ 827 h 1033"/>
                  <a:gd name="T18" fmla="*/ 239 w 518"/>
                  <a:gd name="T19" fmla="*/ 994 h 1033"/>
                  <a:gd name="T20" fmla="*/ 368 w 518"/>
                  <a:gd name="T21" fmla="*/ 1033 h 1033"/>
                  <a:gd name="T22" fmla="*/ 441 w 518"/>
                  <a:gd name="T23" fmla="*/ 1016 h 1033"/>
                  <a:gd name="T24" fmla="*/ 494 w 518"/>
                  <a:gd name="T25" fmla="*/ 963 h 1033"/>
                  <a:gd name="T26" fmla="*/ 517 w 518"/>
                  <a:gd name="T27" fmla="*/ 867 h 1033"/>
                  <a:gd name="T28" fmla="*/ 517 w 518"/>
                  <a:gd name="T29" fmla="*/ 419 h 1033"/>
                  <a:gd name="T30" fmla="*/ 448 w 518"/>
                  <a:gd name="T31" fmla="*/ 206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8" h="1033">
                    <a:moveTo>
                      <a:pt x="448" y="206"/>
                    </a:moveTo>
                    <a:cubicBezTo>
                      <a:pt x="405" y="138"/>
                      <a:pt x="348" y="81"/>
                      <a:pt x="279" y="40"/>
                    </a:cubicBezTo>
                    <a:cubicBezTo>
                      <a:pt x="240" y="15"/>
                      <a:pt x="196" y="2"/>
                      <a:pt x="150" y="0"/>
                    </a:cubicBezTo>
                    <a:lnTo>
                      <a:pt x="150" y="0"/>
                    </a:lnTo>
                    <a:cubicBezTo>
                      <a:pt x="125" y="0"/>
                      <a:pt x="100" y="6"/>
                      <a:pt x="77" y="18"/>
                    </a:cubicBezTo>
                    <a:cubicBezTo>
                      <a:pt x="55" y="30"/>
                      <a:pt x="36" y="48"/>
                      <a:pt x="24" y="70"/>
                    </a:cubicBezTo>
                    <a:cubicBezTo>
                      <a:pt x="8" y="100"/>
                      <a:pt x="0" y="133"/>
                      <a:pt x="1" y="167"/>
                    </a:cubicBezTo>
                    <a:lnTo>
                      <a:pt x="1" y="615"/>
                    </a:lnTo>
                    <a:cubicBezTo>
                      <a:pt x="1" y="683"/>
                      <a:pt x="28" y="759"/>
                      <a:pt x="71" y="827"/>
                    </a:cubicBezTo>
                    <a:cubicBezTo>
                      <a:pt x="113" y="895"/>
                      <a:pt x="170" y="952"/>
                      <a:pt x="239" y="994"/>
                    </a:cubicBezTo>
                    <a:cubicBezTo>
                      <a:pt x="277" y="1018"/>
                      <a:pt x="322" y="1031"/>
                      <a:pt x="368" y="1033"/>
                    </a:cubicBezTo>
                    <a:cubicBezTo>
                      <a:pt x="393" y="1033"/>
                      <a:pt x="418" y="1027"/>
                      <a:pt x="441" y="1016"/>
                    </a:cubicBezTo>
                    <a:cubicBezTo>
                      <a:pt x="463" y="1003"/>
                      <a:pt x="481" y="985"/>
                      <a:pt x="494" y="963"/>
                    </a:cubicBezTo>
                    <a:cubicBezTo>
                      <a:pt x="510" y="934"/>
                      <a:pt x="518" y="900"/>
                      <a:pt x="517" y="867"/>
                    </a:cubicBezTo>
                    <a:lnTo>
                      <a:pt x="517" y="419"/>
                    </a:lnTo>
                    <a:cubicBezTo>
                      <a:pt x="518" y="351"/>
                      <a:pt x="491" y="274"/>
                      <a:pt x="448" y="206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38" name="Freeform 497">
                <a:extLst>
                  <a:ext uri="{FF2B5EF4-FFF2-40B4-BE49-F238E27FC236}">
                    <a16:creationId xmlns:a16="http://schemas.microsoft.com/office/drawing/2014/main" id="{02C08217-C688-4503-B82E-BFE65C702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1315"/>
                <a:ext cx="57" cy="155"/>
              </a:xfrm>
              <a:custGeom>
                <a:avLst/>
                <a:gdLst>
                  <a:gd name="T0" fmla="*/ 144 w 167"/>
                  <a:gd name="T1" fmla="*/ 67 h 455"/>
                  <a:gd name="T2" fmla="*/ 90 w 167"/>
                  <a:gd name="T3" fmla="*/ 13 h 455"/>
                  <a:gd name="T4" fmla="*/ 48 w 167"/>
                  <a:gd name="T5" fmla="*/ 1 h 455"/>
                  <a:gd name="T6" fmla="*/ 48 w 167"/>
                  <a:gd name="T7" fmla="*/ 1 h 455"/>
                  <a:gd name="T8" fmla="*/ 25 w 167"/>
                  <a:gd name="T9" fmla="*/ 6 h 455"/>
                  <a:gd name="T10" fmla="*/ 7 w 167"/>
                  <a:gd name="T11" fmla="*/ 23 h 455"/>
                  <a:gd name="T12" fmla="*/ 0 w 167"/>
                  <a:gd name="T13" fmla="*/ 54 h 455"/>
                  <a:gd name="T14" fmla="*/ 0 w 167"/>
                  <a:gd name="T15" fmla="*/ 320 h 455"/>
                  <a:gd name="T16" fmla="*/ 22 w 167"/>
                  <a:gd name="T17" fmla="*/ 388 h 455"/>
                  <a:gd name="T18" fmla="*/ 77 w 167"/>
                  <a:gd name="T19" fmla="*/ 442 h 455"/>
                  <a:gd name="T20" fmla="*/ 118 w 167"/>
                  <a:gd name="T21" fmla="*/ 454 h 455"/>
                  <a:gd name="T22" fmla="*/ 142 w 167"/>
                  <a:gd name="T23" fmla="*/ 449 h 455"/>
                  <a:gd name="T24" fmla="*/ 159 w 167"/>
                  <a:gd name="T25" fmla="*/ 432 h 455"/>
                  <a:gd name="T26" fmla="*/ 167 w 167"/>
                  <a:gd name="T27" fmla="*/ 401 h 455"/>
                  <a:gd name="T28" fmla="*/ 167 w 167"/>
                  <a:gd name="T29" fmla="*/ 135 h 455"/>
                  <a:gd name="T30" fmla="*/ 144 w 167"/>
                  <a:gd name="T31" fmla="*/ 67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7" h="455">
                    <a:moveTo>
                      <a:pt x="144" y="67"/>
                    </a:moveTo>
                    <a:cubicBezTo>
                      <a:pt x="130" y="45"/>
                      <a:pt x="112" y="26"/>
                      <a:pt x="90" y="13"/>
                    </a:cubicBezTo>
                    <a:cubicBezTo>
                      <a:pt x="77" y="5"/>
                      <a:pt x="63" y="1"/>
                      <a:pt x="48" y="1"/>
                    </a:cubicBezTo>
                    <a:lnTo>
                      <a:pt x="48" y="1"/>
                    </a:lnTo>
                    <a:cubicBezTo>
                      <a:pt x="40" y="0"/>
                      <a:pt x="32" y="2"/>
                      <a:pt x="25" y="6"/>
                    </a:cubicBezTo>
                    <a:cubicBezTo>
                      <a:pt x="17" y="10"/>
                      <a:pt x="11" y="16"/>
                      <a:pt x="7" y="23"/>
                    </a:cubicBezTo>
                    <a:cubicBezTo>
                      <a:pt x="2" y="33"/>
                      <a:pt x="0" y="43"/>
                      <a:pt x="0" y="54"/>
                    </a:cubicBezTo>
                    <a:lnTo>
                      <a:pt x="0" y="320"/>
                    </a:lnTo>
                    <a:cubicBezTo>
                      <a:pt x="1" y="344"/>
                      <a:pt x="9" y="368"/>
                      <a:pt x="22" y="388"/>
                    </a:cubicBezTo>
                    <a:cubicBezTo>
                      <a:pt x="36" y="410"/>
                      <a:pt x="55" y="428"/>
                      <a:pt x="77" y="442"/>
                    </a:cubicBezTo>
                    <a:cubicBezTo>
                      <a:pt x="89" y="450"/>
                      <a:pt x="104" y="454"/>
                      <a:pt x="118" y="454"/>
                    </a:cubicBezTo>
                    <a:cubicBezTo>
                      <a:pt x="126" y="455"/>
                      <a:pt x="135" y="453"/>
                      <a:pt x="142" y="449"/>
                    </a:cubicBezTo>
                    <a:cubicBezTo>
                      <a:pt x="149" y="445"/>
                      <a:pt x="155" y="439"/>
                      <a:pt x="159" y="432"/>
                    </a:cubicBezTo>
                    <a:cubicBezTo>
                      <a:pt x="164" y="422"/>
                      <a:pt x="167" y="412"/>
                      <a:pt x="167" y="401"/>
                    </a:cubicBezTo>
                    <a:lnTo>
                      <a:pt x="167" y="135"/>
                    </a:lnTo>
                    <a:cubicBezTo>
                      <a:pt x="165" y="111"/>
                      <a:pt x="158" y="87"/>
                      <a:pt x="144" y="67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39" name="Freeform 498">
                <a:extLst>
                  <a:ext uri="{FF2B5EF4-FFF2-40B4-BE49-F238E27FC236}">
                    <a16:creationId xmlns:a16="http://schemas.microsoft.com/office/drawing/2014/main" id="{75165D4E-F9E9-4476-9AB2-97FBD7782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" y="940"/>
                <a:ext cx="74" cy="126"/>
              </a:xfrm>
              <a:custGeom>
                <a:avLst/>
                <a:gdLst>
                  <a:gd name="T0" fmla="*/ 188 w 218"/>
                  <a:gd name="T1" fmla="*/ 87 h 371"/>
                  <a:gd name="T2" fmla="*/ 117 w 218"/>
                  <a:gd name="T3" fmla="*/ 17 h 371"/>
                  <a:gd name="T4" fmla="*/ 63 w 218"/>
                  <a:gd name="T5" fmla="*/ 1 h 371"/>
                  <a:gd name="T6" fmla="*/ 63 w 218"/>
                  <a:gd name="T7" fmla="*/ 1 h 371"/>
                  <a:gd name="T8" fmla="*/ 32 w 218"/>
                  <a:gd name="T9" fmla="*/ 8 h 371"/>
                  <a:gd name="T10" fmla="*/ 10 w 218"/>
                  <a:gd name="T11" fmla="*/ 30 h 371"/>
                  <a:gd name="T12" fmla="*/ 0 w 218"/>
                  <a:gd name="T13" fmla="*/ 70 h 371"/>
                  <a:gd name="T14" fmla="*/ 0 w 218"/>
                  <a:gd name="T15" fmla="*/ 195 h 371"/>
                  <a:gd name="T16" fmla="*/ 30 w 218"/>
                  <a:gd name="T17" fmla="*/ 285 h 371"/>
                  <a:gd name="T18" fmla="*/ 100 w 218"/>
                  <a:gd name="T19" fmla="*/ 355 h 371"/>
                  <a:gd name="T20" fmla="*/ 155 w 218"/>
                  <a:gd name="T21" fmla="*/ 371 h 371"/>
                  <a:gd name="T22" fmla="*/ 185 w 218"/>
                  <a:gd name="T23" fmla="*/ 364 h 371"/>
                  <a:gd name="T24" fmla="*/ 208 w 218"/>
                  <a:gd name="T25" fmla="*/ 342 h 371"/>
                  <a:gd name="T26" fmla="*/ 218 w 218"/>
                  <a:gd name="T27" fmla="*/ 301 h 371"/>
                  <a:gd name="T28" fmla="*/ 218 w 218"/>
                  <a:gd name="T29" fmla="*/ 177 h 371"/>
                  <a:gd name="T30" fmla="*/ 188 w 218"/>
                  <a:gd name="T31" fmla="*/ 87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8" h="371">
                    <a:moveTo>
                      <a:pt x="188" y="87"/>
                    </a:moveTo>
                    <a:cubicBezTo>
                      <a:pt x="170" y="58"/>
                      <a:pt x="146" y="34"/>
                      <a:pt x="117" y="17"/>
                    </a:cubicBezTo>
                    <a:cubicBezTo>
                      <a:pt x="101" y="7"/>
                      <a:pt x="82" y="1"/>
                      <a:pt x="63" y="1"/>
                    </a:cubicBezTo>
                    <a:lnTo>
                      <a:pt x="63" y="1"/>
                    </a:lnTo>
                    <a:cubicBezTo>
                      <a:pt x="52" y="0"/>
                      <a:pt x="42" y="3"/>
                      <a:pt x="32" y="8"/>
                    </a:cubicBezTo>
                    <a:cubicBezTo>
                      <a:pt x="23" y="13"/>
                      <a:pt x="15" y="20"/>
                      <a:pt x="10" y="30"/>
                    </a:cubicBezTo>
                    <a:cubicBezTo>
                      <a:pt x="3" y="42"/>
                      <a:pt x="0" y="56"/>
                      <a:pt x="0" y="70"/>
                    </a:cubicBezTo>
                    <a:lnTo>
                      <a:pt x="0" y="195"/>
                    </a:lnTo>
                    <a:cubicBezTo>
                      <a:pt x="1" y="227"/>
                      <a:pt x="12" y="258"/>
                      <a:pt x="30" y="285"/>
                    </a:cubicBezTo>
                    <a:cubicBezTo>
                      <a:pt x="47" y="313"/>
                      <a:pt x="72" y="337"/>
                      <a:pt x="100" y="355"/>
                    </a:cubicBezTo>
                    <a:cubicBezTo>
                      <a:pt x="117" y="365"/>
                      <a:pt x="135" y="371"/>
                      <a:pt x="155" y="371"/>
                    </a:cubicBezTo>
                    <a:cubicBezTo>
                      <a:pt x="165" y="371"/>
                      <a:pt x="176" y="369"/>
                      <a:pt x="185" y="364"/>
                    </a:cubicBezTo>
                    <a:cubicBezTo>
                      <a:pt x="195" y="359"/>
                      <a:pt x="202" y="351"/>
                      <a:pt x="208" y="342"/>
                    </a:cubicBezTo>
                    <a:cubicBezTo>
                      <a:pt x="215" y="329"/>
                      <a:pt x="218" y="315"/>
                      <a:pt x="218" y="301"/>
                    </a:cubicBezTo>
                    <a:lnTo>
                      <a:pt x="218" y="177"/>
                    </a:lnTo>
                    <a:cubicBezTo>
                      <a:pt x="216" y="145"/>
                      <a:pt x="206" y="114"/>
                      <a:pt x="188" y="87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40" name="Line 499">
                <a:extLst>
                  <a:ext uri="{FF2B5EF4-FFF2-40B4-BE49-F238E27FC236}">
                    <a16:creationId xmlns:a16="http://schemas.microsoft.com/office/drawing/2014/main" id="{FE47B7F5-5EB0-4E89-B37C-B4C855F00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25" y="873"/>
                <a:ext cx="76" cy="43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41" name="Line 500">
                <a:extLst>
                  <a:ext uri="{FF2B5EF4-FFF2-40B4-BE49-F238E27FC236}">
                    <a16:creationId xmlns:a16="http://schemas.microsoft.com/office/drawing/2014/main" id="{BBF4AEA1-D44C-444B-9402-633BB5F47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3" y="895"/>
                <a:ext cx="0" cy="116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42" name="Freeform 501">
                <a:extLst>
                  <a:ext uri="{FF2B5EF4-FFF2-40B4-BE49-F238E27FC236}">
                    <a16:creationId xmlns:a16="http://schemas.microsoft.com/office/drawing/2014/main" id="{315795E8-3BE2-49D9-8AB1-6EAE4D8D8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1" y="997"/>
                <a:ext cx="59" cy="150"/>
              </a:xfrm>
              <a:custGeom>
                <a:avLst/>
                <a:gdLst>
                  <a:gd name="T0" fmla="*/ 173 w 173"/>
                  <a:gd name="T1" fmla="*/ 440 h 440"/>
                  <a:gd name="T2" fmla="*/ 173 w 173"/>
                  <a:gd name="T3" fmla="*/ 98 h 440"/>
                  <a:gd name="T4" fmla="*/ 0 w 173"/>
                  <a:gd name="T5" fmla="*/ 0 h 440"/>
                  <a:gd name="T6" fmla="*/ 0 w 173"/>
                  <a:gd name="T7" fmla="*/ 342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440">
                    <a:moveTo>
                      <a:pt x="173" y="440"/>
                    </a:moveTo>
                    <a:lnTo>
                      <a:pt x="173" y="98"/>
                    </a:lnTo>
                    <a:lnTo>
                      <a:pt x="0" y="0"/>
                    </a:lnTo>
                    <a:lnTo>
                      <a:pt x="0" y="342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</p:grp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8119B69-B265-48A4-A359-E8D180EF0A85}"/>
              </a:ext>
            </a:extLst>
          </p:cNvPr>
          <p:cNvGrpSpPr/>
          <p:nvPr/>
        </p:nvGrpSpPr>
        <p:grpSpPr>
          <a:xfrm>
            <a:off x="662452" y="2533618"/>
            <a:ext cx="424573" cy="424573"/>
            <a:chOff x="766155" y="2293684"/>
            <a:chExt cx="496515" cy="496515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1C2B5EA5-F55D-41FA-A60B-DB9B142451DA}"/>
                </a:ext>
              </a:extLst>
            </p:cNvPr>
            <p:cNvSpPr/>
            <p:nvPr/>
          </p:nvSpPr>
          <p:spPr>
            <a:xfrm>
              <a:off x="766155" y="2293684"/>
              <a:ext cx="496515" cy="496515"/>
            </a:xfrm>
            <a:prstGeom prst="ellipse">
              <a:avLst/>
            </a:prstGeom>
            <a:solidFill>
              <a:srgbClr val="A2212B"/>
            </a:solidFill>
            <a:ln w="12700" cap="flat">
              <a:noFill/>
              <a:miter lim="800000"/>
            </a:ln>
            <a:effectLst>
              <a:outerShdw dist="38100" dir="2700000" sx="101000" sy="101000" algn="tl" rotWithShape="0">
                <a:prstClr val="black">
                  <a:alpha val="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39"/>
            </a:p>
          </p:txBody>
        </p:sp>
        <p:grpSp>
          <p:nvGrpSpPr>
            <p:cNvPr id="45" name="Group 470">
              <a:extLst>
                <a:ext uri="{FF2B5EF4-FFF2-40B4-BE49-F238E27FC236}">
                  <a16:creationId xmlns:a16="http://schemas.microsoft.com/office/drawing/2014/main" id="{C4311CA9-1B20-4B9E-B59A-7EB3CE796BC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53139" y="2419350"/>
              <a:ext cx="293036" cy="243384"/>
              <a:chOff x="581" y="884"/>
              <a:chExt cx="661" cy="549"/>
            </a:xfrm>
          </p:grpSpPr>
          <p:sp>
            <p:nvSpPr>
              <p:cNvPr id="46" name="Freeform 471">
                <a:extLst>
                  <a:ext uri="{FF2B5EF4-FFF2-40B4-BE49-F238E27FC236}">
                    <a16:creationId xmlns:a16="http://schemas.microsoft.com/office/drawing/2014/main" id="{45B30094-386B-4CBD-BFEF-4AA57EC1C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" y="995"/>
                <a:ext cx="132" cy="209"/>
              </a:xfrm>
              <a:custGeom>
                <a:avLst/>
                <a:gdLst>
                  <a:gd name="T0" fmla="*/ 0 w 388"/>
                  <a:gd name="T1" fmla="*/ 0 h 611"/>
                  <a:gd name="T2" fmla="*/ 388 w 388"/>
                  <a:gd name="T3" fmla="*/ 224 h 611"/>
                  <a:gd name="T4" fmla="*/ 388 w 388"/>
                  <a:gd name="T5" fmla="*/ 611 h 611"/>
                  <a:gd name="T6" fmla="*/ 0 w 388"/>
                  <a:gd name="T7" fmla="*/ 387 h 611"/>
                  <a:gd name="T8" fmla="*/ 0 w 388"/>
                  <a:gd name="T9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8" h="611">
                    <a:moveTo>
                      <a:pt x="0" y="0"/>
                    </a:moveTo>
                    <a:lnTo>
                      <a:pt x="388" y="224"/>
                    </a:lnTo>
                    <a:lnTo>
                      <a:pt x="388" y="611"/>
                    </a:lnTo>
                    <a:lnTo>
                      <a:pt x="0" y="3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47" name="Freeform 472">
                <a:extLst>
                  <a:ext uri="{FF2B5EF4-FFF2-40B4-BE49-F238E27FC236}">
                    <a16:creationId xmlns:a16="http://schemas.microsoft.com/office/drawing/2014/main" id="{91972A01-4A79-4F8A-A792-E5AF6FF5E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" y="1034"/>
                <a:ext cx="66" cy="170"/>
              </a:xfrm>
              <a:custGeom>
                <a:avLst/>
                <a:gdLst>
                  <a:gd name="T0" fmla="*/ 194 w 194"/>
                  <a:gd name="T1" fmla="*/ 0 h 499"/>
                  <a:gd name="T2" fmla="*/ 0 w 194"/>
                  <a:gd name="T3" fmla="*/ 112 h 499"/>
                  <a:gd name="T4" fmla="*/ 0 w 194"/>
                  <a:gd name="T5" fmla="*/ 499 h 499"/>
                  <a:gd name="T6" fmla="*/ 194 w 194"/>
                  <a:gd name="T7" fmla="*/ 387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499">
                    <a:moveTo>
                      <a:pt x="194" y="0"/>
                    </a:moveTo>
                    <a:lnTo>
                      <a:pt x="0" y="112"/>
                    </a:lnTo>
                    <a:lnTo>
                      <a:pt x="0" y="499"/>
                    </a:lnTo>
                    <a:lnTo>
                      <a:pt x="194" y="387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48" name="Freeform 473">
                <a:extLst>
                  <a:ext uri="{FF2B5EF4-FFF2-40B4-BE49-F238E27FC236}">
                    <a16:creationId xmlns:a16="http://schemas.microsoft.com/office/drawing/2014/main" id="{CFE2F7A0-3444-4A9E-A780-4C1ACFB2E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" y="919"/>
                <a:ext cx="216" cy="153"/>
              </a:xfrm>
              <a:custGeom>
                <a:avLst/>
                <a:gdLst>
                  <a:gd name="T0" fmla="*/ 582 w 633"/>
                  <a:gd name="T1" fmla="*/ 336 h 448"/>
                  <a:gd name="T2" fmla="*/ 388 w 633"/>
                  <a:gd name="T3" fmla="*/ 448 h 448"/>
                  <a:gd name="T4" fmla="*/ 0 w 633"/>
                  <a:gd name="T5" fmla="*/ 224 h 448"/>
                  <a:gd name="T6" fmla="*/ 388 w 633"/>
                  <a:gd name="T7" fmla="*/ 0 h 448"/>
                  <a:gd name="T8" fmla="*/ 633 w 633"/>
                  <a:gd name="T9" fmla="*/ 14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3" h="448">
                    <a:moveTo>
                      <a:pt x="582" y="336"/>
                    </a:moveTo>
                    <a:lnTo>
                      <a:pt x="388" y="448"/>
                    </a:lnTo>
                    <a:lnTo>
                      <a:pt x="0" y="224"/>
                    </a:lnTo>
                    <a:lnTo>
                      <a:pt x="388" y="0"/>
                    </a:lnTo>
                    <a:lnTo>
                      <a:pt x="633" y="142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49" name="Freeform 474">
                <a:extLst>
                  <a:ext uri="{FF2B5EF4-FFF2-40B4-BE49-F238E27FC236}">
                    <a16:creationId xmlns:a16="http://schemas.microsoft.com/office/drawing/2014/main" id="{5DA3A9BB-4229-4F37-8F6B-87D3000D7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016"/>
                <a:ext cx="66" cy="302"/>
              </a:xfrm>
              <a:custGeom>
                <a:avLst/>
                <a:gdLst>
                  <a:gd name="T0" fmla="*/ 194 w 194"/>
                  <a:gd name="T1" fmla="*/ 0 h 887"/>
                  <a:gd name="T2" fmla="*/ 0 w 194"/>
                  <a:gd name="T3" fmla="*/ 112 h 887"/>
                  <a:gd name="T4" fmla="*/ 0 w 194"/>
                  <a:gd name="T5" fmla="*/ 499 h 887"/>
                  <a:gd name="T6" fmla="*/ 0 w 194"/>
                  <a:gd name="T7" fmla="*/ 887 h 887"/>
                  <a:gd name="T8" fmla="*/ 194 w 194"/>
                  <a:gd name="T9" fmla="*/ 775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887">
                    <a:moveTo>
                      <a:pt x="194" y="0"/>
                    </a:moveTo>
                    <a:lnTo>
                      <a:pt x="0" y="112"/>
                    </a:lnTo>
                    <a:lnTo>
                      <a:pt x="0" y="499"/>
                    </a:lnTo>
                    <a:lnTo>
                      <a:pt x="0" y="887"/>
                    </a:lnTo>
                    <a:lnTo>
                      <a:pt x="194" y="775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50" name="Freeform 475">
                <a:extLst>
                  <a:ext uri="{FF2B5EF4-FFF2-40B4-BE49-F238E27FC236}">
                    <a16:creationId xmlns:a16="http://schemas.microsoft.com/office/drawing/2014/main" id="{33D6E915-1137-49FC-A5A7-AB7D30390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" y="978"/>
                <a:ext cx="132" cy="340"/>
              </a:xfrm>
              <a:custGeom>
                <a:avLst/>
                <a:gdLst>
                  <a:gd name="T0" fmla="*/ 0 w 387"/>
                  <a:gd name="T1" fmla="*/ 0 h 999"/>
                  <a:gd name="T2" fmla="*/ 387 w 387"/>
                  <a:gd name="T3" fmla="*/ 224 h 999"/>
                  <a:gd name="T4" fmla="*/ 387 w 387"/>
                  <a:gd name="T5" fmla="*/ 611 h 999"/>
                  <a:gd name="T6" fmla="*/ 387 w 387"/>
                  <a:gd name="T7" fmla="*/ 999 h 999"/>
                  <a:gd name="T8" fmla="*/ 0 w 387"/>
                  <a:gd name="T9" fmla="*/ 775 h 999"/>
                  <a:gd name="T10" fmla="*/ 0 w 387"/>
                  <a:gd name="T11" fmla="*/ 387 h 999"/>
                  <a:gd name="T12" fmla="*/ 0 w 387"/>
                  <a:gd name="T13" fmla="*/ 0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7" h="999">
                    <a:moveTo>
                      <a:pt x="0" y="0"/>
                    </a:moveTo>
                    <a:lnTo>
                      <a:pt x="387" y="224"/>
                    </a:lnTo>
                    <a:lnTo>
                      <a:pt x="387" y="611"/>
                    </a:lnTo>
                    <a:lnTo>
                      <a:pt x="387" y="999"/>
                    </a:lnTo>
                    <a:lnTo>
                      <a:pt x="0" y="775"/>
                    </a:lnTo>
                    <a:lnTo>
                      <a:pt x="0" y="3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51" name="Freeform 476">
                <a:extLst>
                  <a:ext uri="{FF2B5EF4-FFF2-40B4-BE49-F238E27FC236}">
                    <a16:creationId xmlns:a16="http://schemas.microsoft.com/office/drawing/2014/main" id="{F2937F7E-009A-48AF-966D-AF5EEEC80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" y="901"/>
                <a:ext cx="216" cy="153"/>
              </a:xfrm>
              <a:custGeom>
                <a:avLst/>
                <a:gdLst>
                  <a:gd name="T0" fmla="*/ 581 w 633"/>
                  <a:gd name="T1" fmla="*/ 336 h 448"/>
                  <a:gd name="T2" fmla="*/ 387 w 633"/>
                  <a:gd name="T3" fmla="*/ 448 h 448"/>
                  <a:gd name="T4" fmla="*/ 0 w 633"/>
                  <a:gd name="T5" fmla="*/ 224 h 448"/>
                  <a:gd name="T6" fmla="*/ 387 w 633"/>
                  <a:gd name="T7" fmla="*/ 0 h 448"/>
                  <a:gd name="T8" fmla="*/ 633 w 633"/>
                  <a:gd name="T9" fmla="*/ 14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3" h="448">
                    <a:moveTo>
                      <a:pt x="581" y="336"/>
                    </a:moveTo>
                    <a:lnTo>
                      <a:pt x="387" y="448"/>
                    </a:lnTo>
                    <a:lnTo>
                      <a:pt x="0" y="224"/>
                    </a:lnTo>
                    <a:lnTo>
                      <a:pt x="387" y="0"/>
                    </a:lnTo>
                    <a:lnTo>
                      <a:pt x="633" y="142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52" name="Freeform 477">
                <a:extLst>
                  <a:ext uri="{FF2B5EF4-FFF2-40B4-BE49-F238E27FC236}">
                    <a16:creationId xmlns:a16="http://schemas.microsoft.com/office/drawing/2014/main" id="{0AC86D94-86B1-4E75-A57D-89E8417B7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" y="960"/>
                <a:ext cx="133" cy="473"/>
              </a:xfrm>
              <a:custGeom>
                <a:avLst/>
                <a:gdLst>
                  <a:gd name="T0" fmla="*/ 0 w 388"/>
                  <a:gd name="T1" fmla="*/ 0 h 1387"/>
                  <a:gd name="T2" fmla="*/ 388 w 388"/>
                  <a:gd name="T3" fmla="*/ 224 h 1387"/>
                  <a:gd name="T4" fmla="*/ 388 w 388"/>
                  <a:gd name="T5" fmla="*/ 611 h 1387"/>
                  <a:gd name="T6" fmla="*/ 388 w 388"/>
                  <a:gd name="T7" fmla="*/ 999 h 1387"/>
                  <a:gd name="T8" fmla="*/ 388 w 388"/>
                  <a:gd name="T9" fmla="*/ 1387 h 1387"/>
                  <a:gd name="T10" fmla="*/ 0 w 388"/>
                  <a:gd name="T11" fmla="*/ 1163 h 1387"/>
                  <a:gd name="T12" fmla="*/ 0 w 388"/>
                  <a:gd name="T13" fmla="*/ 775 h 1387"/>
                  <a:gd name="T14" fmla="*/ 0 w 388"/>
                  <a:gd name="T15" fmla="*/ 387 h 1387"/>
                  <a:gd name="T16" fmla="*/ 0 w 388"/>
                  <a:gd name="T17" fmla="*/ 0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8" h="1387">
                    <a:moveTo>
                      <a:pt x="0" y="0"/>
                    </a:moveTo>
                    <a:lnTo>
                      <a:pt x="388" y="224"/>
                    </a:lnTo>
                    <a:lnTo>
                      <a:pt x="388" y="611"/>
                    </a:lnTo>
                    <a:lnTo>
                      <a:pt x="388" y="999"/>
                    </a:lnTo>
                    <a:lnTo>
                      <a:pt x="388" y="1387"/>
                    </a:lnTo>
                    <a:lnTo>
                      <a:pt x="0" y="1163"/>
                    </a:lnTo>
                    <a:lnTo>
                      <a:pt x="0" y="775"/>
                    </a:lnTo>
                    <a:lnTo>
                      <a:pt x="0" y="3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53" name="Freeform 478">
                <a:extLst>
                  <a:ext uri="{FF2B5EF4-FFF2-40B4-BE49-F238E27FC236}">
                    <a16:creationId xmlns:a16="http://schemas.microsoft.com/office/drawing/2014/main" id="{49898D60-9BCA-476B-BA63-53B5411BE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" y="960"/>
                <a:ext cx="132" cy="473"/>
              </a:xfrm>
              <a:custGeom>
                <a:avLst/>
                <a:gdLst>
                  <a:gd name="T0" fmla="*/ 387 w 387"/>
                  <a:gd name="T1" fmla="*/ 0 h 1387"/>
                  <a:gd name="T2" fmla="*/ 0 w 387"/>
                  <a:gd name="T3" fmla="*/ 224 h 1387"/>
                  <a:gd name="T4" fmla="*/ 0 w 387"/>
                  <a:gd name="T5" fmla="*/ 611 h 1387"/>
                  <a:gd name="T6" fmla="*/ 0 w 387"/>
                  <a:gd name="T7" fmla="*/ 999 h 1387"/>
                  <a:gd name="T8" fmla="*/ 0 w 387"/>
                  <a:gd name="T9" fmla="*/ 1387 h 1387"/>
                  <a:gd name="T10" fmla="*/ 387 w 387"/>
                  <a:gd name="T11" fmla="*/ 1163 h 1387"/>
                  <a:gd name="T12" fmla="*/ 387 w 387"/>
                  <a:gd name="T13" fmla="*/ 775 h 1387"/>
                  <a:gd name="T14" fmla="*/ 387 w 387"/>
                  <a:gd name="T15" fmla="*/ 387 h 1387"/>
                  <a:gd name="T16" fmla="*/ 387 w 387"/>
                  <a:gd name="T17" fmla="*/ 0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1387">
                    <a:moveTo>
                      <a:pt x="387" y="0"/>
                    </a:moveTo>
                    <a:lnTo>
                      <a:pt x="0" y="224"/>
                    </a:lnTo>
                    <a:lnTo>
                      <a:pt x="0" y="611"/>
                    </a:lnTo>
                    <a:lnTo>
                      <a:pt x="0" y="999"/>
                    </a:lnTo>
                    <a:lnTo>
                      <a:pt x="0" y="1387"/>
                    </a:lnTo>
                    <a:lnTo>
                      <a:pt x="387" y="1163"/>
                    </a:lnTo>
                    <a:lnTo>
                      <a:pt x="387" y="775"/>
                    </a:lnTo>
                    <a:lnTo>
                      <a:pt x="387" y="387"/>
                    </a:lnTo>
                    <a:lnTo>
                      <a:pt x="387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54" name="Freeform 479">
                <a:extLst>
                  <a:ext uri="{FF2B5EF4-FFF2-40B4-BE49-F238E27FC236}">
                    <a16:creationId xmlns:a16="http://schemas.microsoft.com/office/drawing/2014/main" id="{70EDCE3B-38DF-402B-B8E8-15A0FA148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" y="884"/>
                <a:ext cx="265" cy="152"/>
              </a:xfrm>
              <a:custGeom>
                <a:avLst/>
                <a:gdLst>
                  <a:gd name="T0" fmla="*/ 388 w 775"/>
                  <a:gd name="T1" fmla="*/ 0 h 448"/>
                  <a:gd name="T2" fmla="*/ 775 w 775"/>
                  <a:gd name="T3" fmla="*/ 224 h 448"/>
                  <a:gd name="T4" fmla="*/ 388 w 775"/>
                  <a:gd name="T5" fmla="*/ 448 h 448"/>
                  <a:gd name="T6" fmla="*/ 0 w 775"/>
                  <a:gd name="T7" fmla="*/ 224 h 448"/>
                  <a:gd name="T8" fmla="*/ 388 w 775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5" h="448">
                    <a:moveTo>
                      <a:pt x="388" y="0"/>
                    </a:moveTo>
                    <a:lnTo>
                      <a:pt x="775" y="224"/>
                    </a:lnTo>
                    <a:lnTo>
                      <a:pt x="388" y="448"/>
                    </a:lnTo>
                    <a:lnTo>
                      <a:pt x="0" y="224"/>
                    </a:lnTo>
                    <a:lnTo>
                      <a:pt x="388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</p:grp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54C0C15C-CEA2-4284-8DE5-D2A8369D0FB8}"/>
              </a:ext>
            </a:extLst>
          </p:cNvPr>
          <p:cNvGrpSpPr/>
          <p:nvPr/>
        </p:nvGrpSpPr>
        <p:grpSpPr>
          <a:xfrm>
            <a:off x="4406318" y="1515467"/>
            <a:ext cx="424573" cy="424573"/>
            <a:chOff x="4006460" y="1140314"/>
            <a:chExt cx="496515" cy="496515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A3754D7B-F011-479B-959D-BDBD4E23FEFD}"/>
                </a:ext>
              </a:extLst>
            </p:cNvPr>
            <p:cNvSpPr/>
            <p:nvPr/>
          </p:nvSpPr>
          <p:spPr>
            <a:xfrm>
              <a:off x="4006460" y="1140314"/>
              <a:ext cx="496515" cy="496515"/>
            </a:xfrm>
            <a:prstGeom prst="ellipse">
              <a:avLst/>
            </a:prstGeom>
            <a:solidFill>
              <a:srgbClr val="A2212B"/>
            </a:solidFill>
            <a:ln w="12700" cap="flat">
              <a:noFill/>
              <a:miter lim="800000"/>
            </a:ln>
            <a:effectLst>
              <a:outerShdw dist="38100" dir="2700000" sx="101000" sy="101000" algn="tl" rotWithShape="0">
                <a:prstClr val="black">
                  <a:alpha val="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39"/>
            </a:p>
          </p:txBody>
        </p:sp>
        <p:grpSp>
          <p:nvGrpSpPr>
            <p:cNvPr id="57" name="Group 762">
              <a:extLst>
                <a:ext uri="{FF2B5EF4-FFF2-40B4-BE49-F238E27FC236}">
                  <a16:creationId xmlns:a16="http://schemas.microsoft.com/office/drawing/2014/main" id="{0A2FB9FB-768C-4F78-98EC-0CA3FB792D7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134832" y="1212395"/>
              <a:ext cx="232154" cy="351378"/>
              <a:chOff x="1819" y="9"/>
              <a:chExt cx="3061" cy="4633"/>
            </a:xfrm>
          </p:grpSpPr>
          <p:sp>
            <p:nvSpPr>
              <p:cNvPr id="58" name="Freeform 763">
                <a:extLst>
                  <a:ext uri="{FF2B5EF4-FFF2-40B4-BE49-F238E27FC236}">
                    <a16:creationId xmlns:a16="http://schemas.microsoft.com/office/drawing/2014/main" id="{C79FECF4-C0A4-4107-90E9-A06338F8B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" y="230"/>
                <a:ext cx="2417" cy="4412"/>
              </a:xfrm>
              <a:custGeom>
                <a:avLst/>
                <a:gdLst>
                  <a:gd name="T0" fmla="*/ 1103 w 1103"/>
                  <a:gd name="T1" fmla="*/ 1127 h 2012"/>
                  <a:gd name="T2" fmla="*/ 552 w 1103"/>
                  <a:gd name="T3" fmla="*/ 2012 h 2012"/>
                  <a:gd name="T4" fmla="*/ 0 w 1103"/>
                  <a:gd name="T5" fmla="*/ 490 h 2012"/>
                  <a:gd name="T6" fmla="*/ 552 w 1103"/>
                  <a:gd name="T7" fmla="*/ 176 h 2012"/>
                  <a:gd name="T8" fmla="*/ 1103 w 1103"/>
                  <a:gd name="T9" fmla="*/ 1127 h 2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3" h="2012">
                    <a:moveTo>
                      <a:pt x="1103" y="1127"/>
                    </a:moveTo>
                    <a:cubicBezTo>
                      <a:pt x="1103" y="1477"/>
                      <a:pt x="552" y="2012"/>
                      <a:pt x="552" y="2012"/>
                    </a:cubicBezTo>
                    <a:cubicBezTo>
                      <a:pt x="552" y="2012"/>
                      <a:pt x="0" y="840"/>
                      <a:pt x="0" y="490"/>
                    </a:cubicBezTo>
                    <a:cubicBezTo>
                      <a:pt x="0" y="141"/>
                      <a:pt x="247" y="0"/>
                      <a:pt x="552" y="176"/>
                    </a:cubicBezTo>
                    <a:cubicBezTo>
                      <a:pt x="856" y="352"/>
                      <a:pt x="1103" y="778"/>
                      <a:pt x="1103" y="1127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59" name="Freeform 764">
                <a:extLst>
                  <a:ext uri="{FF2B5EF4-FFF2-40B4-BE49-F238E27FC236}">
                    <a16:creationId xmlns:a16="http://schemas.microsoft.com/office/drawing/2014/main" id="{585B09DB-404A-4D90-BC4F-83D5BF768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1136"/>
                <a:ext cx="1352" cy="1774"/>
              </a:xfrm>
              <a:custGeom>
                <a:avLst/>
                <a:gdLst>
                  <a:gd name="T0" fmla="*/ 505 w 617"/>
                  <a:gd name="T1" fmla="*/ 290 h 809"/>
                  <a:gd name="T2" fmla="*/ 508 w 617"/>
                  <a:gd name="T3" fmla="*/ 746 h 809"/>
                  <a:gd name="T4" fmla="*/ 112 w 617"/>
                  <a:gd name="T5" fmla="*/ 520 h 809"/>
                  <a:gd name="T6" fmla="*/ 109 w 617"/>
                  <a:gd name="T7" fmla="*/ 64 h 809"/>
                  <a:gd name="T8" fmla="*/ 505 w 617"/>
                  <a:gd name="T9" fmla="*/ 29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7" h="809">
                    <a:moveTo>
                      <a:pt x="505" y="290"/>
                    </a:moveTo>
                    <a:cubicBezTo>
                      <a:pt x="615" y="478"/>
                      <a:pt x="617" y="682"/>
                      <a:pt x="508" y="746"/>
                    </a:cubicBezTo>
                    <a:cubicBezTo>
                      <a:pt x="399" y="809"/>
                      <a:pt x="222" y="708"/>
                      <a:pt x="112" y="520"/>
                    </a:cubicBezTo>
                    <a:cubicBezTo>
                      <a:pt x="2" y="331"/>
                      <a:pt x="0" y="127"/>
                      <a:pt x="109" y="64"/>
                    </a:cubicBezTo>
                    <a:cubicBezTo>
                      <a:pt x="218" y="0"/>
                      <a:pt x="395" y="101"/>
                      <a:pt x="505" y="29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60" name="Freeform 765">
                <a:extLst>
                  <a:ext uri="{FF2B5EF4-FFF2-40B4-BE49-F238E27FC236}">
                    <a16:creationId xmlns:a16="http://schemas.microsoft.com/office/drawing/2014/main" id="{EC623D5C-BA8B-4C6A-8DF6-4D0DC03C4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9"/>
                <a:ext cx="2062" cy="4236"/>
              </a:xfrm>
              <a:custGeom>
                <a:avLst/>
                <a:gdLst>
                  <a:gd name="T0" fmla="*/ 0 w 941"/>
                  <a:gd name="T1" fmla="*/ 57 h 1932"/>
                  <a:gd name="T2" fmla="*/ 390 w 941"/>
                  <a:gd name="T3" fmla="*/ 97 h 1932"/>
                  <a:gd name="T4" fmla="*/ 941 w 941"/>
                  <a:gd name="T5" fmla="*/ 1048 h 1932"/>
                  <a:gd name="T6" fmla="*/ 390 w 941"/>
                  <a:gd name="T7" fmla="*/ 1932 h 1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1" h="1932">
                    <a:moveTo>
                      <a:pt x="0" y="57"/>
                    </a:moveTo>
                    <a:cubicBezTo>
                      <a:pt x="100" y="0"/>
                      <a:pt x="237" y="9"/>
                      <a:pt x="390" y="97"/>
                    </a:cubicBezTo>
                    <a:cubicBezTo>
                      <a:pt x="694" y="273"/>
                      <a:pt x="941" y="699"/>
                      <a:pt x="941" y="1048"/>
                    </a:cubicBezTo>
                    <a:cubicBezTo>
                      <a:pt x="941" y="1397"/>
                      <a:pt x="390" y="1932"/>
                      <a:pt x="390" y="1932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61" name="Line 766">
                <a:extLst>
                  <a:ext uri="{FF2B5EF4-FFF2-40B4-BE49-F238E27FC236}">
                    <a16:creationId xmlns:a16="http://schemas.microsoft.com/office/drawing/2014/main" id="{74D4C8F0-EA47-4A80-A6B7-76E32D88D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6" y="4245"/>
                <a:ext cx="626" cy="377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62" name="Line 767">
                <a:extLst>
                  <a:ext uri="{FF2B5EF4-FFF2-40B4-BE49-F238E27FC236}">
                    <a16:creationId xmlns:a16="http://schemas.microsoft.com/office/drawing/2014/main" id="{8871D8AB-DC68-45EB-AEFE-4399E9802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127"/>
                <a:ext cx="723" cy="443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</p:grp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8E28F7D-8338-44F3-A997-536ACBC03E30}"/>
              </a:ext>
            </a:extLst>
          </p:cNvPr>
          <p:cNvGrpSpPr/>
          <p:nvPr/>
        </p:nvGrpSpPr>
        <p:grpSpPr>
          <a:xfrm>
            <a:off x="4406318" y="2527331"/>
            <a:ext cx="424573" cy="424573"/>
            <a:chOff x="4006460" y="2252772"/>
            <a:chExt cx="496515" cy="496515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98248C75-9303-4F3C-A5B3-72AFAE9EEDA2}"/>
                </a:ext>
              </a:extLst>
            </p:cNvPr>
            <p:cNvSpPr/>
            <p:nvPr/>
          </p:nvSpPr>
          <p:spPr>
            <a:xfrm>
              <a:off x="4006460" y="2252772"/>
              <a:ext cx="496515" cy="496515"/>
            </a:xfrm>
            <a:prstGeom prst="ellipse">
              <a:avLst/>
            </a:prstGeom>
            <a:solidFill>
              <a:srgbClr val="A2212B"/>
            </a:solidFill>
            <a:ln w="12700" cap="flat">
              <a:noFill/>
              <a:miter lim="800000"/>
            </a:ln>
            <a:effectLst>
              <a:outerShdw dist="38100" dir="2700000" sx="101000" sy="101000" algn="tl" rotWithShape="0">
                <a:prstClr val="black">
                  <a:alpha val="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39"/>
            </a:p>
          </p:txBody>
        </p:sp>
        <p:grpSp>
          <p:nvGrpSpPr>
            <p:cNvPr id="65" name="Group 545">
              <a:extLst>
                <a:ext uri="{FF2B5EF4-FFF2-40B4-BE49-F238E27FC236}">
                  <a16:creationId xmlns:a16="http://schemas.microsoft.com/office/drawing/2014/main" id="{61A4C738-9F0F-4CB8-AEC5-0D74FE2492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97447" y="2299477"/>
              <a:ext cx="289572" cy="390474"/>
              <a:chOff x="4291" y="804"/>
              <a:chExt cx="419" cy="565"/>
            </a:xfrm>
          </p:grpSpPr>
          <p:sp>
            <p:nvSpPr>
              <p:cNvPr id="66" name="Freeform 546">
                <a:extLst>
                  <a:ext uri="{FF2B5EF4-FFF2-40B4-BE49-F238E27FC236}">
                    <a16:creationId xmlns:a16="http://schemas.microsoft.com/office/drawing/2014/main" id="{DD26CF9D-6241-4D63-97F7-B519DF1FB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" y="1082"/>
                <a:ext cx="104" cy="166"/>
              </a:xfrm>
              <a:custGeom>
                <a:avLst/>
                <a:gdLst>
                  <a:gd name="T0" fmla="*/ 468 w 468"/>
                  <a:gd name="T1" fmla="*/ 739 h 739"/>
                  <a:gd name="T2" fmla="*/ 0 w 468"/>
                  <a:gd name="T3" fmla="*/ 469 h 739"/>
                  <a:gd name="T4" fmla="*/ 0 w 468"/>
                  <a:gd name="T5" fmla="*/ 0 h 739"/>
                  <a:gd name="T6" fmla="*/ 468 w 468"/>
                  <a:gd name="T7" fmla="*/ 271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8" h="739">
                    <a:moveTo>
                      <a:pt x="468" y="739"/>
                    </a:moveTo>
                    <a:lnTo>
                      <a:pt x="0" y="469"/>
                    </a:lnTo>
                    <a:lnTo>
                      <a:pt x="0" y="0"/>
                    </a:lnTo>
                    <a:lnTo>
                      <a:pt x="468" y="271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67" name="Line 547">
                <a:extLst>
                  <a:ext uri="{FF2B5EF4-FFF2-40B4-BE49-F238E27FC236}">
                    <a16:creationId xmlns:a16="http://schemas.microsoft.com/office/drawing/2014/main" id="{31EC7DA9-C51D-450A-ABE3-079A98D6F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0" y="1135"/>
                <a:ext cx="0" cy="16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68" name="Freeform 548">
                <a:extLst>
                  <a:ext uri="{FF2B5EF4-FFF2-40B4-BE49-F238E27FC236}">
                    <a16:creationId xmlns:a16="http://schemas.microsoft.com/office/drawing/2014/main" id="{52C7486A-6F69-4A49-9C6C-AEEF2465A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" y="1022"/>
                <a:ext cx="104" cy="121"/>
              </a:xfrm>
              <a:custGeom>
                <a:avLst/>
                <a:gdLst>
                  <a:gd name="T0" fmla="*/ 468 w 468"/>
                  <a:gd name="T1" fmla="*/ 541 h 541"/>
                  <a:gd name="T2" fmla="*/ 0 w 468"/>
                  <a:gd name="T3" fmla="*/ 270 h 541"/>
                  <a:gd name="T4" fmla="*/ 468 w 468"/>
                  <a:gd name="T5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8" h="541">
                    <a:moveTo>
                      <a:pt x="468" y="541"/>
                    </a:moveTo>
                    <a:lnTo>
                      <a:pt x="0" y="270"/>
                    </a:lnTo>
                    <a:lnTo>
                      <a:pt x="468" y="0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69" name="Line 549">
                <a:extLst>
                  <a:ext uri="{FF2B5EF4-FFF2-40B4-BE49-F238E27FC236}">
                    <a16:creationId xmlns:a16="http://schemas.microsoft.com/office/drawing/2014/main" id="{75EE15B9-5A89-4D36-BC88-A2BCC0AAB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95" y="1248"/>
                <a:ext cx="105" cy="6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70" name="Line 550">
                <a:extLst>
                  <a:ext uri="{FF2B5EF4-FFF2-40B4-BE49-F238E27FC236}">
                    <a16:creationId xmlns:a16="http://schemas.microsoft.com/office/drawing/2014/main" id="{07185228-21B5-4292-A45C-60B510947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5" y="1038"/>
                <a:ext cx="0" cy="105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71" name="Line 551">
                <a:extLst>
                  <a:ext uri="{FF2B5EF4-FFF2-40B4-BE49-F238E27FC236}">
                    <a16:creationId xmlns:a16="http://schemas.microsoft.com/office/drawing/2014/main" id="{D8DEC33C-B9B0-44CE-B22D-FBE9844E4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00" y="1091"/>
                <a:ext cx="105" cy="6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72" name="Line 552">
                <a:extLst>
                  <a:ext uri="{FF2B5EF4-FFF2-40B4-BE49-F238E27FC236}">
                    <a16:creationId xmlns:a16="http://schemas.microsoft.com/office/drawing/2014/main" id="{03F63237-A051-4E57-A4DC-6FD71B246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00" y="1091"/>
                <a:ext cx="105" cy="6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73" name="Freeform 553">
                <a:extLst>
                  <a:ext uri="{FF2B5EF4-FFF2-40B4-BE49-F238E27FC236}">
                    <a16:creationId xmlns:a16="http://schemas.microsoft.com/office/drawing/2014/main" id="{D6613F60-68ED-41C7-B83A-B59B2C1C9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" y="1264"/>
                <a:ext cx="105" cy="105"/>
              </a:xfrm>
              <a:custGeom>
                <a:avLst/>
                <a:gdLst>
                  <a:gd name="T0" fmla="*/ 468 w 468"/>
                  <a:gd name="T1" fmla="*/ 0 h 468"/>
                  <a:gd name="T2" fmla="*/ 468 w 468"/>
                  <a:gd name="T3" fmla="*/ 468 h 468"/>
                  <a:gd name="T4" fmla="*/ 0 w 468"/>
                  <a:gd name="T5" fmla="*/ 19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8" h="468">
                    <a:moveTo>
                      <a:pt x="468" y="0"/>
                    </a:moveTo>
                    <a:lnTo>
                      <a:pt x="468" y="468"/>
                    </a:lnTo>
                    <a:lnTo>
                      <a:pt x="0" y="198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74" name="Freeform 554">
                <a:extLst>
                  <a:ext uri="{FF2B5EF4-FFF2-40B4-BE49-F238E27FC236}">
                    <a16:creationId xmlns:a16="http://schemas.microsoft.com/office/drawing/2014/main" id="{B4D94C37-16E4-4CFD-B096-3D026D172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5" y="1203"/>
                <a:ext cx="105" cy="166"/>
              </a:xfrm>
              <a:custGeom>
                <a:avLst/>
                <a:gdLst>
                  <a:gd name="T0" fmla="*/ 0 w 469"/>
                  <a:gd name="T1" fmla="*/ 271 h 739"/>
                  <a:gd name="T2" fmla="*/ 0 w 469"/>
                  <a:gd name="T3" fmla="*/ 739 h 739"/>
                  <a:gd name="T4" fmla="*/ 469 w 469"/>
                  <a:gd name="T5" fmla="*/ 469 h 739"/>
                  <a:gd name="T6" fmla="*/ 469 w 469"/>
                  <a:gd name="T7" fmla="*/ 0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9" h="739">
                    <a:moveTo>
                      <a:pt x="0" y="271"/>
                    </a:moveTo>
                    <a:lnTo>
                      <a:pt x="0" y="739"/>
                    </a:lnTo>
                    <a:lnTo>
                      <a:pt x="469" y="469"/>
                    </a:lnTo>
                    <a:lnTo>
                      <a:pt x="469" y="0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75" name="Freeform 555">
                <a:extLst>
                  <a:ext uri="{FF2B5EF4-FFF2-40B4-BE49-F238E27FC236}">
                    <a16:creationId xmlns:a16="http://schemas.microsoft.com/office/drawing/2014/main" id="{EDA9AA33-5C34-41CD-8642-88349CFE2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" y="1151"/>
                <a:ext cx="105" cy="113"/>
              </a:xfrm>
              <a:custGeom>
                <a:avLst/>
                <a:gdLst>
                  <a:gd name="T0" fmla="*/ 0 w 468"/>
                  <a:gd name="T1" fmla="*/ 0 h 505"/>
                  <a:gd name="T2" fmla="*/ 468 w 468"/>
                  <a:gd name="T3" fmla="*/ 270 h 505"/>
                  <a:gd name="T4" fmla="*/ 468 w 468"/>
                  <a:gd name="T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8" h="505">
                    <a:moveTo>
                      <a:pt x="0" y="0"/>
                    </a:moveTo>
                    <a:lnTo>
                      <a:pt x="468" y="270"/>
                    </a:lnTo>
                    <a:lnTo>
                      <a:pt x="468" y="505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76" name="Freeform 556">
                <a:extLst>
                  <a:ext uri="{FF2B5EF4-FFF2-40B4-BE49-F238E27FC236}">
                    <a16:creationId xmlns:a16="http://schemas.microsoft.com/office/drawing/2014/main" id="{1A82DD98-B968-41EB-B4CA-EB22D441A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5" y="1151"/>
                <a:ext cx="105" cy="113"/>
              </a:xfrm>
              <a:custGeom>
                <a:avLst/>
                <a:gdLst>
                  <a:gd name="T0" fmla="*/ 469 w 469"/>
                  <a:gd name="T1" fmla="*/ 234 h 505"/>
                  <a:gd name="T2" fmla="*/ 469 w 469"/>
                  <a:gd name="T3" fmla="*/ 0 h 505"/>
                  <a:gd name="T4" fmla="*/ 0 w 469"/>
                  <a:gd name="T5" fmla="*/ 270 h 505"/>
                  <a:gd name="T6" fmla="*/ 0 w 469"/>
                  <a:gd name="T7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9" h="505">
                    <a:moveTo>
                      <a:pt x="469" y="234"/>
                    </a:moveTo>
                    <a:lnTo>
                      <a:pt x="469" y="0"/>
                    </a:lnTo>
                    <a:lnTo>
                      <a:pt x="0" y="270"/>
                    </a:lnTo>
                    <a:lnTo>
                      <a:pt x="0" y="505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77" name="Freeform 557">
                <a:extLst>
                  <a:ext uri="{FF2B5EF4-FFF2-40B4-BE49-F238E27FC236}">
                    <a16:creationId xmlns:a16="http://schemas.microsoft.com/office/drawing/2014/main" id="{94D0A90F-7D57-4B01-A2DE-8117C82A1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" y="1091"/>
                <a:ext cx="210" cy="121"/>
              </a:xfrm>
              <a:custGeom>
                <a:avLst/>
                <a:gdLst>
                  <a:gd name="T0" fmla="*/ 468 w 937"/>
                  <a:gd name="T1" fmla="*/ 0 h 540"/>
                  <a:gd name="T2" fmla="*/ 937 w 937"/>
                  <a:gd name="T3" fmla="*/ 270 h 540"/>
                  <a:gd name="T4" fmla="*/ 468 w 937"/>
                  <a:gd name="T5" fmla="*/ 540 h 540"/>
                  <a:gd name="T6" fmla="*/ 0 w 937"/>
                  <a:gd name="T7" fmla="*/ 270 h 540"/>
                  <a:gd name="T8" fmla="*/ 468 w 937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7" h="540">
                    <a:moveTo>
                      <a:pt x="468" y="0"/>
                    </a:moveTo>
                    <a:lnTo>
                      <a:pt x="937" y="270"/>
                    </a:lnTo>
                    <a:lnTo>
                      <a:pt x="468" y="540"/>
                    </a:lnTo>
                    <a:lnTo>
                      <a:pt x="0" y="270"/>
                    </a:lnTo>
                    <a:lnTo>
                      <a:pt x="468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78" name="Freeform 558">
                <a:extLst>
                  <a:ext uri="{FF2B5EF4-FFF2-40B4-BE49-F238E27FC236}">
                    <a16:creationId xmlns:a16="http://schemas.microsoft.com/office/drawing/2014/main" id="{AF0553B9-17D0-4E16-AFDC-939B5DA1C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" y="1038"/>
                <a:ext cx="105" cy="113"/>
              </a:xfrm>
              <a:custGeom>
                <a:avLst/>
                <a:gdLst>
                  <a:gd name="T0" fmla="*/ 0 w 469"/>
                  <a:gd name="T1" fmla="*/ 0 h 505"/>
                  <a:gd name="T2" fmla="*/ 0 w 469"/>
                  <a:gd name="T3" fmla="*/ 0 h 505"/>
                  <a:gd name="T4" fmla="*/ 469 w 469"/>
                  <a:gd name="T5" fmla="*/ 271 h 505"/>
                  <a:gd name="T6" fmla="*/ 469 w 469"/>
                  <a:gd name="T7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9" h="505">
                    <a:moveTo>
                      <a:pt x="0" y="0"/>
                    </a:moveTo>
                    <a:lnTo>
                      <a:pt x="0" y="0"/>
                    </a:lnTo>
                    <a:lnTo>
                      <a:pt x="469" y="271"/>
                    </a:lnTo>
                    <a:lnTo>
                      <a:pt x="469" y="505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79" name="Freeform 559">
                <a:extLst>
                  <a:ext uri="{FF2B5EF4-FFF2-40B4-BE49-F238E27FC236}">
                    <a16:creationId xmlns:a16="http://schemas.microsoft.com/office/drawing/2014/main" id="{514F270E-CA09-4B4F-A542-C3253A793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" y="1038"/>
                <a:ext cx="105" cy="113"/>
              </a:xfrm>
              <a:custGeom>
                <a:avLst/>
                <a:gdLst>
                  <a:gd name="T0" fmla="*/ 468 w 468"/>
                  <a:gd name="T1" fmla="*/ 0 h 505"/>
                  <a:gd name="T2" fmla="*/ 0 w 468"/>
                  <a:gd name="T3" fmla="*/ 271 h 505"/>
                  <a:gd name="T4" fmla="*/ 0 w 468"/>
                  <a:gd name="T5" fmla="*/ 505 h 505"/>
                  <a:gd name="T6" fmla="*/ 468 w 468"/>
                  <a:gd name="T7" fmla="*/ 235 h 505"/>
                  <a:gd name="T8" fmla="*/ 468 w 468"/>
                  <a:gd name="T9" fmla="*/ 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505">
                    <a:moveTo>
                      <a:pt x="468" y="0"/>
                    </a:moveTo>
                    <a:lnTo>
                      <a:pt x="0" y="271"/>
                    </a:lnTo>
                    <a:lnTo>
                      <a:pt x="0" y="505"/>
                    </a:lnTo>
                    <a:lnTo>
                      <a:pt x="468" y="235"/>
                    </a:lnTo>
                    <a:lnTo>
                      <a:pt x="468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80" name="Freeform 560">
                <a:extLst>
                  <a:ext uri="{FF2B5EF4-FFF2-40B4-BE49-F238E27FC236}">
                    <a16:creationId xmlns:a16="http://schemas.microsoft.com/office/drawing/2014/main" id="{BB570B34-C051-4CC3-A64E-EB87EC5A0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" y="999"/>
                <a:ext cx="210" cy="100"/>
              </a:xfrm>
              <a:custGeom>
                <a:avLst/>
                <a:gdLst>
                  <a:gd name="T0" fmla="*/ 720 w 937"/>
                  <a:gd name="T1" fmla="*/ 48 h 444"/>
                  <a:gd name="T2" fmla="*/ 937 w 937"/>
                  <a:gd name="T3" fmla="*/ 173 h 444"/>
                  <a:gd name="T4" fmla="*/ 469 w 937"/>
                  <a:gd name="T5" fmla="*/ 444 h 444"/>
                  <a:gd name="T6" fmla="*/ 0 w 937"/>
                  <a:gd name="T7" fmla="*/ 173 h 444"/>
                  <a:gd name="T8" fmla="*/ 301 w 937"/>
                  <a:gd name="T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7" h="444">
                    <a:moveTo>
                      <a:pt x="720" y="48"/>
                    </a:moveTo>
                    <a:lnTo>
                      <a:pt x="937" y="173"/>
                    </a:lnTo>
                    <a:lnTo>
                      <a:pt x="469" y="444"/>
                    </a:lnTo>
                    <a:lnTo>
                      <a:pt x="0" y="173"/>
                    </a:lnTo>
                    <a:lnTo>
                      <a:pt x="301" y="0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81" name="Freeform 561">
                <a:extLst>
                  <a:ext uri="{FF2B5EF4-FFF2-40B4-BE49-F238E27FC236}">
                    <a16:creationId xmlns:a16="http://schemas.microsoft.com/office/drawing/2014/main" id="{E5211C59-AFC2-4A31-B59F-A747A7D22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7" y="834"/>
                <a:ext cx="202" cy="227"/>
              </a:xfrm>
              <a:custGeom>
                <a:avLst/>
                <a:gdLst>
                  <a:gd name="T0" fmla="*/ 451 w 902"/>
                  <a:gd name="T1" fmla="*/ 0 h 1019"/>
                  <a:gd name="T2" fmla="*/ 557 w 902"/>
                  <a:gd name="T3" fmla="*/ 390 h 1019"/>
                  <a:gd name="T4" fmla="*/ 902 w 902"/>
                  <a:gd name="T5" fmla="*/ 588 h 1019"/>
                  <a:gd name="T6" fmla="*/ 622 w 902"/>
                  <a:gd name="T7" fmla="*/ 629 h 1019"/>
                  <a:gd name="T8" fmla="*/ 729 w 902"/>
                  <a:gd name="T9" fmla="*/ 1019 h 1019"/>
                  <a:gd name="T10" fmla="*/ 451 w 902"/>
                  <a:gd name="T11" fmla="*/ 654 h 1019"/>
                  <a:gd name="T12" fmla="*/ 172 w 902"/>
                  <a:gd name="T13" fmla="*/ 697 h 1019"/>
                  <a:gd name="T14" fmla="*/ 279 w 902"/>
                  <a:gd name="T15" fmla="*/ 431 h 1019"/>
                  <a:gd name="T16" fmla="*/ 0 w 902"/>
                  <a:gd name="T17" fmla="*/ 67 h 1019"/>
                  <a:gd name="T18" fmla="*/ 345 w 902"/>
                  <a:gd name="T19" fmla="*/ 267 h 1019"/>
                  <a:gd name="T20" fmla="*/ 451 w 902"/>
                  <a:gd name="T21" fmla="*/ 0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2" h="1019">
                    <a:moveTo>
                      <a:pt x="451" y="0"/>
                    </a:moveTo>
                    <a:lnTo>
                      <a:pt x="557" y="390"/>
                    </a:lnTo>
                    <a:lnTo>
                      <a:pt x="902" y="588"/>
                    </a:lnTo>
                    <a:lnTo>
                      <a:pt x="622" y="629"/>
                    </a:lnTo>
                    <a:lnTo>
                      <a:pt x="729" y="1019"/>
                    </a:lnTo>
                    <a:lnTo>
                      <a:pt x="451" y="654"/>
                    </a:lnTo>
                    <a:lnTo>
                      <a:pt x="172" y="697"/>
                    </a:lnTo>
                    <a:lnTo>
                      <a:pt x="279" y="431"/>
                    </a:lnTo>
                    <a:lnTo>
                      <a:pt x="0" y="67"/>
                    </a:lnTo>
                    <a:lnTo>
                      <a:pt x="345" y="267"/>
                    </a:lnTo>
                    <a:lnTo>
                      <a:pt x="45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82" name="Line 562">
                <a:extLst>
                  <a:ext uri="{FF2B5EF4-FFF2-40B4-BE49-F238E27FC236}">
                    <a16:creationId xmlns:a16="http://schemas.microsoft.com/office/drawing/2014/main" id="{C0094DB9-F26C-49DF-A5D5-7D8A4D6C0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8" y="804"/>
                <a:ext cx="52" cy="3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83" name="Line 563">
                <a:extLst>
                  <a:ext uri="{FF2B5EF4-FFF2-40B4-BE49-F238E27FC236}">
                    <a16:creationId xmlns:a16="http://schemas.microsoft.com/office/drawing/2014/main" id="{96353D99-F6D3-44B5-8529-26B0B9613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4" y="966"/>
                <a:ext cx="18" cy="65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84" name="Line 564">
                <a:extLst>
                  <a:ext uri="{FF2B5EF4-FFF2-40B4-BE49-F238E27FC236}">
                    <a16:creationId xmlns:a16="http://schemas.microsoft.com/office/drawing/2014/main" id="{C338BB19-C0E9-4376-9E89-B15A45BE1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9" y="819"/>
                <a:ext cx="44" cy="26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85" name="Freeform 565">
                <a:extLst>
                  <a:ext uri="{FF2B5EF4-FFF2-40B4-BE49-F238E27FC236}">
                    <a16:creationId xmlns:a16="http://schemas.microsoft.com/office/drawing/2014/main" id="{482140BE-4731-4E58-9EDC-5457DF6AD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" y="804"/>
                <a:ext cx="100" cy="131"/>
              </a:xfrm>
              <a:custGeom>
                <a:avLst/>
                <a:gdLst>
                  <a:gd name="T0" fmla="*/ 0 w 451"/>
                  <a:gd name="T1" fmla="*/ 0 h 588"/>
                  <a:gd name="T2" fmla="*/ 106 w 451"/>
                  <a:gd name="T3" fmla="*/ 389 h 588"/>
                  <a:gd name="T4" fmla="*/ 451 w 451"/>
                  <a:gd name="T5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1" h="588">
                    <a:moveTo>
                      <a:pt x="0" y="0"/>
                    </a:moveTo>
                    <a:lnTo>
                      <a:pt x="106" y="389"/>
                    </a:lnTo>
                    <a:lnTo>
                      <a:pt x="451" y="588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86" name="Line 566">
                <a:extLst>
                  <a:ext uri="{FF2B5EF4-FFF2-40B4-BE49-F238E27FC236}">
                    <a16:creationId xmlns:a16="http://schemas.microsoft.com/office/drawing/2014/main" id="{AF48881F-513F-48D9-977F-E838CF77F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7" y="819"/>
                <a:ext cx="52" cy="3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87" name="Line 567">
                <a:extLst>
                  <a:ext uri="{FF2B5EF4-FFF2-40B4-BE49-F238E27FC236}">
                    <a16:creationId xmlns:a16="http://schemas.microsoft.com/office/drawing/2014/main" id="{D449BF5A-C156-462F-8D93-E46907603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0" y="1031"/>
                <a:ext cx="52" cy="3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88" name="Line 568">
                <a:extLst>
                  <a:ext uri="{FF2B5EF4-FFF2-40B4-BE49-F238E27FC236}">
                    <a16:creationId xmlns:a16="http://schemas.microsoft.com/office/drawing/2014/main" id="{B095B631-D744-4E8A-B859-BC7C55CDE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48" y="935"/>
                <a:ext cx="52" cy="3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  <p:sp>
            <p:nvSpPr>
              <p:cNvPr id="89" name="Line 569">
                <a:extLst>
                  <a:ext uri="{FF2B5EF4-FFF2-40B4-BE49-F238E27FC236}">
                    <a16:creationId xmlns:a16="http://schemas.microsoft.com/office/drawing/2014/main" id="{899E09EF-765A-4D4F-B1A9-3CCFFB3E0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1" y="891"/>
                <a:ext cx="52" cy="3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539"/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54657545-0590-4CC9-B6B0-AD047BDB789C}"/>
              </a:ext>
            </a:extLst>
          </p:cNvPr>
          <p:cNvSpPr txBox="1"/>
          <p:nvPr/>
        </p:nvSpPr>
        <p:spPr>
          <a:xfrm>
            <a:off x="6408194" y="4589981"/>
            <a:ext cx="1977903" cy="182103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lang="ru-RU" sz="1112" dirty="0">
                <a:latin typeface="Tahoma"/>
                <a:cs typeface="Tahoma"/>
              </a:rPr>
              <a:t>консультаций в год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D7793B2-C4FE-49D0-8592-5281D86F5457}"/>
              </a:ext>
            </a:extLst>
          </p:cNvPr>
          <p:cNvSpPr txBox="1"/>
          <p:nvPr/>
        </p:nvSpPr>
        <p:spPr>
          <a:xfrm>
            <a:off x="6428447" y="5574388"/>
            <a:ext cx="2183421" cy="35323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lang="ru-RU" sz="1112" dirty="0">
                <a:latin typeface="Tahoma"/>
                <a:cs typeface="Tahoma"/>
              </a:rPr>
              <a:t>налоговых споров в год ведут наши специалисты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79BD026-425A-43C7-ACC0-0929012E98BB}"/>
              </a:ext>
            </a:extLst>
          </p:cNvPr>
          <p:cNvSpPr txBox="1"/>
          <p:nvPr/>
        </p:nvSpPr>
        <p:spPr>
          <a:xfrm>
            <a:off x="6474361" y="4135551"/>
            <a:ext cx="881010" cy="474106"/>
          </a:xfrm>
          <a:prstGeom prst="rect">
            <a:avLst/>
          </a:prstGeom>
        </p:spPr>
        <p:txBody>
          <a:bodyPr vert="horz" wrap="none" lIns="0" tIns="10860" rIns="0" bIns="0" rtlCol="0">
            <a:spAutoFit/>
          </a:bodyPr>
          <a:lstStyle/>
          <a:p>
            <a:pPr marL="10860" marR="4344" algn="just">
              <a:lnSpc>
                <a:spcPct val="138900"/>
              </a:lnSpc>
              <a:spcBef>
                <a:spcPts val="86"/>
              </a:spcBef>
            </a:pPr>
            <a:r>
              <a:rPr lang="en-US" sz="2480" b="1" dirty="0">
                <a:solidFill>
                  <a:srgbClr val="A2212B"/>
                </a:solidFill>
                <a:latin typeface="Tahoma"/>
                <a:cs typeface="Tahoma"/>
              </a:rPr>
              <a:t>500+</a:t>
            </a:r>
            <a:endParaRPr lang="ru-RU" sz="2480" b="1" dirty="0">
              <a:solidFill>
                <a:srgbClr val="A2212B"/>
              </a:solidFill>
              <a:latin typeface="Tahoma"/>
              <a:cs typeface="Tahoma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85D3762-99C6-447F-B0E1-FC47556B1DA0}"/>
              </a:ext>
            </a:extLst>
          </p:cNvPr>
          <p:cNvSpPr txBox="1"/>
          <p:nvPr/>
        </p:nvSpPr>
        <p:spPr>
          <a:xfrm>
            <a:off x="6463773" y="5154186"/>
            <a:ext cx="679032" cy="474106"/>
          </a:xfrm>
          <a:prstGeom prst="rect">
            <a:avLst/>
          </a:prstGeom>
        </p:spPr>
        <p:txBody>
          <a:bodyPr vert="horz" wrap="none" lIns="0" tIns="10860" rIns="0" bIns="0" rtlCol="0">
            <a:spAutoFit/>
          </a:bodyPr>
          <a:lstStyle/>
          <a:p>
            <a:pPr marL="10860" marR="4344" algn="just">
              <a:lnSpc>
                <a:spcPct val="138900"/>
              </a:lnSpc>
              <a:spcBef>
                <a:spcPts val="86"/>
              </a:spcBef>
            </a:pPr>
            <a:r>
              <a:rPr lang="en-US" sz="2480" b="1" dirty="0">
                <a:solidFill>
                  <a:srgbClr val="A2212B"/>
                </a:solidFill>
                <a:latin typeface="Tahoma"/>
                <a:cs typeface="Tahoma"/>
              </a:rPr>
              <a:t>50+</a:t>
            </a:r>
            <a:endParaRPr lang="ru-RU" sz="2480" b="1" dirty="0">
              <a:solidFill>
                <a:srgbClr val="A2212B"/>
              </a:solidFill>
              <a:latin typeface="Tahoma"/>
              <a:cs typeface="Tahoma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BF1EBB-C488-4F9E-B369-86074477FB41}"/>
              </a:ext>
            </a:extLst>
          </p:cNvPr>
          <p:cNvSpPr txBox="1"/>
          <p:nvPr/>
        </p:nvSpPr>
        <p:spPr>
          <a:xfrm>
            <a:off x="1181064" y="4514532"/>
            <a:ext cx="2276602" cy="52437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lang="ru-RU" sz="1112" dirty="0">
                <a:latin typeface="Tahoma"/>
                <a:cs typeface="Tahoma"/>
              </a:rPr>
              <a:t>компаний на абонентском консультационном обслуживании в 2018 году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F3F0CBC-C392-422A-BE9E-3A5BB5300D7B}"/>
              </a:ext>
            </a:extLst>
          </p:cNvPr>
          <p:cNvSpPr txBox="1"/>
          <p:nvPr/>
        </p:nvSpPr>
        <p:spPr>
          <a:xfrm>
            <a:off x="1181063" y="4091150"/>
            <a:ext cx="679032" cy="474106"/>
          </a:xfrm>
          <a:prstGeom prst="rect">
            <a:avLst/>
          </a:prstGeom>
        </p:spPr>
        <p:txBody>
          <a:bodyPr vert="horz" wrap="none" lIns="0" tIns="10860" rIns="0" bIns="0" rtlCol="0">
            <a:spAutoFit/>
          </a:bodyPr>
          <a:lstStyle/>
          <a:p>
            <a:pPr marL="10860" marR="4344">
              <a:lnSpc>
                <a:spcPct val="138900"/>
              </a:lnSpc>
              <a:spcBef>
                <a:spcPts val="86"/>
              </a:spcBef>
            </a:pPr>
            <a:r>
              <a:rPr lang="en-US" sz="2480" b="1" dirty="0">
                <a:solidFill>
                  <a:srgbClr val="A2212B"/>
                </a:solidFill>
                <a:latin typeface="Tahoma"/>
                <a:cs typeface="Tahoma"/>
              </a:rPr>
              <a:t>25+</a:t>
            </a:r>
            <a:endParaRPr lang="ru-RU" sz="2480" b="1" dirty="0">
              <a:solidFill>
                <a:srgbClr val="A2212B"/>
              </a:solidFill>
              <a:latin typeface="Tahoma"/>
              <a:cs typeface="Tahoma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010D515-5FB0-4058-ABE3-3105B81E166B}"/>
              </a:ext>
            </a:extLst>
          </p:cNvPr>
          <p:cNvSpPr txBox="1"/>
          <p:nvPr/>
        </p:nvSpPr>
        <p:spPr>
          <a:xfrm>
            <a:off x="4006013" y="4544367"/>
            <a:ext cx="2008000" cy="52437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lang="ru-RU" sz="1112" dirty="0">
                <a:latin typeface="Tahoma"/>
                <a:cs typeface="Tahoma"/>
              </a:rPr>
              <a:t>ВУЗов пригласили наших юристов в качестве преподавателей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9F0E080-0AA0-45F1-9B02-061EF627138F}"/>
              </a:ext>
            </a:extLst>
          </p:cNvPr>
          <p:cNvSpPr txBox="1"/>
          <p:nvPr/>
        </p:nvSpPr>
        <p:spPr>
          <a:xfrm>
            <a:off x="3991497" y="4124165"/>
            <a:ext cx="477054" cy="474106"/>
          </a:xfrm>
          <a:prstGeom prst="rect">
            <a:avLst/>
          </a:prstGeom>
        </p:spPr>
        <p:txBody>
          <a:bodyPr vert="horz" wrap="none" lIns="0" tIns="10860" rIns="0" bIns="0" rtlCol="0">
            <a:spAutoFit/>
          </a:bodyPr>
          <a:lstStyle/>
          <a:p>
            <a:pPr marL="10860" marR="4344">
              <a:lnSpc>
                <a:spcPct val="138900"/>
              </a:lnSpc>
              <a:spcBef>
                <a:spcPts val="86"/>
              </a:spcBef>
            </a:pPr>
            <a:r>
              <a:rPr lang="en-US" sz="2480" b="1" dirty="0">
                <a:solidFill>
                  <a:srgbClr val="A2212B"/>
                </a:solidFill>
                <a:latin typeface="Tahoma"/>
                <a:cs typeface="Tahoma"/>
              </a:rPr>
              <a:t>5+</a:t>
            </a:r>
            <a:endParaRPr lang="ru-RU" sz="2480" b="1" dirty="0">
              <a:solidFill>
                <a:srgbClr val="A2212B"/>
              </a:solidFill>
              <a:latin typeface="Tahoma"/>
              <a:cs typeface="Tahoma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B708875-7F0E-4055-8E43-D048B646EFE6}"/>
              </a:ext>
            </a:extLst>
          </p:cNvPr>
          <p:cNvSpPr txBox="1"/>
          <p:nvPr/>
        </p:nvSpPr>
        <p:spPr>
          <a:xfrm>
            <a:off x="1181064" y="5522967"/>
            <a:ext cx="2276602" cy="35323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lang="ru-RU" sz="1112" dirty="0">
                <a:latin typeface="Tahoma"/>
                <a:cs typeface="Tahoma"/>
              </a:rPr>
              <a:t>совокупный возврат налогов для одного из клиентов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A057B1A-7601-4B67-B2F7-5A7770C6A73C}"/>
              </a:ext>
            </a:extLst>
          </p:cNvPr>
          <p:cNvSpPr txBox="1"/>
          <p:nvPr/>
        </p:nvSpPr>
        <p:spPr>
          <a:xfrm>
            <a:off x="1181063" y="5068537"/>
            <a:ext cx="1512594" cy="474106"/>
          </a:xfrm>
          <a:prstGeom prst="rect">
            <a:avLst/>
          </a:prstGeom>
        </p:spPr>
        <p:txBody>
          <a:bodyPr vert="horz" wrap="none" lIns="0" tIns="10860" rIns="0" bIns="0" rtlCol="0">
            <a:spAutoFit/>
          </a:bodyPr>
          <a:lstStyle/>
          <a:p>
            <a:pPr marL="10860" marR="4344">
              <a:lnSpc>
                <a:spcPct val="138900"/>
              </a:lnSpc>
              <a:spcBef>
                <a:spcPts val="86"/>
              </a:spcBef>
            </a:pPr>
            <a:r>
              <a:rPr lang="en-US" sz="2480" b="1" dirty="0">
                <a:solidFill>
                  <a:srgbClr val="A2212B"/>
                </a:solidFill>
                <a:latin typeface="Tahoma"/>
                <a:cs typeface="Tahoma"/>
              </a:rPr>
              <a:t>3,7 </a:t>
            </a:r>
            <a:r>
              <a:rPr lang="ru-RU" sz="1368" b="1" dirty="0">
                <a:solidFill>
                  <a:srgbClr val="A2212B"/>
                </a:solidFill>
                <a:latin typeface="Tahoma"/>
                <a:cs typeface="Tahoma"/>
              </a:rPr>
              <a:t>млрд руб.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8223956-F4CB-4159-8E5C-B87987B6ACF0}"/>
              </a:ext>
            </a:extLst>
          </p:cNvPr>
          <p:cNvSpPr txBox="1"/>
          <p:nvPr/>
        </p:nvSpPr>
        <p:spPr>
          <a:xfrm>
            <a:off x="4003136" y="5549356"/>
            <a:ext cx="2132684" cy="35323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lang="ru-RU" sz="1112" dirty="0">
                <a:latin typeface="Tahoma"/>
                <a:cs typeface="Tahoma"/>
              </a:rPr>
              <a:t>самый крупный налоговый спор, выигранный в суде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9A6062D-30EC-47CA-849C-21081EB37EF0}"/>
              </a:ext>
            </a:extLst>
          </p:cNvPr>
          <p:cNvSpPr txBox="1"/>
          <p:nvPr/>
        </p:nvSpPr>
        <p:spPr>
          <a:xfrm>
            <a:off x="3991497" y="5098240"/>
            <a:ext cx="1512594" cy="474106"/>
          </a:xfrm>
          <a:prstGeom prst="rect">
            <a:avLst/>
          </a:prstGeom>
        </p:spPr>
        <p:txBody>
          <a:bodyPr vert="horz" wrap="none" lIns="0" tIns="10860" rIns="0" bIns="0" rtlCol="0">
            <a:spAutoFit/>
          </a:bodyPr>
          <a:lstStyle/>
          <a:p>
            <a:pPr marL="10860" marR="4344">
              <a:lnSpc>
                <a:spcPct val="138900"/>
              </a:lnSpc>
              <a:spcBef>
                <a:spcPts val="86"/>
              </a:spcBef>
            </a:pPr>
            <a:r>
              <a:rPr lang="ru-RU" sz="2480" b="1" dirty="0">
                <a:solidFill>
                  <a:srgbClr val="A2212B"/>
                </a:solidFill>
                <a:latin typeface="Tahoma"/>
                <a:cs typeface="Tahoma"/>
              </a:rPr>
              <a:t>1,1 </a:t>
            </a:r>
            <a:r>
              <a:rPr lang="ru-RU" sz="1368" b="1" dirty="0">
                <a:solidFill>
                  <a:srgbClr val="A2212B"/>
                </a:solidFill>
                <a:latin typeface="Tahoma"/>
                <a:cs typeface="Tahoma"/>
              </a:rPr>
              <a:t>млрд руб.</a:t>
            </a:r>
            <a:endParaRPr lang="ru-RU" sz="2480" b="1" dirty="0">
              <a:solidFill>
                <a:srgbClr val="A2212B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5566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179512" y="6323323"/>
            <a:ext cx="50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24581-6082-4675-8EAF-75A44F2C491A}" type="slidenum">
              <a:rPr lang="ru-RU" sz="1400" smtClean="0">
                <a:solidFill>
                  <a:srgbClr val="A4343A"/>
                </a:solidFill>
                <a:latin typeface="Tahoma" panose="020B0604030504040204" pitchFamily="34" charset="0"/>
              </a:rPr>
              <a:pPr/>
              <a:t>2</a:t>
            </a:fld>
            <a:endParaRPr lang="ru-RU" sz="1400" dirty="0">
              <a:solidFill>
                <a:srgbClr val="A4343A"/>
              </a:solidFill>
              <a:latin typeface="Tahoma" panose="020B060403050404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08BABA97-0DD9-4487-91D6-608DD1E2171D}"/>
              </a:ext>
            </a:extLst>
          </p:cNvPr>
          <p:cNvSpPr txBox="1">
            <a:spLocks/>
          </p:cNvSpPr>
          <p:nvPr/>
        </p:nvSpPr>
        <p:spPr>
          <a:xfrm>
            <a:off x="408061" y="360045"/>
            <a:ext cx="7259398" cy="763227"/>
          </a:xfrm>
          <a:prstGeom prst="rect">
            <a:avLst/>
          </a:prstGeom>
        </p:spPr>
        <p:txBody>
          <a:bodyPr vert="horz" lIns="81612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объекты льготирования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2CD1F9A-B7DE-4623-8DC0-6850A20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9" y="360000"/>
            <a:ext cx="1225021" cy="3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бъект 4">
            <a:extLst>
              <a:ext uri="{FF2B5EF4-FFF2-40B4-BE49-F238E27FC236}">
                <a16:creationId xmlns:a16="http://schemas.microsoft.com/office/drawing/2014/main" id="{E2F4253E-A4F3-8A29-797A-EEBD3AC0C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0" b="6243"/>
          <a:stretch/>
        </p:blipFill>
        <p:spPr>
          <a:xfrm>
            <a:off x="-57641" y="1484784"/>
            <a:ext cx="9259281" cy="36004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D90E1D-D896-4866-DCF2-35ECDB677E09}"/>
              </a:ext>
            </a:extLst>
          </p:cNvPr>
          <p:cNvSpPr txBox="1">
            <a:spLocks noChangeArrowheads="1"/>
          </p:cNvSpPr>
          <p:nvPr/>
        </p:nvSpPr>
        <p:spPr>
          <a:xfrm>
            <a:off x="624083" y="4509120"/>
            <a:ext cx="7980365" cy="901814"/>
          </a:xfrm>
        </p:spPr>
        <p:txBody>
          <a:bodyPr>
            <a:noAutofit/>
          </a:bodyPr>
          <a:lstStyle>
            <a:lvl1pPr marL="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  <a:ea typeface="+mn-ea"/>
                <a:cs typeface="+mn-cs"/>
              </a:defRPr>
            </a:lvl1pPr>
            <a:lvl2pPr marL="0" indent="0">
              <a:defRPr sz="1500" b="1">
                <a:solidFill>
                  <a:srgbClr val="A2212B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lnSpc>
                <a:spcPct val="114000"/>
              </a:lnSpc>
              <a:spcBef>
                <a:spcPts val="0"/>
              </a:spcBef>
              <a:buClr>
                <a:srgbClr val="A2212B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Font typeface="+mj-lt"/>
              <a:buNone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4343A"/>
              </a:buClr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Тренды: </a:t>
            </a:r>
          </a:p>
          <a:p>
            <a:pPr marL="457200" indent="-457200">
              <a:buClr>
                <a:srgbClr val="A4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инвестльгот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(СПИК-1.0, ИНВ, РИП и др.)</a:t>
            </a:r>
          </a:p>
          <a:p>
            <a:pPr marL="457200" indent="-457200">
              <a:buClr>
                <a:srgbClr val="A4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регионального усмотрения</a:t>
            </a:r>
          </a:p>
          <a:p>
            <a:pPr marL="457200" indent="-457200">
              <a:buClr>
                <a:srgbClr val="A4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Ограничение суммы льгот размером вложений</a:t>
            </a:r>
          </a:p>
        </p:txBody>
      </p:sp>
    </p:spTree>
    <p:extLst>
      <p:ext uri="{BB962C8B-B14F-4D97-AF65-F5344CB8AC3E}">
        <p14:creationId xmlns:p14="http://schemas.microsoft.com/office/powerpoint/2010/main" val="268819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179512" y="6323323"/>
            <a:ext cx="50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24581-6082-4675-8EAF-75A44F2C491A}" type="slidenum">
              <a:rPr lang="ru-RU" sz="1400" smtClean="0">
                <a:solidFill>
                  <a:srgbClr val="A4343A"/>
                </a:solidFill>
                <a:latin typeface="Tahoma" panose="020B0604030504040204" pitchFamily="34" charset="0"/>
              </a:rPr>
              <a:pPr/>
              <a:t>3</a:t>
            </a:fld>
            <a:endParaRPr lang="ru-RU" sz="1400" dirty="0">
              <a:solidFill>
                <a:srgbClr val="A4343A"/>
              </a:solidFill>
              <a:latin typeface="Tahoma" panose="020B060403050404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08BABA97-0DD9-4487-91D6-608DD1E2171D}"/>
              </a:ext>
            </a:extLst>
          </p:cNvPr>
          <p:cNvSpPr txBox="1">
            <a:spLocks/>
          </p:cNvSpPr>
          <p:nvPr/>
        </p:nvSpPr>
        <p:spPr>
          <a:xfrm>
            <a:off x="408061" y="360045"/>
            <a:ext cx="7259398" cy="763227"/>
          </a:xfrm>
          <a:prstGeom prst="rect">
            <a:avLst/>
          </a:prstGeom>
        </p:spPr>
        <p:txBody>
          <a:bodyPr vert="horz" lIns="81612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Соотношение основных </a:t>
            </a:r>
            <a:r>
              <a:rPr lang="ru-RU" sz="2800" b="1" dirty="0" err="1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инвестльгот</a:t>
            </a:r>
            <a:endParaRPr lang="ru-RU" sz="2800" b="1" dirty="0">
              <a:solidFill>
                <a:srgbClr val="A434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2CD1F9A-B7DE-4623-8DC0-6850A20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9" y="360000"/>
            <a:ext cx="1225021" cy="3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id="{DC8E6C32-4417-FF99-D296-735E19032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552922"/>
              </p:ext>
            </p:extLst>
          </p:nvPr>
        </p:nvGraphicFramePr>
        <p:xfrm>
          <a:off x="786410" y="1984344"/>
          <a:ext cx="7674022" cy="399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F0724CB-0A66-3788-C132-5A893F6979AF}"/>
              </a:ext>
            </a:extLst>
          </p:cNvPr>
          <p:cNvSpPr txBox="1"/>
          <p:nvPr/>
        </p:nvSpPr>
        <p:spPr>
          <a:xfrm>
            <a:off x="818052" y="1484784"/>
            <a:ext cx="1789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ВЫГОДА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421FBC-24CE-98C2-74C6-6EC0A02F45C8}"/>
              </a:ext>
            </a:extLst>
          </p:cNvPr>
          <p:cNvSpPr txBox="1"/>
          <p:nvPr/>
        </p:nvSpPr>
        <p:spPr>
          <a:xfrm>
            <a:off x="6372201" y="6207692"/>
            <a:ext cx="338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ДОСТУПНОСТЬ</a:t>
            </a:r>
          </a:p>
        </p:txBody>
      </p:sp>
    </p:spTree>
    <p:extLst>
      <p:ext uri="{BB962C8B-B14F-4D97-AF65-F5344CB8AC3E}">
        <p14:creationId xmlns:p14="http://schemas.microsoft.com/office/powerpoint/2010/main" val="155975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179512" y="6323323"/>
            <a:ext cx="50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24581-6082-4675-8EAF-75A44F2C491A}" type="slidenum">
              <a:rPr lang="ru-RU" sz="1400" smtClean="0">
                <a:solidFill>
                  <a:srgbClr val="A4343A"/>
                </a:solidFill>
                <a:latin typeface="Tahoma" panose="020B0604030504040204" pitchFamily="34" charset="0"/>
              </a:rPr>
              <a:pPr/>
              <a:t>4</a:t>
            </a:fld>
            <a:endParaRPr lang="ru-RU" sz="1400" dirty="0">
              <a:solidFill>
                <a:srgbClr val="A4343A"/>
              </a:solidFill>
              <a:latin typeface="Tahoma" panose="020B060403050404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08BABA97-0DD9-4487-91D6-608DD1E2171D}"/>
              </a:ext>
            </a:extLst>
          </p:cNvPr>
          <p:cNvSpPr txBox="1">
            <a:spLocks/>
          </p:cNvSpPr>
          <p:nvPr/>
        </p:nvSpPr>
        <p:spPr>
          <a:xfrm>
            <a:off x="408061" y="360045"/>
            <a:ext cx="7259398" cy="763227"/>
          </a:xfrm>
          <a:prstGeom prst="rect">
            <a:avLst/>
          </a:prstGeom>
        </p:spPr>
        <p:txBody>
          <a:bodyPr vert="horz" lIns="81612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эффективности льгот </a:t>
            </a:r>
            <a:b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(ОННП 2024-2026)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BEF605-1B24-4AA2-AC0F-16E847C01152}"/>
              </a:ext>
            </a:extLst>
          </p:cNvPr>
          <p:cNvSpPr txBox="1">
            <a:spLocks noChangeArrowheads="1"/>
          </p:cNvSpPr>
          <p:nvPr/>
        </p:nvSpPr>
        <p:spPr>
          <a:xfrm>
            <a:off x="408058" y="1305794"/>
            <a:ext cx="7980365" cy="4753212"/>
          </a:xfrm>
        </p:spPr>
        <p:txBody>
          <a:bodyPr>
            <a:noAutofit/>
          </a:bodyPr>
          <a:lstStyle>
            <a:lvl1pPr marL="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  <a:ea typeface="+mn-ea"/>
                <a:cs typeface="+mn-cs"/>
              </a:defRPr>
            </a:lvl1pPr>
            <a:lvl2pPr marL="0" indent="0">
              <a:defRPr sz="1500" b="1">
                <a:solidFill>
                  <a:srgbClr val="A2212B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lnSpc>
                <a:spcPct val="114000"/>
              </a:lnSpc>
              <a:spcBef>
                <a:spcPts val="0"/>
              </a:spcBef>
              <a:buClr>
                <a:srgbClr val="A2212B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Font typeface="+mj-lt"/>
              <a:buNone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A4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ряде случаев предоставление льгот неэффективно и приводит к получению «сверхприбыли»</a:t>
            </a:r>
          </a:p>
          <a:p>
            <a:pPr marL="457200" indent="-457200">
              <a:buClr>
                <a:srgbClr val="A4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Дублирование разных режимов</a:t>
            </a:r>
          </a:p>
          <a:p>
            <a:pPr marL="457200" indent="-457200">
              <a:buClr>
                <a:srgbClr val="A4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ряда налогоплательщиков не соответствует цели поощрения</a:t>
            </a:r>
          </a:p>
          <a:p>
            <a:pPr marL="457200" indent="-457200">
              <a:buClr>
                <a:srgbClr val="A4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Отсутствует методика определения приоритетных отраслей экономики</a:t>
            </a:r>
          </a:p>
          <a:p>
            <a:pPr marL="457200" indent="-457200">
              <a:buClr>
                <a:srgbClr val="A4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большинства налогоплательщиков, применяющих отдельные ИНЛ, отсутствуют закрепленные обязательства</a:t>
            </a:r>
          </a:p>
          <a:p>
            <a:pPr marL="457200" indent="-457200">
              <a:buClr>
                <a:srgbClr val="A4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случае невыполнения закрепленных в соглашениях обязательств и показателей отсутствует система ответственности (в том числе финансовой) субъектов Российской Федерации, институтов развития и управляющих компаний.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2CD1F9A-B7DE-4623-8DC0-6850A20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9" y="360000"/>
            <a:ext cx="1225021" cy="3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36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179512" y="6323323"/>
            <a:ext cx="50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24581-6082-4675-8EAF-75A44F2C491A}" type="slidenum">
              <a:rPr lang="ru-RU" sz="1400" smtClean="0">
                <a:solidFill>
                  <a:srgbClr val="A4343A"/>
                </a:solidFill>
                <a:latin typeface="Tahoma" panose="020B0604030504040204" pitchFamily="34" charset="0"/>
              </a:rPr>
              <a:pPr/>
              <a:t>5</a:t>
            </a:fld>
            <a:endParaRPr lang="ru-RU" sz="1400" dirty="0">
              <a:solidFill>
                <a:srgbClr val="A4343A"/>
              </a:solidFill>
              <a:latin typeface="Tahoma" panose="020B060403050404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08BABA97-0DD9-4487-91D6-608DD1E2171D}"/>
              </a:ext>
            </a:extLst>
          </p:cNvPr>
          <p:cNvSpPr txBox="1">
            <a:spLocks/>
          </p:cNvSpPr>
          <p:nvPr/>
        </p:nvSpPr>
        <p:spPr>
          <a:xfrm>
            <a:off x="408061" y="360045"/>
            <a:ext cx="6252171" cy="763227"/>
          </a:xfrm>
          <a:prstGeom prst="rect">
            <a:avLst/>
          </a:prstGeom>
        </p:spPr>
        <p:txBody>
          <a:bodyPr vert="horz" lIns="81612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Убытки при неправомерном использовании льгот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BEF605-1B24-4AA2-AC0F-16E847C01152}"/>
              </a:ext>
            </a:extLst>
          </p:cNvPr>
          <p:cNvSpPr txBox="1">
            <a:spLocks noChangeArrowheads="1"/>
          </p:cNvSpPr>
          <p:nvPr/>
        </p:nvSpPr>
        <p:spPr>
          <a:xfrm>
            <a:off x="408059" y="1305794"/>
            <a:ext cx="8485306" cy="4753212"/>
          </a:xfrm>
        </p:spPr>
        <p:txBody>
          <a:bodyPr>
            <a:noAutofit/>
          </a:bodyPr>
          <a:lstStyle>
            <a:lvl1pPr marL="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  <a:ea typeface="+mn-ea"/>
                <a:cs typeface="+mn-cs"/>
              </a:defRPr>
            </a:lvl1pPr>
            <a:lvl2pPr marL="0" indent="0">
              <a:defRPr sz="1500" b="1">
                <a:solidFill>
                  <a:srgbClr val="A2212B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lnSpc>
                <a:spcPct val="114000"/>
              </a:lnSpc>
              <a:spcBef>
                <a:spcPts val="0"/>
              </a:spcBef>
              <a:buClr>
                <a:srgbClr val="A2212B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Font typeface="+mj-lt"/>
              <a:buNone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4343A"/>
              </a:buClr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Согласно пункту 3.3 соглашения в случае расторжения настоящего соглашения по причине существенного нарушения со стороны инвестора (согласно определению, данному в пункте 6.3 настоящего соглашения), последний обязуется возместить в бюджетную систему Российской Федерации сумму накопленных льгот по налогу на прибыль организаций и налогу на имущество организаций (с уплатой пени), предоставленных в связи с реализацией Инвестиционного проекта, в соответствии с действующим законодательством о налогах и сборах.</a:t>
            </a:r>
          </a:p>
          <a:p>
            <a:pPr algn="r">
              <a:buClr>
                <a:srgbClr val="A4343A"/>
              </a:buClr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 ВВО РФ от 12.11.2020 по делу №  А31-10158/2019 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(ЗАО «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МежрегионТоргИнвест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2CD1F9A-B7DE-4623-8DC0-6850A20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9" y="360000"/>
            <a:ext cx="1225021" cy="3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42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179512" y="6323323"/>
            <a:ext cx="50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24581-6082-4675-8EAF-75A44F2C491A}" type="slidenum">
              <a:rPr lang="ru-RU" sz="1400" smtClean="0">
                <a:solidFill>
                  <a:srgbClr val="A4343A"/>
                </a:solidFill>
              </a:rPr>
              <a:pPr/>
              <a:t>6</a:t>
            </a:fld>
            <a:endParaRPr lang="ru-RU" sz="1400" dirty="0">
              <a:solidFill>
                <a:srgbClr val="A4343A"/>
              </a:solidFill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08BABA97-0DD9-4487-91D6-608DD1E2171D}"/>
              </a:ext>
            </a:extLst>
          </p:cNvPr>
          <p:cNvSpPr txBox="1">
            <a:spLocks/>
          </p:cNvSpPr>
          <p:nvPr/>
        </p:nvSpPr>
        <p:spPr>
          <a:xfrm>
            <a:off x="408061" y="360045"/>
            <a:ext cx="7044259" cy="763227"/>
          </a:xfrm>
          <a:prstGeom prst="rect">
            <a:avLst/>
          </a:prstGeom>
        </p:spPr>
        <p:txBody>
          <a:bodyPr vert="horz" lIns="81612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Невыполнение условий инвестиционного соглашения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BEF605-1B24-4AA2-AC0F-16E847C01152}"/>
              </a:ext>
            </a:extLst>
          </p:cNvPr>
          <p:cNvSpPr txBox="1">
            <a:spLocks noChangeArrowheads="1"/>
          </p:cNvSpPr>
          <p:nvPr/>
        </p:nvSpPr>
        <p:spPr>
          <a:xfrm>
            <a:off x="408059" y="1339200"/>
            <a:ext cx="8484422" cy="4070166"/>
          </a:xfrm>
        </p:spPr>
        <p:txBody>
          <a:bodyPr>
            <a:noAutofit/>
          </a:bodyPr>
          <a:lstStyle>
            <a:lvl1pPr marL="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  <a:ea typeface="+mn-ea"/>
                <a:cs typeface="+mn-cs"/>
              </a:defRPr>
            </a:lvl1pPr>
            <a:lvl2pPr marL="0" indent="0">
              <a:defRPr sz="1500" b="1">
                <a:solidFill>
                  <a:srgbClr val="A2212B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lnSpc>
                <a:spcPct val="114000"/>
              </a:lnSpc>
              <a:spcBef>
                <a:spcPts val="0"/>
              </a:spcBef>
              <a:buClr>
                <a:srgbClr val="A2212B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Font typeface="+mj-lt"/>
              <a:buNone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«Недостижение прогнозных показателей само по себе не препятствует исполнению инвестиционного соглашения и применению налоговых льгот».</a:t>
            </a:r>
          </a:p>
          <a:p>
            <a:pPr>
              <a:defRPr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600"/>
              </a:spcBef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Решение АС Забайкальского края </a:t>
            </a:r>
          </a:p>
          <a:p>
            <a:pPr algn="r">
              <a:spcBef>
                <a:spcPts val="600"/>
              </a:spcBef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от 12.08.2015 А78-1324/2015</a:t>
            </a:r>
          </a:p>
          <a:p>
            <a:pPr>
              <a:defRPr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3538">
              <a:buClr>
                <a:srgbClr val="A2212B"/>
              </a:buClr>
              <a:buFont typeface="Wingdings" panose="05000000000000000000" pitchFamily="2" charset="2"/>
              <a:buChar char="Ø"/>
            </a:pP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5125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>
                <a:tab pos="534988" algn="l"/>
              </a:tabLst>
              <a:defRPr/>
            </a:pPr>
            <a:endParaRPr lang="ru-RU" altLang="ru-RU" sz="20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2CD1F9A-B7DE-4623-8DC0-6850A20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9" y="360000"/>
            <a:ext cx="1225021" cy="3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98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179512" y="6323323"/>
            <a:ext cx="50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24581-6082-4675-8EAF-75A44F2C491A}" type="slidenum">
              <a:rPr lang="ru-RU" sz="1400" smtClean="0">
                <a:solidFill>
                  <a:srgbClr val="A4343A"/>
                </a:solidFill>
                <a:latin typeface="Tahoma" panose="020B0604030504040204" pitchFamily="34" charset="0"/>
              </a:rPr>
              <a:pPr/>
              <a:t>7</a:t>
            </a:fld>
            <a:endParaRPr lang="ru-RU" sz="1400" dirty="0">
              <a:solidFill>
                <a:srgbClr val="A4343A"/>
              </a:solidFill>
              <a:latin typeface="Tahoma" panose="020B060403050404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08BABA97-0DD9-4487-91D6-608DD1E2171D}"/>
              </a:ext>
            </a:extLst>
          </p:cNvPr>
          <p:cNvSpPr txBox="1">
            <a:spLocks/>
          </p:cNvSpPr>
          <p:nvPr/>
        </p:nvSpPr>
        <p:spPr>
          <a:xfrm>
            <a:off x="408061" y="360045"/>
            <a:ext cx="7259398" cy="763227"/>
          </a:xfrm>
          <a:prstGeom prst="rect">
            <a:avLst/>
          </a:prstGeom>
        </p:spPr>
        <p:txBody>
          <a:bodyPr vert="horz" lIns="81612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Риски налоговых льгот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BEF605-1B24-4AA2-AC0F-16E847C01152}"/>
              </a:ext>
            </a:extLst>
          </p:cNvPr>
          <p:cNvSpPr txBox="1">
            <a:spLocks noChangeArrowheads="1"/>
          </p:cNvSpPr>
          <p:nvPr/>
        </p:nvSpPr>
        <p:spPr>
          <a:xfrm>
            <a:off x="408058" y="1305794"/>
            <a:ext cx="7980365" cy="4753212"/>
          </a:xfrm>
        </p:spPr>
        <p:txBody>
          <a:bodyPr>
            <a:noAutofit/>
          </a:bodyPr>
          <a:lstStyle>
            <a:lvl1pPr marL="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  <a:ea typeface="+mn-ea"/>
                <a:cs typeface="+mn-cs"/>
              </a:defRPr>
            </a:lvl1pPr>
            <a:lvl2pPr marL="0" indent="0">
              <a:defRPr sz="1500" b="1">
                <a:solidFill>
                  <a:srgbClr val="A2212B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lnSpc>
                <a:spcPct val="114000"/>
              </a:lnSpc>
              <a:spcBef>
                <a:spcPts val="0"/>
              </a:spcBef>
              <a:buClr>
                <a:srgbClr val="A2212B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Font typeface="+mj-lt"/>
              <a:buNone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A4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Законодатель может «передумать»</a:t>
            </a:r>
          </a:p>
          <a:p>
            <a:pPr marL="457200" indent="-457200">
              <a:buClr>
                <a:srgbClr val="A4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Наказание за «деловые просчеты» через лишение права на льготу</a:t>
            </a:r>
          </a:p>
          <a:p>
            <a:pPr marL="457200" indent="-457200">
              <a:buClr>
                <a:srgbClr val="A4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Дает льготу один орган, а проверяет – налоговая (разность интересов)</a:t>
            </a:r>
          </a:p>
          <a:p>
            <a:pPr marL="457200" indent="-457200">
              <a:buClr>
                <a:srgbClr val="A4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налогового регулирования без учета длящегося характера льгот</a:t>
            </a:r>
          </a:p>
          <a:p>
            <a:pPr marL="457200" indent="-457200">
              <a:buClr>
                <a:srgbClr val="A4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Различное толкование «интересов государства» на практике при предоставлении льгот</a:t>
            </a:r>
          </a:p>
          <a:p>
            <a:pPr marL="457200" indent="-457200">
              <a:buClr>
                <a:srgbClr val="A4343A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Неясности в прочтении закона, конфликт норм (</a:t>
            </a:r>
            <a:r>
              <a:rPr lang="ru-RU" sz="2000" b="1" dirty="0">
                <a:solidFill>
                  <a:srgbClr val="A221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только риски, но и возможности!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2CD1F9A-B7DE-4623-8DC0-6850A20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9" y="360000"/>
            <a:ext cx="1225021" cy="3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49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179512" y="6323323"/>
            <a:ext cx="50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24581-6082-4675-8EAF-75A44F2C491A}" type="slidenum">
              <a:rPr lang="ru-RU" sz="1400" smtClean="0">
                <a:solidFill>
                  <a:srgbClr val="A4343A"/>
                </a:solidFill>
                <a:latin typeface="Tahoma" panose="020B0604030504040204" pitchFamily="34" charset="0"/>
              </a:rPr>
              <a:pPr/>
              <a:t>8</a:t>
            </a:fld>
            <a:endParaRPr lang="ru-RU" sz="1400" dirty="0">
              <a:solidFill>
                <a:srgbClr val="A4343A"/>
              </a:solidFill>
              <a:latin typeface="Tahoma" panose="020B060403050404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08BABA97-0DD9-4487-91D6-608DD1E2171D}"/>
              </a:ext>
            </a:extLst>
          </p:cNvPr>
          <p:cNvSpPr txBox="1">
            <a:spLocks/>
          </p:cNvSpPr>
          <p:nvPr/>
        </p:nvSpPr>
        <p:spPr>
          <a:xfrm>
            <a:off x="408061" y="360045"/>
            <a:ext cx="6252171" cy="763227"/>
          </a:xfrm>
          <a:prstGeom prst="rect">
            <a:avLst/>
          </a:prstGeom>
        </p:spPr>
        <p:txBody>
          <a:bodyPr vert="horz" lIns="81612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Баланс налоговых льгот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BEF605-1B24-4AA2-AC0F-16E847C01152}"/>
              </a:ext>
            </a:extLst>
          </p:cNvPr>
          <p:cNvSpPr txBox="1">
            <a:spLocks noChangeArrowheads="1"/>
          </p:cNvSpPr>
          <p:nvPr/>
        </p:nvSpPr>
        <p:spPr>
          <a:xfrm>
            <a:off x="408059" y="1305794"/>
            <a:ext cx="8485306" cy="4753212"/>
          </a:xfrm>
        </p:spPr>
        <p:txBody>
          <a:bodyPr>
            <a:noAutofit/>
          </a:bodyPr>
          <a:lstStyle>
            <a:lvl1pPr marL="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  <a:ea typeface="+mn-ea"/>
                <a:cs typeface="+mn-cs"/>
              </a:defRPr>
            </a:lvl1pPr>
            <a:lvl2pPr marL="0" indent="0">
              <a:defRPr sz="1500" b="1">
                <a:solidFill>
                  <a:srgbClr val="A2212B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lnSpc>
                <a:spcPct val="114000"/>
              </a:lnSpc>
              <a:spcBef>
                <a:spcPts val="0"/>
              </a:spcBef>
              <a:buClr>
                <a:srgbClr val="A2212B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Font typeface="+mj-lt"/>
              <a:buNone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A4343A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Ожидания инвесторов относительно налоговой выгоды, которая может быть получена ими по окончании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рализации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инвестпроекта в результате применения соответствующих льгот формируются на момент начала осуществления инвестиций. В связи с этим равенство прав инвесторов по общему правилу достигается при применении одинаковых условий предоставления льгот к налогоплательщикам, которые приступили к осуществлению инвестиций и реализовали инвестпроект в надлежащие сроки.</a:t>
            </a:r>
          </a:p>
          <a:p>
            <a:pPr marL="342900" indent="-342900">
              <a:buClr>
                <a:srgbClr val="A4343A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то же время необходимо обратить внимание на то, что инвестор не вправе получить налоговую выгоду одновременно как за счет применения пониженной ставки налога, предусмотренной региональным законодательством, так и за счет изменений, внесенных на уровне федерального законодательства.</a:t>
            </a:r>
          </a:p>
          <a:p>
            <a:pPr algn="r">
              <a:buClr>
                <a:srgbClr val="A4343A"/>
              </a:buClr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СКЭС ВС РФ от 24.11.2021 по делу № А14-65/2020 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(АО «Воронежский синтетический каучук»)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2CD1F9A-B7DE-4623-8DC0-6850A20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9" y="360000"/>
            <a:ext cx="1225021" cy="3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18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>
          <a:xfrm>
            <a:off x="179512" y="6323323"/>
            <a:ext cx="50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A24581-6082-4675-8EAF-75A44F2C491A}" type="slidenum">
              <a:rPr lang="ru-RU" sz="1400" smtClean="0">
                <a:solidFill>
                  <a:srgbClr val="A4343A"/>
                </a:solidFill>
                <a:latin typeface="Tahoma" panose="020B0604030504040204" pitchFamily="34" charset="0"/>
              </a:rPr>
              <a:pPr/>
              <a:t>9</a:t>
            </a:fld>
            <a:endParaRPr lang="ru-RU" sz="1400" dirty="0">
              <a:solidFill>
                <a:srgbClr val="A4343A"/>
              </a:solidFill>
              <a:latin typeface="Tahoma" panose="020B060403050404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08BABA97-0DD9-4487-91D6-608DD1E2171D}"/>
              </a:ext>
            </a:extLst>
          </p:cNvPr>
          <p:cNvSpPr txBox="1">
            <a:spLocks/>
          </p:cNvSpPr>
          <p:nvPr/>
        </p:nvSpPr>
        <p:spPr>
          <a:xfrm>
            <a:off x="408061" y="360045"/>
            <a:ext cx="6252171" cy="763227"/>
          </a:xfrm>
          <a:prstGeom prst="rect">
            <a:avLst/>
          </a:prstGeom>
        </p:spPr>
        <p:txBody>
          <a:bodyPr vert="horz" lIns="81612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A434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Законодатель – хозяин своему слову? Захотел – забрал?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BEF605-1B24-4AA2-AC0F-16E847C01152}"/>
              </a:ext>
            </a:extLst>
          </p:cNvPr>
          <p:cNvSpPr txBox="1">
            <a:spLocks noChangeArrowheads="1"/>
          </p:cNvSpPr>
          <p:nvPr/>
        </p:nvSpPr>
        <p:spPr>
          <a:xfrm>
            <a:off x="408059" y="1305794"/>
            <a:ext cx="8485306" cy="4753212"/>
          </a:xfrm>
        </p:spPr>
        <p:txBody>
          <a:bodyPr>
            <a:noAutofit/>
          </a:bodyPr>
          <a:lstStyle>
            <a:lvl1pPr marL="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defRPr sz="1500">
                <a:latin typeface="+mn-lt"/>
                <a:ea typeface="+mn-ea"/>
                <a:cs typeface="+mn-cs"/>
              </a:defRPr>
            </a:lvl1pPr>
            <a:lvl2pPr marL="0" indent="0">
              <a:defRPr sz="1500" b="1">
                <a:solidFill>
                  <a:srgbClr val="A2212B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lnSpc>
                <a:spcPct val="114000"/>
              </a:lnSpc>
              <a:spcBef>
                <a:spcPts val="0"/>
              </a:spcBef>
              <a:buClr>
                <a:srgbClr val="A2212B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Font typeface="+mj-lt"/>
              <a:buNone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A4343A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обоснование своей позиции налоговый орган в оспариваемом решении ссылается на Закон о толковании...</a:t>
            </a:r>
          </a:p>
          <a:p>
            <a:pPr marL="342900" indent="-342900">
              <a:buClr>
                <a:srgbClr val="A4343A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Отклонены ссылки Инспекции на допрос Сидоренко Оксаны Викторовны, начальника отдела Правового управления Аппарата администрации НАО, поскольку ее показания не могут рассматриваться в качестве надлежащего подтверждения воли законодателя, имевшей место при принятии закона в 2015 году.</a:t>
            </a:r>
          </a:p>
          <a:p>
            <a:pPr marL="342900" indent="-342900">
              <a:buClr>
                <a:srgbClr val="A4343A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может являться основанием для выводов о неправомерном применении спорной льготы письмо Логвиненко Татьяны Павловны, заместителя губернатора НАО, так как данный документ не отражает волю законодателя при принятии закона N 127-ОЗ, а является позицией о его применении данного должностного лица.</a:t>
            </a:r>
          </a:p>
          <a:p>
            <a:pPr algn="r">
              <a:buClr>
                <a:srgbClr val="A4343A"/>
              </a:buClr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 МО РФ от 26.07.2022 по делу № А40-176960/2020 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(ООО «Совместная компания «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Русвьетпетро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)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2CD1F9A-B7DE-4623-8DC0-6850A207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9" y="360000"/>
            <a:ext cx="1225021" cy="37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5176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6EB6BED3958C4F9B9DFF43A63C53CF" ma:contentTypeVersion="1" ma:contentTypeDescription="Создание документа." ma:contentTypeScope="" ma:versionID="d9ac2a2e6a22ce91ea6527a7e96fe38d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464718-D407-4535-B40D-88704E073E67}"/>
</file>

<file path=customXml/itemProps2.xml><?xml version="1.0" encoding="utf-8"?>
<ds:datastoreItem xmlns:ds="http://schemas.openxmlformats.org/officeDocument/2006/customXml" ds:itemID="{182CBBD0-3950-4F88-87CE-BA8290F0A4BC}"/>
</file>

<file path=customXml/itemProps3.xml><?xml version="1.0" encoding="utf-8"?>
<ds:datastoreItem xmlns:ds="http://schemas.openxmlformats.org/officeDocument/2006/customXml" ds:itemID="{9BB4140D-2B80-4334-972E-5F1E7557B35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14261</TotalTime>
  <Words>1546</Words>
  <Application>Microsoft Office PowerPoint</Application>
  <PresentationFormat>Экран (4:3)</PresentationFormat>
  <Paragraphs>135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Артюх</dc:creator>
  <cp:lastModifiedBy>Артюх Алексей</cp:lastModifiedBy>
  <cp:revision>198</cp:revision>
  <cp:lastPrinted>2023-03-03T10:53:44Z</cp:lastPrinted>
  <dcterms:created xsi:type="dcterms:W3CDTF">2015-11-26T14:44:31Z</dcterms:created>
  <dcterms:modified xsi:type="dcterms:W3CDTF">2024-03-27T12:25:56Z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0x0101002F6EB6BED3958C4F9B9DFF43A63C53CF</vt:lpwstr>
  </property>
</Properties>
</file>