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1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3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4.xml" ContentType="application/vnd.openxmlformats-officedocument.presentationml.notesSlide+xml"/>
  <Override PartName="/ppt/charts/chart14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5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5.xml" ContentType="application/vnd.openxmlformats-officedocument.presentationml.notesSlide+xml"/>
  <Override PartName="/ppt/charts/chart16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2" r:id="rId1"/>
    <p:sldMasterId id="2147483698" r:id="rId2"/>
    <p:sldMasterId id="2147483753" r:id="rId3"/>
  </p:sldMasterIdLst>
  <p:notesMasterIdLst>
    <p:notesMasterId r:id="rId21"/>
  </p:notesMasterIdLst>
  <p:handoutMasterIdLst>
    <p:handoutMasterId r:id="rId22"/>
  </p:handoutMasterIdLst>
  <p:sldIdLst>
    <p:sldId id="256" r:id="rId4"/>
    <p:sldId id="257" r:id="rId5"/>
    <p:sldId id="276" r:id="rId6"/>
    <p:sldId id="277" r:id="rId7"/>
    <p:sldId id="269" r:id="rId8"/>
    <p:sldId id="268" r:id="rId9"/>
    <p:sldId id="278" r:id="rId10"/>
    <p:sldId id="270" r:id="rId11"/>
    <p:sldId id="272" r:id="rId12"/>
    <p:sldId id="271" r:id="rId13"/>
    <p:sldId id="273" r:id="rId14"/>
    <p:sldId id="280" r:id="rId15"/>
    <p:sldId id="281" r:id="rId16"/>
    <p:sldId id="282" r:id="rId17"/>
    <p:sldId id="275" r:id="rId18"/>
    <p:sldId id="274" r:id="rId19"/>
    <p:sldId id="258" r:id="rId20"/>
  </p:sldIdLst>
  <p:sldSz cx="12192000" cy="6858000"/>
  <p:notesSz cx="6797675" cy="9926638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256"/>
            <p14:sldId id="257"/>
            <p14:sldId id="276"/>
            <p14:sldId id="277"/>
            <p14:sldId id="269"/>
            <p14:sldId id="268"/>
            <p14:sldId id="278"/>
            <p14:sldId id="270"/>
            <p14:sldId id="272"/>
            <p14:sldId id="271"/>
            <p14:sldId id="273"/>
            <p14:sldId id="280"/>
            <p14:sldId id="281"/>
            <p14:sldId id="282"/>
            <p14:sldId id="275"/>
            <p14:sldId id="274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Лукичёв Андрей Владимирович" initials="ЛАВ" lastIdx="1" clrIdx="0">
    <p:extLst>
      <p:ext uri="{19B8F6BF-5375-455C-9EA6-DF929625EA0E}">
        <p15:presenceInfo xmlns:p15="http://schemas.microsoft.com/office/powerpoint/2012/main" userId="S::alukichev@fa.ru::3de24bc1-92d8-402f-9080-af0fb4cda5d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625C"/>
    <a:srgbClr val="92D050"/>
    <a:srgbClr val="B4C7E7"/>
    <a:srgbClr val="8DB1C4"/>
    <a:srgbClr val="006666"/>
    <a:srgbClr val="D0343C"/>
    <a:srgbClr val="49CEEF"/>
    <a:srgbClr val="009999"/>
    <a:srgbClr val="CECFCE"/>
    <a:srgbClr val="6154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85" autoAdjust="0"/>
    <p:restoredTop sz="95034" autoAdjust="0"/>
  </p:normalViewPr>
  <p:slideViewPr>
    <p:cSldViewPr>
      <p:cViewPr varScale="1">
        <p:scale>
          <a:sx n="109" d="100"/>
          <a:sy n="109" d="100"/>
        </p:scale>
        <p:origin x="402" y="11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2988" y="6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A.RU\DFS\STAFF_COMMON\&#1062;&#1077;&#1085;&#1090;&#1088;&#1099;\&#1062;&#1077;&#1085;&#1090;&#1088;%20&#1087;&#1077;&#1088;&#1089;&#1087;&#1077;&#1082;&#1090;&#1080;&#1074;&#1085;&#1099;&#1093;%20&#1080;&#1089;&#1089;&#1083;&#1077;&#1076;&#1086;&#1074;&#1072;&#1085;&#1080;&#1081;%20&#1080;%20&#1088;&#1072;&#1079;&#1088;&#1072;&#1073;&#1086;&#1090;&#1086;&#1082;%20&#1074;%20&#1089;&#1092;&#1077;&#1088;&#1077;%20&#1086;&#1073;&#1088;&#1072;&#1079;&#1086;&#1074;&#1072;&#1085;&#1080;&#1103;\&#1047;&#1040;&#1044;&#1040;&#1053;&#1048;&#1071;\22.%20&#1048;&#1090;&#1086;&#1075;&#1080;%20&#1090;&#1077;&#1089;&#1090;&#1080;&#1088;&#1086;&#1074;&#1072;&#1085;&#1080;&#1103;\2024\&#1057;&#1074;&#1086;&#1076;%20&#1054;&#1089;&#1090;&#1072;&#1090;&#1086;&#1095;&#1085;&#1099;&#1077;%20&#1079;&#1085;&#1072;&#1085;&#1080;&#1103;%20&#1076;&#1083;&#1103;%20&#1050;&#1080;&#1089;&#1077;&#1083;&#1077;&#1074;&#1086;&#1081;%20&#1053;.&#1042;..xls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FA.RU\DFS\STAFF_COMMON\&#1062;&#1077;&#1085;&#1090;&#1088;&#1099;\&#1062;&#1077;&#1085;&#1090;&#1088;%20&#1087;&#1077;&#1088;&#1089;&#1087;&#1077;&#1082;&#1090;&#1080;&#1074;&#1085;&#1099;&#1093;%20&#1080;&#1089;&#1089;&#1083;&#1077;&#1076;&#1086;&#1074;&#1072;&#1085;&#1080;&#1081;%20&#1080;%20&#1088;&#1072;&#1079;&#1088;&#1072;&#1073;&#1086;&#1090;&#1086;&#1082;%20&#1074;%20&#1089;&#1092;&#1077;&#1088;&#1077;%20&#1086;&#1073;&#1088;&#1072;&#1079;&#1086;&#1074;&#1072;&#1085;&#1080;&#1103;\&#1047;&#1040;&#1044;&#1040;&#1053;&#1048;&#1071;\22.%20&#1048;&#1090;&#1086;&#1075;&#1080;%20&#1090;&#1077;&#1089;&#1090;&#1080;&#1088;&#1086;&#1074;&#1072;&#1085;&#1080;&#1103;\2024\&#1057;&#1074;&#1086;&#1076;%20&#1054;&#1089;&#1090;&#1072;&#1090;&#1086;&#1095;&#1085;&#1099;&#1077;%20&#1079;&#1085;&#1072;&#1085;&#1080;&#1103;%20&#1076;&#1083;&#1103;%20&#1050;&#1080;&#1089;&#1077;&#1083;&#1077;&#1074;&#1086;&#1081;%20&#1053;.&#1042;..xls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A.RU\DFS\STAFF_COMMON\&#1062;&#1077;&#1085;&#1090;&#1088;&#1099;\&#1062;&#1077;&#1085;&#1090;&#1088;%20&#1087;&#1077;&#1088;&#1089;&#1087;&#1077;&#1082;&#1090;&#1080;&#1074;&#1085;&#1099;&#1093;%20&#1080;&#1089;&#1089;&#1083;&#1077;&#1076;&#1086;&#1074;&#1072;&#1085;&#1080;&#1081;%20&#1080;%20&#1088;&#1072;&#1079;&#1088;&#1072;&#1073;&#1086;&#1090;&#1086;&#1082;%20&#1074;%20&#1089;&#1092;&#1077;&#1088;&#1077;%20&#1086;&#1073;&#1088;&#1072;&#1079;&#1086;&#1074;&#1072;&#1085;&#1080;&#1103;\&#1047;&#1040;&#1044;&#1040;&#1053;&#1048;&#1071;\22.%20&#1048;&#1090;&#1086;&#1075;&#1080;%20&#1090;&#1077;&#1089;&#1090;&#1080;&#1088;&#1086;&#1074;&#1072;&#1085;&#1080;&#1103;\2024\&#1057;&#1074;&#1086;&#1076;%20&#1054;&#1089;&#1090;&#1072;&#1090;&#1086;&#1095;&#1085;&#1099;&#1077;%20&#1079;&#1085;&#1072;&#1085;&#1080;&#1103;%20&#1076;&#1083;&#1103;%20&#1050;&#1080;&#1089;&#1077;&#1083;&#1077;&#1074;&#1086;&#1081;%20&#1053;.&#1042;..xls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A.RU\DFS\STAFF_COMMON\&#1062;&#1077;&#1085;&#1090;&#1088;&#1099;\&#1062;&#1077;&#1085;&#1090;&#1088;%20&#1087;&#1077;&#1088;&#1089;&#1087;&#1077;&#1082;&#1090;&#1080;&#1074;&#1085;&#1099;&#1093;%20&#1080;&#1089;&#1089;&#1083;&#1077;&#1076;&#1086;&#1074;&#1072;&#1085;&#1080;&#1081;%20&#1080;%20&#1088;&#1072;&#1079;&#1088;&#1072;&#1073;&#1086;&#1090;&#1086;&#1082;%20&#1074;%20&#1089;&#1092;&#1077;&#1088;&#1077;%20&#1086;&#1073;&#1088;&#1072;&#1079;&#1086;&#1074;&#1072;&#1085;&#1080;&#1103;\&#1047;&#1040;&#1044;&#1040;&#1053;&#1048;&#1071;\22.%20&#1048;&#1090;&#1086;&#1075;&#1080;%20&#1090;&#1077;&#1089;&#1090;&#1080;&#1088;&#1086;&#1074;&#1072;&#1085;&#1080;&#1103;\2024\&#1057;&#1074;&#1086;&#1076;%20&#1054;&#1089;&#1090;&#1072;&#1090;&#1086;&#1095;&#1085;&#1099;&#1077;%20&#1079;&#1085;&#1072;&#1085;&#1080;&#1103;%20&#1076;&#1083;&#1103;%20&#1050;&#1080;&#1089;&#1077;&#1083;&#1077;&#1074;&#1086;&#1081;%20&#1053;.&#1042;..xls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FA.RU\DFS\STAFF_COMMON\&#1062;&#1077;&#1085;&#1090;&#1088;&#1099;\&#1062;&#1077;&#1085;&#1090;&#1088;%20&#1087;&#1077;&#1088;&#1089;&#1087;&#1077;&#1082;&#1090;&#1080;&#1074;&#1085;&#1099;&#1093;%20&#1080;&#1089;&#1089;&#1083;&#1077;&#1076;&#1086;&#1074;&#1072;&#1085;&#1080;&#1081;%20&#1080;%20&#1088;&#1072;&#1079;&#1088;&#1072;&#1073;&#1086;&#1090;&#1086;&#1082;%20&#1074;%20&#1089;&#1092;&#1077;&#1088;&#1077;%20&#1086;&#1073;&#1088;&#1072;&#1079;&#1086;&#1074;&#1072;&#1085;&#1080;&#1103;\&#1047;&#1040;&#1044;&#1040;&#1053;&#1048;&#1071;\22.%20&#1048;&#1090;&#1086;&#1075;&#1080;%20&#1090;&#1077;&#1089;&#1090;&#1080;&#1088;&#1086;&#1074;&#1072;&#1085;&#1080;&#1103;\2024\&#1057;&#1074;&#1086;&#1076;%20&#1054;&#1089;&#1090;&#1072;&#1090;&#1086;&#1095;&#1085;&#1099;&#1077;%20&#1079;&#1085;&#1072;&#1085;&#1080;&#1103;%20&#1076;&#1083;&#1103;%20&#1050;&#1080;&#1089;&#1077;&#1083;&#1077;&#1074;&#1086;&#1081;%20&#1053;.&#1042;..xls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FA.RU\DFS\STAFF_COMMON\&#1062;&#1077;&#1085;&#1090;&#1088;&#1099;\&#1062;&#1077;&#1085;&#1090;&#1088;%20&#1087;&#1077;&#1088;&#1089;&#1087;&#1077;&#1082;&#1090;&#1080;&#1074;&#1085;&#1099;&#1093;%20&#1080;&#1089;&#1089;&#1083;&#1077;&#1076;&#1086;&#1074;&#1072;&#1085;&#1080;&#1081;%20&#1080;%20&#1088;&#1072;&#1079;&#1088;&#1072;&#1073;&#1086;&#1090;&#1086;&#1082;%20&#1074;%20&#1089;&#1092;&#1077;&#1088;&#1077;%20&#1086;&#1073;&#1088;&#1072;&#1079;&#1086;&#1074;&#1072;&#1085;&#1080;&#1103;\&#1047;&#1040;&#1044;&#1040;&#1053;&#1048;&#1071;\22.%20&#1048;&#1090;&#1086;&#1075;&#1080;%20&#1090;&#1077;&#1089;&#1090;&#1080;&#1088;&#1086;&#1074;&#1072;&#1085;&#1080;&#1103;\2024\&#1057;&#1074;&#1086;&#1076;%20&#1054;&#1089;&#1090;&#1072;&#1090;&#1086;&#1095;&#1085;&#1099;&#1077;%20&#1079;&#1085;&#1072;&#1085;&#1080;&#1103;%20&#1076;&#1083;&#1103;%20&#1050;&#1080;&#1089;&#1077;&#1083;&#1077;&#1074;&#1086;&#1081;%20&#1053;.&#1042;..xls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FA.RU\DFS\STAFF_COMMON\&#1062;&#1077;&#1085;&#1090;&#1088;&#1099;\&#1062;&#1077;&#1085;&#1090;&#1088;%20&#1087;&#1077;&#1088;&#1089;&#1087;&#1077;&#1082;&#1090;&#1080;&#1074;&#1085;&#1099;&#1093;%20&#1080;&#1089;&#1089;&#1083;&#1077;&#1076;&#1086;&#1074;&#1072;&#1085;&#1080;&#1081;%20&#1080;%20&#1088;&#1072;&#1079;&#1088;&#1072;&#1073;&#1086;&#1090;&#1086;&#1082;%20&#1074;%20&#1089;&#1092;&#1077;&#1088;&#1077;%20&#1086;&#1073;&#1088;&#1072;&#1079;&#1086;&#1074;&#1072;&#1085;&#1080;&#1103;\&#1047;&#1040;&#1044;&#1040;&#1053;&#1048;&#1071;\22.%20&#1048;&#1090;&#1086;&#1075;&#1080;%20&#1090;&#1077;&#1089;&#1090;&#1080;&#1088;&#1086;&#1074;&#1072;&#1085;&#1080;&#1103;\2024\&#1057;&#1074;&#1086;&#1076;%20&#1054;&#1089;&#1090;&#1072;&#1090;&#1086;&#1095;&#1085;&#1099;&#1077;%20&#1079;&#1085;&#1072;&#1085;&#1080;&#1103;%20&#1076;&#1083;&#1103;%20&#1050;&#1080;&#1089;&#1077;&#1083;&#1077;&#1074;&#1086;&#1081;%20&#1053;.&#1042;..xls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FA.RU\DFS\STAFF_COMMON\&#1062;&#1077;&#1085;&#1090;&#1088;&#1099;\&#1062;&#1077;&#1085;&#1090;&#1088;%20&#1087;&#1077;&#1088;&#1089;&#1087;&#1077;&#1082;&#1090;&#1080;&#1074;&#1085;&#1099;&#1093;%20&#1080;&#1089;&#1089;&#1083;&#1077;&#1076;&#1086;&#1074;&#1072;&#1085;&#1080;&#1081;%20&#1080;%20&#1088;&#1072;&#1079;&#1088;&#1072;&#1073;&#1086;&#1090;&#1086;&#1082;%20&#1074;%20&#1089;&#1092;&#1077;&#1088;&#1077;%20&#1086;&#1073;&#1088;&#1072;&#1079;&#1086;&#1074;&#1072;&#1085;&#1080;&#1103;\&#1047;&#1040;&#1044;&#1040;&#1053;&#1048;&#1071;\22.%20&#1048;&#1090;&#1086;&#1075;&#1080;%20&#1090;&#1077;&#1089;&#1090;&#1080;&#1088;&#1086;&#1074;&#1072;&#1085;&#1080;&#1103;\2024\&#1057;&#1074;&#1086;&#1076;%20&#1054;&#1089;&#1090;&#1072;&#1090;&#1086;&#1095;&#1085;&#1099;&#1077;%20&#1079;&#1085;&#1072;&#1085;&#1080;&#1103;%20&#1076;&#1083;&#1103;%20&#1050;&#1080;&#1089;&#1077;&#1083;&#1077;&#1074;&#1086;&#1081;%20&#1053;.&#1042;..xls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FA.RU\DFS\STAFF_COMMON\&#1062;&#1077;&#1085;&#1090;&#1088;&#1099;\&#1062;&#1077;&#1085;&#1090;&#1088;%20&#1087;&#1077;&#1088;&#1089;&#1087;&#1077;&#1082;&#1090;&#1080;&#1074;&#1085;&#1099;&#1093;%20&#1080;&#1089;&#1089;&#1083;&#1077;&#1076;&#1086;&#1074;&#1072;&#1085;&#1080;&#1081;%20&#1080;%20&#1088;&#1072;&#1079;&#1088;&#1072;&#1073;&#1086;&#1090;&#1086;&#1082;%20&#1074;%20&#1089;&#1092;&#1077;&#1088;&#1077;%20&#1086;&#1073;&#1088;&#1072;&#1079;&#1086;&#1074;&#1072;&#1085;&#1080;&#1103;\&#1047;&#1040;&#1044;&#1040;&#1053;&#1048;&#1071;\22.%20&#1048;&#1090;&#1086;&#1075;&#1080;%20&#1090;&#1077;&#1089;&#1090;&#1080;&#1088;&#1086;&#1074;&#1072;&#1085;&#1080;&#1103;\2024\&#1057;&#1074;&#1086;&#1076;%20&#1054;&#1089;&#1090;&#1072;&#1090;&#1086;&#1095;&#1085;&#1099;&#1077;%20&#1079;&#1085;&#1072;&#1085;&#1080;&#1103;%20&#1076;&#1083;&#1103;%20&#1050;&#1080;&#1089;&#1077;&#1083;&#1077;&#1074;&#1086;&#1081;%20&#1053;.&#1042;..xls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FA.RU\DFS\STAFF_COMMON\&#1062;&#1077;&#1085;&#1090;&#1088;&#1099;\&#1062;&#1077;&#1085;&#1090;&#1088;%20&#1087;&#1077;&#1088;&#1089;&#1087;&#1077;&#1082;&#1090;&#1080;&#1074;&#1085;&#1099;&#1093;%20&#1080;&#1089;&#1089;&#1083;&#1077;&#1076;&#1086;&#1074;&#1072;&#1085;&#1080;&#1081;%20&#1080;%20&#1088;&#1072;&#1079;&#1088;&#1072;&#1073;&#1086;&#1090;&#1086;&#1082;%20&#1074;%20&#1089;&#1092;&#1077;&#1088;&#1077;%20&#1086;&#1073;&#1088;&#1072;&#1079;&#1086;&#1074;&#1072;&#1085;&#1080;&#1103;\&#1047;&#1040;&#1044;&#1040;&#1053;&#1048;&#1071;\22.%20&#1048;&#1090;&#1086;&#1075;&#1080;%20&#1090;&#1077;&#1089;&#1090;&#1080;&#1088;&#1086;&#1074;&#1072;&#1085;&#1080;&#1103;\2024\&#1057;&#1074;&#1086;&#1076;%20&#1054;&#1089;&#1090;&#1072;&#1090;&#1086;&#1095;&#1085;&#1099;&#1077;%20&#1079;&#1085;&#1072;&#1085;&#1080;&#1103;%20&#1076;&#1083;&#1103;%20&#1050;&#1080;&#1089;&#1077;&#1083;&#1077;&#1074;&#1086;&#1081;%20&#1053;.&#1042;.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FA.RU\DFS\STAFF_COMMON\&#1062;&#1077;&#1085;&#1090;&#1088;&#1099;\&#1062;&#1077;&#1085;&#1090;&#1088;%20&#1087;&#1077;&#1088;&#1089;&#1087;&#1077;&#1082;&#1090;&#1080;&#1074;&#1085;&#1099;&#1093;%20&#1080;&#1089;&#1089;&#1083;&#1077;&#1076;&#1086;&#1074;&#1072;&#1085;&#1080;&#1081;%20&#1080;%20&#1088;&#1072;&#1079;&#1088;&#1072;&#1073;&#1086;&#1090;&#1086;&#1082;%20&#1074;%20&#1089;&#1092;&#1077;&#1088;&#1077;%20&#1086;&#1073;&#1088;&#1072;&#1079;&#1086;&#1074;&#1072;&#1085;&#1080;&#1103;\&#1047;&#1040;&#1044;&#1040;&#1053;&#1048;&#1071;\22.%20&#1048;&#1090;&#1086;&#1075;&#1080;%20&#1090;&#1077;&#1089;&#1090;&#1080;&#1088;&#1086;&#1074;&#1072;&#1085;&#1080;&#1103;\2024\&#1057;&#1074;&#1086;&#1076;%20&#1054;&#1089;&#1090;&#1072;&#1090;&#1086;&#1095;&#1085;&#1099;&#1077;%20&#1079;&#1085;&#1072;&#1085;&#1080;&#1103;%20&#1076;&#1083;&#1103;%20&#1050;&#1080;&#1089;&#1077;&#1083;&#1077;&#1074;&#1086;&#1081;%20&#1053;.&#1042;..xls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FA.RU\DFS\STAFF_COMMON\&#1062;&#1077;&#1085;&#1090;&#1088;&#1099;\&#1062;&#1077;&#1085;&#1090;&#1088;%20&#1087;&#1077;&#1088;&#1089;&#1087;&#1077;&#1082;&#1090;&#1080;&#1074;&#1085;&#1099;&#1093;%20&#1080;&#1089;&#1089;&#1083;&#1077;&#1076;&#1086;&#1074;&#1072;&#1085;&#1080;&#1081;%20&#1080;%20&#1088;&#1072;&#1079;&#1088;&#1072;&#1073;&#1086;&#1090;&#1086;&#1082;%20&#1074;%20&#1089;&#1092;&#1077;&#1088;&#1077;%20&#1086;&#1073;&#1088;&#1072;&#1079;&#1086;&#1074;&#1072;&#1085;&#1080;&#1103;\&#1047;&#1040;&#1044;&#1040;&#1053;&#1048;&#1071;\22.%20&#1048;&#1090;&#1086;&#1075;&#1080;%20&#1090;&#1077;&#1089;&#1090;&#1080;&#1088;&#1086;&#1074;&#1072;&#1085;&#1080;&#1103;\2024\&#1057;&#1074;&#1086;&#1076;%20&#1054;&#1089;&#1090;&#1072;&#1090;&#1086;&#1095;&#1085;&#1099;&#1077;%20&#1079;&#1085;&#1072;&#1085;&#1080;&#1103;%20&#1076;&#1083;&#1103;%20&#1050;&#1080;&#1089;&#1077;&#1083;&#1077;&#1074;&#1086;&#1081;%20&#1053;.&#1042;.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FA.RU\DFS\STAFF_COMMON\&#1062;&#1077;&#1085;&#1090;&#1088;&#1099;\&#1062;&#1077;&#1085;&#1090;&#1088;%20&#1087;&#1077;&#1088;&#1089;&#1087;&#1077;&#1082;&#1090;&#1080;&#1074;&#1085;&#1099;&#1093;%20&#1080;&#1089;&#1089;&#1083;&#1077;&#1076;&#1086;&#1074;&#1072;&#1085;&#1080;&#1081;%20&#1080;%20&#1088;&#1072;&#1079;&#1088;&#1072;&#1073;&#1086;&#1090;&#1086;&#1082;%20&#1074;%20&#1089;&#1092;&#1077;&#1088;&#1077;%20&#1086;&#1073;&#1088;&#1072;&#1079;&#1086;&#1074;&#1072;&#1085;&#1080;&#1103;\&#1047;&#1040;&#1044;&#1040;&#1053;&#1048;&#1071;\22.%20&#1048;&#1090;&#1086;&#1075;&#1080;%20&#1090;&#1077;&#1089;&#1090;&#1080;&#1088;&#1086;&#1074;&#1072;&#1085;&#1080;&#1103;\2024\&#1057;&#1074;&#1086;&#1076;%20&#1054;&#1089;&#1090;&#1072;&#1090;&#1086;&#1095;&#1085;&#1099;&#1077;%20&#1079;&#1085;&#1072;&#1085;&#1080;&#1103;%20&#1076;&#1083;&#1103;%20&#1050;&#1080;&#1089;&#1077;&#1083;&#1077;&#1074;&#1086;&#1081;%20&#1053;.&#1042;.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FA.RU\DFS\STAFF_COMMON\&#1062;&#1077;&#1085;&#1090;&#1088;&#1099;\&#1062;&#1077;&#1085;&#1090;&#1088;%20&#1087;&#1077;&#1088;&#1089;&#1087;&#1077;&#1082;&#1090;&#1080;&#1074;&#1085;&#1099;&#1093;%20&#1080;&#1089;&#1089;&#1083;&#1077;&#1076;&#1086;&#1074;&#1072;&#1085;&#1080;&#1081;%20&#1080;%20&#1088;&#1072;&#1079;&#1088;&#1072;&#1073;&#1086;&#1090;&#1086;&#1082;%20&#1074;%20&#1089;&#1092;&#1077;&#1088;&#1077;%20&#1086;&#1073;&#1088;&#1072;&#1079;&#1086;&#1074;&#1072;&#1085;&#1080;&#1103;\&#1047;&#1040;&#1044;&#1040;&#1053;&#1048;&#1071;\22.%20&#1048;&#1090;&#1086;&#1075;&#1080;%20&#1090;&#1077;&#1089;&#1090;&#1080;&#1088;&#1086;&#1074;&#1072;&#1085;&#1080;&#1103;\2024\&#1057;&#1074;&#1086;&#1076;%20&#1054;&#1089;&#1090;&#1072;&#1090;&#1086;&#1095;&#1085;&#1099;&#1077;%20&#1079;&#1085;&#1072;&#1085;&#1080;&#1103;%20&#1076;&#1083;&#1103;%20&#1050;&#1080;&#1089;&#1077;&#1083;&#1077;&#1074;&#1086;&#1081;%20&#1053;.&#1042;..xls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FA.RU\DFS\STAFF_COMMON\&#1062;&#1077;&#1085;&#1090;&#1088;&#1099;\&#1062;&#1077;&#1085;&#1090;&#1088;%20&#1087;&#1077;&#1088;&#1089;&#1087;&#1077;&#1082;&#1090;&#1080;&#1074;&#1085;&#1099;&#1093;%20&#1080;&#1089;&#1089;&#1083;&#1077;&#1076;&#1086;&#1074;&#1072;&#1085;&#1080;&#1081;%20&#1080;%20&#1088;&#1072;&#1079;&#1088;&#1072;&#1073;&#1086;&#1090;&#1086;&#1082;%20&#1074;%20&#1089;&#1092;&#1077;&#1088;&#1077;%20&#1086;&#1073;&#1088;&#1072;&#1079;&#1086;&#1074;&#1072;&#1085;&#1080;&#1103;\&#1047;&#1040;&#1044;&#1040;&#1053;&#1048;&#1071;\22.%20&#1048;&#1090;&#1086;&#1075;&#1080;%20&#1090;&#1077;&#1089;&#1090;&#1080;&#1088;&#1086;&#1074;&#1072;&#1085;&#1080;&#1103;\2024\&#1057;&#1074;&#1086;&#1076;%20&#1054;&#1089;&#1090;&#1072;&#1090;&#1086;&#1095;&#1085;&#1099;&#1077;%20&#1079;&#1085;&#1072;&#1085;&#1080;&#1103;%20&#1076;&#1083;&#1103;%20&#1050;&#1080;&#1089;&#1077;&#1083;&#1077;&#1074;&#1086;&#1081;%20&#1053;.&#1042;..xls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FA.RU\DFS\STAFF_COMMON\&#1062;&#1077;&#1085;&#1090;&#1088;&#1099;\&#1062;&#1077;&#1085;&#1090;&#1088;%20&#1087;&#1077;&#1088;&#1089;&#1087;&#1077;&#1082;&#1090;&#1080;&#1074;&#1085;&#1099;&#1093;%20&#1080;&#1089;&#1089;&#1083;&#1077;&#1076;&#1086;&#1074;&#1072;&#1085;&#1080;&#1081;%20&#1080;%20&#1088;&#1072;&#1079;&#1088;&#1072;&#1073;&#1086;&#1090;&#1086;&#1082;%20&#1074;%20&#1089;&#1092;&#1077;&#1088;&#1077;%20&#1086;&#1073;&#1088;&#1072;&#1079;&#1086;&#1074;&#1072;&#1085;&#1080;&#1103;\&#1047;&#1040;&#1044;&#1040;&#1053;&#1048;&#1071;\22.%20&#1048;&#1090;&#1086;&#1075;&#1080;%20&#1090;&#1077;&#1089;&#1090;&#1080;&#1088;&#1086;&#1074;&#1072;&#1085;&#1080;&#1103;\2024\&#1057;&#1074;&#1086;&#1076;%20&#1054;&#1089;&#1090;&#1072;&#1090;&#1086;&#1095;&#1085;&#1099;&#1077;%20&#1079;&#1085;&#1072;&#1085;&#1080;&#1103;%20&#1076;&#1083;&#1103;%20&#1050;&#1080;&#1089;&#1077;&#1083;&#1077;&#1074;&#1086;&#1081;%20&#1053;.&#1042;..xls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'ОБЩЕЕ по 3 основ'!$B$3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009999"/>
            </a:solidFill>
            <a:ln>
              <a:solidFill>
                <a:srgbClr val="009999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'ОБЩЕЕ по 3 основ'!$A$4:$A$6</c:f>
              <c:strCache>
                <c:ptCount val="3"/>
                <c:pt idx="0">
                  <c:v>Английский язык</c:v>
                </c:pt>
                <c:pt idx="1">
                  <c:v>История</c:v>
                </c:pt>
                <c:pt idx="2">
                  <c:v>Философия</c:v>
                </c:pt>
              </c:strCache>
            </c:strRef>
          </c:cat>
          <c:val>
            <c:numRef>
              <c:f>'ОБЩЕЕ по 3 основ'!$B$4:$B$6</c:f>
              <c:numCache>
                <c:formatCode>General</c:formatCode>
                <c:ptCount val="3"/>
                <c:pt idx="0">
                  <c:v>58</c:v>
                </c:pt>
                <c:pt idx="1">
                  <c:v>60</c:v>
                </c:pt>
                <c:pt idx="2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E4-4DF4-8E67-5D6E335E7C9E}"/>
            </c:ext>
          </c:extLst>
        </c:ser>
        <c:ser>
          <c:idx val="1"/>
          <c:order val="1"/>
          <c:tx>
            <c:strRef>
              <c:f>'ОБЩЕЕ по 3 основ'!$C$3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'ОБЩЕЕ по 3 основ'!$A$4:$A$6</c:f>
              <c:strCache>
                <c:ptCount val="3"/>
                <c:pt idx="0">
                  <c:v>Английский язык</c:v>
                </c:pt>
                <c:pt idx="1">
                  <c:v>История</c:v>
                </c:pt>
                <c:pt idx="2">
                  <c:v>Философия</c:v>
                </c:pt>
              </c:strCache>
            </c:strRef>
          </c:cat>
          <c:val>
            <c:numRef>
              <c:f>'ОБЩЕЕ по 3 основ'!$C$4:$C$6</c:f>
              <c:numCache>
                <c:formatCode>General</c:formatCode>
                <c:ptCount val="3"/>
                <c:pt idx="0">
                  <c:v>86</c:v>
                </c:pt>
                <c:pt idx="1">
                  <c:v>57</c:v>
                </c:pt>
                <c:pt idx="2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E4-4DF4-8E67-5D6E335E7C9E}"/>
            </c:ext>
          </c:extLst>
        </c:ser>
        <c:ser>
          <c:idx val="2"/>
          <c:order val="2"/>
          <c:tx>
            <c:strRef>
              <c:f>'ОБЩЕЕ по 3 основ'!$D$3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'ОБЩЕЕ по 3 основ'!$A$4:$A$6</c:f>
              <c:strCache>
                <c:ptCount val="3"/>
                <c:pt idx="0">
                  <c:v>Английский язык</c:v>
                </c:pt>
                <c:pt idx="1">
                  <c:v>История</c:v>
                </c:pt>
                <c:pt idx="2">
                  <c:v>Философия</c:v>
                </c:pt>
              </c:strCache>
            </c:strRef>
          </c:cat>
          <c:val>
            <c:numRef>
              <c:f>'ОБЩЕЕ по 3 основ'!$D$4:$D$6</c:f>
              <c:numCache>
                <c:formatCode>General</c:formatCode>
                <c:ptCount val="3"/>
                <c:pt idx="0">
                  <c:v>81</c:v>
                </c:pt>
                <c:pt idx="1">
                  <c:v>67</c:v>
                </c:pt>
                <c:pt idx="2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E4-4DF4-8E67-5D6E335E7C9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281828047"/>
        <c:axId val="1"/>
      </c:barChart>
      <c:catAx>
        <c:axId val="1281828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b="1"/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281828047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33638902541191512"/>
          <c:y val="1.5013884888032278E-2"/>
          <c:w val="0.24822502077384356"/>
          <c:h val="9.3461236395390862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8684708823491946E-2"/>
          <c:w val="0.85271815162788012"/>
          <c:h val="0.648652359663517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'По факультетам'!$AA$19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факультетам'!$Z$20</c:f>
              <c:strCache>
                <c:ptCount val="1"/>
                <c:pt idx="0">
                  <c:v>Юридический факультет</c:v>
                </c:pt>
              </c:strCache>
            </c:strRef>
          </c:cat>
          <c:val>
            <c:numRef>
              <c:f>'По факультетам'!$AA$20</c:f>
              <c:numCache>
                <c:formatCode>0</c:formatCode>
                <c:ptCount val="1"/>
                <c:pt idx="0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B2-456C-A2AF-F9631EF416C3}"/>
            </c:ext>
          </c:extLst>
        </c:ser>
        <c:ser>
          <c:idx val="1"/>
          <c:order val="1"/>
          <c:tx>
            <c:strRef>
              <c:f>'По факультетам'!$AB$19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rgbClr val="8DB1C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факультетам'!$Z$20</c:f>
              <c:strCache>
                <c:ptCount val="1"/>
                <c:pt idx="0">
                  <c:v>Юридический факультет</c:v>
                </c:pt>
              </c:strCache>
            </c:strRef>
          </c:cat>
          <c:val>
            <c:numRef>
              <c:f>'По факультетам'!$AB$20</c:f>
              <c:numCache>
                <c:formatCode>0</c:formatCode>
                <c:ptCount val="1"/>
                <c:pt idx="0">
                  <c:v>83.333333333333329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B2-456C-A2AF-F9631EF416C3}"/>
            </c:ext>
          </c:extLst>
        </c:ser>
        <c:ser>
          <c:idx val="2"/>
          <c:order val="2"/>
          <c:tx>
            <c:strRef>
              <c:f>'По факультетам'!$AC$19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факультетам'!$Z$20</c:f>
              <c:strCache>
                <c:ptCount val="1"/>
                <c:pt idx="0">
                  <c:v>Юридический факультет</c:v>
                </c:pt>
              </c:strCache>
            </c:strRef>
          </c:cat>
          <c:val>
            <c:numRef>
              <c:f>'По факультетам'!$AC$20</c:f>
              <c:numCache>
                <c:formatCode>0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CB2-456C-A2AF-F9631EF416C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60130383"/>
        <c:axId val="1060132047"/>
      </c:barChart>
      <c:catAx>
        <c:axId val="1060130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60132047"/>
        <c:crosses val="autoZero"/>
        <c:auto val="1"/>
        <c:lblAlgn val="ctr"/>
        <c:lblOffset val="100"/>
        <c:noMultiLvlLbl val="0"/>
      </c:catAx>
      <c:valAx>
        <c:axId val="1060132047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060130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9576689948467272E-2"/>
          <c:w val="0.77543272345519665"/>
          <c:h val="0.648652359663517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'По факультетам'!$AF$19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факультетам'!$AE$20:$AE$22</c:f>
              <c:strCache>
                <c:ptCount val="3"/>
                <c:pt idx="0">
                  <c:v>Факультет международных экономических отношений</c:v>
                </c:pt>
                <c:pt idx="1">
                  <c:v>Факультет экономики и бизнеса</c:v>
                </c:pt>
                <c:pt idx="2">
                  <c:v>Финансовый факультет</c:v>
                </c:pt>
              </c:strCache>
            </c:strRef>
          </c:cat>
          <c:val>
            <c:numRef>
              <c:f>'По факультетам'!$AF$20:$AF$22</c:f>
              <c:numCache>
                <c:formatCode>0</c:formatCode>
                <c:ptCount val="3"/>
                <c:pt idx="0">
                  <c:v>15</c:v>
                </c:pt>
                <c:pt idx="1">
                  <c:v>35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31-44E7-9242-973F32AD75EB}"/>
            </c:ext>
          </c:extLst>
        </c:ser>
        <c:ser>
          <c:idx val="1"/>
          <c:order val="1"/>
          <c:tx>
            <c:strRef>
              <c:f>'По факультетам'!$AG$19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rgbClr val="8DB1C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факультетам'!$AE$20:$AE$22</c:f>
              <c:strCache>
                <c:ptCount val="3"/>
                <c:pt idx="0">
                  <c:v>Факультет международных экономических отношений</c:v>
                </c:pt>
                <c:pt idx="1">
                  <c:v>Факультет экономики и бизнеса</c:v>
                </c:pt>
                <c:pt idx="2">
                  <c:v>Финансовый факультет</c:v>
                </c:pt>
              </c:strCache>
            </c:strRef>
          </c:cat>
          <c:val>
            <c:numRef>
              <c:f>'По факультетам'!$AG$20:$AG$22</c:f>
              <c:numCache>
                <c:formatCode>0</c:formatCode>
                <c:ptCount val="3"/>
                <c:pt idx="0">
                  <c:v>63.5</c:v>
                </c:pt>
                <c:pt idx="1">
                  <c:v>65.333333333333329</c:v>
                </c:pt>
                <c:pt idx="2">
                  <c:v>67.166666666666671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31-44E7-9242-973F32AD75EB}"/>
            </c:ext>
          </c:extLst>
        </c:ser>
        <c:ser>
          <c:idx val="2"/>
          <c:order val="2"/>
          <c:tx>
            <c:strRef>
              <c:f>'По факультетам'!$AH$19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факультетам'!$AE$20:$AE$22</c:f>
              <c:strCache>
                <c:ptCount val="3"/>
                <c:pt idx="0">
                  <c:v>Факультет международных экономических отношений</c:v>
                </c:pt>
                <c:pt idx="1">
                  <c:v>Факультет экономики и бизнеса</c:v>
                </c:pt>
                <c:pt idx="2">
                  <c:v>Финансовый факультет</c:v>
                </c:pt>
              </c:strCache>
            </c:strRef>
          </c:cat>
          <c:val>
            <c:numRef>
              <c:f>'По факультетам'!$AH$20:$AH$22</c:f>
              <c:numCache>
                <c:formatCode>0</c:formatCode>
                <c:ptCount val="3"/>
                <c:pt idx="0">
                  <c:v>95</c:v>
                </c:pt>
                <c:pt idx="1">
                  <c:v>95</c:v>
                </c:pt>
                <c:pt idx="2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31-44E7-9242-973F32AD75E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60130383"/>
        <c:axId val="1060132047"/>
      </c:barChart>
      <c:catAx>
        <c:axId val="1060130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60132047"/>
        <c:crosses val="autoZero"/>
        <c:auto val="1"/>
        <c:lblAlgn val="ctr"/>
        <c:lblOffset val="100"/>
        <c:noMultiLvlLbl val="0"/>
      </c:catAx>
      <c:valAx>
        <c:axId val="1060132047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060130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487737242793432E-3"/>
          <c:y val="4.715524480375214E-2"/>
          <c:w val="0.74667329510967917"/>
          <c:h val="0.648652359663517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'По факультетам'!$AK$19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8AEA-4022-B5A4-B738EEAE2615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8AEA-4022-B5A4-B738EEAE26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факультетам'!$AJ$20:$AJ$22</c:f>
              <c:strCache>
                <c:ptCount val="3"/>
                <c:pt idx="0">
                  <c:v>Факультет международных экономических отношений</c:v>
                </c:pt>
                <c:pt idx="1">
                  <c:v>Факультет экономики и бизнеса</c:v>
                </c:pt>
                <c:pt idx="2">
                  <c:v>Финансовый факультет</c:v>
                </c:pt>
              </c:strCache>
            </c:strRef>
          </c:cat>
          <c:val>
            <c:numRef>
              <c:f>'По факультетам'!$AK$20:$AK$22</c:f>
              <c:numCache>
                <c:formatCode>0</c:formatCode>
                <c:ptCount val="3"/>
                <c:pt idx="0">
                  <c:v>0</c:v>
                </c:pt>
                <c:pt idx="1">
                  <c:v>15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14-4920-86C8-730060299A08}"/>
            </c:ext>
          </c:extLst>
        </c:ser>
        <c:ser>
          <c:idx val="1"/>
          <c:order val="1"/>
          <c:tx>
            <c:strRef>
              <c:f>'По факультетам'!$AL$19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факультетам'!$AJ$20:$AJ$22</c:f>
              <c:strCache>
                <c:ptCount val="3"/>
                <c:pt idx="0">
                  <c:v>Факультет международных экономических отношений</c:v>
                </c:pt>
                <c:pt idx="1">
                  <c:v>Факультет экономики и бизнеса</c:v>
                </c:pt>
                <c:pt idx="2">
                  <c:v>Финансовый факультет</c:v>
                </c:pt>
              </c:strCache>
            </c:strRef>
          </c:cat>
          <c:val>
            <c:numRef>
              <c:f>'По факультетам'!$AL$20:$AL$22</c:f>
              <c:numCache>
                <c:formatCode>0</c:formatCode>
                <c:ptCount val="3"/>
                <c:pt idx="0">
                  <c:v>36</c:v>
                </c:pt>
                <c:pt idx="1">
                  <c:v>36</c:v>
                </c:pt>
                <c:pt idx="2">
                  <c:v>37.25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14-4920-86C8-730060299A08}"/>
            </c:ext>
          </c:extLst>
        </c:ser>
        <c:ser>
          <c:idx val="2"/>
          <c:order val="2"/>
          <c:tx>
            <c:strRef>
              <c:f>'По факультетам'!$AM$19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факультетам'!$AJ$20:$AJ$22</c:f>
              <c:strCache>
                <c:ptCount val="3"/>
                <c:pt idx="0">
                  <c:v>Факультет международных экономических отношений</c:v>
                </c:pt>
                <c:pt idx="1">
                  <c:v>Факультет экономики и бизнеса</c:v>
                </c:pt>
                <c:pt idx="2">
                  <c:v>Финансовый факультет</c:v>
                </c:pt>
              </c:strCache>
            </c:strRef>
          </c:cat>
          <c:val>
            <c:numRef>
              <c:f>'По факультетам'!$AM$20:$AM$22</c:f>
              <c:numCache>
                <c:formatCode>0</c:formatCode>
                <c:ptCount val="3"/>
                <c:pt idx="0">
                  <c:v>65</c:v>
                </c:pt>
                <c:pt idx="1">
                  <c:v>60</c:v>
                </c:pt>
                <c:pt idx="2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14-4920-86C8-730060299A0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60130383"/>
        <c:axId val="1060132047"/>
      </c:barChart>
      <c:catAx>
        <c:axId val="1060130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60132047"/>
        <c:crosses val="autoZero"/>
        <c:auto val="1"/>
        <c:lblAlgn val="ctr"/>
        <c:lblOffset val="100"/>
        <c:noMultiLvlLbl val="0"/>
      </c:catAx>
      <c:valAx>
        <c:axId val="1060132047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060130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8684708823491946E-2"/>
          <c:w val="0.7560995665516006"/>
          <c:h val="0.648652359663517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'По факультетам'!$AP$19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факультетам'!$AO$20</c:f>
              <c:strCache>
                <c:ptCount val="1"/>
                <c:pt idx="0">
                  <c:v>Факультет социальных наук и массовых коммуникаций</c:v>
                </c:pt>
              </c:strCache>
            </c:strRef>
          </c:cat>
          <c:val>
            <c:numRef>
              <c:f>'По факультетам'!$AP$20</c:f>
              <c:numCache>
                <c:formatCode>0</c:formatCode>
                <c:ptCount val="1"/>
                <c:pt idx="0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DC-49AB-9EA6-5A88474F3E83}"/>
            </c:ext>
          </c:extLst>
        </c:ser>
        <c:ser>
          <c:idx val="1"/>
          <c:order val="1"/>
          <c:tx>
            <c:strRef>
              <c:f>'По факультетам'!$AQ$19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факультетам'!$AO$20</c:f>
              <c:strCache>
                <c:ptCount val="1"/>
                <c:pt idx="0">
                  <c:v>Факультет социальных наук и массовых коммуникаций</c:v>
                </c:pt>
              </c:strCache>
            </c:strRef>
          </c:cat>
          <c:val>
            <c:numRef>
              <c:f>'По факультетам'!$AQ$20</c:f>
              <c:numCache>
                <c:formatCode>0</c:formatCode>
                <c:ptCount val="1"/>
                <c:pt idx="0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DC-49AB-9EA6-5A88474F3E83}"/>
            </c:ext>
          </c:extLst>
        </c:ser>
        <c:ser>
          <c:idx val="2"/>
          <c:order val="2"/>
          <c:tx>
            <c:strRef>
              <c:f>'По факультетам'!$AR$19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факультетам'!$AO$20</c:f>
              <c:strCache>
                <c:ptCount val="1"/>
                <c:pt idx="0">
                  <c:v>Факультет социальных наук и массовых коммуникаций</c:v>
                </c:pt>
              </c:strCache>
            </c:strRef>
          </c:cat>
          <c:val>
            <c:numRef>
              <c:f>'По факультетам'!$AR$20</c:f>
              <c:numCache>
                <c:formatCode>0</c:formatCode>
                <c:ptCount val="1"/>
                <c:pt idx="0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DC-49AB-9EA6-5A88474F3E8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60130383"/>
        <c:axId val="1060132047"/>
      </c:barChart>
      <c:catAx>
        <c:axId val="1060130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60132047"/>
        <c:crosses val="autoZero"/>
        <c:auto val="1"/>
        <c:lblAlgn val="ctr"/>
        <c:lblOffset val="100"/>
        <c:noMultiLvlLbl val="0"/>
      </c:catAx>
      <c:valAx>
        <c:axId val="1060132047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060130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428840683352176"/>
          <c:y val="0.32592252894476503"/>
          <c:w val="0.23320440059062161"/>
          <c:h val="0.285020804438280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8684708823491946E-2"/>
          <c:w val="0.73403922058965521"/>
          <c:h val="0.68294637129299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'По факультетам'!$AU$19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0"/>
                  <c:y val="2.910133021536581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F8-43A6-A4B5-B6716E344B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факультетам'!$AT$20:$AT$22</c:f>
              <c:strCache>
                <c:ptCount val="3"/>
                <c:pt idx="0">
                  <c:v>Высшая школа управления</c:v>
                </c:pt>
                <c:pt idx="1">
                  <c:v>Факультет налогов, аудита и бизнес-анализа</c:v>
                </c:pt>
                <c:pt idx="2">
                  <c:v>Факультет экономики и бизнеса</c:v>
                </c:pt>
              </c:strCache>
            </c:strRef>
          </c:cat>
          <c:val>
            <c:numRef>
              <c:f>'По факультетам'!$AU$20:$AU$22</c:f>
              <c:numCache>
                <c:formatCode>0</c:formatCode>
                <c:ptCount val="3"/>
                <c:pt idx="0">
                  <c:v>0</c:v>
                </c:pt>
                <c:pt idx="1">
                  <c:v>20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50-45BE-BF3B-B146018B7B67}"/>
            </c:ext>
          </c:extLst>
        </c:ser>
        <c:ser>
          <c:idx val="1"/>
          <c:order val="1"/>
          <c:tx>
            <c:strRef>
              <c:f>'По факультетам'!$AV$19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факультетам'!$AT$20:$AT$22</c:f>
              <c:strCache>
                <c:ptCount val="3"/>
                <c:pt idx="0">
                  <c:v>Высшая школа управления</c:v>
                </c:pt>
                <c:pt idx="1">
                  <c:v>Факультет налогов, аудита и бизнес-анализа</c:v>
                </c:pt>
                <c:pt idx="2">
                  <c:v>Факультет экономики и бизнеса</c:v>
                </c:pt>
              </c:strCache>
            </c:strRef>
          </c:cat>
          <c:val>
            <c:numRef>
              <c:f>'По факультетам'!$AV$20:$AV$22</c:f>
              <c:numCache>
                <c:formatCode>0</c:formatCode>
                <c:ptCount val="3"/>
                <c:pt idx="0">
                  <c:v>37.777777777777779</c:v>
                </c:pt>
                <c:pt idx="1">
                  <c:v>52.6</c:v>
                </c:pt>
                <c:pt idx="2">
                  <c:v>46.5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50-45BE-BF3B-B146018B7B67}"/>
            </c:ext>
          </c:extLst>
        </c:ser>
        <c:ser>
          <c:idx val="2"/>
          <c:order val="2"/>
          <c:tx>
            <c:strRef>
              <c:f>'По факультетам'!$AW$19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факультетам'!$AT$20:$AT$22</c:f>
              <c:strCache>
                <c:ptCount val="3"/>
                <c:pt idx="0">
                  <c:v>Высшая школа управления</c:v>
                </c:pt>
                <c:pt idx="1">
                  <c:v>Факультет налогов, аудита и бизнес-анализа</c:v>
                </c:pt>
                <c:pt idx="2">
                  <c:v>Факультет экономики и бизнеса</c:v>
                </c:pt>
              </c:strCache>
            </c:strRef>
          </c:cat>
          <c:val>
            <c:numRef>
              <c:f>'По факультетам'!$AW$20:$AW$22</c:f>
              <c:numCache>
                <c:formatCode>0</c:formatCode>
                <c:ptCount val="3"/>
                <c:pt idx="0">
                  <c:v>80</c:v>
                </c:pt>
                <c:pt idx="1">
                  <c:v>90</c:v>
                </c:pt>
                <c:pt idx="2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50-45BE-BF3B-B146018B7B6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60130383"/>
        <c:axId val="1060132047"/>
      </c:barChart>
      <c:catAx>
        <c:axId val="1060130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60132047"/>
        <c:crosses val="autoZero"/>
        <c:auto val="1"/>
        <c:lblAlgn val="ctr"/>
        <c:lblOffset val="100"/>
        <c:noMultiLvlLbl val="0"/>
      </c:catAx>
      <c:valAx>
        <c:axId val="1060132047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060130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8684708823491946E-2"/>
          <c:w val="0.85271815162788012"/>
          <c:h val="0.648652359663517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'По факультетам'!$AZ$19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факультетам'!$AY$20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'По факультетам'!$AZ$20</c:f>
              <c:numCache>
                <c:formatCode>0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27-4262-A610-36E69F0EB6EE}"/>
            </c:ext>
          </c:extLst>
        </c:ser>
        <c:ser>
          <c:idx val="1"/>
          <c:order val="1"/>
          <c:tx>
            <c:strRef>
              <c:f>'По факультетам'!$BA$19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факультетам'!$AY$20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'По факультетам'!$BA$20</c:f>
              <c:numCache>
                <c:formatCode>0</c:formatCode>
                <c:ptCount val="1"/>
                <c:pt idx="0">
                  <c:v>51.2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27-4262-A610-36E69F0EB6EE}"/>
            </c:ext>
          </c:extLst>
        </c:ser>
        <c:ser>
          <c:idx val="2"/>
          <c:order val="2"/>
          <c:tx>
            <c:strRef>
              <c:f>'По факультетам'!$BB$19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факультетам'!$AY$20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'По факультетам'!$BB$20</c:f>
              <c:numCache>
                <c:formatCode>0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027-4262-A610-36E69F0EB6E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60130383"/>
        <c:axId val="1060132047"/>
      </c:barChart>
      <c:catAx>
        <c:axId val="1060130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60132047"/>
        <c:crosses val="autoZero"/>
        <c:auto val="1"/>
        <c:lblAlgn val="ctr"/>
        <c:lblOffset val="100"/>
        <c:noMultiLvlLbl val="0"/>
      </c:catAx>
      <c:valAx>
        <c:axId val="1060132047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060130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Лист15!$B$26</c:f>
              <c:strCache>
                <c:ptCount val="1"/>
                <c:pt idx="0">
                  <c:v>до 70</c:v>
                </c:pt>
              </c:strCache>
            </c:strRef>
          </c:tx>
          <c:spPr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Лист15!$A$27:$A$37</c:f>
              <c:strCache>
                <c:ptCount val="11"/>
                <c:pt idx="0">
                  <c:v>Теория государства и права</c:v>
                </c:pt>
                <c:pt idx="1">
                  <c:v>Английский язык</c:v>
                </c:pt>
                <c:pt idx="2">
                  <c:v>Философия</c:v>
                </c:pt>
                <c:pt idx="3">
                  <c:v>История</c:v>
                </c:pt>
                <c:pt idx="4">
                  <c:v>История экономических учений</c:v>
                </c:pt>
                <c:pt idx="5">
                  <c:v>Экономика организации</c:v>
                </c:pt>
                <c:pt idx="6">
                  <c:v>Дискретная математика</c:v>
                </c:pt>
                <c:pt idx="7">
                  <c:v>Статистика</c:v>
                </c:pt>
                <c:pt idx="8">
                  <c:v>Деньги, кредит, банки</c:v>
                </c:pt>
                <c:pt idx="9">
                  <c:v>Социология массовых коммуникаций</c:v>
                </c:pt>
                <c:pt idx="10">
                  <c:v>Теория управления</c:v>
                </c:pt>
              </c:strCache>
            </c:strRef>
          </c:cat>
          <c:val>
            <c:numRef>
              <c:f>Лист15!$B$27:$B$37</c:f>
              <c:numCache>
                <c:formatCode>0</c:formatCode>
                <c:ptCount val="11"/>
                <c:pt idx="0">
                  <c:v>18.349315068493148</c:v>
                </c:pt>
                <c:pt idx="1">
                  <c:v>22.618857901726429</c:v>
                </c:pt>
                <c:pt idx="2">
                  <c:v>31.829302004146513</c:v>
                </c:pt>
                <c:pt idx="3">
                  <c:v>58.190236898779609</c:v>
                </c:pt>
                <c:pt idx="4">
                  <c:v>59.084821428571431</c:v>
                </c:pt>
                <c:pt idx="5">
                  <c:v>62.213523131672595</c:v>
                </c:pt>
                <c:pt idx="6">
                  <c:v>87.690476190476204</c:v>
                </c:pt>
                <c:pt idx="7">
                  <c:v>94.663113006396586</c:v>
                </c:pt>
                <c:pt idx="8">
                  <c:v>99.575371549893845</c:v>
                </c:pt>
                <c:pt idx="9">
                  <c:v>100.00000000000001</c:v>
                </c:pt>
                <c:pt idx="1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AA-4F4D-99FF-566A759B430C}"/>
            </c:ext>
          </c:extLst>
        </c:ser>
        <c:ser>
          <c:idx val="1"/>
          <c:order val="1"/>
          <c:tx>
            <c:strRef>
              <c:f>Лист15!$C$26</c:f>
              <c:strCache>
                <c:ptCount val="1"/>
                <c:pt idx="0">
                  <c:v>71-100</c:v>
                </c:pt>
              </c:strCache>
            </c:strRef>
          </c:tx>
          <c:spPr>
            <a:solidFill>
              <a:srgbClr val="006666"/>
            </a:solidFill>
            <a:ln>
              <a:solidFill>
                <a:srgbClr val="006666"/>
              </a:solidFill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409C-404D-BC77-B3397A25342C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409C-404D-BC77-B3397A25342C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409C-404D-BC77-B3397A25342C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409C-404D-BC77-B3397A25342C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409C-404D-BC77-B3397A25342C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409C-404D-BC77-B3397A25342C}"/>
                </c:ext>
              </c:extLst>
            </c:dLbl>
            <c:dLbl>
              <c:idx val="6"/>
              <c:layout>
                <c:manualLayout>
                  <c:x val="-7.638800644811996E-17"/>
                  <c:y val="3.008722656473351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5000000000000001E-2"/>
                      <c:h val="0.1103308275306920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73F3-4DAA-88D7-D954A5DE3AE0}"/>
                </c:ext>
              </c:extLst>
            </c:dLbl>
            <c:dLbl>
              <c:idx val="7"/>
              <c:layout>
                <c:manualLayout>
                  <c:x val="-1.041666666666743E-3"/>
                  <c:y val="-5.24803633927013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F3-4DAA-88D7-D954A5DE3AE0}"/>
                </c:ext>
              </c:extLst>
            </c:dLbl>
            <c:dLbl>
              <c:idx val="8"/>
              <c:layout>
                <c:manualLayout>
                  <c:x val="0"/>
                  <c:y val="-4.259607898336847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F3-4DAA-88D7-D954A5DE3AE0}"/>
                </c:ext>
              </c:extLst>
            </c:dLbl>
            <c:dLbl>
              <c:idx val="9"/>
              <c:layout>
                <c:manualLayout>
                  <c:x val="1.5625000000000001E-3"/>
                  <c:y val="-3.794076980485823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F3-4DAA-88D7-D954A5DE3AE0}"/>
                </c:ext>
              </c:extLst>
            </c:dLbl>
            <c:dLbl>
              <c:idx val="10"/>
              <c:layout>
                <c:manualLayout>
                  <c:x val="0"/>
                  <c:y val="-3.794076980485825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F3-4DAA-88D7-D954A5DE3AE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Лист15!$A$27:$A$37</c:f>
              <c:strCache>
                <c:ptCount val="11"/>
                <c:pt idx="0">
                  <c:v>Теория государства и права</c:v>
                </c:pt>
                <c:pt idx="1">
                  <c:v>Английский язык</c:v>
                </c:pt>
                <c:pt idx="2">
                  <c:v>Философия</c:v>
                </c:pt>
                <c:pt idx="3">
                  <c:v>История</c:v>
                </c:pt>
                <c:pt idx="4">
                  <c:v>История экономических учений</c:v>
                </c:pt>
                <c:pt idx="5">
                  <c:v>Экономика организации</c:v>
                </c:pt>
                <c:pt idx="6">
                  <c:v>Дискретная математика</c:v>
                </c:pt>
                <c:pt idx="7">
                  <c:v>Статистика</c:v>
                </c:pt>
                <c:pt idx="8">
                  <c:v>Деньги, кредит, банки</c:v>
                </c:pt>
                <c:pt idx="9">
                  <c:v>Социология массовых коммуникаций</c:v>
                </c:pt>
                <c:pt idx="10">
                  <c:v>Теория управления</c:v>
                </c:pt>
              </c:strCache>
            </c:strRef>
          </c:cat>
          <c:val>
            <c:numRef>
              <c:f>Лист15!$C$27:$C$37</c:f>
              <c:numCache>
                <c:formatCode>0</c:formatCode>
                <c:ptCount val="11"/>
                <c:pt idx="0">
                  <c:v>81.650684931506845</c:v>
                </c:pt>
                <c:pt idx="1">
                  <c:v>77.381142098273557</c:v>
                </c:pt>
                <c:pt idx="2">
                  <c:v>68.170697995853487</c:v>
                </c:pt>
                <c:pt idx="3">
                  <c:v>41.809763101220398</c:v>
                </c:pt>
                <c:pt idx="4">
                  <c:v>40.915178571428569</c:v>
                </c:pt>
                <c:pt idx="5">
                  <c:v>37.786476868327405</c:v>
                </c:pt>
                <c:pt idx="6">
                  <c:v>12.309523809523808</c:v>
                </c:pt>
                <c:pt idx="7">
                  <c:v>5.3368869936034109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AA-4F4D-99FF-566A759B430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50444207"/>
        <c:axId val="150445871"/>
      </c:barChart>
      <c:catAx>
        <c:axId val="1504442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0445871"/>
        <c:crosses val="autoZero"/>
        <c:auto val="1"/>
        <c:lblAlgn val="ctr"/>
        <c:lblOffset val="100"/>
        <c:noMultiLvlLbl val="0"/>
      </c:catAx>
      <c:valAx>
        <c:axId val="150445871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0444207"/>
        <c:crosses val="autoZero"/>
        <c:crossBetween val="between"/>
        <c:majorUnit val="20"/>
        <c:minorUnit val="5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2028871391076117"/>
          <c:y val="5.5863710142122554E-2"/>
          <c:w val="0.15942249015748031"/>
          <c:h val="0.119807130907294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261002653988309E-3"/>
          <c:y val="2.1993524017044699E-3"/>
          <c:w val="0.97773377306873555"/>
          <c:h val="0.810974134887180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'Результаты '!$B$1</c:f>
              <c:strCache>
                <c:ptCount val="1"/>
                <c:pt idx="0">
                  <c:v>до 50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'Результаты '!$A$2:$A$4</c:f>
              <c:strCache>
                <c:ptCount val="3"/>
                <c:pt idx="0">
                  <c:v>Английский язык</c:v>
                </c:pt>
                <c:pt idx="1">
                  <c:v>История</c:v>
                </c:pt>
                <c:pt idx="2">
                  <c:v>Философия</c:v>
                </c:pt>
              </c:strCache>
            </c:strRef>
          </c:cat>
          <c:val>
            <c:numRef>
              <c:f>'Результаты '!$B$2:$B$4</c:f>
              <c:numCache>
                <c:formatCode>0.0</c:formatCode>
                <c:ptCount val="3"/>
                <c:pt idx="0">
                  <c:v>6.0544488711819398</c:v>
                </c:pt>
                <c:pt idx="1">
                  <c:v>11.801866475233313</c:v>
                </c:pt>
                <c:pt idx="2">
                  <c:v>4.6897028334485142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83-4337-92C5-8F0B6C215B13}"/>
            </c:ext>
          </c:extLst>
        </c:ser>
        <c:ser>
          <c:idx val="1"/>
          <c:order val="1"/>
          <c:tx>
            <c:strRef>
              <c:f>'Результаты '!$C$1</c:f>
              <c:strCache>
                <c:ptCount val="1"/>
                <c:pt idx="0">
                  <c:v>50-70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'Результаты '!$A$2:$A$4</c:f>
              <c:strCache>
                <c:ptCount val="3"/>
                <c:pt idx="0">
                  <c:v>Английский язык</c:v>
                </c:pt>
                <c:pt idx="1">
                  <c:v>История</c:v>
                </c:pt>
                <c:pt idx="2">
                  <c:v>Философия</c:v>
                </c:pt>
              </c:strCache>
            </c:strRef>
          </c:cat>
          <c:val>
            <c:numRef>
              <c:f>'Результаты '!$C$2:$C$4</c:f>
              <c:numCache>
                <c:formatCode>0.0</c:formatCode>
                <c:ptCount val="3"/>
                <c:pt idx="0">
                  <c:v>16.564409030544489</c:v>
                </c:pt>
                <c:pt idx="1">
                  <c:v>46.388370423546299</c:v>
                </c:pt>
                <c:pt idx="2">
                  <c:v>27.139599170697998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83-4337-92C5-8F0B6C215B13}"/>
            </c:ext>
          </c:extLst>
        </c:ser>
        <c:ser>
          <c:idx val="2"/>
          <c:order val="2"/>
          <c:tx>
            <c:strRef>
              <c:f>'Результаты '!$D$1</c:f>
              <c:strCache>
                <c:ptCount val="1"/>
                <c:pt idx="0">
                  <c:v>71-90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'Результаты '!$A$2:$A$4</c:f>
              <c:strCache>
                <c:ptCount val="3"/>
                <c:pt idx="0">
                  <c:v>Английский язык</c:v>
                </c:pt>
                <c:pt idx="1">
                  <c:v>История</c:v>
                </c:pt>
                <c:pt idx="2">
                  <c:v>Философия</c:v>
                </c:pt>
              </c:strCache>
            </c:strRef>
          </c:cat>
          <c:val>
            <c:numRef>
              <c:f>'Результаты '!$D$2:$D$4</c:f>
              <c:numCache>
                <c:formatCode>0.0</c:formatCode>
                <c:ptCount val="3"/>
                <c:pt idx="0">
                  <c:v>34.745462594068165</c:v>
                </c:pt>
                <c:pt idx="1">
                  <c:v>37.585068198133534</c:v>
                </c:pt>
                <c:pt idx="2">
                  <c:v>55.29785763648929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183-4337-92C5-8F0B6C215B13}"/>
            </c:ext>
          </c:extLst>
        </c:ser>
        <c:ser>
          <c:idx val="3"/>
          <c:order val="3"/>
          <c:tx>
            <c:strRef>
              <c:f>'Результаты '!$E$1</c:f>
              <c:strCache>
                <c:ptCount val="1"/>
                <c:pt idx="0">
                  <c:v>91-100</c:v>
                </c:pt>
              </c:strCache>
            </c:strRef>
          </c:tx>
          <c:spPr>
            <a:solidFill>
              <a:srgbClr val="00666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'Результаты '!$A$2:$A$4</c:f>
              <c:strCache>
                <c:ptCount val="3"/>
                <c:pt idx="0">
                  <c:v>Английский язык</c:v>
                </c:pt>
                <c:pt idx="1">
                  <c:v>История</c:v>
                </c:pt>
                <c:pt idx="2">
                  <c:v>Философия</c:v>
                </c:pt>
              </c:strCache>
            </c:strRef>
          </c:cat>
          <c:val>
            <c:numRef>
              <c:f>'Результаты '!$E$2:$E$4</c:f>
              <c:numCache>
                <c:formatCode>0.0</c:formatCode>
                <c:ptCount val="3"/>
                <c:pt idx="0">
                  <c:v>42.635679504205399</c:v>
                </c:pt>
                <c:pt idx="1">
                  <c:v>4.2246949030868635</c:v>
                </c:pt>
                <c:pt idx="2">
                  <c:v>12.872840359364201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02-4D4A-A378-0CE1C177F3D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5"/>
        <c:axId val="1067585903"/>
        <c:axId val="1"/>
      </c:barChart>
      <c:catAx>
        <c:axId val="1067585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1067585903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egendEntry>
        <c:idx val="2"/>
        <c:txPr>
          <a:bodyPr/>
          <a:lstStyle/>
          <a:p>
            <a:pPr>
              <a:defRPr b="1" u="sng">
                <a:ln>
                  <a:noFill/>
                </a:ln>
                <a:solidFill>
                  <a:schemeClr val="tx1"/>
                </a:solidFill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b="1" u="sng"/>
            </a:pPr>
            <a:endParaRPr lang="ru-RU"/>
          </a:p>
        </c:txPr>
      </c:legendEntry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Times New Roman" panose="02020603050405020304" pitchFamily="18" charset="0"/>
          <a:ea typeface="Calibri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/>
              <a:t>71-100 баллов</a:t>
            </a:r>
          </a:p>
        </c:rich>
      </c:tx>
      <c:layout>
        <c:manualLayout>
          <c:xMode val="edge"/>
          <c:yMode val="edge"/>
          <c:x val="0.38344788174221128"/>
          <c:y val="0.780300592707073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1058328462698991"/>
          <c:y val="7.9241647528417863E-2"/>
          <c:w val="0.59742486755657287"/>
          <c:h val="0.77206892923645742"/>
        </c:manualLayout>
      </c:layout>
      <c:radarChart>
        <c:radarStyle val="marker"/>
        <c:varyColors val="0"/>
        <c:ser>
          <c:idx val="0"/>
          <c:order val="0"/>
          <c:tx>
            <c:strRef>
              <c:f>'Результаты '!$B$25</c:f>
              <c:strCache>
                <c:ptCount val="1"/>
                <c:pt idx="0">
                  <c:v>2023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2.688905617766067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DCC-459B-8999-004393A37043}"/>
                </c:ext>
              </c:extLst>
            </c:dLbl>
            <c:dLbl>
              <c:idx val="1"/>
              <c:layout>
                <c:manualLayout>
                  <c:x val="2.987672908628964E-2"/>
                  <c:y val="-3.87107744801814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DCC-459B-8999-004393A37043}"/>
                </c:ext>
              </c:extLst>
            </c:dLbl>
            <c:dLbl>
              <c:idx val="2"/>
              <c:layout>
                <c:manualLayout>
                  <c:x val="1.2105250776324456E-2"/>
                  <c:y val="-6.51385957115876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DCC-459B-8999-004393A370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'Результаты '!$A$26:$A$28</c:f>
              <c:strCache>
                <c:ptCount val="3"/>
                <c:pt idx="0">
                  <c:v>Философия</c:v>
                </c:pt>
                <c:pt idx="1">
                  <c:v>История</c:v>
                </c:pt>
                <c:pt idx="2">
                  <c:v>Английский язык</c:v>
                </c:pt>
              </c:strCache>
            </c:strRef>
          </c:cat>
          <c:val>
            <c:numRef>
              <c:f>'Результаты '!$B$26:$B$28</c:f>
              <c:numCache>
                <c:formatCode>0</c:formatCode>
                <c:ptCount val="3"/>
                <c:pt idx="0">
                  <c:v>55.5</c:v>
                </c:pt>
                <c:pt idx="1">
                  <c:v>18.100000000000001</c:v>
                </c:pt>
                <c:pt idx="2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CC-459B-8999-004393A37043}"/>
            </c:ext>
          </c:extLst>
        </c:ser>
        <c:ser>
          <c:idx val="1"/>
          <c:order val="1"/>
          <c:tx>
            <c:strRef>
              <c:f>'Результаты '!$C$25</c:f>
              <c:strCache>
                <c:ptCount val="1"/>
                <c:pt idx="0">
                  <c:v>2024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1950691634515911E-2"/>
                  <c:y val="-2.03732475197175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DCC-459B-8999-004393A37043}"/>
                </c:ext>
              </c:extLst>
            </c:dLbl>
            <c:dLbl>
              <c:idx val="1"/>
              <c:layout>
                <c:manualLayout>
                  <c:x val="-2.735240232105355E-2"/>
                  <c:y val="1.76576108612937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DCC-459B-8999-004393A37043}"/>
                </c:ext>
              </c:extLst>
            </c:dLbl>
            <c:dLbl>
              <c:idx val="2"/>
              <c:layout>
                <c:manualLayout>
                  <c:x val="4.2548181388305517E-2"/>
                  <c:y val="2.47206552058112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DCC-459B-8999-004393A370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'Результаты '!$A$26:$A$28</c:f>
              <c:strCache>
                <c:ptCount val="3"/>
                <c:pt idx="0">
                  <c:v>Философия</c:v>
                </c:pt>
                <c:pt idx="1">
                  <c:v>История</c:v>
                </c:pt>
                <c:pt idx="2">
                  <c:v>Английский язык</c:v>
                </c:pt>
              </c:strCache>
            </c:strRef>
          </c:cat>
          <c:val>
            <c:numRef>
              <c:f>'Результаты '!$C$26:$C$28</c:f>
              <c:numCache>
                <c:formatCode>0</c:formatCode>
                <c:ptCount val="3"/>
                <c:pt idx="0">
                  <c:v>68.170697995853487</c:v>
                </c:pt>
                <c:pt idx="1">
                  <c:v>41.809763101220398</c:v>
                </c:pt>
                <c:pt idx="2">
                  <c:v>77.381142098273557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CC-459B-8999-004393A3704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067585903"/>
        <c:axId val="1"/>
      </c:radarChart>
      <c:catAx>
        <c:axId val="1067585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10675859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373660156481852"/>
          <c:y val="0.86443505701931023"/>
          <c:w val="0.30151900930338027"/>
          <c:h val="6.38215189316255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0442247751722067E-3"/>
          <c:w val="0.97773377306873555"/>
          <c:h val="0.77315689523741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'Результаты '!$B$1</c:f>
              <c:strCache>
                <c:ptCount val="1"/>
                <c:pt idx="0">
                  <c:v>до 50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'Результаты '!$A$5:$A$12</c:f>
              <c:strCache>
                <c:ptCount val="8"/>
                <c:pt idx="0">
                  <c:v>Экономика организации</c:v>
                </c:pt>
                <c:pt idx="1">
                  <c:v>Теория управления</c:v>
                </c:pt>
                <c:pt idx="2">
                  <c:v>Теория государства и права</c:v>
                </c:pt>
                <c:pt idx="3">
                  <c:v>История экономических учений</c:v>
                </c:pt>
                <c:pt idx="4">
                  <c:v>Деньги, кредит, банки</c:v>
                </c:pt>
                <c:pt idx="5">
                  <c:v>Социология массовых коммуникаций</c:v>
                </c:pt>
                <c:pt idx="6">
                  <c:v>Статистика</c:v>
                </c:pt>
                <c:pt idx="7">
                  <c:v>Дискретная математика</c:v>
                </c:pt>
              </c:strCache>
            </c:strRef>
          </c:cat>
          <c:val>
            <c:numRef>
              <c:f>'Результаты '!$B$5:$B$12</c:f>
              <c:numCache>
                <c:formatCode>0</c:formatCode>
                <c:ptCount val="8"/>
                <c:pt idx="0">
                  <c:v>8.4661921708185073</c:v>
                </c:pt>
                <c:pt idx="1">
                  <c:v>66.567901234567898</c:v>
                </c:pt>
                <c:pt idx="2">
                  <c:v>1.3150684931506849</c:v>
                </c:pt>
                <c:pt idx="3">
                  <c:v>16.214285714285715</c:v>
                </c:pt>
                <c:pt idx="4">
                  <c:v>80.437367303609335</c:v>
                </c:pt>
                <c:pt idx="5">
                  <c:v>30.904761904761909</c:v>
                </c:pt>
                <c:pt idx="6">
                  <c:v>59.012793176972281</c:v>
                </c:pt>
                <c:pt idx="7">
                  <c:v>37.925170068027207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54-44CC-A7BE-FC5222289611}"/>
            </c:ext>
          </c:extLst>
        </c:ser>
        <c:ser>
          <c:idx val="1"/>
          <c:order val="1"/>
          <c:tx>
            <c:strRef>
              <c:f>'Результаты '!$C$1</c:f>
              <c:strCache>
                <c:ptCount val="1"/>
                <c:pt idx="0">
                  <c:v>50-70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'Результаты '!$A$5:$A$12</c:f>
              <c:strCache>
                <c:ptCount val="8"/>
                <c:pt idx="0">
                  <c:v>Экономика организации</c:v>
                </c:pt>
                <c:pt idx="1">
                  <c:v>Теория управления</c:v>
                </c:pt>
                <c:pt idx="2">
                  <c:v>Теория государства и права</c:v>
                </c:pt>
                <c:pt idx="3">
                  <c:v>История экономических учений</c:v>
                </c:pt>
                <c:pt idx="4">
                  <c:v>Деньги, кредит, банки</c:v>
                </c:pt>
                <c:pt idx="5">
                  <c:v>Социология массовых коммуникаций</c:v>
                </c:pt>
                <c:pt idx="6">
                  <c:v>Статистика</c:v>
                </c:pt>
                <c:pt idx="7">
                  <c:v>Дискретная математика</c:v>
                </c:pt>
              </c:strCache>
            </c:strRef>
          </c:cat>
          <c:val>
            <c:numRef>
              <c:f>'Результаты '!$C$5:$C$12</c:f>
              <c:numCache>
                <c:formatCode>0</c:formatCode>
                <c:ptCount val="8"/>
                <c:pt idx="0">
                  <c:v>53.747330960854086</c:v>
                </c:pt>
                <c:pt idx="1">
                  <c:v>33.432098765432102</c:v>
                </c:pt>
                <c:pt idx="2">
                  <c:v>17.034246575342461</c:v>
                </c:pt>
                <c:pt idx="3">
                  <c:v>42.870535714285715</c:v>
                </c:pt>
                <c:pt idx="4">
                  <c:v>19.138004246284503</c:v>
                </c:pt>
                <c:pt idx="5">
                  <c:v>69.095238095238102</c:v>
                </c:pt>
                <c:pt idx="6">
                  <c:v>35.650319829424305</c:v>
                </c:pt>
                <c:pt idx="7">
                  <c:v>49.76530612244899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54-44CC-A7BE-FC5222289611}"/>
            </c:ext>
          </c:extLst>
        </c:ser>
        <c:ser>
          <c:idx val="2"/>
          <c:order val="2"/>
          <c:tx>
            <c:strRef>
              <c:f>'Результаты '!$D$1</c:f>
              <c:strCache>
                <c:ptCount val="1"/>
                <c:pt idx="0">
                  <c:v>71-90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'Результаты '!$A$5:$A$12</c:f>
              <c:strCache>
                <c:ptCount val="8"/>
                <c:pt idx="0">
                  <c:v>Экономика организации</c:v>
                </c:pt>
                <c:pt idx="1">
                  <c:v>Теория управления</c:v>
                </c:pt>
                <c:pt idx="2">
                  <c:v>Теория государства и права</c:v>
                </c:pt>
                <c:pt idx="3">
                  <c:v>История экономических учений</c:v>
                </c:pt>
                <c:pt idx="4">
                  <c:v>Деньги, кредит, банки</c:v>
                </c:pt>
                <c:pt idx="5">
                  <c:v>Социология массовых коммуникаций</c:v>
                </c:pt>
                <c:pt idx="6">
                  <c:v>Статистика</c:v>
                </c:pt>
                <c:pt idx="7">
                  <c:v>Дискретная математика</c:v>
                </c:pt>
              </c:strCache>
            </c:strRef>
          </c:cat>
          <c:val>
            <c:numRef>
              <c:f>'Результаты '!$D$5:$D$12</c:f>
              <c:numCache>
                <c:formatCode>0</c:formatCode>
                <c:ptCount val="8"/>
                <c:pt idx="0">
                  <c:v>35.327402135231317</c:v>
                </c:pt>
                <c:pt idx="1">
                  <c:v>0</c:v>
                </c:pt>
                <c:pt idx="2">
                  <c:v>58.157534246575338</c:v>
                </c:pt>
                <c:pt idx="3">
                  <c:v>39.339285714285715</c:v>
                </c:pt>
                <c:pt idx="4">
                  <c:v>0.42462845010615713</c:v>
                </c:pt>
                <c:pt idx="5">
                  <c:v>0</c:v>
                </c:pt>
                <c:pt idx="6">
                  <c:v>5.3368869936034109</c:v>
                </c:pt>
                <c:pt idx="7">
                  <c:v>11.870748299319727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754-44CC-A7BE-FC5222289611}"/>
            </c:ext>
          </c:extLst>
        </c:ser>
        <c:ser>
          <c:idx val="3"/>
          <c:order val="3"/>
          <c:tx>
            <c:strRef>
              <c:f>'Результаты '!$E$1</c:f>
              <c:strCache>
                <c:ptCount val="1"/>
                <c:pt idx="0">
                  <c:v>91-100</c:v>
                </c:pt>
              </c:strCache>
            </c:strRef>
          </c:tx>
          <c:spPr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29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754-44CC-A7BE-FC52222896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'Результаты '!$A$5:$A$12</c:f>
              <c:strCache>
                <c:ptCount val="8"/>
                <c:pt idx="0">
                  <c:v>Экономика организации</c:v>
                </c:pt>
                <c:pt idx="1">
                  <c:v>Теория управления</c:v>
                </c:pt>
                <c:pt idx="2">
                  <c:v>Теория государства и права</c:v>
                </c:pt>
                <c:pt idx="3">
                  <c:v>История экономических учений</c:v>
                </c:pt>
                <c:pt idx="4">
                  <c:v>Деньги, кредит, банки</c:v>
                </c:pt>
                <c:pt idx="5">
                  <c:v>Социология массовых коммуникаций</c:v>
                </c:pt>
                <c:pt idx="6">
                  <c:v>Статистика</c:v>
                </c:pt>
                <c:pt idx="7">
                  <c:v>Дискретная математика</c:v>
                </c:pt>
              </c:strCache>
            </c:strRef>
          </c:cat>
          <c:val>
            <c:numRef>
              <c:f>'Результаты '!$E$5:$E$12</c:f>
              <c:numCache>
                <c:formatCode>0</c:formatCode>
                <c:ptCount val="8"/>
                <c:pt idx="0">
                  <c:v>2.4590747330960854</c:v>
                </c:pt>
                <c:pt idx="1">
                  <c:v>0</c:v>
                </c:pt>
                <c:pt idx="2">
                  <c:v>23.493150684931503</c:v>
                </c:pt>
                <c:pt idx="3">
                  <c:v>1.5758928571428572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0.43877551020408162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754-44CC-A7BE-FC522228961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5"/>
        <c:axId val="1067585903"/>
        <c:axId val="1"/>
      </c:barChart>
      <c:catAx>
        <c:axId val="1067585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400"/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067585903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egendEntry>
        <c:idx val="2"/>
        <c:txPr>
          <a:bodyPr/>
          <a:lstStyle/>
          <a:p>
            <a:pPr>
              <a:defRPr b="1" u="sng">
                <a:ln>
                  <a:noFill/>
                </a:ln>
                <a:solidFill>
                  <a:schemeClr val="tx1"/>
                </a:solidFill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b="1" u="sng"/>
            </a:pPr>
            <a:endParaRPr lang="ru-RU"/>
          </a:p>
        </c:txPr>
      </c:legendEntry>
      <c:layout>
        <c:manualLayout>
          <c:xMode val="edge"/>
          <c:yMode val="edge"/>
          <c:x val="0.36359055118110234"/>
          <c:y val="0.93958120775749554"/>
          <c:w val="0.27490223097112859"/>
          <c:h val="6.0418792242504488E-2"/>
        </c:manualLayout>
      </c:layout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Times New Roman" panose="02020603050405020304" pitchFamily="18" charset="0"/>
          <a:ea typeface="Calibri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8684708823491946E-2"/>
          <c:w val="0.85271815162788012"/>
          <c:h val="0.648652359663517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'По факультетам'!$B$19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A075-4E76-8905-61722DA5DC72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075-4E76-8905-61722DA5DC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факультетам'!$A$20:$A$27</c:f>
              <c:strCache>
                <c:ptCount val="8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международных экономических отношений</c:v>
                </c:pt>
                <c:pt idx="3">
                  <c:v>Факультет налогов, аудита и бизнес-анализа</c:v>
                </c:pt>
                <c:pt idx="4">
                  <c:v>Факультет социальных наук и массовых коммуникаций</c:v>
                </c:pt>
                <c:pt idx="5">
                  <c:v>Факультет экономики и бизнеса</c:v>
                </c:pt>
                <c:pt idx="6">
                  <c:v>Финансовый факультет</c:v>
                </c:pt>
                <c:pt idx="7">
                  <c:v>Юридический факультет</c:v>
                </c:pt>
              </c:strCache>
            </c:strRef>
          </c:cat>
          <c:val>
            <c:numRef>
              <c:f>'По факультетам'!$B$20:$B$27</c:f>
              <c:numCache>
                <c:formatCode>0</c:formatCode>
                <c:ptCount val="8"/>
                <c:pt idx="0" formatCode="General">
                  <c:v>0</c:v>
                </c:pt>
                <c:pt idx="1">
                  <c:v>20</c:v>
                </c:pt>
                <c:pt idx="2">
                  <c:v>30</c:v>
                </c:pt>
                <c:pt idx="3">
                  <c:v>20</c:v>
                </c:pt>
                <c:pt idx="4">
                  <c:v>30</c:v>
                </c:pt>
                <c:pt idx="5">
                  <c:v>4</c:v>
                </c:pt>
                <c:pt idx="6">
                  <c:v>28</c:v>
                </c:pt>
                <c:pt idx="7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52-4B1B-9ABD-B7B6FB0CFDAD}"/>
            </c:ext>
          </c:extLst>
        </c:ser>
        <c:ser>
          <c:idx val="1"/>
          <c:order val="1"/>
          <c:tx>
            <c:strRef>
              <c:f>'По факультетам'!$C$19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факультетам'!$A$20:$A$27</c:f>
              <c:strCache>
                <c:ptCount val="8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международных экономических отношений</c:v>
                </c:pt>
                <c:pt idx="3">
                  <c:v>Факультет налогов, аудита и бизнес-анализа</c:v>
                </c:pt>
                <c:pt idx="4">
                  <c:v>Факультет социальных наук и массовых коммуникаций</c:v>
                </c:pt>
                <c:pt idx="5">
                  <c:v>Факультет экономики и бизнеса</c:v>
                </c:pt>
                <c:pt idx="6">
                  <c:v>Финансовый факультет</c:v>
                </c:pt>
                <c:pt idx="7">
                  <c:v>Юридический факультет</c:v>
                </c:pt>
              </c:strCache>
            </c:strRef>
          </c:cat>
          <c:val>
            <c:numRef>
              <c:f>'По факультетам'!$C$20:$C$27</c:f>
              <c:numCache>
                <c:formatCode>0</c:formatCode>
                <c:ptCount val="8"/>
                <c:pt idx="0">
                  <c:v>79.515151515151516</c:v>
                </c:pt>
                <c:pt idx="1">
                  <c:v>82.142857142857139</c:v>
                </c:pt>
                <c:pt idx="2">
                  <c:v>68.75</c:v>
                </c:pt>
                <c:pt idx="3">
                  <c:v>84.714285714285708</c:v>
                </c:pt>
                <c:pt idx="4">
                  <c:v>84.416666666666671</c:v>
                </c:pt>
                <c:pt idx="5">
                  <c:v>84.214285714285708</c:v>
                </c:pt>
                <c:pt idx="6">
                  <c:v>82.166666666666671</c:v>
                </c:pt>
                <c:pt idx="7">
                  <c:v>77.666666666666671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52-4B1B-9ABD-B7B6FB0CFDAD}"/>
            </c:ext>
          </c:extLst>
        </c:ser>
        <c:ser>
          <c:idx val="2"/>
          <c:order val="2"/>
          <c:tx>
            <c:strRef>
              <c:f>'По факультетам'!$D$19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факультетам'!$A$20:$A$27</c:f>
              <c:strCache>
                <c:ptCount val="8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международных экономических отношений</c:v>
                </c:pt>
                <c:pt idx="3">
                  <c:v>Факультет налогов, аудита и бизнес-анализа</c:v>
                </c:pt>
                <c:pt idx="4">
                  <c:v>Факультет социальных наук и массовых коммуникаций</c:v>
                </c:pt>
                <c:pt idx="5">
                  <c:v>Факультет экономики и бизнеса</c:v>
                </c:pt>
                <c:pt idx="6">
                  <c:v>Финансовый факультет</c:v>
                </c:pt>
                <c:pt idx="7">
                  <c:v>Юридический факультет</c:v>
                </c:pt>
              </c:strCache>
            </c:strRef>
          </c:cat>
          <c:val>
            <c:numRef>
              <c:f>'По факультетам'!$D$20:$D$27</c:f>
              <c:numCache>
                <c:formatCode>0</c:formatCode>
                <c:ptCount val="8"/>
                <c:pt idx="0" formatCode="General">
                  <c:v>100</c:v>
                </c:pt>
                <c:pt idx="1">
                  <c:v>100</c:v>
                </c:pt>
                <c:pt idx="2">
                  <c:v>96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52-4B1B-9ABD-B7B6FB0CFDA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60130383"/>
        <c:axId val="1060132047"/>
      </c:barChart>
      <c:catAx>
        <c:axId val="1060130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60132047"/>
        <c:crosses val="autoZero"/>
        <c:auto val="1"/>
        <c:lblAlgn val="ctr"/>
        <c:lblOffset val="100"/>
        <c:noMultiLvlLbl val="0"/>
      </c:catAx>
      <c:valAx>
        <c:axId val="1060132047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60130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8684708823491946E-2"/>
          <c:w val="0.85271815162788012"/>
          <c:h val="0.648652359663517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'По факультетам'!$G$19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факультетам'!$F$20:$F$24</c:f>
              <c:strCache>
                <c:ptCount val="5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международных экономических отношений</c:v>
                </c:pt>
                <c:pt idx="3">
                  <c:v>Факультет социальных наук и массовых коммуникаций</c:v>
                </c:pt>
                <c:pt idx="4">
                  <c:v>Факультет экономики и бизнеса</c:v>
                </c:pt>
              </c:strCache>
            </c:strRef>
          </c:cat>
          <c:val>
            <c:numRef>
              <c:f>'По факультетам'!$G$20:$G$24</c:f>
              <c:numCache>
                <c:formatCode>0</c:formatCode>
                <c:ptCount val="5"/>
                <c:pt idx="0">
                  <c:v>35</c:v>
                </c:pt>
                <c:pt idx="1">
                  <c:v>20</c:v>
                </c:pt>
                <c:pt idx="2">
                  <c:v>30</c:v>
                </c:pt>
                <c:pt idx="3">
                  <c:v>25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17-42FF-8C0D-DCD9C7E754CB}"/>
            </c:ext>
          </c:extLst>
        </c:ser>
        <c:ser>
          <c:idx val="1"/>
          <c:order val="1"/>
          <c:tx>
            <c:strRef>
              <c:f>'По факультетам'!$H$19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факультетам'!$F$20:$F$24</c:f>
              <c:strCache>
                <c:ptCount val="5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международных экономических отношений</c:v>
                </c:pt>
                <c:pt idx="3">
                  <c:v>Факультет социальных наук и массовых коммуникаций</c:v>
                </c:pt>
                <c:pt idx="4">
                  <c:v>Факультет экономики и бизнеса</c:v>
                </c:pt>
              </c:strCache>
            </c:strRef>
          </c:cat>
          <c:val>
            <c:numRef>
              <c:f>'По факультетам'!$H$20:$H$24</c:f>
              <c:numCache>
                <c:formatCode>0</c:formatCode>
                <c:ptCount val="5"/>
                <c:pt idx="0">
                  <c:v>73.375</c:v>
                </c:pt>
                <c:pt idx="1">
                  <c:v>65.933333333333337</c:v>
                </c:pt>
                <c:pt idx="2">
                  <c:v>69.625</c:v>
                </c:pt>
                <c:pt idx="3">
                  <c:v>64.777777777777771</c:v>
                </c:pt>
                <c:pt idx="4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17-42FF-8C0D-DCD9C7E754CB}"/>
            </c:ext>
          </c:extLst>
        </c:ser>
        <c:ser>
          <c:idx val="2"/>
          <c:order val="2"/>
          <c:tx>
            <c:strRef>
              <c:f>'По факультетам'!$I$19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факультетам'!$F$20:$F$24</c:f>
              <c:strCache>
                <c:ptCount val="5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международных экономических отношений</c:v>
                </c:pt>
                <c:pt idx="3">
                  <c:v>Факультет социальных наук и массовых коммуникаций</c:v>
                </c:pt>
                <c:pt idx="4">
                  <c:v>Факультет экономики и бизнеса</c:v>
                </c:pt>
              </c:strCache>
            </c:strRef>
          </c:cat>
          <c:val>
            <c:numRef>
              <c:f>'По факультетам'!$I$20:$I$24</c:f>
              <c:numCache>
                <c:formatCode>0</c:formatCode>
                <c:ptCount val="5"/>
                <c:pt idx="0">
                  <c:v>100</c:v>
                </c:pt>
                <c:pt idx="1">
                  <c:v>100</c:v>
                </c:pt>
                <c:pt idx="2">
                  <c:v>95</c:v>
                </c:pt>
                <c:pt idx="3">
                  <c:v>100</c:v>
                </c:pt>
                <c:pt idx="4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17-42FF-8C0D-DCD9C7E754C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60130383"/>
        <c:axId val="1060132047"/>
      </c:barChart>
      <c:catAx>
        <c:axId val="1060130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60132047"/>
        <c:crosses val="autoZero"/>
        <c:auto val="1"/>
        <c:lblAlgn val="ctr"/>
        <c:lblOffset val="100"/>
        <c:noMultiLvlLbl val="0"/>
      </c:catAx>
      <c:valAx>
        <c:axId val="1060132047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060130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8684708823491946E-2"/>
          <c:w val="0.85271815162788012"/>
          <c:h val="0.648652359663517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'По факультетам'!$L$19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836F-449C-B47F-B77FE3327A37}"/>
                </c:ext>
              </c:extLst>
            </c:dLbl>
            <c:dLbl>
              <c:idx val="2"/>
              <c:layout>
                <c:manualLayout>
                  <c:x val="3.7672740055069656E-17"/>
                  <c:y val="4.027585872542673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36F-449C-B47F-B77FE3327A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факультетам'!$K$20:$K$26</c:f>
              <c:strCache>
                <c:ptCount val="7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международных экономических отношений</c:v>
                </c:pt>
                <c:pt idx="3">
                  <c:v>Факультет налогов, аудита и бизнес-анализа</c:v>
                </c:pt>
                <c:pt idx="4">
                  <c:v>Факультет социальных наук и массовых коммуникаций</c:v>
                </c:pt>
                <c:pt idx="5">
                  <c:v>Факультет экономики и бизнеса</c:v>
                </c:pt>
                <c:pt idx="6">
                  <c:v>Юридический факультет</c:v>
                </c:pt>
              </c:strCache>
            </c:strRef>
          </c:cat>
          <c:val>
            <c:numRef>
              <c:f>'По факультетам'!$L$20:$L$26</c:f>
              <c:numCache>
                <c:formatCode>0</c:formatCode>
                <c:ptCount val="7"/>
                <c:pt idx="0">
                  <c:v>0</c:v>
                </c:pt>
                <c:pt idx="1">
                  <c:v>15</c:v>
                </c:pt>
                <c:pt idx="2">
                  <c:v>10</c:v>
                </c:pt>
                <c:pt idx="3">
                  <c:v>30</c:v>
                </c:pt>
                <c:pt idx="4">
                  <c:v>40</c:v>
                </c:pt>
                <c:pt idx="5">
                  <c:v>15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BC-4997-97A6-DD574F9FA099}"/>
            </c:ext>
          </c:extLst>
        </c:ser>
        <c:ser>
          <c:idx val="1"/>
          <c:order val="1"/>
          <c:tx>
            <c:strRef>
              <c:f>'По факультетам'!$M$19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факультетам'!$K$20:$K$26</c:f>
              <c:strCache>
                <c:ptCount val="7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международных экономических отношений</c:v>
                </c:pt>
                <c:pt idx="3">
                  <c:v>Факультет налогов, аудита и бизнес-анализа</c:v>
                </c:pt>
                <c:pt idx="4">
                  <c:v>Факультет социальных наук и массовых коммуникаций</c:v>
                </c:pt>
                <c:pt idx="5">
                  <c:v>Факультет экономики и бизнеса</c:v>
                </c:pt>
                <c:pt idx="6">
                  <c:v>Юридический факультет</c:v>
                </c:pt>
              </c:strCache>
            </c:strRef>
          </c:cat>
          <c:val>
            <c:numRef>
              <c:f>'По факультетам'!$M$20:$M$26</c:f>
              <c:numCache>
                <c:formatCode>0</c:formatCode>
                <c:ptCount val="7"/>
                <c:pt idx="0">
                  <c:v>74.555555555555557</c:v>
                </c:pt>
                <c:pt idx="1">
                  <c:v>74.1875</c:v>
                </c:pt>
                <c:pt idx="2">
                  <c:v>74.5</c:v>
                </c:pt>
                <c:pt idx="3">
                  <c:v>80</c:v>
                </c:pt>
                <c:pt idx="4">
                  <c:v>76.5</c:v>
                </c:pt>
                <c:pt idx="5">
                  <c:v>73</c:v>
                </c:pt>
                <c:pt idx="6">
                  <c:v>83.75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BC-4997-97A6-DD574F9FA099}"/>
            </c:ext>
          </c:extLst>
        </c:ser>
        <c:ser>
          <c:idx val="2"/>
          <c:order val="2"/>
          <c:tx>
            <c:strRef>
              <c:f>'По факультетам'!$N$19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факультетам'!$K$20:$K$26</c:f>
              <c:strCache>
                <c:ptCount val="7"/>
                <c:pt idx="0">
                  <c:v>Высшая школа управления</c:v>
                </c:pt>
                <c:pt idx="1">
                  <c:v>Факультет информационных технологий и анализа больших данных</c:v>
                </c:pt>
                <c:pt idx="2">
                  <c:v>Факультет международных экономических отношений</c:v>
                </c:pt>
                <c:pt idx="3">
                  <c:v>Факультет налогов, аудита и бизнес-анализа</c:v>
                </c:pt>
                <c:pt idx="4">
                  <c:v>Факультет социальных наук и массовых коммуникаций</c:v>
                </c:pt>
                <c:pt idx="5">
                  <c:v>Факультет экономики и бизнеса</c:v>
                </c:pt>
                <c:pt idx="6">
                  <c:v>Юридический факультет</c:v>
                </c:pt>
              </c:strCache>
            </c:strRef>
          </c:cat>
          <c:val>
            <c:numRef>
              <c:f>'По факультетам'!$N$20:$N$26</c:f>
              <c:numCache>
                <c:formatCode>0</c:formatCode>
                <c:ptCount val="7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BC-4997-97A6-DD574F9FA09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60130383"/>
        <c:axId val="1060132047"/>
      </c:barChart>
      <c:catAx>
        <c:axId val="1060130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60132047"/>
        <c:crosses val="autoZero"/>
        <c:auto val="1"/>
        <c:lblAlgn val="ctr"/>
        <c:lblOffset val="100"/>
        <c:noMultiLvlLbl val="0"/>
      </c:catAx>
      <c:valAx>
        <c:axId val="1060132047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060130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8684773645548745E-2"/>
          <c:w val="0.82905879699003637"/>
          <c:h val="0.648652359663517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'По факультетам'!$Q$19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факультетам'!$P$20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'По факультетам'!$Q$20</c:f>
              <c:numCache>
                <c:formatCode>0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37-4567-B9F7-CFEC66B8A039}"/>
            </c:ext>
          </c:extLst>
        </c:ser>
        <c:ser>
          <c:idx val="1"/>
          <c:order val="1"/>
          <c:tx>
            <c:strRef>
              <c:f>'По факультетам'!$R$19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rgbClr val="8DB1C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B4C7E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A6E6-494E-A2F0-DAD1E190E8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факультетам'!$P$20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'По факультетам'!$R$20</c:f>
              <c:numCache>
                <c:formatCode>0</c:formatCode>
                <c:ptCount val="1"/>
                <c:pt idx="0">
                  <c:v>68.071428571428569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37-4567-B9F7-CFEC66B8A039}"/>
            </c:ext>
          </c:extLst>
        </c:ser>
        <c:ser>
          <c:idx val="2"/>
          <c:order val="2"/>
          <c:tx>
            <c:strRef>
              <c:f>'По факультетам'!$S$19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факультетам'!$P$20</c:f>
              <c:strCache>
                <c:ptCount val="1"/>
                <c:pt idx="0">
                  <c:v>Факультет информационных технологий и анализа больших данных</c:v>
                </c:pt>
              </c:strCache>
            </c:strRef>
          </c:cat>
          <c:val>
            <c:numRef>
              <c:f>'По факультетам'!$S$20</c:f>
              <c:numCache>
                <c:formatCode>0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37-4567-B9F7-CFEC66B8A03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60130383"/>
        <c:axId val="1060132047"/>
      </c:barChart>
      <c:catAx>
        <c:axId val="1060130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60132047"/>
        <c:crosses val="autoZero"/>
        <c:auto val="1"/>
        <c:lblAlgn val="ctr"/>
        <c:lblOffset val="100"/>
        <c:noMultiLvlLbl val="0"/>
      </c:catAx>
      <c:valAx>
        <c:axId val="1060132047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060130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8684708823491946E-2"/>
          <c:w val="0.85271815162788012"/>
          <c:h val="0.788961987783060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'По факультетам'!$V$19</c:f>
              <c:strCache>
                <c:ptCount val="1"/>
                <c:pt idx="0">
                  <c:v>Минимальный балл</c:v>
                </c:pt>
              </c:strCache>
            </c:strRef>
          </c:tx>
          <c:spPr>
            <a:solidFill>
              <a:srgbClr val="E4625C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0794350747974436E-3"/>
                  <c:y val="-4.951625531975865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9FC-446B-A612-2E9DA858FD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факультетам'!$U$20</c:f>
              <c:strCache>
                <c:ptCount val="1"/>
                <c:pt idx="0">
                  <c:v>Высшая школа управления</c:v>
                </c:pt>
              </c:strCache>
            </c:strRef>
          </c:cat>
          <c:val>
            <c:numRef>
              <c:f>'По факультетам'!$V$20</c:f>
              <c:numCache>
                <c:formatCode>0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FC-446B-A612-2E9DA858FD1E}"/>
            </c:ext>
          </c:extLst>
        </c:ser>
        <c:ser>
          <c:idx val="1"/>
          <c:order val="1"/>
          <c:tx>
            <c:strRef>
              <c:f>'По факультетам'!$W$19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rgbClr val="B4C7E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факультетам'!$U$20</c:f>
              <c:strCache>
                <c:ptCount val="1"/>
                <c:pt idx="0">
                  <c:v>Высшая школа управления</c:v>
                </c:pt>
              </c:strCache>
            </c:strRef>
          </c:cat>
          <c:val>
            <c:numRef>
              <c:f>'По факультетам'!$W$20</c:f>
              <c:numCache>
                <c:formatCode>0</c:formatCode>
                <c:ptCount val="1"/>
                <c:pt idx="0">
                  <c:v>39.75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FC-446B-A612-2E9DA858FD1E}"/>
            </c:ext>
          </c:extLst>
        </c:ser>
        <c:ser>
          <c:idx val="2"/>
          <c:order val="2"/>
          <c:tx>
            <c:strRef>
              <c:f>'По факультетам'!$X$19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solidFill>
              <a:srgbClr val="0066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факультетам'!$U$20</c:f>
              <c:strCache>
                <c:ptCount val="1"/>
                <c:pt idx="0">
                  <c:v>Высшая школа управления</c:v>
                </c:pt>
              </c:strCache>
            </c:strRef>
          </c:cat>
          <c:val>
            <c:numRef>
              <c:f>'По факультетам'!$X$20</c:f>
              <c:numCache>
                <c:formatCode>0</c:formatCode>
                <c:ptCount val="1"/>
                <c:pt idx="0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9FC-446B-A612-2E9DA858FD1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60130383"/>
        <c:axId val="1060132047"/>
      </c:barChart>
      <c:catAx>
        <c:axId val="1060130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60132047"/>
        <c:crosses val="autoZero"/>
        <c:auto val="1"/>
        <c:lblAlgn val="ctr"/>
        <c:lblOffset val="100"/>
        <c:noMultiLvlLbl val="0"/>
      </c:catAx>
      <c:valAx>
        <c:axId val="1060132047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060130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9574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3060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8150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8781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3052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4643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68240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2237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338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5164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0132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411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358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3407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1012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0730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942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70C67-4150-4956-8729-9415F8BA8A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08920"/>
            <a:ext cx="9144000" cy="1944216"/>
          </a:xfrm>
        </p:spPr>
        <p:txBody>
          <a:bodyPr anchor="ctr"/>
          <a:lstStyle>
            <a:lvl1pPr algn="ctr">
              <a:defRPr sz="6000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67B7FC-7BD6-47E1-BA5F-22C947BEF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2063" y="5085184"/>
            <a:ext cx="4676753" cy="935682"/>
          </a:xfrm>
        </p:spPr>
        <p:txBody>
          <a:bodyPr anchor="ctr"/>
          <a:lstStyle>
            <a:lvl1pPr marL="0" indent="0" algn="r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2907A-3CB0-4790-A989-C433C4D12E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825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11FA0-CB36-4653-B24F-0D8BECF08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8251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48B60-676B-471F-8CB5-EDE5EBB26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8251"/>
            <a:ext cx="2743200" cy="365125"/>
          </a:xfrm>
        </p:spPr>
        <p:txBody>
          <a:bodyPr/>
          <a:lstStyle/>
          <a:p>
            <a:fld id="{F9036A72-EF4D-4486-A23C-054FE2E2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858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Content w/ Nber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">
            <a:extLst>
              <a:ext uri="{FF2B5EF4-FFF2-40B4-BE49-F238E27FC236}">
                <a16:creationId xmlns:a16="http://schemas.microsoft.com/office/drawing/2014/main" id="{A8D93B15-2C2E-41BD-BC9D-9824F62D5857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AB5DCFEC-D21C-4979-AD98-CAFDCD79EC0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025714" y="1"/>
            <a:ext cx="4166287" cy="5016843"/>
          </a:xfrm>
          <a:custGeom>
            <a:avLst/>
            <a:gdLst>
              <a:gd name="connsiteX0" fmla="*/ 218687 w 4166287"/>
              <a:gd name="connsiteY0" fmla="*/ 0 h 5016843"/>
              <a:gd name="connsiteX1" fmla="*/ 4166287 w 4166287"/>
              <a:gd name="connsiteY1" fmla="*/ 0 h 5016843"/>
              <a:gd name="connsiteX2" fmla="*/ 4166287 w 4166287"/>
              <a:gd name="connsiteY2" fmla="*/ 4994526 h 5016843"/>
              <a:gd name="connsiteX3" fmla="*/ 4147340 w 4166287"/>
              <a:gd name="connsiteY3" fmla="*/ 4997417 h 5016843"/>
              <a:gd name="connsiteX4" fmla="*/ 3762632 w 4166287"/>
              <a:gd name="connsiteY4" fmla="*/ 5016843 h 5016843"/>
              <a:gd name="connsiteX5" fmla="*/ 0 w 4166287"/>
              <a:gd name="connsiteY5" fmla="*/ 1254210 h 5016843"/>
              <a:gd name="connsiteX6" fmla="*/ 169160 w 4166287"/>
              <a:gd name="connsiteY6" fmla="*/ 135318 h 5016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6287" h="5016843">
                <a:moveTo>
                  <a:pt x="218687" y="0"/>
                </a:moveTo>
                <a:lnTo>
                  <a:pt x="4166287" y="0"/>
                </a:lnTo>
                <a:lnTo>
                  <a:pt x="4166287" y="4994526"/>
                </a:lnTo>
                <a:lnTo>
                  <a:pt x="4147340" y="4997417"/>
                </a:lnTo>
                <a:cubicBezTo>
                  <a:pt x="4020851" y="5010263"/>
                  <a:pt x="3892510" y="5016843"/>
                  <a:pt x="3762632" y="5016843"/>
                </a:cubicBezTo>
                <a:cubicBezTo>
                  <a:pt x="1684587" y="5016843"/>
                  <a:pt x="0" y="3332255"/>
                  <a:pt x="0" y="1254210"/>
                </a:cubicBezTo>
                <a:cubicBezTo>
                  <a:pt x="0" y="864577"/>
                  <a:pt x="59223" y="488776"/>
                  <a:pt x="169160" y="135318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365125"/>
            <a:ext cx="553011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108B4F-6DCF-4C31-9E72-BA4F0AB127A6}"/>
              </a:ext>
            </a:extLst>
          </p:cNvPr>
          <p:cNvSpPr/>
          <p:nvPr userDrawn="1"/>
        </p:nvSpPr>
        <p:spPr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C268EA9E-D57B-4237-A9D1-EAE6115C19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3070924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Conten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">
            <a:extLst>
              <a:ext uri="{FF2B5EF4-FFF2-40B4-BE49-F238E27FC236}">
                <a16:creationId xmlns:a16="http://schemas.microsoft.com/office/drawing/2014/main" id="{40770480-A1E9-42E8-8A41-B2716A9170A1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AB5DCFEC-D21C-4979-AD98-CAFDCD79EC0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025714" y="1"/>
            <a:ext cx="4166287" cy="5016843"/>
          </a:xfrm>
          <a:custGeom>
            <a:avLst/>
            <a:gdLst>
              <a:gd name="connsiteX0" fmla="*/ 218687 w 4166287"/>
              <a:gd name="connsiteY0" fmla="*/ 0 h 5016843"/>
              <a:gd name="connsiteX1" fmla="*/ 4166287 w 4166287"/>
              <a:gd name="connsiteY1" fmla="*/ 0 h 5016843"/>
              <a:gd name="connsiteX2" fmla="*/ 4166287 w 4166287"/>
              <a:gd name="connsiteY2" fmla="*/ 4994526 h 5016843"/>
              <a:gd name="connsiteX3" fmla="*/ 4147340 w 4166287"/>
              <a:gd name="connsiteY3" fmla="*/ 4997417 h 5016843"/>
              <a:gd name="connsiteX4" fmla="*/ 3762632 w 4166287"/>
              <a:gd name="connsiteY4" fmla="*/ 5016843 h 5016843"/>
              <a:gd name="connsiteX5" fmla="*/ 0 w 4166287"/>
              <a:gd name="connsiteY5" fmla="*/ 1254210 h 5016843"/>
              <a:gd name="connsiteX6" fmla="*/ 169160 w 4166287"/>
              <a:gd name="connsiteY6" fmla="*/ 135318 h 5016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6287" h="5016843">
                <a:moveTo>
                  <a:pt x="218687" y="0"/>
                </a:moveTo>
                <a:lnTo>
                  <a:pt x="4166287" y="0"/>
                </a:lnTo>
                <a:lnTo>
                  <a:pt x="4166287" y="4994526"/>
                </a:lnTo>
                <a:lnTo>
                  <a:pt x="4147340" y="4997417"/>
                </a:lnTo>
                <a:cubicBezTo>
                  <a:pt x="4020851" y="5010263"/>
                  <a:pt x="3892510" y="5016843"/>
                  <a:pt x="3762632" y="5016843"/>
                </a:cubicBezTo>
                <a:cubicBezTo>
                  <a:pt x="1684587" y="5016843"/>
                  <a:pt x="0" y="3332255"/>
                  <a:pt x="0" y="1254210"/>
                </a:cubicBezTo>
                <a:cubicBezTo>
                  <a:pt x="0" y="864577"/>
                  <a:pt x="59223" y="488776"/>
                  <a:pt x="169160" y="135318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18751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699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#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-38694"/>
            <a:ext cx="7819256" cy="1325563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5880" y="1286869"/>
            <a:ext cx="6841976" cy="1325563"/>
          </a:xfrm>
        </p:spPr>
        <p:txBody>
          <a:bodyPr>
            <a:normAutofit/>
          </a:bodyPr>
          <a:lstStyle>
            <a:lvl1pPr marL="0" indent="0" algn="just">
              <a:buNone/>
              <a:defRPr sz="2000" cap="all" baseline="0"/>
            </a:lvl1pPr>
            <a:lvl2pPr marL="457200" indent="0" algn="r">
              <a:buNone/>
              <a:defRPr/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8251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8251"/>
            <a:ext cx="41148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8251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B821264-AC07-4573-9198-981E26063A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25650" y="4724400"/>
            <a:ext cx="3565525" cy="1463675"/>
          </a:xfrm>
        </p:spPr>
        <p:txBody>
          <a:bodyPr anchor="ctr">
            <a:normAutofit/>
          </a:bodyPr>
          <a:lstStyle>
            <a:lvl1pPr marL="0" indent="0" algn="just">
              <a:buNone/>
              <a:defRPr sz="1800" cap="all" baseline="0"/>
            </a:lvl1pPr>
          </a:lstStyle>
          <a:p>
            <a:pPr lvl="0"/>
            <a:r>
              <a:rPr lang="en-US" dirty="0"/>
              <a:t>Edit Master</a:t>
            </a:r>
          </a:p>
        </p:txBody>
      </p:sp>
    </p:spTree>
    <p:extLst>
      <p:ext uri="{BB962C8B-B14F-4D97-AF65-F5344CB8AC3E}">
        <p14:creationId xmlns:p14="http://schemas.microsoft.com/office/powerpoint/2010/main" val="10509989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E20C6-1B1C-461A-BEE2-33AB72A10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5842" y="2852936"/>
            <a:ext cx="4665237" cy="1709539"/>
          </a:xfrm>
        </p:spPr>
        <p:txBody>
          <a:bodyPr anchor="b"/>
          <a:lstStyle>
            <a:lvl1pPr>
              <a:defRPr sz="60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7FA11-B4D1-46FE-8CB0-523566563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65842" y="5047036"/>
            <a:ext cx="4665237" cy="1042614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F688A-88C7-41EC-8D1B-DE4800AD2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9A666-1BD0-4A7D-8187-AC685D44F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FC625-9580-4818-A170-98C4E6A44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C313AD-DADB-4065-B469-1688801CCE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600744" y="1392145"/>
            <a:ext cx="6514877" cy="4067267"/>
          </a:xfrm>
        </p:spPr>
        <p:txBody>
          <a:bodyPr wrap="square">
            <a:spAutoFit/>
          </a:bodyPr>
          <a:lstStyle>
            <a:lvl1pPr marL="0" indent="0">
              <a:buNone/>
              <a:defRPr sz="28700" b="1" kern="0" spc="1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32297E-EF6D-4FDD-96E6-ACE1CE56D479}"/>
              </a:ext>
            </a:extLst>
          </p:cNvPr>
          <p:cNvSpPr/>
          <p:nvPr userDrawn="1"/>
        </p:nvSpPr>
        <p:spPr>
          <a:xfrm>
            <a:off x="7265843" y="4754879"/>
            <a:ext cx="897775" cy="99753"/>
          </a:xfrm>
          <a:prstGeom prst="rect">
            <a:avLst/>
          </a:prstGeom>
          <a:solidFill>
            <a:srgbClr val="4AC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0611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 #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E20C6-1B1C-461A-BEE2-33AB72A10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018876"/>
            <a:ext cx="4665237" cy="1709539"/>
          </a:xfrm>
        </p:spPr>
        <p:txBody>
          <a:bodyPr anchor="b"/>
          <a:lstStyle>
            <a:lvl1pPr>
              <a:defRPr sz="60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7FA11-B4D1-46FE-8CB0-523566563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3212976"/>
            <a:ext cx="4665237" cy="1042614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F688A-88C7-41EC-8D1B-DE4800AD2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9A666-1BD0-4A7D-8187-AC685D44F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FC625-9580-4818-A170-98C4E6A44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C313AD-DADB-4065-B469-1688801CCE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40016" y="1893737"/>
            <a:ext cx="6514876" cy="4067267"/>
          </a:xfrm>
        </p:spPr>
        <p:txBody>
          <a:bodyPr vert="horz" wrap="square" lIns="91440" tIns="45720" rIns="91440" bIns="45720" rtlCol="0">
            <a:spAutoFit/>
          </a:bodyPr>
          <a:lstStyle>
            <a:lvl1pPr marL="0" indent="0" algn="r">
              <a:buNone/>
              <a:defRPr lang="en-US" sz="28700" b="1" kern="0" spc="10" baseline="0" dirty="0">
                <a:solidFill>
                  <a:srgbClr val="49CEEF"/>
                </a:solidFill>
                <a:latin typeface="Arial Black" panose="020B0A04020102020204" pitchFamily="34" charset="0"/>
              </a:defRPr>
            </a:lvl1pPr>
          </a:lstStyle>
          <a:p>
            <a:pPr marL="228600" lvl="0" indent="-228600"/>
            <a:r>
              <a:rPr lang="en-US" dirty="0"/>
              <a:t>00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32297E-EF6D-4FDD-96E6-ACE1CE56D479}"/>
              </a:ext>
            </a:extLst>
          </p:cNvPr>
          <p:cNvSpPr/>
          <p:nvPr userDrawn="1"/>
        </p:nvSpPr>
        <p:spPr>
          <a:xfrm>
            <a:off x="335360" y="2920819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059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  w/ Nber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">
            <a:extLst>
              <a:ext uri="{FF2B5EF4-FFF2-40B4-BE49-F238E27FC236}">
                <a16:creationId xmlns:a16="http://schemas.microsoft.com/office/drawing/2014/main" id="{1B8ACB25-5C2B-4530-A15E-300A071DFB2D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AB5DCFEC-D21C-4979-AD98-CAFDCD79EC0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025714" y="1"/>
            <a:ext cx="4166287" cy="5016843"/>
          </a:xfrm>
          <a:custGeom>
            <a:avLst/>
            <a:gdLst>
              <a:gd name="connsiteX0" fmla="*/ 218687 w 4166287"/>
              <a:gd name="connsiteY0" fmla="*/ 0 h 5016843"/>
              <a:gd name="connsiteX1" fmla="*/ 4166287 w 4166287"/>
              <a:gd name="connsiteY1" fmla="*/ 0 h 5016843"/>
              <a:gd name="connsiteX2" fmla="*/ 4166287 w 4166287"/>
              <a:gd name="connsiteY2" fmla="*/ 4994526 h 5016843"/>
              <a:gd name="connsiteX3" fmla="*/ 4147340 w 4166287"/>
              <a:gd name="connsiteY3" fmla="*/ 4997417 h 5016843"/>
              <a:gd name="connsiteX4" fmla="*/ 3762632 w 4166287"/>
              <a:gd name="connsiteY4" fmla="*/ 5016843 h 5016843"/>
              <a:gd name="connsiteX5" fmla="*/ 0 w 4166287"/>
              <a:gd name="connsiteY5" fmla="*/ 1254210 h 5016843"/>
              <a:gd name="connsiteX6" fmla="*/ 169160 w 4166287"/>
              <a:gd name="connsiteY6" fmla="*/ 135318 h 5016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6287" h="5016843">
                <a:moveTo>
                  <a:pt x="218687" y="0"/>
                </a:moveTo>
                <a:lnTo>
                  <a:pt x="4166287" y="0"/>
                </a:lnTo>
                <a:lnTo>
                  <a:pt x="4166287" y="4994526"/>
                </a:lnTo>
                <a:lnTo>
                  <a:pt x="4147340" y="4997417"/>
                </a:lnTo>
                <a:cubicBezTo>
                  <a:pt x="4020851" y="5010263"/>
                  <a:pt x="3892510" y="5016843"/>
                  <a:pt x="3762632" y="5016843"/>
                </a:cubicBezTo>
                <a:cubicBezTo>
                  <a:pt x="1684587" y="5016843"/>
                  <a:pt x="0" y="3332255"/>
                  <a:pt x="0" y="1254210"/>
                </a:cubicBezTo>
                <a:cubicBezTo>
                  <a:pt x="0" y="864577"/>
                  <a:pt x="59223" y="488776"/>
                  <a:pt x="169160" y="135318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365125"/>
            <a:ext cx="553011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2"/>
            <a:ext cx="7187514" cy="38934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108B4F-6DCF-4C31-9E72-BA4F0AB127A6}"/>
              </a:ext>
            </a:extLst>
          </p:cNvPr>
          <p:cNvSpPr/>
          <p:nvPr userDrawn="1"/>
        </p:nvSpPr>
        <p:spPr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C268EA9E-D57B-4237-A9D1-EAE6115C19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1563502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 w/ N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">
            <a:extLst>
              <a:ext uri="{FF2B5EF4-FFF2-40B4-BE49-F238E27FC236}">
                <a16:creationId xmlns:a16="http://schemas.microsoft.com/office/drawing/2014/main" id="{24C0F9AA-7BFD-46B6-81AF-54EDAE157257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365125"/>
            <a:ext cx="8858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38884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7FE1E8C5-1D73-4362-8287-0FBC5752C1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108B4F-6DCF-4C31-9E72-BA4F0AB127A6}"/>
              </a:ext>
            </a:extLst>
          </p:cNvPr>
          <p:cNvSpPr/>
          <p:nvPr userDrawn="1"/>
        </p:nvSpPr>
        <p:spPr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84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 #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-38694"/>
            <a:ext cx="7819256" cy="1325563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5880" y="1286869"/>
            <a:ext cx="6841976" cy="1325563"/>
          </a:xfrm>
        </p:spPr>
        <p:txBody>
          <a:bodyPr>
            <a:normAutofit/>
          </a:bodyPr>
          <a:lstStyle>
            <a:lvl1pPr marL="0" indent="0" algn="just">
              <a:buNone/>
              <a:defRPr sz="2000" cap="all" baseline="0"/>
            </a:lvl1pPr>
            <a:lvl2pPr marL="457200" indent="0" algn="r">
              <a:buNone/>
              <a:defRPr/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8251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8251"/>
            <a:ext cx="41148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8251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B821264-AC07-4573-9198-981E26063A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25650" y="4724400"/>
            <a:ext cx="3565525" cy="1463675"/>
          </a:xfrm>
        </p:spPr>
        <p:txBody>
          <a:bodyPr anchor="ctr">
            <a:normAutofit/>
          </a:bodyPr>
          <a:lstStyle>
            <a:lvl1pPr marL="0" indent="0" algn="just">
              <a:buNone/>
              <a:defRPr sz="1800" cap="all" baseline="0"/>
            </a:lvl1pPr>
          </a:lstStyle>
          <a:p>
            <a:pPr lvl="0"/>
            <a:r>
              <a:rPr lang="en-US" dirty="0"/>
              <a:t>Edit Master</a:t>
            </a:r>
          </a:p>
        </p:txBody>
      </p:sp>
    </p:spTree>
    <p:extLst>
      <p:ext uri="{BB962C8B-B14F-4D97-AF65-F5344CB8AC3E}">
        <p14:creationId xmlns:p14="http://schemas.microsoft.com/office/powerpoint/2010/main" val="18620254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">
            <a:extLst>
              <a:ext uri="{FF2B5EF4-FFF2-40B4-BE49-F238E27FC236}">
                <a16:creationId xmlns:a16="http://schemas.microsoft.com/office/drawing/2014/main" id="{A63C1AE6-3AA5-4D04-B5D9-47F570988F94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38884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088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3C8A6-EE20-42A4-B27B-796E6E0CB7BE}" type="datetime1">
              <a:rPr lang="ru-RU" smtClean="0"/>
              <a:t>09.04.2026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87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E20C6-1B1C-461A-BEE2-33AB72A10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5842" y="2852936"/>
            <a:ext cx="4665237" cy="1709539"/>
          </a:xfrm>
        </p:spPr>
        <p:txBody>
          <a:bodyPr anchor="b"/>
          <a:lstStyle>
            <a:lvl1pPr>
              <a:defRPr sz="60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7FA11-B4D1-46FE-8CB0-523566563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65842" y="5047036"/>
            <a:ext cx="4665237" cy="1042614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F688A-88C7-41EC-8D1B-DE4800AD2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9A666-1BD0-4A7D-8187-AC685D44F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FC625-9580-4818-A170-98C4E6A44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C313AD-DADB-4065-B469-1688801CCE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600744" y="1392145"/>
            <a:ext cx="6514877" cy="4067267"/>
          </a:xfrm>
        </p:spPr>
        <p:txBody>
          <a:bodyPr wrap="square">
            <a:spAutoFit/>
          </a:bodyPr>
          <a:lstStyle>
            <a:lvl1pPr marL="0" indent="0">
              <a:buNone/>
              <a:defRPr sz="28700" b="1" kern="0" spc="1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32297E-EF6D-4FDD-96E6-ACE1CE56D479}"/>
              </a:ext>
            </a:extLst>
          </p:cNvPr>
          <p:cNvSpPr/>
          <p:nvPr userDrawn="1"/>
        </p:nvSpPr>
        <p:spPr>
          <a:xfrm>
            <a:off x="7265843" y="4754879"/>
            <a:ext cx="897775" cy="99753"/>
          </a:xfrm>
          <a:prstGeom prst="rect">
            <a:avLst/>
          </a:prstGeom>
          <a:solidFill>
            <a:srgbClr val="4AC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9449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70C67-4150-4956-8729-9415F8BA8A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08920"/>
            <a:ext cx="9144000" cy="1944216"/>
          </a:xfrm>
        </p:spPr>
        <p:txBody>
          <a:bodyPr anchor="ctr"/>
          <a:lstStyle>
            <a:lvl1pPr algn="ctr">
              <a:defRPr sz="6000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67B7FC-7BD6-47E1-BA5F-22C947BEF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2063" y="5085184"/>
            <a:ext cx="4676753" cy="935682"/>
          </a:xfrm>
        </p:spPr>
        <p:txBody>
          <a:bodyPr anchor="ctr"/>
          <a:lstStyle>
            <a:lvl1pPr marL="0" indent="0" algn="r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2907A-3CB0-4790-A989-C433C4D12E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825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11FA0-CB36-4653-B24F-0D8BECF08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8251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48B60-676B-471F-8CB5-EDE5EBB26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8251"/>
            <a:ext cx="2743200" cy="365125"/>
          </a:xfrm>
        </p:spPr>
        <p:txBody>
          <a:bodyPr/>
          <a:lstStyle/>
          <a:p>
            <a:fld id="{F9036A72-EF4D-4486-A23C-054FE2E2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643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E20C6-1B1C-461A-BEE2-33AB72A10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5842" y="2852936"/>
            <a:ext cx="4665237" cy="1709539"/>
          </a:xfrm>
        </p:spPr>
        <p:txBody>
          <a:bodyPr anchor="b"/>
          <a:lstStyle>
            <a:lvl1pPr>
              <a:defRPr sz="60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7FA11-B4D1-46FE-8CB0-523566563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65842" y="5047036"/>
            <a:ext cx="4665237" cy="1042614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F688A-88C7-41EC-8D1B-DE4800AD2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9A666-1BD0-4A7D-8187-AC685D44F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FC625-9580-4818-A170-98C4E6A44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C313AD-DADB-4065-B469-1688801CCE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600744" y="1392145"/>
            <a:ext cx="6514877" cy="4067267"/>
          </a:xfrm>
        </p:spPr>
        <p:txBody>
          <a:bodyPr wrap="square">
            <a:spAutoFit/>
          </a:bodyPr>
          <a:lstStyle>
            <a:lvl1pPr marL="0" indent="0">
              <a:buNone/>
              <a:defRPr sz="28700" b="1" kern="0" spc="1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32297E-EF6D-4FDD-96E6-ACE1CE56D479}"/>
              </a:ext>
            </a:extLst>
          </p:cNvPr>
          <p:cNvSpPr/>
          <p:nvPr userDrawn="1"/>
        </p:nvSpPr>
        <p:spPr>
          <a:xfrm>
            <a:off x="7265843" y="4754879"/>
            <a:ext cx="897775" cy="99753"/>
          </a:xfrm>
          <a:prstGeom prst="rect">
            <a:avLst/>
          </a:prstGeom>
          <a:solidFill>
            <a:srgbClr val="4AC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7652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 #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E20C6-1B1C-461A-BEE2-33AB72A10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018876"/>
            <a:ext cx="4665237" cy="1709539"/>
          </a:xfrm>
        </p:spPr>
        <p:txBody>
          <a:bodyPr anchor="b"/>
          <a:lstStyle>
            <a:lvl1pPr>
              <a:defRPr sz="60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7FA11-B4D1-46FE-8CB0-523566563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3212976"/>
            <a:ext cx="4665237" cy="1042614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F688A-88C7-41EC-8D1B-DE4800AD2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9A666-1BD0-4A7D-8187-AC685D44F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FC625-9580-4818-A170-98C4E6A44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C313AD-DADB-4065-B469-1688801CCE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40016" y="1893737"/>
            <a:ext cx="6514876" cy="4067267"/>
          </a:xfrm>
        </p:spPr>
        <p:txBody>
          <a:bodyPr vert="horz" wrap="square" lIns="91440" tIns="45720" rIns="91440" bIns="45720" rtlCol="0">
            <a:spAutoFit/>
          </a:bodyPr>
          <a:lstStyle>
            <a:lvl1pPr marL="0" indent="0" algn="r">
              <a:buNone/>
              <a:defRPr lang="en-US" sz="28700" b="1" kern="0" spc="10" baseline="0" dirty="0">
                <a:solidFill>
                  <a:srgbClr val="49CEEF"/>
                </a:solidFill>
                <a:latin typeface="Arial Black" panose="020B0A04020102020204" pitchFamily="34" charset="0"/>
              </a:defRPr>
            </a:lvl1pPr>
          </a:lstStyle>
          <a:p>
            <a:pPr marL="228600" lvl="0" indent="-228600"/>
            <a:r>
              <a:rPr lang="en-US" dirty="0"/>
              <a:t>00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32297E-EF6D-4FDD-96E6-ACE1CE56D479}"/>
              </a:ext>
            </a:extLst>
          </p:cNvPr>
          <p:cNvSpPr/>
          <p:nvPr userDrawn="1"/>
        </p:nvSpPr>
        <p:spPr>
          <a:xfrm>
            <a:off x="335360" y="2920819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023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 w/ Nber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">
            <a:extLst>
              <a:ext uri="{FF2B5EF4-FFF2-40B4-BE49-F238E27FC236}">
                <a16:creationId xmlns:a16="http://schemas.microsoft.com/office/drawing/2014/main" id="{1B8ACB25-5C2B-4530-A15E-300A071DFB2D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AB5DCFEC-D21C-4979-AD98-CAFDCD79EC0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025714" y="1"/>
            <a:ext cx="4166287" cy="5016843"/>
          </a:xfrm>
          <a:custGeom>
            <a:avLst/>
            <a:gdLst>
              <a:gd name="connsiteX0" fmla="*/ 218687 w 4166287"/>
              <a:gd name="connsiteY0" fmla="*/ 0 h 5016843"/>
              <a:gd name="connsiteX1" fmla="*/ 4166287 w 4166287"/>
              <a:gd name="connsiteY1" fmla="*/ 0 h 5016843"/>
              <a:gd name="connsiteX2" fmla="*/ 4166287 w 4166287"/>
              <a:gd name="connsiteY2" fmla="*/ 4994526 h 5016843"/>
              <a:gd name="connsiteX3" fmla="*/ 4147340 w 4166287"/>
              <a:gd name="connsiteY3" fmla="*/ 4997417 h 5016843"/>
              <a:gd name="connsiteX4" fmla="*/ 3762632 w 4166287"/>
              <a:gd name="connsiteY4" fmla="*/ 5016843 h 5016843"/>
              <a:gd name="connsiteX5" fmla="*/ 0 w 4166287"/>
              <a:gd name="connsiteY5" fmla="*/ 1254210 h 5016843"/>
              <a:gd name="connsiteX6" fmla="*/ 169160 w 4166287"/>
              <a:gd name="connsiteY6" fmla="*/ 135318 h 5016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6287" h="5016843">
                <a:moveTo>
                  <a:pt x="218687" y="0"/>
                </a:moveTo>
                <a:lnTo>
                  <a:pt x="4166287" y="0"/>
                </a:lnTo>
                <a:lnTo>
                  <a:pt x="4166287" y="4994526"/>
                </a:lnTo>
                <a:lnTo>
                  <a:pt x="4147340" y="4997417"/>
                </a:lnTo>
                <a:cubicBezTo>
                  <a:pt x="4020851" y="5010263"/>
                  <a:pt x="3892510" y="5016843"/>
                  <a:pt x="3762632" y="5016843"/>
                </a:cubicBezTo>
                <a:cubicBezTo>
                  <a:pt x="1684587" y="5016843"/>
                  <a:pt x="0" y="3332255"/>
                  <a:pt x="0" y="1254210"/>
                </a:cubicBezTo>
                <a:cubicBezTo>
                  <a:pt x="0" y="864577"/>
                  <a:pt x="59223" y="488776"/>
                  <a:pt x="169160" y="135318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365125"/>
            <a:ext cx="553011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2"/>
            <a:ext cx="7187514" cy="38934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108B4F-6DCF-4C31-9E72-BA4F0AB127A6}"/>
              </a:ext>
            </a:extLst>
          </p:cNvPr>
          <p:cNvSpPr/>
          <p:nvPr userDrawn="1"/>
        </p:nvSpPr>
        <p:spPr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C268EA9E-D57B-4237-A9D1-EAE6115C19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22653380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w/ N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">
            <a:extLst>
              <a:ext uri="{FF2B5EF4-FFF2-40B4-BE49-F238E27FC236}">
                <a16:creationId xmlns:a16="http://schemas.microsoft.com/office/drawing/2014/main" id="{24C0F9AA-7BFD-46B6-81AF-54EDAE157257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365125"/>
            <a:ext cx="8858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38884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7FE1E8C5-1D73-4362-8287-0FBC5752C1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108B4F-6DCF-4C31-9E72-BA4F0AB127A6}"/>
              </a:ext>
            </a:extLst>
          </p:cNvPr>
          <p:cNvSpPr/>
          <p:nvPr userDrawn="1"/>
        </p:nvSpPr>
        <p:spPr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6818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#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-38694"/>
            <a:ext cx="7819256" cy="1325563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5880" y="1286869"/>
            <a:ext cx="6841976" cy="1325563"/>
          </a:xfrm>
        </p:spPr>
        <p:txBody>
          <a:bodyPr>
            <a:normAutofit/>
          </a:bodyPr>
          <a:lstStyle>
            <a:lvl1pPr marL="0" indent="0" algn="just">
              <a:buNone/>
              <a:defRPr sz="2000" cap="all" baseline="0"/>
            </a:lvl1pPr>
            <a:lvl2pPr marL="457200" indent="0" algn="r">
              <a:buNone/>
              <a:defRPr/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8251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8251"/>
            <a:ext cx="41148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8251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B821264-AC07-4573-9198-981E26063A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25650" y="4724400"/>
            <a:ext cx="3565525" cy="1463675"/>
          </a:xfrm>
        </p:spPr>
        <p:txBody>
          <a:bodyPr anchor="ctr">
            <a:normAutofit/>
          </a:bodyPr>
          <a:lstStyle>
            <a:lvl1pPr marL="0" indent="0" algn="just">
              <a:buNone/>
              <a:defRPr sz="1800" cap="all" baseline="0"/>
            </a:lvl1pPr>
          </a:lstStyle>
          <a:p>
            <a:pPr lvl="0"/>
            <a:r>
              <a:rPr lang="en-US" dirty="0"/>
              <a:t>Edit Master</a:t>
            </a:r>
          </a:p>
        </p:txBody>
      </p:sp>
    </p:spTree>
    <p:extLst>
      <p:ext uri="{BB962C8B-B14F-4D97-AF65-F5344CB8AC3E}">
        <p14:creationId xmlns:p14="http://schemas.microsoft.com/office/powerpoint/2010/main" val="12769919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">
            <a:extLst>
              <a:ext uri="{FF2B5EF4-FFF2-40B4-BE49-F238E27FC236}">
                <a16:creationId xmlns:a16="http://schemas.microsoft.com/office/drawing/2014/main" id="{A63C1AE6-3AA5-4D04-B5D9-47F570988F94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38884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0447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#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E20C6-1B1C-461A-BEE2-33AB72A10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018876"/>
            <a:ext cx="4665237" cy="1709539"/>
          </a:xfrm>
        </p:spPr>
        <p:txBody>
          <a:bodyPr anchor="b"/>
          <a:lstStyle>
            <a:lvl1pPr>
              <a:defRPr sz="60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7FA11-B4D1-46FE-8CB0-523566563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3212976"/>
            <a:ext cx="4665237" cy="1042614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F688A-88C7-41EC-8D1B-DE4800AD2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9A666-1BD0-4A7D-8187-AC685D44F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FC625-9580-4818-A170-98C4E6A44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C313AD-DADB-4065-B469-1688801CCE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40016" y="1893737"/>
            <a:ext cx="6514876" cy="4067267"/>
          </a:xfrm>
        </p:spPr>
        <p:txBody>
          <a:bodyPr vert="horz" wrap="square" lIns="91440" tIns="45720" rIns="91440" bIns="45720" rtlCol="0">
            <a:spAutoFit/>
          </a:bodyPr>
          <a:lstStyle>
            <a:lvl1pPr marL="0" indent="0" algn="r">
              <a:buNone/>
              <a:defRPr lang="en-US" sz="28700" b="1" kern="0" spc="10" baseline="0" dirty="0">
                <a:solidFill>
                  <a:srgbClr val="49CEEF"/>
                </a:solidFill>
                <a:latin typeface="Arial Black" panose="020B0A04020102020204" pitchFamily="34" charset="0"/>
              </a:defRPr>
            </a:lvl1pPr>
          </a:lstStyle>
          <a:p>
            <a:pPr marL="228600" lvl="0" indent="-228600"/>
            <a:r>
              <a:rPr lang="en-US" dirty="0"/>
              <a:t>00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32297E-EF6D-4FDD-96E6-ACE1CE56D479}"/>
              </a:ext>
            </a:extLst>
          </p:cNvPr>
          <p:cNvSpPr/>
          <p:nvPr userDrawn="1"/>
        </p:nvSpPr>
        <p:spPr>
          <a:xfrm>
            <a:off x="335360" y="2920819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86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/ N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">
            <a:extLst>
              <a:ext uri="{FF2B5EF4-FFF2-40B4-BE49-F238E27FC236}">
                <a16:creationId xmlns:a16="http://schemas.microsoft.com/office/drawing/2014/main" id="{24C0F9AA-7BFD-46B6-81AF-54EDAE157257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365125"/>
            <a:ext cx="8858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38884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7FE1E8C5-1D73-4362-8287-0FBC5752C1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108B4F-6DCF-4C31-9E72-BA4F0AB127A6}"/>
              </a:ext>
            </a:extLst>
          </p:cNvPr>
          <p:cNvSpPr/>
          <p:nvPr userDrawn="1"/>
        </p:nvSpPr>
        <p:spPr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715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">
            <a:extLst>
              <a:ext uri="{FF2B5EF4-FFF2-40B4-BE49-F238E27FC236}">
                <a16:creationId xmlns:a16="http://schemas.microsoft.com/office/drawing/2014/main" id="{A63C1AE6-3AA5-4D04-B5D9-47F570988F94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38884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050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 w/ Nber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">
            <a:extLst>
              <a:ext uri="{FF2B5EF4-FFF2-40B4-BE49-F238E27FC236}">
                <a16:creationId xmlns:a16="http://schemas.microsoft.com/office/drawing/2014/main" id="{1B8ACB25-5C2B-4530-A15E-300A071DFB2D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AB5DCFEC-D21C-4979-AD98-CAFDCD79EC0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025714" y="1"/>
            <a:ext cx="4166287" cy="5016843"/>
          </a:xfrm>
          <a:custGeom>
            <a:avLst/>
            <a:gdLst>
              <a:gd name="connsiteX0" fmla="*/ 218687 w 4166287"/>
              <a:gd name="connsiteY0" fmla="*/ 0 h 5016843"/>
              <a:gd name="connsiteX1" fmla="*/ 4166287 w 4166287"/>
              <a:gd name="connsiteY1" fmla="*/ 0 h 5016843"/>
              <a:gd name="connsiteX2" fmla="*/ 4166287 w 4166287"/>
              <a:gd name="connsiteY2" fmla="*/ 4994526 h 5016843"/>
              <a:gd name="connsiteX3" fmla="*/ 4147340 w 4166287"/>
              <a:gd name="connsiteY3" fmla="*/ 4997417 h 5016843"/>
              <a:gd name="connsiteX4" fmla="*/ 3762632 w 4166287"/>
              <a:gd name="connsiteY4" fmla="*/ 5016843 h 5016843"/>
              <a:gd name="connsiteX5" fmla="*/ 0 w 4166287"/>
              <a:gd name="connsiteY5" fmla="*/ 1254210 h 5016843"/>
              <a:gd name="connsiteX6" fmla="*/ 169160 w 4166287"/>
              <a:gd name="connsiteY6" fmla="*/ 135318 h 5016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6287" h="5016843">
                <a:moveTo>
                  <a:pt x="218687" y="0"/>
                </a:moveTo>
                <a:lnTo>
                  <a:pt x="4166287" y="0"/>
                </a:lnTo>
                <a:lnTo>
                  <a:pt x="4166287" y="4994526"/>
                </a:lnTo>
                <a:lnTo>
                  <a:pt x="4147340" y="4997417"/>
                </a:lnTo>
                <a:cubicBezTo>
                  <a:pt x="4020851" y="5010263"/>
                  <a:pt x="3892510" y="5016843"/>
                  <a:pt x="3762632" y="5016843"/>
                </a:cubicBezTo>
                <a:cubicBezTo>
                  <a:pt x="1684587" y="5016843"/>
                  <a:pt x="0" y="3332255"/>
                  <a:pt x="0" y="1254210"/>
                </a:cubicBezTo>
                <a:cubicBezTo>
                  <a:pt x="0" y="864577"/>
                  <a:pt x="59223" y="488776"/>
                  <a:pt x="169160" y="135318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365125"/>
            <a:ext cx="553011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2"/>
            <a:ext cx="7187514" cy="38934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108B4F-6DCF-4C31-9E72-BA4F0AB127A6}"/>
              </a:ext>
            </a:extLst>
          </p:cNvPr>
          <p:cNvSpPr/>
          <p:nvPr userDrawn="1"/>
        </p:nvSpPr>
        <p:spPr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C268EA9E-D57B-4237-A9D1-EAE6115C19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3278550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">
            <a:extLst>
              <a:ext uri="{FF2B5EF4-FFF2-40B4-BE49-F238E27FC236}">
                <a16:creationId xmlns:a16="http://schemas.microsoft.com/office/drawing/2014/main" id="{C2CFFC5E-D581-409A-B45D-FF78104F1968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AB5DCFEC-D21C-4979-AD98-CAFDCD79EC0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025714" y="1"/>
            <a:ext cx="4166287" cy="5016843"/>
          </a:xfrm>
          <a:custGeom>
            <a:avLst/>
            <a:gdLst>
              <a:gd name="connsiteX0" fmla="*/ 218687 w 4166287"/>
              <a:gd name="connsiteY0" fmla="*/ 0 h 5016843"/>
              <a:gd name="connsiteX1" fmla="*/ 4166287 w 4166287"/>
              <a:gd name="connsiteY1" fmla="*/ 0 h 5016843"/>
              <a:gd name="connsiteX2" fmla="*/ 4166287 w 4166287"/>
              <a:gd name="connsiteY2" fmla="*/ 4994526 h 5016843"/>
              <a:gd name="connsiteX3" fmla="*/ 4147340 w 4166287"/>
              <a:gd name="connsiteY3" fmla="*/ 4997417 h 5016843"/>
              <a:gd name="connsiteX4" fmla="*/ 3762632 w 4166287"/>
              <a:gd name="connsiteY4" fmla="*/ 5016843 h 5016843"/>
              <a:gd name="connsiteX5" fmla="*/ 0 w 4166287"/>
              <a:gd name="connsiteY5" fmla="*/ 1254210 h 5016843"/>
              <a:gd name="connsiteX6" fmla="*/ 169160 w 4166287"/>
              <a:gd name="connsiteY6" fmla="*/ 135318 h 5016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6287" h="5016843">
                <a:moveTo>
                  <a:pt x="218687" y="0"/>
                </a:moveTo>
                <a:lnTo>
                  <a:pt x="4166287" y="0"/>
                </a:lnTo>
                <a:lnTo>
                  <a:pt x="4166287" y="4994526"/>
                </a:lnTo>
                <a:lnTo>
                  <a:pt x="4147340" y="4997417"/>
                </a:lnTo>
                <a:cubicBezTo>
                  <a:pt x="4020851" y="5010263"/>
                  <a:pt x="3892510" y="5016843"/>
                  <a:pt x="3762632" y="5016843"/>
                </a:cubicBezTo>
                <a:cubicBezTo>
                  <a:pt x="1684587" y="5016843"/>
                  <a:pt x="0" y="3332255"/>
                  <a:pt x="0" y="1254210"/>
                </a:cubicBezTo>
                <a:cubicBezTo>
                  <a:pt x="0" y="864577"/>
                  <a:pt x="59223" y="488776"/>
                  <a:pt x="169160" y="135318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18751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2"/>
            <a:ext cx="7187514" cy="38934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107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Content w/ N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">
            <a:extLst>
              <a:ext uri="{FF2B5EF4-FFF2-40B4-BE49-F238E27FC236}">
                <a16:creationId xmlns:a16="http://schemas.microsoft.com/office/drawing/2014/main" id="{30B5C914-7A87-4B82-BC1C-FE8494620EB4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365125"/>
            <a:ext cx="8858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7FE1E8C5-1D73-4362-8287-0FBC5752C1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108B4F-6DCF-4C31-9E72-BA4F0AB127A6}"/>
              </a:ext>
            </a:extLst>
          </p:cNvPr>
          <p:cNvSpPr/>
          <p:nvPr userDrawn="1"/>
        </p:nvSpPr>
        <p:spPr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093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">
            <a:extLst>
              <a:ext uri="{FF2B5EF4-FFF2-40B4-BE49-F238E27FC236}">
                <a16:creationId xmlns:a16="http://schemas.microsoft.com/office/drawing/2014/main" id="{147B1B26-CB49-490A-AB66-29E4BBEB35F7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11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92820E-F81D-4DFD-8733-1D24A4D6F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584069-DA73-4ED1-8EA9-C3006B8E9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7D7BE-CE32-4BF8-BBEB-E4E9D6548A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335E2F-C15A-4548-80F5-181D09C6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E0BA0-643A-4B18-BC5E-12B02C3A08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D7A131-9B76-4E64-AD97-136DDE626FB1}"/>
              </a:ext>
            </a:extLst>
          </p:cNvPr>
          <p:cNvSpPr/>
          <p:nvPr userDrawn="1"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2032385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4" r:id="rId1"/>
    <p:sldLayoutId id="2147483995" r:id="rId2"/>
    <p:sldLayoutId id="2147483996" r:id="rId3"/>
    <p:sldLayoutId id="2147483984" r:id="rId4"/>
    <p:sldLayoutId id="2147483999" r:id="rId5"/>
    <p:sldLayoutId id="2147483997" r:id="rId6"/>
    <p:sldLayoutId id="2147484000" r:id="rId7"/>
    <p:sldLayoutId id="2147484001" r:id="rId8"/>
    <p:sldLayoutId id="2147484002" r:id="rId9"/>
    <p:sldLayoutId id="2147484003" r:id="rId10"/>
    <p:sldLayoutId id="2147484004" r:id="rId11"/>
    <p:sldLayoutId id="2147483998" r:id="rId12"/>
    <p:sldLayoutId id="2147484024" r:id="rId13"/>
    <p:sldLayoutId id="2147484025" r:id="rId14"/>
    <p:sldLayoutId id="2147484026" r:id="rId15"/>
    <p:sldLayoutId id="2147484027" r:id="rId16"/>
    <p:sldLayoutId id="2147484028" r:id="rId17"/>
    <p:sldLayoutId id="2147484029" r:id="rId18"/>
    <p:sldLayoutId id="2147484030" r:id="rId19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all" baseline="0">
          <a:solidFill>
            <a:schemeClr val="tx1">
              <a:lumMod val="75000"/>
              <a:lumOff val="2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  <p:sp>
        <p:nvSpPr>
          <p:cNvPr id="4" name="MSIPCMContentMarking" descr="{&quot;HashCode&quot;:-66650844,&quot;Placement&quot;:&quot;Header&quot;,&quot;Top&quot;:0.0,&quot;Left&quot;:455.193146,&quot;SlideWidth&quot;:960,&quot;SlideHeight&quot;:540}"/>
          <p:cNvSpPr txBox="1"/>
          <p:nvPr userDrawn="1"/>
        </p:nvSpPr>
        <p:spPr>
          <a:xfrm>
            <a:off x="5780953" y="0"/>
            <a:ext cx="63009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100">
                <a:solidFill>
                  <a:srgbClr val="000000"/>
                </a:solidFill>
                <a:latin typeface="Calibri" panose="020F0502020204030204" pitchFamily="34" charset="0"/>
              </a:rPr>
              <a:t>Public</a:t>
            </a:r>
            <a:endParaRPr lang="ru-RU" sz="11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4006" r:id="rId2"/>
    <p:sldLayoutId id="2147484007" r:id="rId3"/>
    <p:sldLayoutId id="2147484008" r:id="rId4"/>
    <p:sldLayoutId id="2147484009" r:id="rId5"/>
    <p:sldLayoutId id="2147484010" r:id="rId6"/>
    <p:sldLayoutId id="2147484011" r:id="rId7"/>
  </p:sldLayoutIdLst>
  <p:hf sldNum="0" hdr="0" dt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  <p:sp>
        <p:nvSpPr>
          <p:cNvPr id="2" name="MSIPCMContentMarking" descr="{&quot;HashCode&quot;:-66650844,&quot;Placement&quot;:&quot;Header&quot;,&quot;Top&quot;:0.0,&quot;Left&quot;:455.193146,&quot;SlideWidth&quot;:960,&quot;SlideHeight&quot;:540}"/>
          <p:cNvSpPr txBox="1"/>
          <p:nvPr userDrawn="1"/>
        </p:nvSpPr>
        <p:spPr>
          <a:xfrm>
            <a:off x="5780953" y="0"/>
            <a:ext cx="63009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100">
                <a:solidFill>
                  <a:srgbClr val="000000"/>
                </a:solidFill>
                <a:latin typeface="Calibri" panose="020F0502020204030204" pitchFamily="34" charset="0"/>
              </a:rPr>
              <a:t>Public</a:t>
            </a:r>
            <a:endParaRPr lang="ru-RU" sz="11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sldNum="0" hd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565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71788" indent="0">
              <a:spcBef>
                <a:spcPts val="0"/>
              </a:spcBef>
              <a:buNone/>
              <a:defRPr/>
            </a:pPr>
            <a:endParaRPr lang="ru-RU" sz="1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sz="18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sz="1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sz="1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sz="1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sz="1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>
              <a:spcBef>
                <a:spcPts val="0"/>
              </a:spcBef>
              <a:buNone/>
              <a:defRPr/>
            </a:pPr>
            <a:endParaRPr lang="ru-RU" sz="1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>
              <a:spcBef>
                <a:spcPts val="0"/>
              </a:spcBef>
              <a:buNone/>
              <a:defRPr/>
            </a:pPr>
            <a:endParaRPr lang="ru-RU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>
              <a:spcBef>
                <a:spcPts val="0"/>
              </a:spcBef>
              <a:buNone/>
              <a:defRPr/>
            </a:pPr>
            <a:r>
              <a:rPr lang="x-none" sz="1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Каменева Е.А.</a:t>
            </a:r>
            <a:endParaRPr lang="ru-RU" sz="18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5963">
              <a:spcBef>
                <a:spcPts val="0"/>
              </a:spcBef>
              <a:buNone/>
              <a:defRPr/>
            </a:pPr>
            <a:r>
              <a:rPr lang="ru-RU" sz="1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проректор по учебной </a:t>
            </a:r>
          </a:p>
          <a:p>
            <a:pPr marL="715963">
              <a:spcBef>
                <a:spcPts val="0"/>
              </a:spcBef>
              <a:buNone/>
              <a:defRPr/>
            </a:pPr>
            <a:r>
              <a:rPr lang="ru-RU" sz="1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методической работе</a:t>
            </a:r>
          </a:p>
          <a:p>
            <a:pPr marL="715963">
              <a:spcBef>
                <a:spcPts val="0"/>
              </a:spcBef>
              <a:buNone/>
              <a:defRPr/>
            </a:pPr>
            <a:endParaRPr lang="ru-RU" i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000"/>
          <a:stretch/>
        </p:blipFill>
        <p:spPr>
          <a:xfrm>
            <a:off x="335360" y="25634"/>
            <a:ext cx="3131127" cy="10880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55440" y="2131478"/>
            <a:ext cx="92560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О результатах ежегодной диагностики остаточных знаний обучающихся </a:t>
            </a:r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93763"/>
            <a:ext cx="6068580" cy="636423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783632" y="3675881"/>
            <a:ext cx="5514109" cy="457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D9347B-C68F-4CB0-9545-779E0494BA58}"/>
              </a:ext>
            </a:extLst>
          </p:cNvPr>
          <p:cNvSpPr txBox="1"/>
          <p:nvPr/>
        </p:nvSpPr>
        <p:spPr>
          <a:xfrm>
            <a:off x="2783632" y="3770450"/>
            <a:ext cx="5514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весна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</p:txBody>
      </p:sp>
    </p:spTree>
    <p:extLst>
      <p:ext uri="{BB962C8B-B14F-4D97-AF65-F5344CB8AC3E}">
        <p14:creationId xmlns:p14="http://schemas.microsoft.com/office/powerpoint/2010/main" val="3838071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0" y="401115"/>
            <a:ext cx="8544272" cy="554182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3352" y="478151"/>
            <a:ext cx="67172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тестирования по дисциплине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«Философия» 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10</a:t>
            </a:fld>
            <a:endParaRPr lang="ru-RU" dirty="0"/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2631F92E-5113-45FB-9EEE-432DBB0CDA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6059981"/>
              </p:ext>
            </p:extLst>
          </p:nvPr>
        </p:nvGraphicFramePr>
        <p:xfrm>
          <a:off x="-168696" y="1064864"/>
          <a:ext cx="12360696" cy="330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155709"/>
              </p:ext>
            </p:extLst>
          </p:nvPr>
        </p:nvGraphicFramePr>
        <p:xfrm>
          <a:off x="695400" y="4158274"/>
          <a:ext cx="10124248" cy="2382038"/>
        </p:xfrm>
        <a:graphic>
          <a:graphicData uri="http://schemas.openxmlformats.org/drawingml/2006/table">
            <a:tbl>
              <a:tblPr/>
              <a:tblGrid>
                <a:gridCol w="5256000">
                  <a:extLst>
                    <a:ext uri="{9D8B030D-6E8A-4147-A177-3AD203B41FA5}">
                      <a16:colId xmlns:a16="http://schemas.microsoft.com/office/drawing/2014/main" val="777455626"/>
                    </a:ext>
                  </a:extLst>
                </a:gridCol>
                <a:gridCol w="857062">
                  <a:extLst>
                    <a:ext uri="{9D8B030D-6E8A-4147-A177-3AD203B41FA5}">
                      <a16:colId xmlns:a16="http://schemas.microsoft.com/office/drawing/2014/main" val="3015570629"/>
                    </a:ext>
                  </a:extLst>
                </a:gridCol>
                <a:gridCol w="857062">
                  <a:extLst>
                    <a:ext uri="{9D8B030D-6E8A-4147-A177-3AD203B41FA5}">
                      <a16:colId xmlns:a16="http://schemas.microsoft.com/office/drawing/2014/main" val="1657608813"/>
                    </a:ext>
                  </a:extLst>
                </a:gridCol>
                <a:gridCol w="857062">
                  <a:extLst>
                    <a:ext uri="{9D8B030D-6E8A-4147-A177-3AD203B41FA5}">
                      <a16:colId xmlns:a16="http://schemas.microsoft.com/office/drawing/2014/main" val="989968165"/>
                    </a:ext>
                  </a:extLst>
                </a:gridCol>
                <a:gridCol w="857062">
                  <a:extLst>
                    <a:ext uri="{9D8B030D-6E8A-4147-A177-3AD203B41FA5}">
                      <a16:colId xmlns:a16="http://schemas.microsoft.com/office/drawing/2014/main" val="53743868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141947711"/>
                    </a:ext>
                  </a:extLst>
                </a:gridCol>
              </a:tblGrid>
              <a:tr h="23851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Философия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Прошли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тестирование</a:t>
                      </a:r>
                      <a:endParaRPr lang="ru-RU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4409595"/>
                  </a:ext>
                </a:extLst>
              </a:tr>
              <a:tr h="2385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 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50-70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71-90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91-100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7895786"/>
                  </a:ext>
                </a:extLst>
              </a:tr>
              <a:tr h="23795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Высшая школа управления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693399"/>
                  </a:ext>
                </a:extLst>
              </a:tr>
              <a:tr h="23795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информационных технологий и анализа больших данных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826869"/>
                  </a:ext>
                </a:extLst>
              </a:tr>
              <a:tr h="23795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международных экономических отношений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045804"/>
                  </a:ext>
                </a:extLst>
              </a:tr>
              <a:tr h="23795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налогов, аудита и бизнес-анализа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891490"/>
                  </a:ext>
                </a:extLst>
              </a:tr>
              <a:tr h="23795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социальных наук и массовых коммуникаций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7634053"/>
                  </a:ext>
                </a:extLst>
              </a:tr>
              <a:tr h="23795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экономики и бизнеса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033662"/>
                  </a:ext>
                </a:extLst>
              </a:tr>
              <a:tr h="23795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Юридический факультет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03949"/>
                  </a:ext>
                </a:extLst>
              </a:tr>
              <a:tr h="23795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41156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25909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856" y="324263"/>
            <a:ext cx="7045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тестирования по Конституционному праву</a:t>
            </a:r>
          </a:p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тестирования по Теория государства и права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11" name="Пятиугольник 3">
            <a:extLst>
              <a:ext uri="{FF2B5EF4-FFF2-40B4-BE49-F238E27FC236}">
                <a16:creationId xmlns:a16="http://schemas.microsoft.com/office/drawing/2014/main" id="{B0900959-41F1-46B5-914B-FE3A9A987D08}"/>
              </a:ext>
            </a:extLst>
          </p:cNvPr>
          <p:cNvSpPr/>
          <p:nvPr/>
        </p:nvSpPr>
        <p:spPr>
          <a:xfrm>
            <a:off x="0" y="401115"/>
            <a:ext cx="8544272" cy="554182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ятиугольник 3">
            <a:extLst>
              <a:ext uri="{FF2B5EF4-FFF2-40B4-BE49-F238E27FC236}">
                <a16:creationId xmlns:a16="http://schemas.microsoft.com/office/drawing/2014/main" id="{312EB63C-F82D-4C46-AD7D-A50BC6AADC2E}"/>
              </a:ext>
            </a:extLst>
          </p:cNvPr>
          <p:cNvSpPr/>
          <p:nvPr/>
        </p:nvSpPr>
        <p:spPr>
          <a:xfrm>
            <a:off x="0" y="3406451"/>
            <a:ext cx="8544272" cy="554182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D3691F2-1790-4241-B3B6-EFCC56D42C00}"/>
              </a:ext>
            </a:extLst>
          </p:cNvPr>
          <p:cNvSpPr txBox="1"/>
          <p:nvPr/>
        </p:nvSpPr>
        <p:spPr>
          <a:xfrm>
            <a:off x="263352" y="478151"/>
            <a:ext cx="83433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тестирования по дисциплине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«Экономика организаций»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438DCA-6014-43CE-9B69-065CFC4F854E}"/>
              </a:ext>
            </a:extLst>
          </p:cNvPr>
          <p:cNvSpPr txBox="1"/>
          <p:nvPr/>
        </p:nvSpPr>
        <p:spPr>
          <a:xfrm>
            <a:off x="0" y="3460938"/>
            <a:ext cx="76418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тестирования по дисциплине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«Теория управления» 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Диаграмма 16">
            <a:extLst>
              <a:ext uri="{FF2B5EF4-FFF2-40B4-BE49-F238E27FC236}">
                <a16:creationId xmlns:a16="http://schemas.microsoft.com/office/drawing/2014/main" id="{2631F92E-5113-45FB-9EEE-432DBB0CDA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293924"/>
              </p:ext>
            </p:extLst>
          </p:nvPr>
        </p:nvGraphicFramePr>
        <p:xfrm>
          <a:off x="263352" y="1037829"/>
          <a:ext cx="5904656" cy="2291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5216"/>
              </p:ext>
            </p:extLst>
          </p:nvPr>
        </p:nvGraphicFramePr>
        <p:xfrm>
          <a:off x="6384032" y="1710038"/>
          <a:ext cx="5400480" cy="1366965"/>
        </p:xfrm>
        <a:graphic>
          <a:graphicData uri="http://schemas.openxmlformats.org/drawingml/2006/table">
            <a:tbl>
              <a:tblPr/>
              <a:tblGrid>
                <a:gridCol w="2160240">
                  <a:extLst>
                    <a:ext uri="{9D8B030D-6E8A-4147-A177-3AD203B41FA5}">
                      <a16:colId xmlns:a16="http://schemas.microsoft.com/office/drawing/2014/main" val="818343675"/>
                    </a:ext>
                  </a:extLst>
                </a:gridCol>
                <a:gridCol w="540060">
                  <a:extLst>
                    <a:ext uri="{9D8B030D-6E8A-4147-A177-3AD203B41FA5}">
                      <a16:colId xmlns:a16="http://schemas.microsoft.com/office/drawing/2014/main" val="4171190111"/>
                    </a:ext>
                  </a:extLst>
                </a:gridCol>
                <a:gridCol w="540060">
                  <a:extLst>
                    <a:ext uri="{9D8B030D-6E8A-4147-A177-3AD203B41FA5}">
                      <a16:colId xmlns:a16="http://schemas.microsoft.com/office/drawing/2014/main" val="1033822746"/>
                    </a:ext>
                  </a:extLst>
                </a:gridCol>
                <a:gridCol w="540060">
                  <a:extLst>
                    <a:ext uri="{9D8B030D-6E8A-4147-A177-3AD203B41FA5}">
                      <a16:colId xmlns:a16="http://schemas.microsoft.com/office/drawing/2014/main" val="3723185218"/>
                    </a:ext>
                  </a:extLst>
                </a:gridCol>
                <a:gridCol w="540060">
                  <a:extLst>
                    <a:ext uri="{9D8B030D-6E8A-4147-A177-3AD203B41FA5}">
                      <a16:colId xmlns:a16="http://schemas.microsoft.com/office/drawing/2014/main" val="2580127158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4131276082"/>
                    </a:ext>
                  </a:extLst>
                </a:gridCol>
              </a:tblGrid>
              <a:tr h="2520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Экономика организации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Прошли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тестирование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3970046"/>
                  </a:ext>
                </a:extLst>
              </a:tr>
              <a:tr h="252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 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50-70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71-90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91-100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3652870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информационных технологий и анализа больших данных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5936314"/>
                  </a:ext>
                </a:extLst>
              </a:tr>
            </a:tbl>
          </a:graphicData>
        </a:graphic>
      </p:graphicFrame>
      <p:graphicFrame>
        <p:nvGraphicFramePr>
          <p:cNvPr id="19" name="Диаграмма 18">
            <a:extLst>
              <a:ext uri="{FF2B5EF4-FFF2-40B4-BE49-F238E27FC236}">
                <a16:creationId xmlns:a16="http://schemas.microsoft.com/office/drawing/2014/main" id="{2631F92E-5113-45FB-9EEE-432DBB0CDA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4780634"/>
              </p:ext>
            </p:extLst>
          </p:nvPr>
        </p:nvGraphicFramePr>
        <p:xfrm>
          <a:off x="-96688" y="4015120"/>
          <a:ext cx="6336704" cy="2805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160630"/>
              </p:ext>
            </p:extLst>
          </p:nvPr>
        </p:nvGraphicFramePr>
        <p:xfrm>
          <a:off x="6455753" y="4990417"/>
          <a:ext cx="5328759" cy="913575"/>
        </p:xfrm>
        <a:graphic>
          <a:graphicData uri="http://schemas.openxmlformats.org/drawingml/2006/table">
            <a:tbl>
              <a:tblPr/>
              <a:tblGrid>
                <a:gridCol w="2088519">
                  <a:extLst>
                    <a:ext uri="{9D8B030D-6E8A-4147-A177-3AD203B41FA5}">
                      <a16:colId xmlns:a16="http://schemas.microsoft.com/office/drawing/2014/main" val="2757334320"/>
                    </a:ext>
                  </a:extLst>
                </a:gridCol>
                <a:gridCol w="540060">
                  <a:extLst>
                    <a:ext uri="{9D8B030D-6E8A-4147-A177-3AD203B41FA5}">
                      <a16:colId xmlns:a16="http://schemas.microsoft.com/office/drawing/2014/main" val="2770598879"/>
                    </a:ext>
                  </a:extLst>
                </a:gridCol>
                <a:gridCol w="540060">
                  <a:extLst>
                    <a:ext uri="{9D8B030D-6E8A-4147-A177-3AD203B41FA5}">
                      <a16:colId xmlns:a16="http://schemas.microsoft.com/office/drawing/2014/main" val="2134671278"/>
                    </a:ext>
                  </a:extLst>
                </a:gridCol>
                <a:gridCol w="540060">
                  <a:extLst>
                    <a:ext uri="{9D8B030D-6E8A-4147-A177-3AD203B41FA5}">
                      <a16:colId xmlns:a16="http://schemas.microsoft.com/office/drawing/2014/main" val="4075034482"/>
                    </a:ext>
                  </a:extLst>
                </a:gridCol>
                <a:gridCol w="540060">
                  <a:extLst>
                    <a:ext uri="{9D8B030D-6E8A-4147-A177-3AD203B41FA5}">
                      <a16:colId xmlns:a16="http://schemas.microsoft.com/office/drawing/2014/main" val="89170366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61884637"/>
                    </a:ext>
                  </a:extLst>
                </a:gridCol>
              </a:tblGrid>
              <a:tr h="2520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Теория управления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Прошли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тестирование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1473904"/>
                  </a:ext>
                </a:extLst>
              </a:tr>
              <a:tr h="252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 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50-70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71-90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91-100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1571346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Высшая школа управления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738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2664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856" y="324263"/>
            <a:ext cx="7045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тестирования по Конституционному праву</a:t>
            </a:r>
          </a:p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тестирования по Теория государства и права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11" name="Пятиугольник 3">
            <a:extLst>
              <a:ext uri="{FF2B5EF4-FFF2-40B4-BE49-F238E27FC236}">
                <a16:creationId xmlns:a16="http://schemas.microsoft.com/office/drawing/2014/main" id="{B0900959-41F1-46B5-914B-FE3A9A987D08}"/>
              </a:ext>
            </a:extLst>
          </p:cNvPr>
          <p:cNvSpPr/>
          <p:nvPr/>
        </p:nvSpPr>
        <p:spPr>
          <a:xfrm>
            <a:off x="0" y="401115"/>
            <a:ext cx="8544272" cy="554182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ятиугольник 3">
            <a:extLst>
              <a:ext uri="{FF2B5EF4-FFF2-40B4-BE49-F238E27FC236}">
                <a16:creationId xmlns:a16="http://schemas.microsoft.com/office/drawing/2014/main" id="{312EB63C-F82D-4C46-AD7D-A50BC6AADC2E}"/>
              </a:ext>
            </a:extLst>
          </p:cNvPr>
          <p:cNvSpPr/>
          <p:nvPr/>
        </p:nvSpPr>
        <p:spPr>
          <a:xfrm>
            <a:off x="0" y="2943425"/>
            <a:ext cx="8544272" cy="554182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D3691F2-1790-4241-B3B6-EFCC56D42C00}"/>
              </a:ext>
            </a:extLst>
          </p:cNvPr>
          <p:cNvSpPr txBox="1"/>
          <p:nvPr/>
        </p:nvSpPr>
        <p:spPr>
          <a:xfrm>
            <a:off x="44921" y="455663"/>
            <a:ext cx="84544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тестирования по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дисциплине «Теория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государства и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права»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438DCA-6014-43CE-9B69-065CFC4F854E}"/>
              </a:ext>
            </a:extLst>
          </p:cNvPr>
          <p:cNvSpPr txBox="1"/>
          <p:nvPr/>
        </p:nvSpPr>
        <p:spPr>
          <a:xfrm>
            <a:off x="0" y="2982675"/>
            <a:ext cx="8152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тестирования по дисциплине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«История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экономических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учений»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Диаграмма 14">
            <a:extLst>
              <a:ext uri="{FF2B5EF4-FFF2-40B4-BE49-F238E27FC236}">
                <a16:creationId xmlns:a16="http://schemas.microsoft.com/office/drawing/2014/main" id="{2631F92E-5113-45FB-9EEE-432DBB0CDA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9454798"/>
              </p:ext>
            </p:extLst>
          </p:nvPr>
        </p:nvGraphicFramePr>
        <p:xfrm>
          <a:off x="257887" y="916091"/>
          <a:ext cx="6352832" cy="2176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238840"/>
              </p:ext>
            </p:extLst>
          </p:nvPr>
        </p:nvGraphicFramePr>
        <p:xfrm>
          <a:off x="6672067" y="1340769"/>
          <a:ext cx="5184577" cy="1040412"/>
        </p:xfrm>
        <a:graphic>
          <a:graphicData uri="http://schemas.openxmlformats.org/drawingml/2006/table">
            <a:tbl>
              <a:tblPr/>
              <a:tblGrid>
                <a:gridCol w="1728189">
                  <a:extLst>
                    <a:ext uri="{9D8B030D-6E8A-4147-A177-3AD203B41FA5}">
                      <a16:colId xmlns:a16="http://schemas.microsoft.com/office/drawing/2014/main" val="1233450887"/>
                    </a:ext>
                  </a:extLst>
                </a:gridCol>
                <a:gridCol w="594066">
                  <a:extLst>
                    <a:ext uri="{9D8B030D-6E8A-4147-A177-3AD203B41FA5}">
                      <a16:colId xmlns:a16="http://schemas.microsoft.com/office/drawing/2014/main" val="3048769849"/>
                    </a:ext>
                  </a:extLst>
                </a:gridCol>
                <a:gridCol w="594066">
                  <a:extLst>
                    <a:ext uri="{9D8B030D-6E8A-4147-A177-3AD203B41FA5}">
                      <a16:colId xmlns:a16="http://schemas.microsoft.com/office/drawing/2014/main" val="1598564571"/>
                    </a:ext>
                  </a:extLst>
                </a:gridCol>
                <a:gridCol w="594066">
                  <a:extLst>
                    <a:ext uri="{9D8B030D-6E8A-4147-A177-3AD203B41FA5}">
                      <a16:colId xmlns:a16="http://schemas.microsoft.com/office/drawing/2014/main" val="2396875362"/>
                    </a:ext>
                  </a:extLst>
                </a:gridCol>
                <a:gridCol w="594066">
                  <a:extLst>
                    <a:ext uri="{9D8B030D-6E8A-4147-A177-3AD203B41FA5}">
                      <a16:colId xmlns:a16="http://schemas.microsoft.com/office/drawing/2014/main" val="3124504445"/>
                    </a:ext>
                  </a:extLst>
                </a:gridCol>
                <a:gridCol w="1080124">
                  <a:extLst>
                    <a:ext uri="{9D8B030D-6E8A-4147-A177-3AD203B41FA5}">
                      <a16:colId xmlns:a16="http://schemas.microsoft.com/office/drawing/2014/main" val="83590338"/>
                    </a:ext>
                  </a:extLst>
                </a:gridCol>
              </a:tblGrid>
              <a:tr h="39461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Теория государства и права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Прошли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тестирование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6011745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 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50-70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71-90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91-100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4151501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Юридический факультет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4023718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4831532"/>
              </p:ext>
            </p:extLst>
          </p:nvPr>
        </p:nvGraphicFramePr>
        <p:xfrm>
          <a:off x="6651672" y="3792715"/>
          <a:ext cx="5276600" cy="2515898"/>
        </p:xfrm>
        <a:graphic>
          <a:graphicData uri="http://schemas.openxmlformats.org/drawingml/2006/table">
            <a:tbl>
              <a:tblPr/>
              <a:tblGrid>
                <a:gridCol w="1892600">
                  <a:extLst>
                    <a:ext uri="{9D8B030D-6E8A-4147-A177-3AD203B41FA5}">
                      <a16:colId xmlns:a16="http://schemas.microsoft.com/office/drawing/2014/main" val="3712802413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738374880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3431958862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416032853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3263802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556628370"/>
                    </a:ext>
                  </a:extLst>
                </a:gridCol>
              </a:tblGrid>
              <a:tr h="28800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История экономических учений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Прошли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тестирование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0713933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 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50-70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71-90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91-100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9545565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международных экономических отношений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624590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экономики и бизнеса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426739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Финансовый факультет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910088"/>
                  </a:ext>
                </a:extLst>
              </a:tr>
              <a:tr h="35956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57186"/>
                  </a:ext>
                </a:extLst>
              </a:tr>
            </a:tbl>
          </a:graphicData>
        </a:graphic>
      </p:graphicFrame>
      <p:graphicFrame>
        <p:nvGraphicFramePr>
          <p:cNvPr id="18" name="Диаграмма 17">
            <a:extLst>
              <a:ext uri="{FF2B5EF4-FFF2-40B4-BE49-F238E27FC236}">
                <a16:creationId xmlns:a16="http://schemas.microsoft.com/office/drawing/2014/main" id="{2631F92E-5113-45FB-9EEE-432DBB0CDA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2797874"/>
              </p:ext>
            </p:extLst>
          </p:nvPr>
        </p:nvGraphicFramePr>
        <p:xfrm>
          <a:off x="119335" y="3557925"/>
          <a:ext cx="6491383" cy="3039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030762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856" y="324263"/>
            <a:ext cx="7045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тестирования по Конституционному праву</a:t>
            </a:r>
          </a:p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тестирования по Теория государства и права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11" name="Пятиугольник 3">
            <a:extLst>
              <a:ext uri="{FF2B5EF4-FFF2-40B4-BE49-F238E27FC236}">
                <a16:creationId xmlns:a16="http://schemas.microsoft.com/office/drawing/2014/main" id="{B0900959-41F1-46B5-914B-FE3A9A987D08}"/>
              </a:ext>
            </a:extLst>
          </p:cNvPr>
          <p:cNvSpPr/>
          <p:nvPr/>
        </p:nvSpPr>
        <p:spPr>
          <a:xfrm>
            <a:off x="0" y="401115"/>
            <a:ext cx="8544272" cy="554182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ятиугольник 3">
            <a:extLst>
              <a:ext uri="{FF2B5EF4-FFF2-40B4-BE49-F238E27FC236}">
                <a16:creationId xmlns:a16="http://schemas.microsoft.com/office/drawing/2014/main" id="{312EB63C-F82D-4C46-AD7D-A50BC6AADC2E}"/>
              </a:ext>
            </a:extLst>
          </p:cNvPr>
          <p:cNvSpPr/>
          <p:nvPr/>
        </p:nvSpPr>
        <p:spPr>
          <a:xfrm>
            <a:off x="10829" y="2951372"/>
            <a:ext cx="8544272" cy="554182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D3691F2-1790-4241-B3B6-EFCC56D42C00}"/>
              </a:ext>
            </a:extLst>
          </p:cNvPr>
          <p:cNvSpPr txBox="1"/>
          <p:nvPr/>
        </p:nvSpPr>
        <p:spPr>
          <a:xfrm>
            <a:off x="-8523" y="308919"/>
            <a:ext cx="5591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тестирования по дисциплине </a:t>
            </a:r>
            <a:endPara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«Социология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массовых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коммуникаций»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438DCA-6014-43CE-9B69-065CFC4F854E}"/>
              </a:ext>
            </a:extLst>
          </p:cNvPr>
          <p:cNvSpPr txBox="1"/>
          <p:nvPr/>
        </p:nvSpPr>
        <p:spPr>
          <a:xfrm>
            <a:off x="-8523" y="3010743"/>
            <a:ext cx="80666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тестирования по дисциплине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«Деньги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кредит,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банки»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Диаграмма 15">
            <a:extLst>
              <a:ext uri="{FF2B5EF4-FFF2-40B4-BE49-F238E27FC236}">
                <a16:creationId xmlns:a16="http://schemas.microsoft.com/office/drawing/2014/main" id="{2631F92E-5113-45FB-9EEE-432DBB0CDA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3680898"/>
              </p:ext>
            </p:extLst>
          </p:nvPr>
        </p:nvGraphicFramePr>
        <p:xfrm>
          <a:off x="287347" y="3590704"/>
          <a:ext cx="6054715" cy="2998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557995"/>
              </p:ext>
            </p:extLst>
          </p:nvPr>
        </p:nvGraphicFramePr>
        <p:xfrm>
          <a:off x="6285763" y="4074383"/>
          <a:ext cx="5714777" cy="1962561"/>
        </p:xfrm>
        <a:graphic>
          <a:graphicData uri="http://schemas.openxmlformats.org/drawingml/2006/table">
            <a:tbl>
              <a:tblPr/>
              <a:tblGrid>
                <a:gridCol w="2150497">
                  <a:extLst>
                    <a:ext uri="{9D8B030D-6E8A-4147-A177-3AD203B41FA5}">
                      <a16:colId xmlns:a16="http://schemas.microsoft.com/office/drawing/2014/main" val="72318903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939297014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3551061585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112505161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2024580526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1482407813"/>
                    </a:ext>
                  </a:extLst>
                </a:gridCol>
              </a:tblGrid>
              <a:tr h="24070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Деньги, кредит, банки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Прошли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тестирование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1594743"/>
                  </a:ext>
                </a:extLst>
              </a:tr>
              <a:tr h="2407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 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50-70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71-90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91-100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9275397"/>
                  </a:ext>
                </a:extLst>
              </a:tr>
              <a:tr h="470467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международных экономических отношений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982277"/>
                  </a:ext>
                </a:extLst>
              </a:tr>
              <a:tr h="409942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экономики и бизнеса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79,2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78590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Финансовый факультет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79,1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190688"/>
                  </a:ext>
                </a:extLst>
              </a:tr>
              <a:tr h="24070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879129"/>
                  </a:ext>
                </a:extLst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3531732"/>
              </p:ext>
            </p:extLst>
          </p:nvPr>
        </p:nvGraphicFramePr>
        <p:xfrm>
          <a:off x="6186421" y="1300054"/>
          <a:ext cx="5858488" cy="828675"/>
        </p:xfrm>
        <a:graphic>
          <a:graphicData uri="http://schemas.openxmlformats.org/drawingml/2006/table">
            <a:tbl>
              <a:tblPr/>
              <a:tblGrid>
                <a:gridCol w="2078488">
                  <a:extLst>
                    <a:ext uri="{9D8B030D-6E8A-4147-A177-3AD203B41FA5}">
                      <a16:colId xmlns:a16="http://schemas.microsoft.com/office/drawing/2014/main" val="103636559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126584308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3401815951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3276196379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3413842234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3978722330"/>
                    </a:ext>
                  </a:extLst>
                </a:gridCol>
              </a:tblGrid>
              <a:tr h="20955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Социология массовых коммуникаций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Прошли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тестирование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6439184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 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50-70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71-90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91-100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000670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социальных наук и массовых коммуникаций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462493"/>
                  </a:ext>
                </a:extLst>
              </a:tr>
            </a:tbl>
          </a:graphicData>
        </a:graphic>
      </p:graphicFrame>
      <p:graphicFrame>
        <p:nvGraphicFramePr>
          <p:cNvPr id="20" name="Диаграмма 19">
            <a:extLst>
              <a:ext uri="{FF2B5EF4-FFF2-40B4-BE49-F238E27FC236}">
                <a16:creationId xmlns:a16="http://schemas.microsoft.com/office/drawing/2014/main" id="{2631F92E-5113-45FB-9EEE-432DBB0CDA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0921708"/>
              </p:ext>
            </p:extLst>
          </p:nvPr>
        </p:nvGraphicFramePr>
        <p:xfrm>
          <a:off x="0" y="752439"/>
          <a:ext cx="6177898" cy="2431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5964261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856" y="324263"/>
            <a:ext cx="7045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тестирования по Конституционному праву</a:t>
            </a:r>
          </a:p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тестирования по Теория государства и права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11" name="Пятиугольник 3">
            <a:extLst>
              <a:ext uri="{FF2B5EF4-FFF2-40B4-BE49-F238E27FC236}">
                <a16:creationId xmlns:a16="http://schemas.microsoft.com/office/drawing/2014/main" id="{B0900959-41F1-46B5-914B-FE3A9A987D08}"/>
              </a:ext>
            </a:extLst>
          </p:cNvPr>
          <p:cNvSpPr/>
          <p:nvPr/>
        </p:nvSpPr>
        <p:spPr>
          <a:xfrm>
            <a:off x="0" y="401115"/>
            <a:ext cx="8544272" cy="554182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ятиугольник 3">
            <a:extLst>
              <a:ext uri="{FF2B5EF4-FFF2-40B4-BE49-F238E27FC236}">
                <a16:creationId xmlns:a16="http://schemas.microsoft.com/office/drawing/2014/main" id="{312EB63C-F82D-4C46-AD7D-A50BC6AADC2E}"/>
              </a:ext>
            </a:extLst>
          </p:cNvPr>
          <p:cNvSpPr/>
          <p:nvPr/>
        </p:nvSpPr>
        <p:spPr>
          <a:xfrm>
            <a:off x="0" y="2943425"/>
            <a:ext cx="8544272" cy="554182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D3691F2-1790-4241-B3B6-EFCC56D42C00}"/>
              </a:ext>
            </a:extLst>
          </p:cNvPr>
          <p:cNvSpPr txBox="1"/>
          <p:nvPr/>
        </p:nvSpPr>
        <p:spPr>
          <a:xfrm>
            <a:off x="263352" y="478151"/>
            <a:ext cx="80510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тестирования по дисциплине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«Дискретная математика»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438DCA-6014-43CE-9B69-065CFC4F854E}"/>
              </a:ext>
            </a:extLst>
          </p:cNvPr>
          <p:cNvSpPr txBox="1"/>
          <p:nvPr/>
        </p:nvSpPr>
        <p:spPr>
          <a:xfrm>
            <a:off x="10829" y="2981255"/>
            <a:ext cx="67240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тестирования по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дисциплине «Статистика» 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141237"/>
              </p:ext>
            </p:extLst>
          </p:nvPr>
        </p:nvGraphicFramePr>
        <p:xfrm>
          <a:off x="5993201" y="3873516"/>
          <a:ext cx="6037552" cy="1650577"/>
        </p:xfrm>
        <a:graphic>
          <a:graphicData uri="http://schemas.openxmlformats.org/drawingml/2006/table">
            <a:tbl>
              <a:tblPr/>
              <a:tblGrid>
                <a:gridCol w="2221256">
                  <a:extLst>
                    <a:ext uri="{9D8B030D-6E8A-4147-A177-3AD203B41FA5}">
                      <a16:colId xmlns:a16="http://schemas.microsoft.com/office/drawing/2014/main" val="1409733918"/>
                    </a:ext>
                  </a:extLst>
                </a:gridCol>
                <a:gridCol w="666074">
                  <a:extLst>
                    <a:ext uri="{9D8B030D-6E8A-4147-A177-3AD203B41FA5}">
                      <a16:colId xmlns:a16="http://schemas.microsoft.com/office/drawing/2014/main" val="2726614519"/>
                    </a:ext>
                  </a:extLst>
                </a:gridCol>
                <a:gridCol w="666074">
                  <a:extLst>
                    <a:ext uri="{9D8B030D-6E8A-4147-A177-3AD203B41FA5}">
                      <a16:colId xmlns:a16="http://schemas.microsoft.com/office/drawing/2014/main" val="3230220083"/>
                    </a:ext>
                  </a:extLst>
                </a:gridCol>
                <a:gridCol w="666074">
                  <a:extLst>
                    <a:ext uri="{9D8B030D-6E8A-4147-A177-3AD203B41FA5}">
                      <a16:colId xmlns:a16="http://schemas.microsoft.com/office/drawing/2014/main" val="4184611395"/>
                    </a:ext>
                  </a:extLst>
                </a:gridCol>
                <a:gridCol w="666074">
                  <a:extLst>
                    <a:ext uri="{9D8B030D-6E8A-4147-A177-3AD203B41FA5}">
                      <a16:colId xmlns:a16="http://schemas.microsoft.com/office/drawing/2014/main" val="1758336340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409374497"/>
                    </a:ext>
                  </a:extLst>
                </a:gridCol>
              </a:tblGrid>
              <a:tr h="21758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Статистика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Прошли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тестирование</a:t>
                      </a:r>
                      <a:endParaRPr lang="ru-RU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8518432"/>
                  </a:ext>
                </a:extLst>
              </a:tr>
              <a:tr h="2175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 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50-70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71-90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91-100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7890812"/>
                  </a:ext>
                </a:extLst>
              </a:tr>
              <a:tr h="261842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Высшая школа управления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40654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налогов, аудита и бизнес-анализа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886222"/>
                  </a:ext>
                </a:extLst>
              </a:tr>
              <a:tr h="34479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экономики и бизнеса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842998"/>
                  </a:ext>
                </a:extLst>
              </a:tr>
              <a:tr h="21758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935997"/>
                  </a:ext>
                </a:extLst>
              </a:tr>
            </a:tbl>
          </a:graphicData>
        </a:graphic>
      </p:graphicFrame>
      <p:graphicFrame>
        <p:nvGraphicFramePr>
          <p:cNvPr id="17" name="Диаграмма 16">
            <a:extLst>
              <a:ext uri="{FF2B5EF4-FFF2-40B4-BE49-F238E27FC236}">
                <a16:creationId xmlns:a16="http://schemas.microsoft.com/office/drawing/2014/main" id="{2631F92E-5113-45FB-9EEE-432DBB0CDA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0818120"/>
              </p:ext>
            </p:extLst>
          </p:nvPr>
        </p:nvGraphicFramePr>
        <p:xfrm>
          <a:off x="100704" y="3827104"/>
          <a:ext cx="5779272" cy="2592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021448"/>
              </p:ext>
            </p:extLst>
          </p:nvPr>
        </p:nvGraphicFramePr>
        <p:xfrm>
          <a:off x="5969564" y="1380925"/>
          <a:ext cx="6017389" cy="1041622"/>
        </p:xfrm>
        <a:graphic>
          <a:graphicData uri="http://schemas.openxmlformats.org/drawingml/2006/table">
            <a:tbl>
              <a:tblPr/>
              <a:tblGrid>
                <a:gridCol w="2214668">
                  <a:extLst>
                    <a:ext uri="{9D8B030D-6E8A-4147-A177-3AD203B41FA5}">
                      <a16:colId xmlns:a16="http://schemas.microsoft.com/office/drawing/2014/main" val="3024200372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1487681241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3066714790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4239869701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911173228"/>
                    </a:ext>
                  </a:extLst>
                </a:gridCol>
                <a:gridCol w="1282441">
                  <a:extLst>
                    <a:ext uri="{9D8B030D-6E8A-4147-A177-3AD203B41FA5}">
                      <a16:colId xmlns:a16="http://schemas.microsoft.com/office/drawing/2014/main" val="3208893621"/>
                    </a:ext>
                  </a:extLst>
                </a:gridCol>
              </a:tblGrid>
              <a:tr h="26057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Дискретная математика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Прошли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тестирование</a:t>
                      </a:r>
                      <a:endParaRPr lang="ru-RU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170694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 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50-70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71-90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91-100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9681918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информационных технологий и анализа больших данных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598846"/>
                  </a:ext>
                </a:extLst>
              </a:tr>
            </a:tbl>
          </a:graphicData>
        </a:graphic>
      </p:graphicFrame>
      <p:graphicFrame>
        <p:nvGraphicFramePr>
          <p:cNvPr id="18" name="Диаграмма 17">
            <a:extLst>
              <a:ext uri="{FF2B5EF4-FFF2-40B4-BE49-F238E27FC236}">
                <a16:creationId xmlns:a16="http://schemas.microsoft.com/office/drawing/2014/main" id="{2631F92E-5113-45FB-9EEE-432DBB0CDA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8310653"/>
              </p:ext>
            </p:extLst>
          </p:nvPr>
        </p:nvGraphicFramePr>
        <p:xfrm>
          <a:off x="191345" y="742725"/>
          <a:ext cx="5548349" cy="2505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35910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FE0D984-F7F2-4710-9E7D-BCF309B7B1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480835"/>
              </p:ext>
            </p:extLst>
          </p:nvPr>
        </p:nvGraphicFramePr>
        <p:xfrm>
          <a:off x="14711" y="2584521"/>
          <a:ext cx="11649244" cy="17574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0960">
                  <a:extLst>
                    <a:ext uri="{9D8B030D-6E8A-4147-A177-3AD203B41FA5}">
                      <a16:colId xmlns:a16="http://schemas.microsoft.com/office/drawing/2014/main" val="1727636280"/>
                    </a:ext>
                  </a:extLst>
                </a:gridCol>
                <a:gridCol w="1784148">
                  <a:extLst>
                    <a:ext uri="{9D8B030D-6E8A-4147-A177-3AD203B41FA5}">
                      <a16:colId xmlns:a16="http://schemas.microsoft.com/office/drawing/2014/main" val="3335249077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031067856"/>
                    </a:ext>
                  </a:extLst>
                </a:gridCol>
              </a:tblGrid>
              <a:tr h="5621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показателя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баллов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9880306"/>
                  </a:ext>
                </a:extLst>
              </a:tr>
              <a:tr h="205802"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обучающихся, выполнивших 70% и более заданий диагностической работы, сформированной из фонда оценочных средств организации, осуществляющей образовательную деятельность, по соответствующей образовательной программе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65% и более </a:t>
                      </a:r>
                      <a:endParaRPr lang="ru-RU" sz="16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12" marR="11112" marT="18281" marB="1828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536107"/>
                  </a:ext>
                </a:extLst>
              </a:tr>
              <a:tr h="1929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55% до 64%</a:t>
                      </a:r>
                      <a:r>
                        <a:rPr lang="ru-RU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12" marR="11112" marT="18281" marB="1828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660218"/>
                  </a:ext>
                </a:extLst>
              </a:tr>
              <a:tr h="3672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55%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12" marR="11112" marT="18281" marB="1828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244160"/>
                  </a:ext>
                </a:extLst>
              </a:tr>
            </a:tbl>
          </a:graphicData>
        </a:graphic>
      </p:graphicFrame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89DCB49F-C040-4515-AF38-758E3669F547}"/>
              </a:ext>
            </a:extLst>
          </p:cNvPr>
          <p:cNvSpPr txBox="1">
            <a:spLocks/>
          </p:cNvSpPr>
          <p:nvPr/>
        </p:nvSpPr>
        <p:spPr>
          <a:xfrm>
            <a:off x="-1180" y="682365"/>
            <a:ext cx="10009111" cy="288620"/>
          </a:xfrm>
          <a:prstGeom prst="homePlate">
            <a:avLst/>
          </a:prstGeom>
          <a:solidFill>
            <a:srgbClr val="25656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аккредитация: аккредитационные показатели (нужно набрать минимум 90 баллов)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660047F-3B9D-41DE-8212-54F668E973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334289"/>
              </p:ext>
            </p:extLst>
          </p:nvPr>
        </p:nvGraphicFramePr>
        <p:xfrm>
          <a:off x="-1180" y="964913"/>
          <a:ext cx="11649244" cy="13855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96916">
                  <a:extLst>
                    <a:ext uri="{9D8B030D-6E8A-4147-A177-3AD203B41FA5}">
                      <a16:colId xmlns:a16="http://schemas.microsoft.com/office/drawing/2014/main" val="427861826"/>
                    </a:ext>
                  </a:extLst>
                </a:gridCol>
                <a:gridCol w="1763007">
                  <a:extLst>
                    <a:ext uri="{9D8B030D-6E8A-4147-A177-3AD203B41FA5}">
                      <a16:colId xmlns:a16="http://schemas.microsoft.com/office/drawing/2014/main" val="2546058474"/>
                    </a:ext>
                  </a:extLst>
                </a:gridCol>
                <a:gridCol w="1189321">
                  <a:extLst>
                    <a:ext uri="{9D8B030D-6E8A-4147-A177-3AD203B41FA5}">
                      <a16:colId xmlns:a16="http://schemas.microsoft.com/office/drawing/2014/main" val="3079188666"/>
                    </a:ext>
                  </a:extLst>
                </a:gridCol>
              </a:tblGrid>
              <a:tr h="4359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12" marR="11112" marT="18281" marB="18281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показателя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12" marR="11112" marT="18281" marB="18281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баллов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12" marR="11112" marT="18281" marB="18281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1821455"/>
                  </a:ext>
                </a:extLst>
              </a:tr>
              <a:tr h="241548"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обучающихся, выполнивших 70% и более заданий диагностической работы, сформированной из фонда оценочных средств образовательной организации, по заявленной образовательной программе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12" marR="11112" marT="18281" marB="1828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65% и более </a:t>
                      </a:r>
                      <a:endParaRPr lang="ru-RU" sz="16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12" marR="11112" marT="18281" marB="1828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12" marR="11112" marT="18281" marB="18281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5152161"/>
                  </a:ext>
                </a:extLst>
              </a:tr>
              <a:tr h="2415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55% до 64%</a:t>
                      </a:r>
                      <a:r>
                        <a:rPr lang="ru-RU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12" marR="11112" marT="18281" marB="1828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12" marR="11112" marT="18281" marB="18281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217752"/>
                  </a:ext>
                </a:extLst>
              </a:tr>
              <a:tr h="2415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55%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12" marR="11112" marT="18281" marB="1828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12" marR="11112" marT="18281" marB="18281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720111"/>
                  </a:ext>
                </a:extLst>
              </a:tr>
            </a:tbl>
          </a:graphicData>
        </a:graphic>
      </p:graphicFrame>
      <p:sp>
        <p:nvSpPr>
          <p:cNvPr id="7" name="Пятиугольник 3">
            <a:extLst>
              <a:ext uri="{FF2B5EF4-FFF2-40B4-BE49-F238E27FC236}">
                <a16:creationId xmlns:a16="http://schemas.microsoft.com/office/drawing/2014/main" id="{2F1327C4-E618-46B9-A52B-4760C4164F17}"/>
              </a:ext>
            </a:extLst>
          </p:cNvPr>
          <p:cNvSpPr/>
          <p:nvPr/>
        </p:nvSpPr>
        <p:spPr>
          <a:xfrm>
            <a:off x="0" y="97224"/>
            <a:ext cx="8544272" cy="554182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Трансформация проверки остаточных знаний – в диагностику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4EE4981-8407-42BA-B938-C9C847F1717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5B8F443-E52B-4B42-9F56-4EAD5C4C311D}"/>
              </a:ext>
            </a:extLst>
          </p:cNvPr>
          <p:cNvSpPr/>
          <p:nvPr/>
        </p:nvSpPr>
        <p:spPr>
          <a:xfrm>
            <a:off x="4530513" y="3916390"/>
            <a:ext cx="3128613" cy="369332"/>
          </a:xfrm>
          <a:prstGeom prst="rect">
            <a:avLst/>
          </a:prstGeom>
          <a:solidFill>
            <a:srgbClr val="006666"/>
          </a:solidFill>
        </p:spPr>
        <p:txBody>
          <a:bodyPr wrap="none">
            <a:spAutoFit/>
          </a:bodyPr>
          <a:lstStyle/>
          <a:p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70-100 баллов - </a:t>
            </a:r>
            <a:r>
              <a:rPr lang="ru-RU" b="1" u="sng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</a:t>
            </a:r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4052969"/>
              </p:ext>
            </p:extLst>
          </p:nvPr>
        </p:nvGraphicFramePr>
        <p:xfrm>
          <a:off x="-1180" y="4139085"/>
          <a:ext cx="12192000" cy="2728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90039AFE-C4DE-470E-8600-207E2E08AA7C}"/>
              </a:ext>
            </a:extLst>
          </p:cNvPr>
          <p:cNvSpPr txBox="1">
            <a:spLocks/>
          </p:cNvSpPr>
          <p:nvPr/>
        </p:nvSpPr>
        <p:spPr>
          <a:xfrm>
            <a:off x="-2360" y="2291547"/>
            <a:ext cx="10010291" cy="354034"/>
          </a:xfrm>
          <a:prstGeom prst="homePlate">
            <a:avLst/>
          </a:prstGeom>
          <a:solidFill>
            <a:srgbClr val="25656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контроль (надзор) (нужно набрать минимум 60 баллов)</a:t>
            </a:r>
          </a:p>
        </p:txBody>
      </p:sp>
    </p:spTree>
    <p:extLst>
      <p:ext uri="{BB962C8B-B14F-4D97-AF65-F5344CB8AC3E}">
        <p14:creationId xmlns:p14="http://schemas.microsoft.com/office/powerpoint/2010/main" val="3773956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0" y="401115"/>
            <a:ext cx="8544272" cy="554182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370" y="429787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остаточных знаний </a:t>
            </a:r>
            <a:r>
              <a:rPr lang="ru-RU" sz="2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дисциплинам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факультетам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400256" y="6190819"/>
            <a:ext cx="2743200" cy="365125"/>
          </a:xfrm>
        </p:spPr>
        <p:txBody>
          <a:bodyPr/>
          <a:lstStyle/>
          <a:p>
            <a:fld id="{08D8E1EF-28A3-48B0-A2E7-28A1554736A7}" type="slidenum">
              <a:rPr lang="ru-RU" smtClean="0"/>
              <a:pPr/>
              <a:t>16</a:t>
            </a:fld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574355"/>
              </p:ext>
            </p:extLst>
          </p:nvPr>
        </p:nvGraphicFramePr>
        <p:xfrm>
          <a:off x="119336" y="1268760"/>
          <a:ext cx="11634602" cy="444444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42203">
                  <a:extLst>
                    <a:ext uri="{9D8B030D-6E8A-4147-A177-3AD203B41FA5}">
                      <a16:colId xmlns:a16="http://schemas.microsoft.com/office/drawing/2014/main" val="1411553831"/>
                    </a:ext>
                  </a:extLst>
                </a:gridCol>
                <a:gridCol w="830445">
                  <a:extLst>
                    <a:ext uri="{9D8B030D-6E8A-4147-A177-3AD203B41FA5}">
                      <a16:colId xmlns:a16="http://schemas.microsoft.com/office/drawing/2014/main" val="2127837891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19580232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996932626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343128488"/>
                    </a:ext>
                  </a:extLst>
                </a:gridCol>
                <a:gridCol w="869267">
                  <a:extLst>
                    <a:ext uri="{9D8B030D-6E8A-4147-A177-3AD203B41FA5}">
                      <a16:colId xmlns:a16="http://schemas.microsoft.com/office/drawing/2014/main" val="499124199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50283157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3173764697"/>
                    </a:ext>
                  </a:extLst>
                </a:gridCol>
                <a:gridCol w="713933">
                  <a:extLst>
                    <a:ext uri="{9D8B030D-6E8A-4147-A177-3AD203B41FA5}">
                      <a16:colId xmlns:a16="http://schemas.microsoft.com/office/drawing/2014/main" val="3913541381"/>
                    </a:ext>
                  </a:extLst>
                </a:gridCol>
                <a:gridCol w="1019904">
                  <a:extLst>
                    <a:ext uri="{9D8B030D-6E8A-4147-A177-3AD203B41FA5}">
                      <a16:colId xmlns:a16="http://schemas.microsoft.com/office/drawing/2014/main" val="2640964285"/>
                    </a:ext>
                  </a:extLst>
                </a:gridCol>
                <a:gridCol w="873377">
                  <a:extLst>
                    <a:ext uri="{9D8B030D-6E8A-4147-A177-3AD203B41FA5}">
                      <a16:colId xmlns:a16="http://schemas.microsoft.com/office/drawing/2014/main" val="4053644392"/>
                    </a:ext>
                  </a:extLst>
                </a:gridCol>
                <a:gridCol w="873377">
                  <a:extLst>
                    <a:ext uri="{9D8B030D-6E8A-4147-A177-3AD203B41FA5}">
                      <a16:colId xmlns:a16="http://schemas.microsoft.com/office/drawing/2014/main" val="3184565539"/>
                    </a:ext>
                  </a:extLst>
                </a:gridCol>
              </a:tblGrid>
              <a:tr h="90907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</a:t>
                      </a: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Английский язык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Философия 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 </a:t>
                      </a:r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организации</a:t>
                      </a: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Теория </a:t>
                      </a:r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управления</a:t>
                      </a: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Теория </a:t>
                      </a:r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государства и права</a:t>
                      </a: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</a:t>
                      </a:r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экономических учений</a:t>
                      </a: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Деньги</a:t>
                      </a:r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кредит, банки</a:t>
                      </a: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Социология </a:t>
                      </a:r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массовых коммуникаций</a:t>
                      </a: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Статистика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Дискретная математика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5888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школа управления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65899579"/>
                  </a:ext>
                </a:extLst>
              </a:tr>
              <a:tr h="69646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информационных технологий и анализа больших данных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396732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международных экономических отношений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36185204"/>
                  </a:ext>
                </a:extLst>
              </a:tr>
              <a:tr h="21291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налогов, аудита и бизнес-анализа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39143128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социальных наук и массовых коммуникаций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06843045"/>
                  </a:ext>
                </a:extLst>
              </a:tr>
              <a:tr h="223951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экономики и бизнеса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2301299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факультет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0574377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факультет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462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15027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46520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3051"/>
            <a:ext cx="12192000" cy="6858000"/>
          </a:xfrm>
          <a:prstGeom prst="rect">
            <a:avLst/>
          </a:prstGeom>
          <a:solidFill>
            <a:srgbClr val="2565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000"/>
          <a:stretch/>
        </p:blipFill>
        <p:spPr>
          <a:xfrm>
            <a:off x="516601" y="260648"/>
            <a:ext cx="3131127" cy="10880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77600" y="2822703"/>
            <a:ext cx="7836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Доклад окончен</a:t>
            </a:r>
            <a:endParaRPr lang="ru-RU" sz="6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976" y="281344"/>
            <a:ext cx="6068580" cy="636423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711625" y="3887337"/>
            <a:ext cx="6768752" cy="457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1613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4223" y="182877"/>
            <a:ext cx="9188121" cy="1293593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229975"/>
            <a:ext cx="897631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ru-RU" sz="1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приема, 2 </a:t>
            </a:r>
            <a:r>
              <a:rPr lang="ru-RU" sz="1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курс, очная форма: </a:t>
            </a:r>
            <a:endParaRPr lang="ru-RU" sz="1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№0</a:t>
            </a:r>
            <a:r>
              <a:rPr lang="en-US" sz="1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</a:t>
            </a:r>
            <a:r>
              <a:rPr lang="ru-RU" sz="1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en-US" sz="1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</a:t>
            </a: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марта </a:t>
            </a:r>
            <a:r>
              <a:rPr lang="ru-RU" sz="1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проведении проверки остаточных знаний обучающихся»: </a:t>
            </a:r>
            <a:endParaRPr lang="ru-RU" sz="15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</a:t>
            </a:r>
            <a:r>
              <a:rPr lang="en-US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1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sz="1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апреля </a:t>
            </a:r>
            <a:r>
              <a:rPr lang="ru-RU" sz="1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sz="1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  <a:p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Положением о внутренней независимой оценке качества образования в Финансовом университете (приказ № 0890/о от 20.04.2021)</a:t>
            </a:r>
            <a:endParaRPr lang="ru-RU" sz="1500" b="1" dirty="0">
              <a:solidFill>
                <a:schemeClr val="bg1"/>
              </a:solidFill>
              <a:highlight>
                <a:srgbClr val="FF00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26" name="Объект 25"/>
          <p:cNvSpPr>
            <a:spLocks noGrp="1"/>
          </p:cNvSpPr>
          <p:nvPr>
            <p:ph idx="4294967295"/>
          </p:nvPr>
        </p:nvSpPr>
        <p:spPr>
          <a:xfrm>
            <a:off x="-70549" y="1661080"/>
            <a:ext cx="5042477" cy="206649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Базовые: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Английский язык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ФОС текущего контроля (экзамен: письменная часть + устная часть) 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ФОС по проверке остаточных знаний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ФОС по проверке остаточных знаний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67408" y="3434560"/>
            <a:ext cx="4464496" cy="308936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Диагностических охват по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факультетам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372507"/>
              </p:ext>
            </p:extLst>
          </p:nvPr>
        </p:nvGraphicFramePr>
        <p:xfrm>
          <a:off x="767408" y="3751412"/>
          <a:ext cx="10244420" cy="305181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293956">
                  <a:extLst>
                    <a:ext uri="{9D8B030D-6E8A-4147-A177-3AD203B41FA5}">
                      <a16:colId xmlns:a16="http://schemas.microsoft.com/office/drawing/2014/main" val="3089735113"/>
                    </a:ext>
                  </a:extLst>
                </a:gridCol>
                <a:gridCol w="987616">
                  <a:extLst>
                    <a:ext uri="{9D8B030D-6E8A-4147-A177-3AD203B41FA5}">
                      <a16:colId xmlns:a16="http://schemas.microsoft.com/office/drawing/2014/main" val="1159432455"/>
                    </a:ext>
                  </a:extLst>
                </a:gridCol>
                <a:gridCol w="987616">
                  <a:extLst>
                    <a:ext uri="{9D8B030D-6E8A-4147-A177-3AD203B41FA5}">
                      <a16:colId xmlns:a16="http://schemas.microsoft.com/office/drawing/2014/main" val="1956048609"/>
                    </a:ext>
                  </a:extLst>
                </a:gridCol>
                <a:gridCol w="987616">
                  <a:extLst>
                    <a:ext uri="{9D8B030D-6E8A-4147-A177-3AD203B41FA5}">
                      <a16:colId xmlns:a16="http://schemas.microsoft.com/office/drawing/2014/main" val="1410215733"/>
                    </a:ext>
                  </a:extLst>
                </a:gridCol>
                <a:gridCol w="987616">
                  <a:extLst>
                    <a:ext uri="{9D8B030D-6E8A-4147-A177-3AD203B41FA5}">
                      <a16:colId xmlns:a16="http://schemas.microsoft.com/office/drawing/2014/main" val="4134227072"/>
                    </a:ext>
                  </a:extLst>
                </a:gridCol>
              </a:tblGrid>
              <a:tr h="3944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</a:p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</a:t>
                      </a:r>
                      <a:endParaRPr lang="ru-RU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явки</a:t>
                      </a: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студентов, прошедших тестирование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дисциплин</a:t>
                      </a: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138474"/>
                  </a:ext>
                </a:extLst>
              </a:tr>
              <a:tr h="22908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Высшая школа управления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8276067"/>
                  </a:ext>
                </a:extLst>
              </a:tr>
              <a:tr h="140269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информационных технологий и анализа больших данных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248428"/>
                  </a:ext>
                </a:extLst>
              </a:tr>
              <a:tr h="22908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международных экономических отношений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47335192"/>
                  </a:ext>
                </a:extLst>
              </a:tr>
              <a:tr h="22908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налогов, аудита и бизнес-анализа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93111672"/>
                  </a:ext>
                </a:extLst>
              </a:tr>
              <a:tr h="22908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социальных наук и массовых коммуникаций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69309997"/>
                  </a:ext>
                </a:extLst>
              </a:tr>
              <a:tr h="22908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экономики и бизнеса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37484271"/>
                  </a:ext>
                </a:extLst>
              </a:tr>
              <a:tr h="22908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Финансовый факультет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75130042"/>
                  </a:ext>
                </a:extLst>
              </a:tr>
              <a:tr h="22908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Юридический факультет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3670505"/>
                  </a:ext>
                </a:extLst>
              </a:tr>
              <a:tr h="26475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24673848"/>
                  </a:ext>
                </a:extLst>
              </a:tr>
            </a:tbl>
          </a:graphicData>
        </a:graphic>
      </p:graphicFrame>
      <p:sp>
        <p:nvSpPr>
          <p:cNvPr id="9" name="Объект 25"/>
          <p:cNvSpPr txBox="1">
            <a:spLocks/>
          </p:cNvSpPr>
          <p:nvPr/>
        </p:nvSpPr>
        <p:spPr>
          <a:xfrm>
            <a:off x="5517569" y="1661080"/>
            <a:ext cx="5977880" cy="20664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Профильные по</a:t>
            </a: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направлениям подготовки: </a:t>
            </a:r>
            <a:endParaRPr lang="ru-RU" sz="1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Деньги, кредит, банки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Дискретная математика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экономических учений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организации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управления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государства и права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Социология массовых коммуникаций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00719" y="1423990"/>
            <a:ext cx="35092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Дисциплины для диагностики: </a:t>
            </a:r>
          </a:p>
        </p:txBody>
      </p:sp>
    </p:spTree>
    <p:extLst>
      <p:ext uri="{BB962C8B-B14F-4D97-AF65-F5344CB8AC3E}">
        <p14:creationId xmlns:p14="http://schemas.microsoft.com/office/powerpoint/2010/main" val="2204313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0" y="260648"/>
            <a:ext cx="8544272" cy="694649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-22703" y="260648"/>
            <a:ext cx="62125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студентов, прошедших тестирование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факультетам и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базовым дисциплинам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fontAlgn="b"/>
            <a:fld id="{08D8E1EF-28A3-48B0-A2E7-28A1554736A7}" type="slidenum">
              <a:rPr lang="ru-RU" smtClean="0"/>
              <a:pPr algn="ctr" fontAlgn="b"/>
              <a:t>3</a:t>
            </a:fld>
            <a:r>
              <a:rPr lang="ru-RU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Конституционное право</a:t>
            </a:r>
            <a:endParaRPr lang="ru-RU" dirty="0" smtClean="0">
              <a:latin typeface="Arial" panose="020B0604020202020204" pitchFamily="34" charset="0"/>
            </a:endParaRPr>
          </a:p>
          <a:p>
            <a:pPr algn="ctr" fontAlgn="b"/>
            <a:r>
              <a:rPr lang="ru-RU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государства и права</a:t>
            </a:r>
            <a:endParaRPr lang="ru-RU" dirty="0" smtClean="0">
              <a:latin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1196752"/>
            <a:ext cx="4151784" cy="516163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4172 человек, прошедших тестирование, из них: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727113"/>
              </p:ext>
            </p:extLst>
          </p:nvPr>
        </p:nvGraphicFramePr>
        <p:xfrm>
          <a:off x="1127448" y="1960455"/>
          <a:ext cx="9361040" cy="424060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54019">
                  <a:extLst>
                    <a:ext uri="{9D8B030D-6E8A-4147-A177-3AD203B41FA5}">
                      <a16:colId xmlns:a16="http://schemas.microsoft.com/office/drawing/2014/main" val="1411553831"/>
                    </a:ext>
                  </a:extLst>
                </a:gridCol>
                <a:gridCol w="1686674">
                  <a:extLst>
                    <a:ext uri="{9D8B030D-6E8A-4147-A177-3AD203B41FA5}">
                      <a16:colId xmlns:a16="http://schemas.microsoft.com/office/drawing/2014/main" val="343128488"/>
                    </a:ext>
                  </a:extLst>
                </a:gridCol>
                <a:gridCol w="1579936">
                  <a:extLst>
                    <a:ext uri="{9D8B030D-6E8A-4147-A177-3AD203B41FA5}">
                      <a16:colId xmlns:a16="http://schemas.microsoft.com/office/drawing/2014/main" val="499124199"/>
                    </a:ext>
                  </a:extLst>
                </a:gridCol>
                <a:gridCol w="1540411">
                  <a:extLst>
                    <a:ext uri="{9D8B030D-6E8A-4147-A177-3AD203B41FA5}">
                      <a16:colId xmlns:a16="http://schemas.microsoft.com/office/drawing/2014/main" val="3850283157"/>
                    </a:ext>
                  </a:extLst>
                </a:gridCol>
              </a:tblGrid>
              <a:tr h="9094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</a:t>
                      </a: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Английский язык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Философия 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588800"/>
                  </a:ext>
                </a:extLst>
              </a:tr>
              <a:tr h="324122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школа управления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65899579"/>
                  </a:ext>
                </a:extLst>
              </a:tr>
              <a:tr h="497392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информационных технологий и анализа больших данных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72396732"/>
                  </a:ext>
                </a:extLst>
              </a:tr>
              <a:tr h="497392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международных экономических отношений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36185204"/>
                  </a:ext>
                </a:extLst>
              </a:tr>
              <a:tr h="283952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налогов, аудита и бизнес-анализа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39143128"/>
                  </a:ext>
                </a:extLst>
              </a:tr>
              <a:tr h="497392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социальных наук и массовых коммуникаций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06843045"/>
                  </a:ext>
                </a:extLst>
              </a:tr>
              <a:tr h="283952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экономики и бизнеса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23012990"/>
                  </a:ext>
                </a:extLst>
              </a:tr>
              <a:tr h="324122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факультет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05743777"/>
                  </a:ext>
                </a:extLst>
              </a:tr>
              <a:tr h="324122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факультет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15027857"/>
                  </a:ext>
                </a:extLst>
              </a:tr>
              <a:tr h="298734"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5896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8582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0" y="336221"/>
            <a:ext cx="8544272" cy="657768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111" y="266256"/>
            <a:ext cx="62125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студентов, прошедших тестирование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факультетам и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профильным дисциплинам  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63954"/>
            <a:ext cx="3878068" cy="65403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4172 человек, прошедших тестирование, из них: 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211565"/>
              </p:ext>
            </p:extLst>
          </p:nvPr>
        </p:nvGraphicFramePr>
        <p:xfrm>
          <a:off x="191344" y="1842707"/>
          <a:ext cx="11530400" cy="469620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860196">
                  <a:extLst>
                    <a:ext uri="{9D8B030D-6E8A-4147-A177-3AD203B41FA5}">
                      <a16:colId xmlns:a16="http://schemas.microsoft.com/office/drawing/2014/main" val="1411553831"/>
                    </a:ext>
                  </a:extLst>
                </a:gridCol>
                <a:gridCol w="1059331">
                  <a:extLst>
                    <a:ext uri="{9D8B030D-6E8A-4147-A177-3AD203B41FA5}">
                      <a16:colId xmlns:a16="http://schemas.microsoft.com/office/drawing/2014/main" val="343128488"/>
                    </a:ext>
                  </a:extLst>
                </a:gridCol>
                <a:gridCol w="992294">
                  <a:extLst>
                    <a:ext uri="{9D8B030D-6E8A-4147-A177-3AD203B41FA5}">
                      <a16:colId xmlns:a16="http://schemas.microsoft.com/office/drawing/2014/main" val="499124199"/>
                    </a:ext>
                  </a:extLst>
                </a:gridCol>
                <a:gridCol w="967470">
                  <a:extLst>
                    <a:ext uri="{9D8B030D-6E8A-4147-A177-3AD203B41FA5}">
                      <a16:colId xmlns:a16="http://schemas.microsoft.com/office/drawing/2014/main" val="3850283157"/>
                    </a:ext>
                  </a:extLst>
                </a:gridCol>
                <a:gridCol w="1211203">
                  <a:extLst>
                    <a:ext uri="{9D8B030D-6E8A-4147-A177-3AD203B41FA5}">
                      <a16:colId xmlns:a16="http://schemas.microsoft.com/office/drawing/2014/main" val="3173764697"/>
                    </a:ext>
                  </a:extLst>
                </a:gridCol>
                <a:gridCol w="910706">
                  <a:extLst>
                    <a:ext uri="{9D8B030D-6E8A-4147-A177-3AD203B41FA5}">
                      <a16:colId xmlns:a16="http://schemas.microsoft.com/office/drawing/2014/main" val="3913541381"/>
                    </a:ext>
                  </a:extLst>
                </a:gridCol>
                <a:gridCol w="1301008">
                  <a:extLst>
                    <a:ext uri="{9D8B030D-6E8A-4147-A177-3AD203B41FA5}">
                      <a16:colId xmlns:a16="http://schemas.microsoft.com/office/drawing/2014/main" val="2640964285"/>
                    </a:ext>
                  </a:extLst>
                </a:gridCol>
                <a:gridCol w="1114096">
                  <a:extLst>
                    <a:ext uri="{9D8B030D-6E8A-4147-A177-3AD203B41FA5}">
                      <a16:colId xmlns:a16="http://schemas.microsoft.com/office/drawing/2014/main" val="4053644392"/>
                    </a:ext>
                  </a:extLst>
                </a:gridCol>
                <a:gridCol w="1114096">
                  <a:extLst>
                    <a:ext uri="{9D8B030D-6E8A-4147-A177-3AD203B41FA5}">
                      <a16:colId xmlns:a16="http://schemas.microsoft.com/office/drawing/2014/main" val="3184565539"/>
                    </a:ext>
                  </a:extLst>
                </a:gridCol>
              </a:tblGrid>
              <a:tr h="90907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</a:t>
                      </a: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 </a:t>
                      </a:r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организации</a:t>
                      </a: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Теория </a:t>
                      </a:r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управления</a:t>
                      </a: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Теория </a:t>
                      </a:r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государства и права</a:t>
                      </a: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</a:t>
                      </a:r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экономических учений</a:t>
                      </a: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Деньги</a:t>
                      </a:r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кредит, банки</a:t>
                      </a: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Социология </a:t>
                      </a:r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массовых коммуникаций</a:t>
                      </a: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Статистика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Дискретная математика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5888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школа управления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65899579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информационных технологий и анализа больших данных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72396732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международных экономических отношений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36185204"/>
                  </a:ext>
                </a:extLst>
              </a:tr>
              <a:tr h="212913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налогов, аудита и бизнес-анализа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39143128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социальных наук и массовых коммуникаций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06843045"/>
                  </a:ext>
                </a:extLst>
              </a:tr>
              <a:tr h="22395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Факультет экономики и бизнеса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2301299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факультет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0574377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факультет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15027857"/>
                  </a:ext>
                </a:extLst>
              </a:tr>
              <a:tr h="298621"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5896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972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CB2FC7C0-B7A7-4605-AE7C-D0DB28FDFB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6194347"/>
              </p:ext>
            </p:extLst>
          </p:nvPr>
        </p:nvGraphicFramePr>
        <p:xfrm>
          <a:off x="48720" y="1522211"/>
          <a:ext cx="11735912" cy="5174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ятиугольник 3"/>
          <p:cNvSpPr/>
          <p:nvPr/>
        </p:nvSpPr>
        <p:spPr>
          <a:xfrm>
            <a:off x="0" y="124683"/>
            <a:ext cx="8544272" cy="554182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8720" y="201719"/>
            <a:ext cx="68167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результатов остаточных знаний за 2022-2024г.  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700045"/>
            <a:ext cx="4511824" cy="767450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Среднее значение остаточных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знаний по базовым дисциплинам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238166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0" y="401115"/>
            <a:ext cx="8544272" cy="554182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304091"/>
            <a:ext cx="80364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результатов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 по базовым дисциплинам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2024 г. 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08D8E1EF-28A3-48B0-A2E7-28A1554736A7}" type="slidenum">
              <a:rPr lang="ru-RU" smtClean="0"/>
              <a:pPr/>
              <a:t>6</a:t>
            </a:fld>
            <a:endParaRPr lang="ru-RU" dirty="0"/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9925CB7A-E779-4482-B252-F8D6956B83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6432418"/>
              </p:ext>
            </p:extLst>
          </p:nvPr>
        </p:nvGraphicFramePr>
        <p:xfrm>
          <a:off x="-29897" y="2052131"/>
          <a:ext cx="7494049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D5C53A6B-9686-8E0F-16CD-98C00DA9110C}"/>
              </a:ext>
            </a:extLst>
          </p:cNvPr>
          <p:cNvSpPr/>
          <p:nvPr/>
        </p:nvSpPr>
        <p:spPr>
          <a:xfrm>
            <a:off x="0" y="1068657"/>
            <a:ext cx="2423592" cy="767450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Пороговое значение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баллов</a:t>
            </a:r>
            <a:endParaRPr lang="ru-RU" b="1" dirty="0"/>
          </a:p>
        </p:txBody>
      </p:sp>
      <p:graphicFrame>
        <p:nvGraphicFramePr>
          <p:cNvPr id="14" name="Диаграмма 13">
            <a:extLst>
              <a:ext uri="{FF2B5EF4-FFF2-40B4-BE49-F238E27FC236}">
                <a16:creationId xmlns:a16="http://schemas.microsoft.com/office/drawing/2014/main" id="{9925CB7A-E779-4482-B252-F8D6956B83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3090332"/>
              </p:ext>
            </p:extLst>
          </p:nvPr>
        </p:nvGraphicFramePr>
        <p:xfrm>
          <a:off x="6816080" y="1556792"/>
          <a:ext cx="5688632" cy="4248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Овал 1"/>
          <p:cNvSpPr/>
          <p:nvPr/>
        </p:nvSpPr>
        <p:spPr>
          <a:xfrm>
            <a:off x="3449209" y="2755536"/>
            <a:ext cx="1584176" cy="293816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029637" y="2224924"/>
            <a:ext cx="1584176" cy="346877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5885529" y="1803160"/>
            <a:ext cx="1362599" cy="390452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02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9925CB7A-E779-4482-B252-F8D6956B83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244087"/>
              </p:ext>
            </p:extLst>
          </p:nvPr>
        </p:nvGraphicFramePr>
        <p:xfrm>
          <a:off x="0" y="1484785"/>
          <a:ext cx="12192000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ятиугольник 3"/>
          <p:cNvSpPr/>
          <p:nvPr/>
        </p:nvSpPr>
        <p:spPr>
          <a:xfrm>
            <a:off x="0" y="401115"/>
            <a:ext cx="8544272" cy="554182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324263"/>
            <a:ext cx="8832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результатов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 по профильным 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дисциплинам в 2024 г.   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08D8E1EF-28A3-48B0-A2E7-28A1554736A7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5C53A6B-9686-8E0F-16CD-98C00DA9110C}"/>
              </a:ext>
            </a:extLst>
          </p:cNvPr>
          <p:cNvSpPr/>
          <p:nvPr/>
        </p:nvSpPr>
        <p:spPr>
          <a:xfrm>
            <a:off x="0" y="1068657"/>
            <a:ext cx="2423592" cy="767450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Пороговое значение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баллов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02873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-12993" y="462381"/>
            <a:ext cx="8544272" cy="554182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072" y="525998"/>
            <a:ext cx="851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тестирования по дисциплине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«Английский язык»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8</a:t>
            </a:fld>
            <a:endParaRPr lang="ru-RU" dirty="0"/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2631F92E-5113-45FB-9EEE-432DBB0CDA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7442919"/>
              </p:ext>
            </p:extLst>
          </p:nvPr>
        </p:nvGraphicFramePr>
        <p:xfrm>
          <a:off x="191344" y="836712"/>
          <a:ext cx="11746424" cy="3354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549314"/>
              </p:ext>
            </p:extLst>
          </p:nvPr>
        </p:nvGraphicFramePr>
        <p:xfrm>
          <a:off x="983432" y="4132615"/>
          <a:ext cx="10297144" cy="2588860"/>
        </p:xfrm>
        <a:graphic>
          <a:graphicData uri="http://schemas.openxmlformats.org/drawingml/2006/table">
            <a:tbl>
              <a:tblPr/>
              <a:tblGrid>
                <a:gridCol w="5392265">
                  <a:extLst>
                    <a:ext uri="{9D8B030D-6E8A-4147-A177-3AD203B41FA5}">
                      <a16:colId xmlns:a16="http://schemas.microsoft.com/office/drawing/2014/main" val="3856952652"/>
                    </a:ext>
                  </a:extLst>
                </a:gridCol>
                <a:gridCol w="656407">
                  <a:extLst>
                    <a:ext uri="{9D8B030D-6E8A-4147-A177-3AD203B41FA5}">
                      <a16:colId xmlns:a16="http://schemas.microsoft.com/office/drawing/2014/main" val="7117294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2683674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17423221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42624277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973528688"/>
                    </a:ext>
                  </a:extLst>
                </a:gridCol>
              </a:tblGrid>
              <a:tr h="191925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Английский язык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Прошли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тестирование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6207322"/>
                  </a:ext>
                </a:extLst>
              </a:tr>
              <a:tr h="1919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 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50-70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71-90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91-100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0609602"/>
                  </a:ext>
                </a:extLst>
              </a:tr>
              <a:tr h="238502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Высшая школа управления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611664"/>
                  </a:ext>
                </a:extLst>
              </a:tr>
              <a:tr h="19362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информационных технологий и анализа больших данных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0647"/>
                  </a:ext>
                </a:extLst>
              </a:tr>
              <a:tr h="286107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международных экономических отношений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907792"/>
                  </a:ext>
                </a:extLst>
              </a:tr>
              <a:tr h="19192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налогов, аудита и бизнес-анализа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127115"/>
                  </a:ext>
                </a:extLst>
              </a:tr>
              <a:tr h="281171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социальных наук и массовых коммуникаций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8022524"/>
                  </a:ext>
                </a:extLst>
              </a:tr>
              <a:tr h="19192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экономики и бизнеса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392927"/>
                  </a:ext>
                </a:extLst>
              </a:tr>
              <a:tr h="19192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Финансовый факультет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034452"/>
                  </a:ext>
                </a:extLst>
              </a:tr>
              <a:tr h="19192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Юридический факультет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3422552"/>
                  </a:ext>
                </a:extLst>
              </a:tr>
              <a:tr h="19192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013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975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0" y="401115"/>
            <a:ext cx="8544272" cy="554182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3352" y="478151"/>
            <a:ext cx="64477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тестирования по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дисциплине «История»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9</a:t>
            </a:fld>
            <a:endParaRPr lang="ru-RU" dirty="0"/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2631F92E-5113-45FB-9EEE-432DBB0CDA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1732605"/>
              </p:ext>
            </p:extLst>
          </p:nvPr>
        </p:nvGraphicFramePr>
        <p:xfrm>
          <a:off x="48544" y="960718"/>
          <a:ext cx="11520064" cy="3168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897377"/>
              </p:ext>
            </p:extLst>
          </p:nvPr>
        </p:nvGraphicFramePr>
        <p:xfrm>
          <a:off x="1055440" y="4129712"/>
          <a:ext cx="10219192" cy="2279280"/>
        </p:xfrm>
        <a:graphic>
          <a:graphicData uri="http://schemas.openxmlformats.org/drawingml/2006/table">
            <a:tbl>
              <a:tblPr/>
              <a:tblGrid>
                <a:gridCol w="5215192">
                  <a:extLst>
                    <a:ext uri="{9D8B030D-6E8A-4147-A177-3AD203B41FA5}">
                      <a16:colId xmlns:a16="http://schemas.microsoft.com/office/drawing/2014/main" val="1258224038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902849623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354108593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643276787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700896977"/>
                    </a:ext>
                  </a:extLst>
                </a:gridCol>
                <a:gridCol w="1692000">
                  <a:extLst>
                    <a:ext uri="{9D8B030D-6E8A-4147-A177-3AD203B41FA5}">
                      <a16:colId xmlns:a16="http://schemas.microsoft.com/office/drawing/2014/main" val="2775658800"/>
                    </a:ext>
                  </a:extLst>
                </a:gridCol>
              </a:tblGrid>
              <a:tr h="233703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История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Прошли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тестирование</a:t>
                      </a:r>
                      <a:endParaRPr lang="ru-RU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131956"/>
                  </a:ext>
                </a:extLst>
              </a:tr>
              <a:tr h="2337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 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50-70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71-90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91-100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5016207"/>
                  </a:ext>
                </a:extLst>
              </a:tr>
              <a:tr h="301979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Высшая школа управления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715570"/>
                  </a:ext>
                </a:extLst>
              </a:tr>
              <a:tr h="301979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информационных технологий и анализа больших данных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3670441"/>
                  </a:ext>
                </a:extLst>
              </a:tr>
              <a:tr h="301979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международных экономических отношений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91920"/>
                  </a:ext>
                </a:extLst>
              </a:tr>
              <a:tr h="301979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социальных наук и массовых коммуникаций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425509"/>
                  </a:ext>
                </a:extLst>
              </a:tr>
              <a:tr h="301979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Факультет экономики и бизнеса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36311"/>
                  </a:ext>
                </a:extLst>
              </a:tr>
              <a:tr h="30197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293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81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OWEET-CORP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DARK PRO">
      <a:dk1>
        <a:srgbClr val="25252B"/>
      </a:dk1>
      <a:lt1>
        <a:sysClr val="window" lastClr="FFFFFF"/>
      </a:lt1>
      <a:dk2>
        <a:srgbClr val="404152"/>
      </a:dk2>
      <a:lt2>
        <a:srgbClr val="E7E6E6"/>
      </a:lt2>
      <a:accent1>
        <a:srgbClr val="08CF96"/>
      </a:accent1>
      <a:accent2>
        <a:srgbClr val="FDEF54"/>
      </a:accent2>
      <a:accent3>
        <a:srgbClr val="3598FE"/>
      </a:accent3>
      <a:accent4>
        <a:srgbClr val="EF3C77"/>
      </a:accent4>
      <a:accent5>
        <a:srgbClr val="FF9933"/>
      </a:accent5>
      <a:accent6>
        <a:srgbClr val="08CF96"/>
      </a:accent6>
      <a:hlink>
        <a:srgbClr val="08CF96"/>
      </a:hlink>
      <a:folHlink>
        <a:srgbClr val="08CF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79440</TotalTime>
  <Words>1356</Words>
  <Application>Microsoft Office PowerPoint</Application>
  <PresentationFormat>Широкоэкранный</PresentationFormat>
  <Paragraphs>651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17</vt:i4>
      </vt:variant>
    </vt:vector>
  </HeadingPairs>
  <TitlesOfParts>
    <vt:vector size="27" baseType="lpstr">
      <vt:lpstr>Arial</vt:lpstr>
      <vt:lpstr>Arial Black</vt:lpstr>
      <vt:lpstr>Arial Unicode MS</vt:lpstr>
      <vt:lpstr>Calibri</vt:lpstr>
      <vt:lpstr>Calibri Light</vt:lpstr>
      <vt:lpstr>Open Sans</vt:lpstr>
      <vt:lpstr>Times New Roman</vt:lpstr>
      <vt:lpstr>SHOWEET-CORPO</vt:lpstr>
      <vt:lpstr>Showeet theme</vt:lpstr>
      <vt:lpstr>showeet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 - PowerPoint Template</dc:title>
  <dc:creator>showeet.com</dc:creator>
  <dc:description>© Copyright Showeet.com</dc:description>
  <cp:lastModifiedBy>Борисова Елена Николаевна</cp:lastModifiedBy>
  <cp:revision>214</cp:revision>
  <cp:lastPrinted>2024-05-24T07:47:46Z</cp:lastPrinted>
  <dcterms:created xsi:type="dcterms:W3CDTF">2011-05-09T14:18:21Z</dcterms:created>
  <dcterms:modified xsi:type="dcterms:W3CDTF">2026-04-09T10:43:18Z</dcterms:modified>
  <cp:category>Templates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e5f03d-54b3-43b0-adcd-b16af3781d27_Enabled">
    <vt:lpwstr>true</vt:lpwstr>
  </property>
  <property fmtid="{D5CDD505-2E9C-101B-9397-08002B2CF9AE}" pid="3" name="MSIP_Label_91e5f03d-54b3-43b0-adcd-b16af3781d27_SetDate">
    <vt:lpwstr>2021-05-06T13:55:55Z</vt:lpwstr>
  </property>
  <property fmtid="{D5CDD505-2E9C-101B-9397-08002B2CF9AE}" pid="4" name="MSIP_Label_91e5f03d-54b3-43b0-adcd-b16af3781d27_Method">
    <vt:lpwstr>Privileged</vt:lpwstr>
  </property>
  <property fmtid="{D5CDD505-2E9C-101B-9397-08002B2CF9AE}" pid="5" name="MSIP_Label_91e5f03d-54b3-43b0-adcd-b16af3781d27_Name">
    <vt:lpwstr>Public</vt:lpwstr>
  </property>
  <property fmtid="{D5CDD505-2E9C-101B-9397-08002B2CF9AE}" pid="6" name="MSIP_Label_91e5f03d-54b3-43b0-adcd-b16af3781d27_SiteId">
    <vt:lpwstr>a20fb759-ceb3-450e-b082-465fb6c24aeb</vt:lpwstr>
  </property>
  <property fmtid="{D5CDD505-2E9C-101B-9397-08002B2CF9AE}" pid="7" name="MSIP_Label_91e5f03d-54b3-43b0-adcd-b16af3781d27_ActionId">
    <vt:lpwstr>baf4076f-fb67-4c3c-967d-f58cf549ecb4</vt:lpwstr>
  </property>
  <property fmtid="{D5CDD505-2E9C-101B-9397-08002B2CF9AE}" pid="8" name="MSIP_Label_91e5f03d-54b3-43b0-adcd-b16af3781d27_ContentBits">
    <vt:lpwstr>1</vt:lpwstr>
  </property>
</Properties>
</file>