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73" r:id="rId2"/>
    <p:sldId id="274" r:id="rId3"/>
    <p:sldId id="258" r:id="rId4"/>
    <p:sldId id="276" r:id="rId5"/>
    <p:sldId id="264" r:id="rId6"/>
    <p:sldId id="275" r:id="rId7"/>
    <p:sldId id="270" r:id="rId8"/>
    <p:sldId id="268" r:id="rId9"/>
    <p:sldId id="278" r:id="rId10"/>
    <p:sldId id="271" r:id="rId11"/>
    <p:sldId id="27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D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0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D0D5FC-F36C-4B62-B26A-6D421B61F11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85CBA7-A1B7-4675-BCF0-04AB63B6E4F5}">
      <dgm:prSet phldrT="[Текст]"/>
      <dgm:spPr/>
      <dgm:t>
        <a:bodyPr/>
        <a:lstStyle/>
        <a:p>
          <a:r>
            <a:rPr lang="ru-RU" dirty="0" smtClean="0"/>
            <a:t>Интеграция с банком «Тинькофф»</a:t>
          </a:r>
          <a:endParaRPr lang="ru-RU" dirty="0"/>
        </a:p>
      </dgm:t>
    </dgm:pt>
    <dgm:pt modelId="{D78924BA-3092-462B-A4BF-E36C064639F1}" type="parTrans" cxnId="{203BEF7D-E466-456E-9130-7558BAA13229}">
      <dgm:prSet/>
      <dgm:spPr/>
      <dgm:t>
        <a:bodyPr/>
        <a:lstStyle/>
        <a:p>
          <a:endParaRPr lang="ru-RU"/>
        </a:p>
      </dgm:t>
    </dgm:pt>
    <dgm:pt modelId="{32A9EF91-DCA8-4315-903B-91733745EB55}" type="sibTrans" cxnId="{203BEF7D-E466-456E-9130-7558BAA13229}">
      <dgm:prSet/>
      <dgm:spPr/>
      <dgm:t>
        <a:bodyPr/>
        <a:lstStyle/>
        <a:p>
          <a:endParaRPr lang="ru-RU"/>
        </a:p>
      </dgm:t>
    </dgm:pt>
    <dgm:pt modelId="{3EE159B3-02BB-41EE-BC33-E6E662ACE9B5}">
      <dgm:prSet phldrT="[Текст]"/>
      <dgm:spPr/>
      <dgm:t>
        <a:bodyPr/>
        <a:lstStyle/>
        <a:p>
          <a:r>
            <a:rPr lang="ru-RU" dirty="0" smtClean="0"/>
            <a:t>Простой, удобный и приятный интерфейс</a:t>
          </a:r>
          <a:endParaRPr lang="ru-RU" dirty="0"/>
        </a:p>
      </dgm:t>
    </dgm:pt>
    <dgm:pt modelId="{56906238-5A37-4123-A3D9-DCE8156041AE}" type="parTrans" cxnId="{21F5D040-5415-4F86-B1B9-2A619AE7D8D4}">
      <dgm:prSet/>
      <dgm:spPr/>
      <dgm:t>
        <a:bodyPr/>
        <a:lstStyle/>
        <a:p>
          <a:endParaRPr lang="ru-RU"/>
        </a:p>
      </dgm:t>
    </dgm:pt>
    <dgm:pt modelId="{87C32669-E393-4868-9AD0-C6027955EAD3}" type="sibTrans" cxnId="{21F5D040-5415-4F86-B1B9-2A619AE7D8D4}">
      <dgm:prSet/>
      <dgm:spPr/>
      <dgm:t>
        <a:bodyPr/>
        <a:lstStyle/>
        <a:p>
          <a:endParaRPr lang="ru-RU"/>
        </a:p>
      </dgm:t>
    </dgm:pt>
    <dgm:pt modelId="{8C53B789-1FE0-421C-9607-CFAA9498B577}">
      <dgm:prSet phldrT="[Текст]"/>
      <dgm:spPr/>
      <dgm:t>
        <a:bodyPr/>
        <a:lstStyle/>
        <a:p>
          <a:r>
            <a:rPr lang="ru-RU" dirty="0" smtClean="0"/>
            <a:t>Быстрое освоение программы</a:t>
          </a:r>
          <a:endParaRPr lang="ru-RU" dirty="0"/>
        </a:p>
      </dgm:t>
    </dgm:pt>
    <dgm:pt modelId="{7E27BC99-48B6-4994-94A6-E2FBFFAB5217}" type="parTrans" cxnId="{5CA87902-826D-42F1-9262-9882BEE73228}">
      <dgm:prSet/>
      <dgm:spPr/>
      <dgm:t>
        <a:bodyPr/>
        <a:lstStyle/>
        <a:p>
          <a:endParaRPr lang="ru-RU"/>
        </a:p>
      </dgm:t>
    </dgm:pt>
    <dgm:pt modelId="{60B29963-3E3F-4A7C-9CED-313FABF4B31F}" type="sibTrans" cxnId="{5CA87902-826D-42F1-9262-9882BEE73228}">
      <dgm:prSet/>
      <dgm:spPr/>
      <dgm:t>
        <a:bodyPr/>
        <a:lstStyle/>
        <a:p>
          <a:endParaRPr lang="ru-RU"/>
        </a:p>
      </dgm:t>
    </dgm:pt>
    <dgm:pt modelId="{2214BADD-77CE-4C62-840C-78410A2AF870}">
      <dgm:prSet phldrT="[Текст]"/>
      <dgm:spPr/>
      <dgm:t>
        <a:bodyPr/>
        <a:lstStyle/>
        <a:p>
          <a:r>
            <a:rPr lang="ru-RU" dirty="0" smtClean="0"/>
            <a:t>Доступность</a:t>
          </a:r>
          <a:endParaRPr lang="ru-RU" dirty="0"/>
        </a:p>
      </dgm:t>
    </dgm:pt>
    <dgm:pt modelId="{CC8F568E-6FA7-4659-8C16-338BEBA9BEED}" type="parTrans" cxnId="{3F96DE89-545B-45BC-AF0B-01FD8C1AE4DD}">
      <dgm:prSet/>
      <dgm:spPr/>
      <dgm:t>
        <a:bodyPr/>
        <a:lstStyle/>
        <a:p>
          <a:endParaRPr lang="ru-RU"/>
        </a:p>
      </dgm:t>
    </dgm:pt>
    <dgm:pt modelId="{FD8581C1-2E78-4611-A3A6-339D1C9D4F77}" type="sibTrans" cxnId="{3F96DE89-545B-45BC-AF0B-01FD8C1AE4DD}">
      <dgm:prSet/>
      <dgm:spPr/>
      <dgm:t>
        <a:bodyPr/>
        <a:lstStyle/>
        <a:p>
          <a:endParaRPr lang="ru-RU"/>
        </a:p>
      </dgm:t>
    </dgm:pt>
    <dgm:pt modelId="{CEB47931-3B0E-48EB-BD9C-2AD59A27E22B}">
      <dgm:prSet phldrT="[Текст]"/>
      <dgm:spPr/>
      <dgm:t>
        <a:bodyPr/>
        <a:lstStyle/>
        <a:p>
          <a:r>
            <a:rPr lang="ru-RU" dirty="0" smtClean="0"/>
            <a:t>Тестирование стратегий на любых временных промежутках</a:t>
          </a:r>
          <a:endParaRPr lang="ru-RU" dirty="0"/>
        </a:p>
      </dgm:t>
    </dgm:pt>
    <dgm:pt modelId="{1F9B4BA7-AEB6-4B04-8A5E-818E9881EF4A}" type="parTrans" cxnId="{E40AAF09-C1DF-4AED-B6A3-687EB90E5543}">
      <dgm:prSet/>
      <dgm:spPr/>
      <dgm:t>
        <a:bodyPr/>
        <a:lstStyle/>
        <a:p>
          <a:endParaRPr lang="ru-RU"/>
        </a:p>
      </dgm:t>
    </dgm:pt>
    <dgm:pt modelId="{0680FCFB-3178-47F5-9DDD-9BC2D772B4D1}" type="sibTrans" cxnId="{E40AAF09-C1DF-4AED-B6A3-687EB90E5543}">
      <dgm:prSet/>
      <dgm:spPr/>
      <dgm:t>
        <a:bodyPr/>
        <a:lstStyle/>
        <a:p>
          <a:endParaRPr lang="ru-RU"/>
        </a:p>
      </dgm:t>
    </dgm:pt>
    <dgm:pt modelId="{A62DD462-D130-48F9-88C3-89115AA108D6}" type="pres">
      <dgm:prSet presAssocID="{8ED0D5FC-F36C-4B62-B26A-6D421B61F11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981862-6538-41AE-ABE7-E9651CD55C94}" type="pres">
      <dgm:prSet presAssocID="{3EE159B3-02BB-41EE-BC33-E6E662ACE9B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EA6299-9770-4E46-8B51-B45E0A6EC8AB}" type="pres">
      <dgm:prSet presAssocID="{87C32669-E393-4868-9AD0-C6027955EAD3}" presName="sibTrans" presStyleCnt="0"/>
      <dgm:spPr/>
    </dgm:pt>
    <dgm:pt modelId="{18920B4D-8F14-4F8B-AB43-275659417C9A}" type="pres">
      <dgm:prSet presAssocID="{7085CBA7-A1B7-4675-BCF0-04AB63B6E4F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95ABE0-1982-446D-9038-94E17D87DF5A}" type="pres">
      <dgm:prSet presAssocID="{32A9EF91-DCA8-4315-903B-91733745EB55}" presName="sibTrans" presStyleCnt="0"/>
      <dgm:spPr/>
    </dgm:pt>
    <dgm:pt modelId="{89790258-4670-4F01-8837-6B3B5A101E35}" type="pres">
      <dgm:prSet presAssocID="{2214BADD-77CE-4C62-840C-78410A2AF87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C50E9F-4FE5-4A3C-B383-1B5E924D2776}" type="pres">
      <dgm:prSet presAssocID="{FD8581C1-2E78-4611-A3A6-339D1C9D4F77}" presName="sibTrans" presStyleCnt="0"/>
      <dgm:spPr/>
    </dgm:pt>
    <dgm:pt modelId="{58570C3F-63D6-4B36-81B8-51E93759F9DD}" type="pres">
      <dgm:prSet presAssocID="{CEB47931-3B0E-48EB-BD9C-2AD59A27E22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C5C3B1-3966-47C1-A9A3-28F636E89672}" type="pres">
      <dgm:prSet presAssocID="{0680FCFB-3178-47F5-9DDD-9BC2D772B4D1}" presName="sibTrans" presStyleCnt="0"/>
      <dgm:spPr/>
    </dgm:pt>
    <dgm:pt modelId="{FCDFAA2F-DE6D-4ABB-A64D-F17EA3A225AD}" type="pres">
      <dgm:prSet presAssocID="{8C53B789-1FE0-421C-9607-CFAA9498B57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A37C82-9EBA-48C6-8988-F341A9E38AA7}" type="presOf" srcId="{8C53B789-1FE0-421C-9607-CFAA9498B577}" destId="{FCDFAA2F-DE6D-4ABB-A64D-F17EA3A225AD}" srcOrd="0" destOrd="0" presId="urn:microsoft.com/office/officeart/2005/8/layout/default"/>
    <dgm:cxn modelId="{C335871E-5522-4357-9900-3729784E00F8}" type="presOf" srcId="{7085CBA7-A1B7-4675-BCF0-04AB63B6E4F5}" destId="{18920B4D-8F14-4F8B-AB43-275659417C9A}" srcOrd="0" destOrd="0" presId="urn:microsoft.com/office/officeart/2005/8/layout/default"/>
    <dgm:cxn modelId="{3F96DE89-545B-45BC-AF0B-01FD8C1AE4DD}" srcId="{8ED0D5FC-F36C-4B62-B26A-6D421B61F112}" destId="{2214BADD-77CE-4C62-840C-78410A2AF870}" srcOrd="2" destOrd="0" parTransId="{CC8F568E-6FA7-4659-8C16-338BEBA9BEED}" sibTransId="{FD8581C1-2E78-4611-A3A6-339D1C9D4F77}"/>
    <dgm:cxn modelId="{203BEF7D-E466-456E-9130-7558BAA13229}" srcId="{8ED0D5FC-F36C-4B62-B26A-6D421B61F112}" destId="{7085CBA7-A1B7-4675-BCF0-04AB63B6E4F5}" srcOrd="1" destOrd="0" parTransId="{D78924BA-3092-462B-A4BF-E36C064639F1}" sibTransId="{32A9EF91-DCA8-4315-903B-91733745EB55}"/>
    <dgm:cxn modelId="{21F5D040-5415-4F86-B1B9-2A619AE7D8D4}" srcId="{8ED0D5FC-F36C-4B62-B26A-6D421B61F112}" destId="{3EE159B3-02BB-41EE-BC33-E6E662ACE9B5}" srcOrd="0" destOrd="0" parTransId="{56906238-5A37-4123-A3D9-DCE8156041AE}" sibTransId="{87C32669-E393-4868-9AD0-C6027955EAD3}"/>
    <dgm:cxn modelId="{51D49E35-E36E-4CB0-A82F-987C47926083}" type="presOf" srcId="{3EE159B3-02BB-41EE-BC33-E6E662ACE9B5}" destId="{DA981862-6538-41AE-ABE7-E9651CD55C94}" srcOrd="0" destOrd="0" presId="urn:microsoft.com/office/officeart/2005/8/layout/default"/>
    <dgm:cxn modelId="{E40AAF09-C1DF-4AED-B6A3-687EB90E5543}" srcId="{8ED0D5FC-F36C-4B62-B26A-6D421B61F112}" destId="{CEB47931-3B0E-48EB-BD9C-2AD59A27E22B}" srcOrd="3" destOrd="0" parTransId="{1F9B4BA7-AEB6-4B04-8A5E-818E9881EF4A}" sibTransId="{0680FCFB-3178-47F5-9DDD-9BC2D772B4D1}"/>
    <dgm:cxn modelId="{FA6324C8-F93C-4CEC-A9DE-BEEA6D4F9B2A}" type="presOf" srcId="{8ED0D5FC-F36C-4B62-B26A-6D421B61F112}" destId="{A62DD462-D130-48F9-88C3-89115AA108D6}" srcOrd="0" destOrd="0" presId="urn:microsoft.com/office/officeart/2005/8/layout/default"/>
    <dgm:cxn modelId="{B28485F8-6CA0-4DE4-ACDC-002B39D8A89E}" type="presOf" srcId="{CEB47931-3B0E-48EB-BD9C-2AD59A27E22B}" destId="{58570C3F-63D6-4B36-81B8-51E93759F9DD}" srcOrd="0" destOrd="0" presId="urn:microsoft.com/office/officeart/2005/8/layout/default"/>
    <dgm:cxn modelId="{A6DCFF06-113B-4DC1-A5F5-BA612AF88571}" type="presOf" srcId="{2214BADD-77CE-4C62-840C-78410A2AF870}" destId="{89790258-4670-4F01-8837-6B3B5A101E35}" srcOrd="0" destOrd="0" presId="urn:microsoft.com/office/officeart/2005/8/layout/default"/>
    <dgm:cxn modelId="{5CA87902-826D-42F1-9262-9882BEE73228}" srcId="{8ED0D5FC-F36C-4B62-B26A-6D421B61F112}" destId="{8C53B789-1FE0-421C-9607-CFAA9498B577}" srcOrd="4" destOrd="0" parTransId="{7E27BC99-48B6-4994-94A6-E2FBFFAB5217}" sibTransId="{60B29963-3E3F-4A7C-9CED-313FABF4B31F}"/>
    <dgm:cxn modelId="{9292B6AC-C398-4311-A965-033B34167E0A}" type="presParOf" srcId="{A62DD462-D130-48F9-88C3-89115AA108D6}" destId="{DA981862-6538-41AE-ABE7-E9651CD55C94}" srcOrd="0" destOrd="0" presId="urn:microsoft.com/office/officeart/2005/8/layout/default"/>
    <dgm:cxn modelId="{5BD068A9-E628-451B-BDAC-A3A608E31A27}" type="presParOf" srcId="{A62DD462-D130-48F9-88C3-89115AA108D6}" destId="{1FEA6299-9770-4E46-8B51-B45E0A6EC8AB}" srcOrd="1" destOrd="0" presId="urn:microsoft.com/office/officeart/2005/8/layout/default"/>
    <dgm:cxn modelId="{FACB74DB-5EB8-4138-8902-D1F18B607F28}" type="presParOf" srcId="{A62DD462-D130-48F9-88C3-89115AA108D6}" destId="{18920B4D-8F14-4F8B-AB43-275659417C9A}" srcOrd="2" destOrd="0" presId="urn:microsoft.com/office/officeart/2005/8/layout/default"/>
    <dgm:cxn modelId="{B27AAD56-2728-4FB0-954E-8A5F3DFDB392}" type="presParOf" srcId="{A62DD462-D130-48F9-88C3-89115AA108D6}" destId="{7495ABE0-1982-446D-9038-94E17D87DF5A}" srcOrd="3" destOrd="0" presId="urn:microsoft.com/office/officeart/2005/8/layout/default"/>
    <dgm:cxn modelId="{CC57F0A8-E8D7-43C2-B290-28ADE033D8A5}" type="presParOf" srcId="{A62DD462-D130-48F9-88C3-89115AA108D6}" destId="{89790258-4670-4F01-8837-6B3B5A101E35}" srcOrd="4" destOrd="0" presId="urn:microsoft.com/office/officeart/2005/8/layout/default"/>
    <dgm:cxn modelId="{3811B50F-AF78-4A4D-8AEA-F321870E1A67}" type="presParOf" srcId="{A62DD462-D130-48F9-88C3-89115AA108D6}" destId="{59C50E9F-4FE5-4A3C-B383-1B5E924D2776}" srcOrd="5" destOrd="0" presId="urn:microsoft.com/office/officeart/2005/8/layout/default"/>
    <dgm:cxn modelId="{3A638C3D-254B-49B3-ABD3-5ED363B11CA0}" type="presParOf" srcId="{A62DD462-D130-48F9-88C3-89115AA108D6}" destId="{58570C3F-63D6-4B36-81B8-51E93759F9DD}" srcOrd="6" destOrd="0" presId="urn:microsoft.com/office/officeart/2005/8/layout/default"/>
    <dgm:cxn modelId="{9F2A349D-540A-494C-8E78-251172281FD3}" type="presParOf" srcId="{A62DD462-D130-48F9-88C3-89115AA108D6}" destId="{CAC5C3B1-3966-47C1-A9A3-28F636E89672}" srcOrd="7" destOrd="0" presId="urn:microsoft.com/office/officeart/2005/8/layout/default"/>
    <dgm:cxn modelId="{8316984F-3E26-4463-9E6C-3567CD4E19FF}" type="presParOf" srcId="{A62DD462-D130-48F9-88C3-89115AA108D6}" destId="{FCDFAA2F-DE6D-4ABB-A64D-F17EA3A225A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981862-6538-41AE-ABE7-E9651CD55C94}">
      <dsp:nvSpPr>
        <dsp:cNvPr id="0" name=""/>
        <dsp:cNvSpPr/>
      </dsp:nvSpPr>
      <dsp:spPr>
        <a:xfrm>
          <a:off x="0" y="311742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Простой, удобный и приятный интерфейс</a:t>
          </a:r>
          <a:endParaRPr lang="ru-RU" sz="2100" kern="1200" dirty="0"/>
        </a:p>
      </dsp:txBody>
      <dsp:txXfrm>
        <a:off x="0" y="311742"/>
        <a:ext cx="2539999" cy="1524000"/>
      </dsp:txXfrm>
    </dsp:sp>
    <dsp:sp modelId="{18920B4D-8F14-4F8B-AB43-275659417C9A}">
      <dsp:nvSpPr>
        <dsp:cNvPr id="0" name=""/>
        <dsp:cNvSpPr/>
      </dsp:nvSpPr>
      <dsp:spPr>
        <a:xfrm>
          <a:off x="2794000" y="311742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Интеграция с банком «Тинькофф»</a:t>
          </a:r>
          <a:endParaRPr lang="ru-RU" sz="2100" kern="1200" dirty="0"/>
        </a:p>
      </dsp:txBody>
      <dsp:txXfrm>
        <a:off x="2794000" y="311742"/>
        <a:ext cx="2539999" cy="1524000"/>
      </dsp:txXfrm>
    </dsp:sp>
    <dsp:sp modelId="{89790258-4670-4F01-8837-6B3B5A101E35}">
      <dsp:nvSpPr>
        <dsp:cNvPr id="0" name=""/>
        <dsp:cNvSpPr/>
      </dsp:nvSpPr>
      <dsp:spPr>
        <a:xfrm>
          <a:off x="5587999" y="311742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Доступность</a:t>
          </a:r>
          <a:endParaRPr lang="ru-RU" sz="2100" kern="1200" dirty="0"/>
        </a:p>
      </dsp:txBody>
      <dsp:txXfrm>
        <a:off x="5587999" y="311742"/>
        <a:ext cx="2539999" cy="1524000"/>
      </dsp:txXfrm>
    </dsp:sp>
    <dsp:sp modelId="{58570C3F-63D6-4B36-81B8-51E93759F9DD}">
      <dsp:nvSpPr>
        <dsp:cNvPr id="0" name=""/>
        <dsp:cNvSpPr/>
      </dsp:nvSpPr>
      <dsp:spPr>
        <a:xfrm>
          <a:off x="1397000" y="2089742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Тестирование стратегий на любых временных промежутках</a:t>
          </a:r>
          <a:endParaRPr lang="ru-RU" sz="2100" kern="1200" dirty="0"/>
        </a:p>
      </dsp:txBody>
      <dsp:txXfrm>
        <a:off x="1397000" y="2089742"/>
        <a:ext cx="2539999" cy="1524000"/>
      </dsp:txXfrm>
    </dsp:sp>
    <dsp:sp modelId="{FCDFAA2F-DE6D-4ABB-A64D-F17EA3A225AD}">
      <dsp:nvSpPr>
        <dsp:cNvPr id="0" name=""/>
        <dsp:cNvSpPr/>
      </dsp:nvSpPr>
      <dsp:spPr>
        <a:xfrm>
          <a:off x="4191000" y="2089742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Быстрое освоение программы</a:t>
          </a:r>
          <a:endParaRPr lang="ru-RU" sz="2100" kern="1200" dirty="0"/>
        </a:p>
      </dsp:txBody>
      <dsp:txXfrm>
        <a:off x="4191000" y="2089742"/>
        <a:ext cx="2539999" cy="1524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99D54-24BC-42BD-8464-FD92A2862962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858BA393-FB69-4D38-8A7C-D61F053085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66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99D54-24BC-42BD-8464-FD92A2862962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858BA393-FB69-4D38-8A7C-D61F053085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261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99D54-24BC-42BD-8464-FD92A2862962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858BA393-FB69-4D38-8A7C-D61F053085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6011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99D54-24BC-42BD-8464-FD92A2862962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58BA393-FB69-4D38-8A7C-D61F0530851C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42596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99D54-24BC-42BD-8464-FD92A2862962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58BA393-FB69-4D38-8A7C-D61F053085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974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99D54-24BC-42BD-8464-FD92A2862962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393-FB69-4D38-8A7C-D61F053085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0858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99D54-24BC-42BD-8464-FD92A2862962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393-FB69-4D38-8A7C-D61F053085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571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99D54-24BC-42BD-8464-FD92A2862962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393-FB69-4D38-8A7C-D61F053085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9692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5E599D54-24BC-42BD-8464-FD92A2862962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858BA393-FB69-4D38-8A7C-D61F053085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1864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bg>
      <p:bgPr>
        <a:gradFill flip="none" rotWithShape="1">
          <a:gsLst>
            <a:gs pos="1000">
              <a:srgbClr val="0F3A3D"/>
            </a:gs>
            <a:gs pos="50000">
              <a:srgbClr val="256569"/>
            </a:gs>
            <a:gs pos="98000">
              <a:srgbClr val="2A7478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D:\Работа\100 лет\100лет копияv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336" y="699311"/>
            <a:ext cx="3810309" cy="1409000"/>
          </a:xfrm>
          <a:prstGeom prst="rect">
            <a:avLst/>
          </a:prstGeom>
          <a:noFill/>
          <a:effectLst>
            <a:outerShdw blurRad="304800" dist="38100" dir="600000" sx="94000" sy="94000" algn="ctr" rotWithShape="0">
              <a:schemeClr val="tx1">
                <a:alpha val="73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282BF-28AB-4F8B-904D-AEDB3C6A0943}" type="datetime1">
              <a:rPr lang="ru-RU" smtClean="0"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912B7-E224-4081-8122-29E446CEC7A3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595" y="0"/>
            <a:ext cx="6539405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831851" y="2334219"/>
            <a:ext cx="10515600" cy="2636032"/>
          </a:xfrm>
          <a:prstGeom prst="rect">
            <a:avLst/>
          </a:prstGeom>
        </p:spPr>
        <p:txBody>
          <a:bodyPr anchor="b"/>
          <a:lstStyle>
            <a:lvl1pPr>
              <a:defRPr sz="45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65559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99D54-24BC-42BD-8464-FD92A2862962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393-FB69-4D38-8A7C-D61F053085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471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99D54-24BC-42BD-8464-FD92A2862962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858BA393-FB69-4D38-8A7C-D61F053085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186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99D54-24BC-42BD-8464-FD92A2862962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393-FB69-4D38-8A7C-D61F053085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909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99D54-24BC-42BD-8464-FD92A2862962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393-FB69-4D38-8A7C-D61F053085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487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99D54-24BC-42BD-8464-FD92A2862962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393-FB69-4D38-8A7C-D61F053085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3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99D54-24BC-42BD-8464-FD92A2862962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393-FB69-4D38-8A7C-D61F053085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296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99D54-24BC-42BD-8464-FD92A2862962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393-FB69-4D38-8A7C-D61F053085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45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99D54-24BC-42BD-8464-FD92A2862962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393-FB69-4D38-8A7C-D61F053085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388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20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99D54-24BC-42BD-8464-FD92A2862962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BA393-FB69-4D38-8A7C-D61F053085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0608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  <p:sldLayoutId id="2147483774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901700" y="2781300"/>
            <a:ext cx="9512300" cy="3987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5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3400" dirty="0" smtClean="0">
                <a:solidFill>
                  <a:srgbClr val="FFFF00"/>
                </a:solidFill>
                <a:latin typeface="Helvetica" pitchFamily="34" charset="0"/>
                <a:ea typeface="Gungsuh" panose="02030600000101010101" pitchFamily="18" charset="-127"/>
                <a:cs typeface="Helvetica" pitchFamily="34" charset="0"/>
              </a:rPr>
              <a:t>Экспертная </a:t>
            </a:r>
            <a:r>
              <a:rPr lang="ru-RU" sz="3400" dirty="0">
                <a:solidFill>
                  <a:srgbClr val="FFFF00"/>
                </a:solidFill>
                <a:latin typeface="Helvetica" pitchFamily="34" charset="0"/>
                <a:ea typeface="Gungsuh" panose="02030600000101010101" pitchFamily="18" charset="-127"/>
                <a:cs typeface="Helvetica" pitchFamily="34" charset="0"/>
              </a:rPr>
              <a:t>система для осуществления торгов на </a:t>
            </a:r>
            <a:r>
              <a:rPr lang="ru-RU" sz="3400" dirty="0" smtClean="0">
                <a:solidFill>
                  <a:srgbClr val="FFFF00"/>
                </a:solidFill>
                <a:latin typeface="Helvetica" pitchFamily="34" charset="0"/>
                <a:ea typeface="Gungsuh" panose="02030600000101010101" pitchFamily="18" charset="-127"/>
                <a:cs typeface="Helvetica" pitchFamily="34" charset="0"/>
              </a:rPr>
              <a:t>бирже «КИП-бот»</a:t>
            </a:r>
            <a:endParaRPr lang="ru-RU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ru-RU" sz="3400" u="sng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Автор:</a:t>
            </a:r>
            <a:r>
              <a:rPr lang="ru-RU" sz="34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 </a:t>
            </a:r>
            <a:r>
              <a:rPr lang="ru-RU" sz="34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курса, Гладкий В.А.</a:t>
            </a:r>
            <a:endParaRPr lang="ru-RU" sz="34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</a:t>
            </a:r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 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преподаватель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Потапова </a:t>
            </a:r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О.А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ru-RU" sz="2400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Москва 2021</a:t>
            </a:r>
            <a:endParaRPr lang="ru-RU" sz="18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Лого КИПФИН_ВЕКТОР_1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37700" y="505494"/>
            <a:ext cx="2790588" cy="1874439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4686300" y="790548"/>
            <a:ext cx="4953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XII Международный научный студенческий конгресс «Преодолеть пандемию: креативность и солидарность»</a:t>
            </a:r>
            <a:endParaRPr lang="ru-RU" sz="20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004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Смета затрат и финансовый план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8941396"/>
              </p:ext>
            </p:extLst>
          </p:nvPr>
        </p:nvGraphicFramePr>
        <p:xfrm>
          <a:off x="7150099" y="2311400"/>
          <a:ext cx="4814152" cy="3211084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2407076">
                  <a:extLst>
                    <a:ext uri="{9D8B030D-6E8A-4147-A177-3AD203B41FA5}">
                      <a16:colId xmlns:a16="http://schemas.microsoft.com/office/drawing/2014/main" xmlns="" val="3888193401"/>
                    </a:ext>
                  </a:extLst>
                </a:gridCol>
                <a:gridCol w="2407076">
                  <a:extLst>
                    <a:ext uri="{9D8B030D-6E8A-4147-A177-3AD203B41FA5}">
                      <a16:colId xmlns:a16="http://schemas.microsoft.com/office/drawing/2014/main" xmlns="" val="667633701"/>
                    </a:ext>
                  </a:extLst>
                </a:gridCol>
              </a:tblGrid>
              <a:tr h="556120">
                <a:tc>
                  <a:txBody>
                    <a:bodyPr/>
                    <a:lstStyle/>
                    <a:p>
                      <a:r>
                        <a:rPr lang="ru-RU" dirty="0"/>
                        <a:t>Первоначальные вложения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 </a:t>
                      </a:r>
                      <a:r>
                        <a:rPr lang="ru-RU" dirty="0"/>
                        <a:t>000 </a:t>
                      </a:r>
                      <a:r>
                        <a:rPr lang="ru-RU" dirty="0" err="1"/>
                        <a:t>руб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84865737"/>
                  </a:ext>
                </a:extLst>
              </a:tr>
              <a:tr h="322196">
                <a:tc>
                  <a:txBody>
                    <a:bodyPr/>
                    <a:lstStyle/>
                    <a:p>
                      <a:r>
                        <a:rPr lang="ru-RU" sz="1600" dirty="0"/>
                        <a:t>Ежемесячные</a:t>
                      </a:r>
                      <a:r>
                        <a:rPr lang="ru-RU" sz="1600" baseline="0" dirty="0"/>
                        <a:t> </a:t>
                      </a:r>
                      <a:r>
                        <a:rPr lang="ru-RU" sz="1600" baseline="0" dirty="0" smtClean="0"/>
                        <a:t>затраты (</a:t>
                      </a:r>
                      <a:r>
                        <a:rPr lang="ru-RU" sz="1600" baseline="0" dirty="0" err="1" smtClean="0"/>
                        <a:t>ср.значение</a:t>
                      </a:r>
                      <a:r>
                        <a:rPr lang="ru-RU" sz="1600" baseline="0" dirty="0" smtClean="0"/>
                        <a:t>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161 700</a:t>
                      </a:r>
                      <a:r>
                        <a:rPr lang="ru-RU" sz="1600" baseline="0" dirty="0" smtClean="0"/>
                        <a:t> </a:t>
                      </a:r>
                      <a:r>
                        <a:rPr lang="ru-RU" sz="1600" baseline="0" dirty="0" err="1"/>
                        <a:t>руб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6139058"/>
                  </a:ext>
                </a:extLst>
              </a:tr>
              <a:tr h="995942">
                <a:tc>
                  <a:txBody>
                    <a:bodyPr/>
                    <a:lstStyle/>
                    <a:p>
                      <a:r>
                        <a:rPr lang="ru-RU" sz="1600" dirty="0"/>
                        <a:t>Ожидаемые ежемесячные</a:t>
                      </a:r>
                      <a:r>
                        <a:rPr lang="ru-RU" sz="1600" baseline="0" dirty="0"/>
                        <a:t> </a:t>
                      </a:r>
                      <a:r>
                        <a:rPr lang="ru-RU" sz="1600" baseline="0" dirty="0" smtClean="0"/>
                        <a:t>доходы в </a:t>
                      </a:r>
                      <a:r>
                        <a:rPr lang="ru-RU" sz="1600" baseline="0" dirty="0"/>
                        <a:t>первый год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360 000 </a:t>
                      </a:r>
                      <a:r>
                        <a:rPr lang="ru-RU" sz="1600" dirty="0" err="1" smtClean="0"/>
                        <a:t>руб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9206294"/>
                  </a:ext>
                </a:extLst>
              </a:tr>
              <a:tr h="995942">
                <a:tc>
                  <a:txBody>
                    <a:bodyPr/>
                    <a:lstStyle/>
                    <a:p>
                      <a:r>
                        <a:rPr lang="ru-RU" sz="1600" dirty="0"/>
                        <a:t>Ожидаемая доходность проекта (1 год)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45,26%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05149995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9301240"/>
              </p:ext>
            </p:extLst>
          </p:nvPr>
        </p:nvGraphicFramePr>
        <p:xfrm>
          <a:off x="315584" y="2502197"/>
          <a:ext cx="6611427" cy="2992828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223575">
                  <a:extLst>
                    <a:ext uri="{9D8B030D-6E8A-4147-A177-3AD203B41FA5}">
                      <a16:colId xmlns:a16="http://schemas.microsoft.com/office/drawing/2014/main" xmlns="" val="2621349545"/>
                    </a:ext>
                  </a:extLst>
                </a:gridCol>
                <a:gridCol w="830134">
                  <a:extLst>
                    <a:ext uri="{9D8B030D-6E8A-4147-A177-3AD203B41FA5}">
                      <a16:colId xmlns:a16="http://schemas.microsoft.com/office/drawing/2014/main" xmlns="" val="628336250"/>
                    </a:ext>
                  </a:extLst>
                </a:gridCol>
                <a:gridCol w="830134">
                  <a:extLst>
                    <a:ext uri="{9D8B030D-6E8A-4147-A177-3AD203B41FA5}">
                      <a16:colId xmlns:a16="http://schemas.microsoft.com/office/drawing/2014/main" xmlns="" val="1886624015"/>
                    </a:ext>
                  </a:extLst>
                </a:gridCol>
                <a:gridCol w="830134">
                  <a:extLst>
                    <a:ext uri="{9D8B030D-6E8A-4147-A177-3AD203B41FA5}">
                      <a16:colId xmlns:a16="http://schemas.microsoft.com/office/drawing/2014/main" xmlns="" val="1127261903"/>
                    </a:ext>
                  </a:extLst>
                </a:gridCol>
                <a:gridCol w="830134">
                  <a:extLst>
                    <a:ext uri="{9D8B030D-6E8A-4147-A177-3AD203B41FA5}">
                      <a16:colId xmlns:a16="http://schemas.microsoft.com/office/drawing/2014/main" xmlns="" val="27490711"/>
                    </a:ext>
                  </a:extLst>
                </a:gridCol>
                <a:gridCol w="1067316">
                  <a:extLst>
                    <a:ext uri="{9D8B030D-6E8A-4147-A177-3AD203B41FA5}">
                      <a16:colId xmlns:a16="http://schemas.microsoft.com/office/drawing/2014/main" xmlns="" val="1152117537"/>
                    </a:ext>
                  </a:extLst>
                </a:gridCol>
              </a:tblGrid>
              <a:tr h="3694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Затраты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 кв.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2 кв.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3 кв.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4 кв.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Итого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21956342"/>
                  </a:ext>
                </a:extLst>
              </a:tr>
              <a:tr h="3694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Первоначальные затраты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15 000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584475618"/>
                  </a:ext>
                </a:extLst>
              </a:tr>
              <a:tr h="3694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ФОТ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 smtClean="0">
                          <a:effectLst/>
                        </a:rPr>
                        <a:t>360 </a:t>
                      </a:r>
                      <a:r>
                        <a:rPr lang="ru-RU" sz="1100" u="none" strike="noStrike" dirty="0">
                          <a:effectLst/>
                        </a:rPr>
                        <a:t>000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 smtClean="0">
                          <a:effectLst/>
                        </a:rPr>
                        <a:t>360 </a:t>
                      </a:r>
                      <a:r>
                        <a:rPr lang="ru-RU" sz="1100" u="none" strike="noStrike" dirty="0">
                          <a:effectLst/>
                        </a:rPr>
                        <a:t>000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 smtClean="0">
                          <a:effectLst/>
                        </a:rPr>
                        <a:t>360 </a:t>
                      </a:r>
                      <a:r>
                        <a:rPr lang="ru-RU" sz="1100" u="none" strike="noStrike" dirty="0">
                          <a:effectLst/>
                        </a:rPr>
                        <a:t>000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 smtClean="0">
                          <a:effectLst/>
                        </a:rPr>
                        <a:t>360 </a:t>
                      </a:r>
                      <a:r>
                        <a:rPr lang="ru-RU" sz="1100" u="none" strike="noStrike" dirty="0">
                          <a:effectLst/>
                        </a:rPr>
                        <a:t>000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 </a:t>
                      </a:r>
                      <a:r>
                        <a:rPr lang="ru-RU" sz="1100" u="none" strike="noStrike" dirty="0" smtClean="0">
                          <a:effectLst/>
                        </a:rPr>
                        <a:t>440 </a:t>
                      </a:r>
                      <a:r>
                        <a:rPr lang="ru-RU" sz="1100" u="none" strike="noStrike" dirty="0">
                          <a:effectLst/>
                        </a:rPr>
                        <a:t>000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33144787"/>
                  </a:ext>
                </a:extLst>
              </a:tr>
              <a:tr h="7574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МТБ и технологическая инфраструктура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40 000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120 000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1200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1200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162 400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759999404"/>
                  </a:ext>
                </a:extLst>
              </a:tr>
              <a:tr h="3694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Интернет и связь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 smtClean="0">
                          <a:effectLst/>
                        </a:rPr>
                        <a:t>2 </a:t>
                      </a:r>
                      <a:r>
                        <a:rPr lang="ru-RU" sz="1100" u="none" strike="noStrike" dirty="0">
                          <a:effectLst/>
                        </a:rPr>
                        <a:t>000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 smtClean="0">
                          <a:effectLst/>
                        </a:rPr>
                        <a:t>2 </a:t>
                      </a:r>
                      <a:r>
                        <a:rPr lang="ru-RU" sz="1100" u="none" strike="noStrike" dirty="0">
                          <a:effectLst/>
                        </a:rPr>
                        <a:t>000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 smtClean="0">
                          <a:effectLst/>
                        </a:rPr>
                        <a:t>2 </a:t>
                      </a:r>
                      <a:r>
                        <a:rPr lang="ru-RU" sz="1100" u="none" strike="noStrike" dirty="0">
                          <a:effectLst/>
                        </a:rPr>
                        <a:t>000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 smtClean="0">
                          <a:effectLst/>
                        </a:rPr>
                        <a:t>2 </a:t>
                      </a:r>
                      <a:r>
                        <a:rPr lang="ru-RU" sz="1100" u="none" strike="noStrike" dirty="0">
                          <a:effectLst/>
                        </a:rPr>
                        <a:t>000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 smtClean="0">
                          <a:effectLst/>
                        </a:rPr>
                        <a:t>8 </a:t>
                      </a:r>
                      <a:r>
                        <a:rPr lang="ru-RU" sz="1100" u="none" strike="noStrike" dirty="0">
                          <a:effectLst/>
                        </a:rPr>
                        <a:t>000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65872022"/>
                  </a:ext>
                </a:extLst>
              </a:tr>
              <a:tr h="3694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Продвижение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120000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 smtClean="0">
                          <a:effectLst/>
                        </a:rPr>
                        <a:t>100000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 smtClean="0">
                          <a:effectLst/>
                        </a:rPr>
                        <a:t>80000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30000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 smtClean="0">
                          <a:effectLst/>
                        </a:rPr>
                        <a:t>330 </a:t>
                      </a:r>
                      <a:r>
                        <a:rPr lang="ru-RU" sz="1100" u="none" strike="noStrike" dirty="0">
                          <a:effectLst/>
                        </a:rPr>
                        <a:t>000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91165606"/>
                  </a:ext>
                </a:extLst>
              </a:tr>
              <a:tr h="387959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r>
                        <a:rPr lang="ru-RU" sz="1100" u="none" strike="noStrike" dirty="0" smtClean="0">
                          <a:effectLst/>
                        </a:rPr>
                        <a:t>ИТОГО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564 000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644 000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485 200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435 200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</a:rPr>
                        <a:t>1 955 </a:t>
                      </a:r>
                      <a:r>
                        <a:rPr lang="ru-RU" sz="1400" b="1" u="none" strike="noStrike" dirty="0">
                          <a:effectLst/>
                        </a:rPr>
                        <a:t>400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04809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55243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215900" y="2182483"/>
            <a:ext cx="11544300" cy="1856117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rgbClr val="FFFF00"/>
                </a:solidFill>
              </a:rPr>
              <a:t>Спасибо за внимание!</a:t>
            </a:r>
            <a:endParaRPr lang="ru-RU" b="1" i="1" dirty="0">
              <a:solidFill>
                <a:srgbClr val="FFFF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3900" y="5191036"/>
            <a:ext cx="10134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 smtClean="0">
                <a:solidFill>
                  <a:srgbClr val="F8FDB1"/>
                </a:solidFill>
              </a:rPr>
              <a:t>Автор проекта </a:t>
            </a:r>
            <a:r>
              <a:rPr lang="ru-RU" dirty="0" smtClean="0">
                <a:solidFill>
                  <a:srgbClr val="F8FDB1"/>
                </a:solidFill>
              </a:rPr>
              <a:t>– студент группы 4ПКС-217 Колледжа информатики и программирования </a:t>
            </a:r>
          </a:p>
          <a:p>
            <a:r>
              <a:rPr lang="ru-RU" sz="2000" u="sng" dirty="0" smtClean="0">
                <a:solidFill>
                  <a:srgbClr val="F8FDB1"/>
                </a:solidFill>
              </a:rPr>
              <a:t>Гладкий Владислав Алексеевич</a:t>
            </a:r>
            <a:r>
              <a:rPr lang="ru-RU" sz="2000" dirty="0" smtClean="0">
                <a:solidFill>
                  <a:srgbClr val="F8FDB1"/>
                </a:solidFill>
              </a:rPr>
              <a:t>, </a:t>
            </a:r>
            <a:r>
              <a:rPr lang="en-US" sz="2000" dirty="0">
                <a:solidFill>
                  <a:srgbClr val="F8FDB1"/>
                </a:solidFill>
              </a:rPr>
              <a:t>kbga5lh@gmail.com </a:t>
            </a:r>
            <a:endParaRPr lang="ru-RU" sz="2000" dirty="0">
              <a:solidFill>
                <a:srgbClr val="F8FDB1"/>
              </a:solidFill>
            </a:endParaRPr>
          </a:p>
          <a:p>
            <a:r>
              <a:rPr lang="ru-RU" dirty="0" smtClean="0"/>
              <a:t>научный </a:t>
            </a:r>
            <a:r>
              <a:rPr lang="ru-RU" dirty="0"/>
              <a:t>руководитель – </a:t>
            </a:r>
            <a:r>
              <a:rPr lang="ru-RU" dirty="0" smtClean="0"/>
              <a:t>преподаватель КИП Потапова О.А., </a:t>
            </a:r>
            <a:r>
              <a:rPr lang="en-US" dirty="0" smtClean="0"/>
              <a:t>oapotapova@fa.ru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8713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Идея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Разработка программы </a:t>
            </a:r>
            <a:r>
              <a:rPr lang="ru-RU" dirty="0" smtClean="0">
                <a:solidFill>
                  <a:srgbClr val="FFFF00"/>
                </a:solidFill>
                <a:latin typeface="Helvetica" pitchFamily="34" charset="0"/>
                <a:ea typeface="Gungsuh" panose="02030600000101010101" pitchFamily="18" charset="-127"/>
                <a:cs typeface="Helvetica" pitchFamily="34" charset="0"/>
              </a:rPr>
              <a:t>экспертной системы </a:t>
            </a:r>
            <a:r>
              <a:rPr lang="ru-RU" dirty="0">
                <a:solidFill>
                  <a:srgbClr val="FFFF00"/>
                </a:solidFill>
                <a:latin typeface="Helvetica" pitchFamily="34" charset="0"/>
                <a:ea typeface="Gungsuh" panose="02030600000101010101" pitchFamily="18" charset="-127"/>
                <a:cs typeface="Helvetica" pitchFamily="34" charset="0"/>
              </a:rPr>
              <a:t>для осуществления торгов на бирже</a:t>
            </a:r>
            <a:r>
              <a:rPr lang="ru-RU" dirty="0" smtClean="0"/>
              <a:t> под </a:t>
            </a:r>
            <a:r>
              <a:rPr lang="ru-RU" dirty="0"/>
              <a:t>ОС </a:t>
            </a:r>
            <a:r>
              <a:rPr lang="en-US" dirty="0"/>
              <a:t>Windows</a:t>
            </a:r>
            <a:r>
              <a:rPr lang="ru-RU" dirty="0"/>
              <a:t> для торговли облигациями, акциями и валютой </a:t>
            </a:r>
            <a:r>
              <a:rPr lang="ru-RU" dirty="0" smtClean="0"/>
              <a:t>посредством </a:t>
            </a:r>
            <a:r>
              <a:rPr lang="en-US" dirty="0" smtClean="0"/>
              <a:t>API</a:t>
            </a:r>
            <a:r>
              <a:rPr lang="ru-RU" dirty="0" smtClean="0"/>
              <a:t> </a:t>
            </a:r>
            <a:r>
              <a:rPr lang="ru-RU" dirty="0"/>
              <a:t>«Тинькофф</a:t>
            </a:r>
            <a:r>
              <a:rPr lang="ru-RU" dirty="0" smtClean="0"/>
              <a:t>»</a:t>
            </a:r>
            <a:endParaRPr lang="en-US" dirty="0" smtClean="0"/>
          </a:p>
          <a:p>
            <a:r>
              <a:rPr lang="ru-RU" dirty="0" smtClean="0"/>
              <a:t>Расширение целевой аудитории за счет реализации «дружелюбного» пользовательского интерфейса и простоты использования предлагаемого ПО</a:t>
            </a:r>
          </a:p>
          <a:p>
            <a:r>
              <a:rPr lang="ru-RU" dirty="0" smtClean="0"/>
              <a:t>В функционале предусмотрен режим </a:t>
            </a:r>
            <a:r>
              <a:rPr lang="ru-RU" dirty="0"/>
              <a:t>песочницы, который дает возможность попрактиковаться в торговле, спокойно освоиться перед торговлей настоящими активами.</a:t>
            </a:r>
          </a:p>
          <a:p>
            <a:endParaRPr lang="en-US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2944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Актуальность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2336872"/>
            <a:ext cx="6836047" cy="39724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Торговля на бирже – отличная сфера для автоматизирования. Вся деятельность будет основана на алгоритмах, </a:t>
            </a:r>
            <a:r>
              <a:rPr lang="ru-RU" dirty="0" smtClean="0"/>
              <a:t>человеку </a:t>
            </a:r>
            <a:r>
              <a:rPr lang="ru-RU" dirty="0"/>
              <a:t>практически </a:t>
            </a:r>
            <a:r>
              <a:rPr lang="ru-RU" dirty="0" smtClean="0"/>
              <a:t>не придется принимать участие. </a:t>
            </a:r>
            <a:r>
              <a:rPr lang="ru-RU" dirty="0"/>
              <a:t>Это снизит порог вхождения до такого уровня, что зарабатывать сможет любой. </a:t>
            </a:r>
            <a:r>
              <a:rPr lang="ru-RU" dirty="0" smtClean="0"/>
              <a:t>Более того, </a:t>
            </a:r>
            <a:r>
              <a:rPr lang="ru-RU" dirty="0"/>
              <a:t>такая торговля не будет подвержена эмоциям и каким-то человеческим ошибкам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Представленный проект, в основе которого созданное автором приложение нацелено на автоматизацию торговли на бирже.</a:t>
            </a:r>
            <a:endParaRPr lang="ru-RU" dirty="0"/>
          </a:p>
        </p:txBody>
      </p:sp>
      <p:pic>
        <p:nvPicPr>
          <p:cNvPr id="3080" name="Picture 8" descr="Картинки по запросу &quot;trading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6029" y="3063240"/>
            <a:ext cx="4098875" cy="2730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5862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Реализация идеи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53271" y="2959100"/>
            <a:ext cx="2819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3271" y="2438400"/>
            <a:ext cx="259715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200" b="1" dirty="0" smtClean="0"/>
              <a:t>Входные данные</a:t>
            </a:r>
            <a:endParaRPr lang="ru-RU" sz="2200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023035" y="2095500"/>
            <a:ext cx="6164979" cy="4457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>
                <a:solidFill>
                  <a:schemeClr val="accent3">
                    <a:lumMod val="50000"/>
                  </a:schemeClr>
                </a:solidFill>
              </a:rPr>
              <a:t>Математическая модель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9238379" y="2946400"/>
            <a:ext cx="2819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188014" y="2438399"/>
            <a:ext cx="28194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200" b="1" dirty="0" smtClean="0"/>
              <a:t>Выходные данные</a:t>
            </a:r>
            <a:endParaRPr lang="ru-RU" sz="2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03634" y="3258077"/>
            <a:ext cx="2769035" cy="240065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1" dirty="0"/>
              <a:t>Торговая стратегия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1" dirty="0"/>
              <a:t>Торговый инструмент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1" dirty="0"/>
              <a:t>Интервал свечей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1" dirty="0" err="1"/>
              <a:t>Токен</a:t>
            </a:r>
            <a:endParaRPr lang="ru-RU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9263561" y="3258077"/>
            <a:ext cx="2769035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/>
              <a:t>Операции </a:t>
            </a:r>
            <a:r>
              <a:rPr lang="ru-RU" sz="2000" dirty="0"/>
              <a:t>покупки и продажи торгового инструмента</a:t>
            </a:r>
            <a:endParaRPr lang="ru-RU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626121" y="2142424"/>
            <a:ext cx="50419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10000"/>
                  </a:schemeClr>
                </a:solidFill>
              </a:rPr>
              <a:t>Работа с </a:t>
            </a:r>
            <a:r>
              <a:rPr lang="en-US" sz="2800" b="1" dirty="0" err="1" smtClean="0">
                <a:solidFill>
                  <a:schemeClr val="tx2">
                    <a:lumMod val="10000"/>
                  </a:schemeClr>
                </a:solidFill>
              </a:rPr>
              <a:t>TinkoffAPI</a:t>
            </a:r>
            <a:endParaRPr lang="ru-RU" sz="2800" b="1" dirty="0">
              <a:solidFill>
                <a:schemeClr val="tx2">
                  <a:lumMod val="10000"/>
                </a:schemeClr>
              </a:solidFill>
            </a:endParaRPr>
          </a:p>
        </p:txBody>
      </p:sp>
      <p:graphicFrame>
        <p:nvGraphicFramePr>
          <p:cNvPr id="17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7003108"/>
              </p:ext>
            </p:extLst>
          </p:nvPr>
        </p:nvGraphicFramePr>
        <p:xfrm>
          <a:off x="3051608" y="3284960"/>
          <a:ext cx="6107831" cy="1860024"/>
        </p:xfrm>
        <a:graphic>
          <a:graphicData uri="http://schemas.openxmlformats.org/drawingml/2006/table">
            <a:tbl>
              <a:tblPr firstRow="1" firstCol="1" bandRow="1">
                <a:tableStyleId>{0660B408-B3CF-4A94-85FC-2B1E0A45F4A2}</a:tableStyleId>
              </a:tblPr>
              <a:tblGrid>
                <a:gridCol w="2952317">
                  <a:extLst>
                    <a:ext uri="{9D8B030D-6E8A-4147-A177-3AD203B41FA5}">
                      <a16:colId xmlns:a16="http://schemas.microsoft.com/office/drawing/2014/main" xmlns="" val="1475187579"/>
                    </a:ext>
                  </a:extLst>
                </a:gridCol>
                <a:gridCol w="3155514">
                  <a:extLst>
                    <a:ext uri="{9D8B030D-6E8A-4147-A177-3AD203B41FA5}">
                      <a16:colId xmlns:a16="http://schemas.microsoft.com/office/drawing/2014/main" xmlns="" val="1129792595"/>
                    </a:ext>
                  </a:extLst>
                </a:gridCol>
              </a:tblGrid>
              <a:tr h="75365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1400" dirty="0">
                          <a:effectLst/>
                        </a:rPr>
                        <a:t>RSI</a:t>
                      </a:r>
                      <a:r>
                        <a:rPr lang="ru-RU" sz="1400" dirty="0">
                          <a:effectLst/>
                        </a:rPr>
                        <a:t> (</a:t>
                      </a:r>
                      <a:r>
                        <a:rPr lang="en-US" sz="1400" dirty="0">
                          <a:effectLst/>
                        </a:rPr>
                        <a:t>Relative Strength Indicator</a:t>
                      </a:r>
                      <a:r>
                        <a:rPr lang="ru-RU" sz="1400" dirty="0">
                          <a:effectLst/>
                        </a:rPr>
                        <a:t>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1400" dirty="0">
                          <a:effectLst/>
                        </a:rPr>
                        <a:t>RS = </a:t>
                      </a:r>
                      <a:r>
                        <a:rPr lang="en-US" sz="1400" dirty="0" err="1">
                          <a:effectLst/>
                        </a:rPr>
                        <a:t>EMAn</a:t>
                      </a:r>
                      <a:r>
                        <a:rPr lang="en-US" sz="1400" dirty="0">
                          <a:effectLst/>
                        </a:rPr>
                        <a:t>(Up) / </a:t>
                      </a:r>
                      <a:r>
                        <a:rPr lang="en-US" sz="1400" dirty="0" err="1">
                          <a:effectLst/>
                        </a:rPr>
                        <a:t>EMAn</a:t>
                      </a:r>
                      <a:r>
                        <a:rPr lang="en-US" sz="1400" dirty="0">
                          <a:effectLst/>
                        </a:rPr>
                        <a:t>(Down)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ru-RU" sz="1400" dirty="0">
                          <a:effectLst/>
                        </a:rPr>
                        <a:t>RSI = 100 — 100/ (1+RS)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88162237"/>
                  </a:ext>
                </a:extLst>
              </a:tr>
              <a:tr h="75365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1400" dirty="0">
                          <a:effectLst/>
                        </a:rPr>
                        <a:t>MACD (Moving Average Convergence/Divergence)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1400" dirty="0">
                          <a:effectLst/>
                        </a:rPr>
                        <a:t>MACD = ЕМАs(P) − </a:t>
                      </a:r>
                      <a:r>
                        <a:rPr lang="en-US" sz="1400" dirty="0" err="1">
                          <a:effectLst/>
                        </a:rPr>
                        <a:t>EMAl</a:t>
                      </a:r>
                      <a:r>
                        <a:rPr lang="en-US" sz="1400" dirty="0">
                          <a:effectLst/>
                        </a:rPr>
                        <a:t>(P)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1400" dirty="0">
                          <a:effectLst/>
                        </a:rPr>
                        <a:t>Signal = </a:t>
                      </a:r>
                      <a:r>
                        <a:rPr lang="en-US" sz="1400" dirty="0" err="1">
                          <a:effectLst/>
                        </a:rPr>
                        <a:t>EМАa</a:t>
                      </a:r>
                      <a:r>
                        <a:rPr lang="en-US" sz="1400" dirty="0">
                          <a:effectLst/>
                        </a:rPr>
                        <a:t>(ЕМАs(P) − </a:t>
                      </a:r>
                      <a:r>
                        <a:rPr lang="en-US" sz="1400" dirty="0" err="1">
                          <a:effectLst/>
                        </a:rPr>
                        <a:t>EMAl</a:t>
                      </a:r>
                      <a:r>
                        <a:rPr lang="en-US" sz="1400" dirty="0">
                          <a:effectLst/>
                        </a:rPr>
                        <a:t>(P))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06754980"/>
                  </a:ext>
                </a:extLst>
              </a:tr>
              <a:tr h="35272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1400" dirty="0">
                          <a:effectLst/>
                        </a:rPr>
                        <a:t>MA (Moving Average)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1400" dirty="0">
                          <a:effectLst/>
                        </a:rPr>
                        <a:t>MA = ∑Ai / n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29340343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584574" y="2821348"/>
            <a:ext cx="50419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Математическая модель</a:t>
            </a:r>
            <a:endParaRPr lang="ru-RU" sz="2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245283" y="5208486"/>
            <a:ext cx="5803576" cy="15388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Используемые библиотеки:</a:t>
            </a:r>
          </a:p>
          <a:p>
            <a:pPr lvl="0"/>
            <a:r>
              <a:rPr lang="en-US" sz="1600" b="1" dirty="0" err="1">
                <a:solidFill>
                  <a:schemeClr val="accent3">
                    <a:lumMod val="50000"/>
                  </a:schemeClr>
                </a:solidFill>
              </a:rPr>
              <a:t>OxyPlot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 – работа с графиками</a:t>
            </a:r>
            <a:r>
              <a:rPr lang="en-US" sz="1600" b="1" dirty="0">
                <a:solidFill>
                  <a:schemeClr val="accent3">
                    <a:lumMod val="50000"/>
                  </a:schemeClr>
                </a:solidFill>
              </a:rPr>
              <a:t>;</a:t>
            </a:r>
            <a:endParaRPr lang="ru-RU" sz="1600" b="1" dirty="0">
              <a:solidFill>
                <a:schemeClr val="accent3">
                  <a:lumMod val="50000"/>
                </a:schemeClr>
              </a:solidFill>
            </a:endParaRPr>
          </a:p>
          <a:p>
            <a:pPr lvl="0"/>
            <a:r>
              <a:rPr lang="en-US" sz="1600" b="1" dirty="0" err="1">
                <a:solidFill>
                  <a:schemeClr val="accent3">
                    <a:lumMod val="50000"/>
                  </a:schemeClr>
                </a:solidFill>
              </a:rPr>
              <a:t>Tinkoff</a:t>
            </a:r>
            <a:r>
              <a:rPr lang="en-US" sz="16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3">
                    <a:lumMod val="50000"/>
                  </a:schemeClr>
                </a:solidFill>
              </a:rPr>
              <a:t>OpenAPI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 – торговля, получение данных о рынке;</a:t>
            </a:r>
          </a:p>
          <a:p>
            <a:pPr lvl="0"/>
            <a:r>
              <a:rPr lang="en-US" sz="1600" b="1" dirty="0" err="1">
                <a:solidFill>
                  <a:schemeClr val="accent3">
                    <a:lumMod val="50000"/>
                  </a:schemeClr>
                </a:solidFill>
              </a:rPr>
              <a:t>Newtonsoft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.</a:t>
            </a:r>
            <a:r>
              <a:rPr lang="en-US" sz="1600" b="1" dirty="0" err="1">
                <a:solidFill>
                  <a:schemeClr val="accent3">
                    <a:lumMod val="50000"/>
                  </a:schemeClr>
                </a:solidFill>
              </a:rPr>
              <a:t>Json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 – зависимость </a:t>
            </a:r>
            <a:r>
              <a:rPr lang="en-US" sz="1600" b="1" dirty="0" err="1">
                <a:solidFill>
                  <a:schemeClr val="accent3">
                    <a:lumMod val="50000"/>
                  </a:schemeClr>
                </a:solidFill>
              </a:rPr>
              <a:t>Tinkoff</a:t>
            </a:r>
            <a:r>
              <a:rPr lang="en-US" sz="16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3">
                    <a:lumMod val="50000"/>
                  </a:schemeClr>
                </a:solidFill>
              </a:rPr>
              <a:t>OpenAPI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pPr algn="ctr"/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879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Реализация идеи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83400" y="4211033"/>
            <a:ext cx="4652056" cy="2415677"/>
          </a:xfrm>
          <a:prstGeom prst="rect">
            <a:avLst/>
          </a:prstGeom>
        </p:spPr>
      </p:pic>
      <p:pic>
        <p:nvPicPr>
          <p:cNvPr id="8" name="Объект 3"/>
          <p:cNvPicPr>
            <a:picLocks/>
          </p:cNvPicPr>
          <p:nvPr/>
        </p:nvPicPr>
        <p:blipFill rotWithShape="1">
          <a:blip r:embed="rId3"/>
          <a:srcRect l="-1243" r="21407" b="10984"/>
          <a:stretch/>
        </p:blipFill>
        <p:spPr>
          <a:xfrm>
            <a:off x="9087682" y="2585434"/>
            <a:ext cx="2717799" cy="16255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Рисунок 8"/>
          <p:cNvPicPr/>
          <p:nvPr/>
        </p:nvPicPr>
        <p:blipFill rotWithShape="1">
          <a:blip r:embed="rId4"/>
          <a:srcRect l="30965" t="27174" r="28370" b="26235"/>
          <a:stretch/>
        </p:blipFill>
        <p:spPr>
          <a:xfrm>
            <a:off x="6488247" y="2585433"/>
            <a:ext cx="2298700" cy="16255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Объект 2"/>
          <p:cNvSpPr txBox="1">
            <a:spLocks/>
          </p:cNvSpPr>
          <p:nvPr/>
        </p:nvSpPr>
        <p:spPr>
          <a:xfrm>
            <a:off x="342901" y="2336872"/>
            <a:ext cx="5939028" cy="40364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Выполнение операций происходит на удаленном сервере, а пользователи только получают интерфейс к этому серверу. </a:t>
            </a:r>
          </a:p>
          <a:p>
            <a:r>
              <a:rPr lang="ru-RU" dirty="0" smtClean="0"/>
              <a:t>Это обеспечивает доступ к приложению с любой платформы.</a:t>
            </a:r>
          </a:p>
          <a:p>
            <a:r>
              <a:rPr lang="ru-RU" dirty="0" smtClean="0"/>
              <a:t>Планируется разработка под мобильные устройства и разработка сайта.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327768" y="1994356"/>
            <a:ext cx="351982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rgbClr val="FFFF00"/>
                </a:solidFill>
              </a:rPr>
              <a:t>Интерфейс программы</a:t>
            </a:r>
            <a:endParaRPr lang="ru-RU" sz="2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865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Бизнес-модель и маркетинг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336872"/>
            <a:ext cx="5035778" cy="426233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Сама программа (приложение) распространяется на безвозмездной основе</a:t>
            </a:r>
          </a:p>
          <a:p>
            <a:r>
              <a:rPr lang="ru-RU" dirty="0" smtClean="0"/>
              <a:t>Доход формируется за счет комиссии в 2% от совершаемых сделок</a:t>
            </a:r>
          </a:p>
          <a:p>
            <a:r>
              <a:rPr lang="ru-RU" dirty="0" smtClean="0"/>
              <a:t>Целевая аудитория:</a:t>
            </a:r>
          </a:p>
          <a:p>
            <a:pPr lvl="1"/>
            <a:r>
              <a:rPr lang="ru-RU" dirty="0"/>
              <a:t>начинающие трейдеры, которые хотят попробовать торговлю на бирже и находятся в начале своего </a:t>
            </a:r>
            <a:r>
              <a:rPr lang="ru-RU" dirty="0" smtClean="0"/>
              <a:t>пути</a:t>
            </a:r>
          </a:p>
          <a:p>
            <a:pPr lvl="1"/>
            <a:r>
              <a:rPr lang="ru-RU" dirty="0" smtClean="0"/>
              <a:t>опытные трейдеры, занимающиеся </a:t>
            </a:r>
            <a:r>
              <a:rPr lang="ru-RU" dirty="0" err="1" smtClean="0"/>
              <a:t>трейдингом</a:t>
            </a:r>
            <a:r>
              <a:rPr lang="ru-RU" dirty="0" smtClean="0"/>
              <a:t> непрофессионально, для повышения личного благосостояния</a:t>
            </a:r>
          </a:p>
          <a:p>
            <a:pPr marL="457200" lvl="1" indent="0">
              <a:buNone/>
            </a:pPr>
            <a:endParaRPr lang="ru-RU" dirty="0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94123" y="2336872"/>
            <a:ext cx="4700058" cy="391152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ПРОДВИЖЕНИЕ:</a:t>
            </a:r>
          </a:p>
          <a:p>
            <a:r>
              <a:rPr lang="ru-RU" dirty="0" smtClean="0"/>
              <a:t>Продвижение </a:t>
            </a:r>
            <a:r>
              <a:rPr lang="ru-RU" dirty="0"/>
              <a:t>через социальные сети </a:t>
            </a:r>
          </a:p>
          <a:p>
            <a:r>
              <a:rPr lang="ru-RU" dirty="0"/>
              <a:t>Рассылка торговых </a:t>
            </a:r>
            <a:r>
              <a:rPr lang="ru-RU" dirty="0" smtClean="0"/>
              <a:t>бизнес-предложений брокерским компаниям и банкам для размещения ссылки на программу на сайте и в </a:t>
            </a:r>
            <a:r>
              <a:rPr lang="ru-RU" dirty="0" err="1" smtClean="0"/>
              <a:t>соц.сетях</a:t>
            </a:r>
            <a:endParaRPr lang="ru-RU" dirty="0"/>
          </a:p>
          <a:p>
            <a:r>
              <a:rPr lang="ru-RU" dirty="0" smtClean="0"/>
              <a:t>Привлечение </a:t>
            </a:r>
            <a:r>
              <a:rPr lang="ru-RU" dirty="0" err="1" smtClean="0"/>
              <a:t>блогеров</a:t>
            </a:r>
            <a:r>
              <a:rPr lang="ru-RU" dirty="0" smtClean="0"/>
              <a:t>, занимающихся финансовой аналитикой и </a:t>
            </a:r>
            <a:r>
              <a:rPr lang="ru-RU" dirty="0" err="1" smtClean="0"/>
              <a:t>трейдингом</a:t>
            </a:r>
            <a:endParaRPr lang="ru-RU" dirty="0"/>
          </a:p>
          <a:p>
            <a:pPr>
              <a:buFontTx/>
              <a:buChar char="-"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527471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Анализ конкурентов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7052737"/>
              </p:ext>
            </p:extLst>
          </p:nvPr>
        </p:nvGraphicFramePr>
        <p:xfrm>
          <a:off x="680319" y="2190496"/>
          <a:ext cx="10420496" cy="3981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801">
                  <a:extLst>
                    <a:ext uri="{9D8B030D-6E8A-4147-A177-3AD203B41FA5}">
                      <a16:colId xmlns:a16="http://schemas.microsoft.com/office/drawing/2014/main" xmlns="" val="235789095"/>
                    </a:ext>
                  </a:extLst>
                </a:gridCol>
                <a:gridCol w="3787447">
                  <a:extLst>
                    <a:ext uri="{9D8B030D-6E8A-4147-A177-3AD203B41FA5}">
                      <a16:colId xmlns:a16="http://schemas.microsoft.com/office/drawing/2014/main" xmlns="" val="193224632"/>
                    </a:ext>
                  </a:extLst>
                </a:gridCol>
                <a:gridCol w="2605124">
                  <a:extLst>
                    <a:ext uri="{9D8B030D-6E8A-4147-A177-3AD203B41FA5}">
                      <a16:colId xmlns:a16="http://schemas.microsoft.com/office/drawing/2014/main" xmlns="" val="3139476584"/>
                    </a:ext>
                  </a:extLst>
                </a:gridCol>
                <a:gridCol w="2605124">
                  <a:extLst>
                    <a:ext uri="{9D8B030D-6E8A-4147-A177-3AD203B41FA5}">
                      <a16:colId xmlns:a16="http://schemas.microsoft.com/office/drawing/2014/main" xmlns="" val="1349837192"/>
                    </a:ext>
                  </a:extLst>
                </a:gridCol>
              </a:tblGrid>
              <a:tr h="45212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Название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Особенности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Условия использования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Недостатки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5826308"/>
                  </a:ext>
                </a:extLst>
              </a:tr>
              <a:tr h="78638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MetaTrader5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Хэджинг</a:t>
                      </a:r>
                      <a:r>
                        <a:rPr lang="ru-RU" sz="1200" dirty="0" smtClean="0"/>
                        <a:t> - на одном инструменте может быть открыто несколько позиций в текущий момент времени.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Демо</a:t>
                      </a:r>
                      <a:r>
                        <a:rPr lang="ru-RU" sz="1200" dirty="0" smtClean="0"/>
                        <a:t>-версия</a:t>
                      </a:r>
                    </a:p>
                    <a:p>
                      <a:r>
                        <a:rPr lang="ru-RU" sz="1200" dirty="0" smtClean="0"/>
                        <a:t>Цена</a:t>
                      </a:r>
                      <a:r>
                        <a:rPr lang="ru-RU" sz="1200" baseline="0" dirty="0" smtClean="0"/>
                        <a:t> полной версии не указана, нужно запрашивать у продавца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baseline="0" dirty="0" smtClean="0"/>
                        <a:t>огромный функционал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baseline="0" dirty="0" smtClean="0"/>
                        <a:t>загруженный интерфейс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dirty="0" smtClean="0"/>
                        <a:t>негибкое</a:t>
                      </a:r>
                      <a:r>
                        <a:rPr lang="ru-RU" sz="1200" baseline="0" dirty="0" smtClean="0"/>
                        <a:t> тестирование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23956103"/>
                  </a:ext>
                </a:extLst>
              </a:tr>
              <a:tr h="1066292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MetaStock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Помогает пользователю определиться со следующими вопросами:</a:t>
                      </a:r>
                    </a:p>
                    <a:p>
                      <a:r>
                        <a:rPr lang="ru-RU" sz="1200" dirty="0" smtClean="0"/>
                        <a:t>1)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Какой инструмент для торговли выбрать?</a:t>
                      </a:r>
                    </a:p>
                    <a:p>
                      <a:r>
                        <a:rPr lang="ru-RU" sz="1200" dirty="0" smtClean="0"/>
                        <a:t>2) Какую торговую стратегию выбрать для этого инструмента?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Только</a:t>
                      </a:r>
                      <a:r>
                        <a:rPr lang="ru-RU" sz="1200" baseline="0" dirty="0" smtClean="0"/>
                        <a:t> полная версия. </a:t>
                      </a:r>
                      <a:r>
                        <a:rPr lang="ru-RU" sz="1200" dirty="0" smtClean="0"/>
                        <a:t>От 45 938 р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-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система в режиме тестирования работает крайне медленно</a:t>
                      </a:r>
                    </a:p>
                    <a:p>
                      <a:r>
                        <a:rPr lang="ru-RU" sz="1200" dirty="0" smtClean="0"/>
                        <a:t>-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отсутствует возможность импорта каких-либо данных, а единственный допустимый формат – собственный формат </a:t>
                      </a:r>
                      <a:r>
                        <a:rPr lang="ru-RU" sz="1200" dirty="0" err="1" smtClean="0"/>
                        <a:t>MetaStock</a:t>
                      </a:r>
                      <a:endParaRPr lang="ru-RU" sz="12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32545507"/>
                  </a:ext>
                </a:extLst>
              </a:tr>
              <a:tr h="1066292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ActTrader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dirty="0" smtClean="0"/>
                        <a:t>обладает очень быстрой реакцией на действия пользователя и не требует много времени при запуске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dirty="0" smtClean="0"/>
                        <a:t>инструмент </a:t>
                      </a:r>
                      <a:r>
                        <a:rPr lang="ru-RU" sz="1200" dirty="0" err="1" smtClean="0"/>
                        <a:t>ActFX</a:t>
                      </a:r>
                      <a:r>
                        <a:rPr lang="ru-RU" sz="1200" dirty="0" smtClean="0"/>
                        <a:t>, который оказывается очень полезным при оценке графиков, тестировании стратегий и автоматическом открытии или закрытии позиций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Очень</a:t>
                      </a:r>
                      <a:r>
                        <a:rPr lang="ru-RU" sz="1200" baseline="0" dirty="0" smtClean="0"/>
                        <a:t> урезанная </a:t>
                      </a:r>
                      <a:r>
                        <a:rPr lang="ru-RU" sz="1200" baseline="0" dirty="0" err="1" smtClean="0"/>
                        <a:t>д</a:t>
                      </a:r>
                      <a:r>
                        <a:rPr lang="ru-RU" sz="1200" dirty="0" err="1" smtClean="0"/>
                        <a:t>емо</a:t>
                      </a:r>
                      <a:r>
                        <a:rPr lang="ru-RU" sz="1200" dirty="0" smtClean="0"/>
                        <a:t>-версия</a:t>
                      </a:r>
                    </a:p>
                    <a:p>
                      <a:r>
                        <a:rPr lang="ru-RU" sz="1200" dirty="0" smtClean="0"/>
                        <a:t>Цена полной версии не указана, нужно запрашивать</a:t>
                      </a:r>
                      <a:r>
                        <a:rPr lang="ru-RU" sz="1200" baseline="0" dirty="0" smtClean="0"/>
                        <a:t> у продавца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-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функционал программы может показаться профессиональным трейдерам недостаточно широким</a:t>
                      </a:r>
                    </a:p>
                    <a:p>
                      <a:r>
                        <a:rPr lang="ru-RU" sz="1200" dirty="0" smtClean="0"/>
                        <a:t>-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нельзя торговать одновременно несколькими инструментами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420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8978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Конкурентные преимущества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203553793"/>
              </p:ext>
            </p:extLst>
          </p:nvPr>
        </p:nvGraphicFramePr>
        <p:xfrm>
          <a:off x="2032000" y="2212848"/>
          <a:ext cx="8128000" cy="3925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9383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Риски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2156604"/>
            <a:ext cx="10025060" cy="4451229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b="1" u="sng" dirty="0" smtClean="0">
                <a:solidFill>
                  <a:srgbClr val="F8FDB1"/>
                </a:solidFill>
              </a:rPr>
              <a:t>Операционный </a:t>
            </a:r>
            <a:r>
              <a:rPr lang="ru-RU" b="1" u="sng" dirty="0">
                <a:solidFill>
                  <a:srgbClr val="F8FDB1"/>
                </a:solidFill>
              </a:rPr>
              <a:t>риск.</a:t>
            </a:r>
            <a:r>
              <a:rPr lang="ru-RU" dirty="0"/>
              <a:t> Никакой программный продукт не может гарантировать 100% надёжности и отказоустойчивости.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b="1" u="sng" dirty="0">
                <a:solidFill>
                  <a:srgbClr val="F8FDB1"/>
                </a:solidFill>
              </a:rPr>
              <a:t>Повышенная волатильность.</a:t>
            </a:r>
            <a:r>
              <a:rPr lang="ru-RU" dirty="0"/>
              <a:t> В некоторых ситуациях на бирже возникает перепад стоимости активов, который не был предусмотрен в программном коде. 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b="1" u="sng" dirty="0">
                <a:solidFill>
                  <a:srgbClr val="F8FDB1"/>
                </a:solidFill>
              </a:rPr>
              <a:t>Манипуляции на рынке. </a:t>
            </a:r>
            <a:r>
              <a:rPr lang="ru-RU" dirty="0"/>
              <a:t>Крупные разработчики алгоритмов могут манипулировать ценами на активы, что приводит к выгодному для них повышению или снижению цен. 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b="1" u="sng" dirty="0">
                <a:solidFill>
                  <a:srgbClr val="F8FDB1"/>
                </a:solidFill>
              </a:rPr>
              <a:t>Снижение ликвидности.</a:t>
            </a:r>
            <a:r>
              <a:rPr lang="ru-RU" dirty="0"/>
              <a:t> Сильная зависимость биржи от деятельности роботов ведёт к резкому падению уровня прибыли при внезапном уходе с рынка, отключения от сети или программных сбоях. 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b="1" u="sng" dirty="0">
                <a:solidFill>
                  <a:srgbClr val="F8FDB1"/>
                </a:solidFill>
              </a:rPr>
              <a:t>Увеличение затрат</a:t>
            </a:r>
            <a:r>
              <a:rPr lang="ru-RU" dirty="0"/>
              <a:t> на содержание оборудования серверов. Постоянное возрастание количества трейдеров, использующих роботов повлекло за собой необходимость вкладывания денег в аппаратуру, способную выдержать наплыв необходимого количества юзеров.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b="1" u="sng" dirty="0">
                <a:solidFill>
                  <a:srgbClr val="F8FDB1"/>
                </a:solidFill>
              </a:rPr>
              <a:t>Изменения в законодательстве</a:t>
            </a:r>
            <a:r>
              <a:rPr lang="ru-RU" dirty="0" smtClean="0"/>
              <a:t>, связанные с ужесточением регулирования алгоритмического </a:t>
            </a:r>
            <a:r>
              <a:rPr lang="ru-RU" dirty="0" err="1" smtClean="0"/>
              <a:t>трейдинга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b="1" u="sng" dirty="0">
                <a:solidFill>
                  <a:srgbClr val="F8FDB1"/>
                </a:solidFill>
              </a:rPr>
              <a:t>Недостаточная квалификация </a:t>
            </a:r>
            <a:r>
              <a:rPr lang="ru-RU" b="1" u="sng" dirty="0" smtClean="0">
                <a:solidFill>
                  <a:srgbClr val="F8FDB1"/>
                </a:solidFill>
              </a:rPr>
              <a:t>сотрудников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Слабая экономика – отсутствие свободных денег для вложений у пользователя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Маркетинг - нежелание сотрудничать от брокеров, банков и </a:t>
            </a:r>
            <a:r>
              <a:rPr lang="ru-RU" dirty="0" err="1"/>
              <a:t>блогеров</a:t>
            </a:r>
            <a:endParaRPr lang="ru-RU" dirty="0"/>
          </a:p>
          <a:p>
            <a:pPr marL="0" indent="0">
              <a:buNone/>
            </a:pPr>
            <a:endParaRPr lang="ru-RU" b="1" u="sng" dirty="0">
              <a:solidFill>
                <a:srgbClr val="F8FDB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115486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Фиолетовый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Берлин</Template>
  <TotalTime>723</TotalTime>
  <Words>721</Words>
  <Application>Microsoft Office PowerPoint</Application>
  <PresentationFormat>Широкоэкранный</PresentationFormat>
  <Paragraphs>148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Gungsuh</vt:lpstr>
      <vt:lpstr>Helvetica</vt:lpstr>
      <vt:lpstr>Times New Roman</vt:lpstr>
      <vt:lpstr>Trebuchet MS</vt:lpstr>
      <vt:lpstr>Берлин</vt:lpstr>
      <vt:lpstr>Презентация PowerPoint</vt:lpstr>
      <vt:lpstr>Идея проекта</vt:lpstr>
      <vt:lpstr>Актуальность</vt:lpstr>
      <vt:lpstr>Реализация идеи</vt:lpstr>
      <vt:lpstr>Реализация идеи</vt:lpstr>
      <vt:lpstr>Бизнес-модель и маркетинг</vt:lpstr>
      <vt:lpstr>Анализ конкурентов</vt:lpstr>
      <vt:lpstr>Конкурентные преимущества</vt:lpstr>
      <vt:lpstr>Риски</vt:lpstr>
      <vt:lpstr>Смета затрат и финансовый план</vt:lpstr>
      <vt:lpstr>Спасибо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Владислав Гладкий</dc:creator>
  <cp:lastModifiedBy>Башелханов Игорь Викторович</cp:lastModifiedBy>
  <cp:revision>52</cp:revision>
  <dcterms:created xsi:type="dcterms:W3CDTF">2021-02-19T08:20:03Z</dcterms:created>
  <dcterms:modified xsi:type="dcterms:W3CDTF">2021-02-20T10:04:55Z</dcterms:modified>
</cp:coreProperties>
</file>