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9926638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4EC4"/>
    <a:srgbClr val="2F64B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53"/>
  </p:normalViewPr>
  <p:slideViewPr>
    <p:cSldViewPr snapToGrid="0">
      <p:cViewPr varScale="1">
        <p:scale>
          <a:sx n="93" d="100"/>
          <a:sy n="93" d="100"/>
        </p:scale>
        <p:origin x="302" y="77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609887" y="1577340"/>
            <a:ext cx="5306020" cy="387798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281839" y="1577340"/>
            <a:ext cx="5306020" cy="387798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C38803-E6BE-4ED6-8CC3-246ED1AD5780}" type="datetimeFigureOut">
              <a:rPr lang="ru-RU"/>
              <a:t>16.02.2026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5741414" y="0"/>
            <a:ext cx="6452521" cy="6858000"/>
          </a:xfrm>
          <a:prstGeom prst="rect">
            <a:avLst/>
          </a:prstGeom>
          <a:gradFill>
            <a:gsLst>
              <a:gs pos="0">
                <a:srgbClr val="7F4EC4"/>
              </a:gs>
              <a:gs pos="28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7F4EC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500" dirty="0"/>
          </a:p>
        </p:txBody>
      </p:sp>
      <p:pic>
        <p:nvPicPr>
          <p:cNvPr id="6" name="Рисунок 5" descr="Изображение выглядит как Шрифт, Графика, снимок экрана, графический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72F33ADE-91D5-EF6D-0CF4-6B562A6ECF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8600" y="6172550"/>
            <a:ext cx="1591213" cy="517273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effectLst>
            <a:softEdge rad="12700"/>
          </a:effectLst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72AC4B3-9B1F-4E80-A6D6-5226E6AC690F}"/>
              </a:ext>
            </a:extLst>
          </p:cNvPr>
          <p:cNvSpPr/>
          <p:nvPr/>
        </p:nvSpPr>
        <p:spPr bwMode="auto">
          <a:xfrm>
            <a:off x="0" y="0"/>
            <a:ext cx="5753873" cy="3593079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69B898C-6F0A-4814-B878-310FD4BB749D}"/>
              </a:ext>
            </a:extLst>
          </p:cNvPr>
          <p:cNvSpPr/>
          <p:nvPr/>
        </p:nvSpPr>
        <p:spPr bwMode="auto">
          <a:xfrm>
            <a:off x="0" y="3593079"/>
            <a:ext cx="5753873" cy="3264921"/>
          </a:xfrm>
          <a:prstGeom prst="rect">
            <a:avLst/>
          </a:prstGeom>
          <a:gradFill>
            <a:gsLst>
              <a:gs pos="66000">
                <a:schemeClr val="accent1">
                  <a:lumMod val="45000"/>
                  <a:lumOff val="55000"/>
                </a:schemeClr>
              </a:gs>
              <a:gs pos="100000">
                <a:srgbClr val="7F4EC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8" name="object 5"/>
          <p:cNvSpPr txBox="1">
            <a:spLocks noGrp="1"/>
          </p:cNvSpPr>
          <p:nvPr>
            <p:ph type="title"/>
          </p:nvPr>
        </p:nvSpPr>
        <p:spPr bwMode="auto">
          <a:xfrm>
            <a:off x="93745" y="4344163"/>
            <a:ext cx="5635690" cy="660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i="1" dirty="0">
                <a:latin typeface="Book Antiqua"/>
                <a:cs typeface="+mn-cs"/>
              </a:rPr>
              <a:t>Название проекта/исследования</a:t>
            </a:r>
            <a:br>
              <a:rPr lang="ru-RU" sz="1400" i="1" dirty="0">
                <a:latin typeface="Book Antiqua"/>
                <a:cs typeface="+mn-cs"/>
              </a:rPr>
            </a:br>
            <a:r>
              <a:rPr lang="ru-RU" sz="1400" b="0" i="1" dirty="0">
                <a:latin typeface="Book Antiqua"/>
                <a:cs typeface="+mn-cs"/>
              </a:rPr>
              <a:t>(Краткое и понятное, отражающее суть)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rcRect l="1" t="54117" r="-5555" b="26640"/>
          <a:stretch/>
        </p:blipFill>
        <p:spPr bwMode="auto">
          <a:xfrm>
            <a:off x="10136088" y="209102"/>
            <a:ext cx="1823725" cy="5775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5930571" y="300733"/>
            <a:ext cx="22282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spc="-108" dirty="0">
                <a:solidFill>
                  <a:schemeClr val="bg1"/>
                </a:solidFill>
                <a:latin typeface="Book Antiqua"/>
                <a:cs typeface="Arial"/>
              </a:rPr>
              <a:t>ФОРМА ЗАЯВКИ</a:t>
            </a:r>
            <a:endParaRPr lang="ru-RU" dirty="0">
              <a:solidFill>
                <a:schemeClr val="bg1"/>
              </a:solidFill>
              <a:latin typeface="Book Antiqua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6606FCD-D350-4CB7-9D69-EDB485204FA8}"/>
              </a:ext>
            </a:extLst>
          </p:cNvPr>
          <p:cNvSpPr/>
          <p:nvPr/>
        </p:nvSpPr>
        <p:spPr bwMode="auto">
          <a:xfrm>
            <a:off x="5930571" y="1015008"/>
            <a:ext cx="6167721" cy="1458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ключевые действия и достигнутые результаты (цифры, охваты, отзывы или другие измеримые показатели)</a:t>
            </a:r>
            <a:endParaRPr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A8AE632-8551-42FF-963C-499A19B2DEA1}"/>
              </a:ext>
            </a:extLst>
          </p:cNvPr>
          <p:cNvSpPr/>
          <p:nvPr/>
        </p:nvSpPr>
        <p:spPr bwMode="auto">
          <a:xfrm>
            <a:off x="5930571" y="2629585"/>
            <a:ext cx="6167722" cy="13900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Актуальность проекта/Исследования;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E0FAB4-A9BE-4B65-912D-B5385FF88A35}"/>
              </a:ext>
            </a:extLst>
          </p:cNvPr>
          <p:cNvSpPr/>
          <p:nvPr/>
        </p:nvSpPr>
        <p:spPr bwMode="auto">
          <a:xfrm>
            <a:off x="5930571" y="4172105"/>
            <a:ext cx="6167722" cy="1088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планы по развитию и масштабированию;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213E3C-8407-4604-B8BD-CE7DC78BD2BF}"/>
              </a:ext>
            </a:extLst>
          </p:cNvPr>
          <p:cNvSpPr/>
          <p:nvPr/>
        </p:nvSpPr>
        <p:spPr bwMode="auto">
          <a:xfrm>
            <a:off x="5930571" y="5413436"/>
            <a:ext cx="6167721" cy="5300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100" i="1" dirty="0">
                <a:solidFill>
                  <a:schemeClr val="tx1"/>
                </a:solidFill>
                <a:latin typeface="Book Antiqua"/>
              </a:rPr>
              <a:t>ссылка на дополнительные материалы (необходимые для отражения сути работы и основных результатов деятельности, загруженные в облачное хранилище (</a:t>
            </a:r>
            <a:r>
              <a:rPr lang="ru-RU" sz="1100" i="1" dirty="0" err="1">
                <a:solidFill>
                  <a:schemeClr val="tx1"/>
                </a:solidFill>
                <a:latin typeface="Book Antiqua"/>
              </a:rPr>
              <a:t>яндексдиск</a:t>
            </a:r>
            <a:r>
              <a:rPr lang="ru-RU" sz="1100" i="1" dirty="0">
                <a:solidFill>
                  <a:schemeClr val="tx1"/>
                </a:solidFill>
                <a:latin typeface="Book Antiqua"/>
              </a:rPr>
              <a:t>, </a:t>
            </a:r>
            <a:r>
              <a:rPr lang="ru-RU" sz="1100" i="1" dirty="0" err="1">
                <a:solidFill>
                  <a:schemeClr val="tx1"/>
                </a:solidFill>
                <a:latin typeface="Book Antiqua"/>
              </a:rPr>
              <a:t>облакоmailru</a:t>
            </a:r>
            <a:r>
              <a:rPr lang="ru-RU" sz="1100" i="1" dirty="0">
                <a:solidFill>
                  <a:schemeClr val="tx1"/>
                </a:solidFill>
                <a:latin typeface="Book Antiqua"/>
              </a:rPr>
              <a:t>, </a:t>
            </a:r>
            <a:r>
              <a:rPr lang="ru-RU" sz="1100" i="1" dirty="0" err="1">
                <a:solidFill>
                  <a:schemeClr val="tx1"/>
                </a:solidFill>
                <a:latin typeface="Book Antiqua"/>
              </a:rPr>
              <a:t>googledrive</a:t>
            </a:r>
            <a:r>
              <a:rPr lang="ru-RU" sz="1100" i="1" dirty="0">
                <a:solidFill>
                  <a:schemeClr val="tx1"/>
                </a:solidFill>
                <a:latin typeface="Book Antiqua"/>
              </a:rPr>
              <a:t> и пр.) и предоставленные в виде ссылки с открытым доступом для просмотра.).</a:t>
            </a:r>
            <a:endParaRPr lang="ru-RU" sz="11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2CE2BB8-ABD6-4E07-AF05-5EFAB1EEC7E0}"/>
              </a:ext>
            </a:extLst>
          </p:cNvPr>
          <p:cNvSpPr/>
          <p:nvPr/>
        </p:nvSpPr>
        <p:spPr bwMode="auto">
          <a:xfrm>
            <a:off x="5849515" y="6095936"/>
            <a:ext cx="4406593" cy="670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defRPr/>
            </a:pPr>
            <a:r>
              <a:rPr lang="ru-RU" sz="1200" i="1" dirty="0">
                <a:solidFill>
                  <a:schemeClr val="bg1"/>
                </a:solidFill>
                <a:latin typeface="Book Antiqua"/>
              </a:rPr>
              <a:t>Текст должен вмещаться в указанные поля и отвечать критериям: кегль 12-14 </a:t>
            </a:r>
            <a:r>
              <a:rPr lang="ru-RU" sz="1200" i="1" dirty="0" err="1">
                <a:solidFill>
                  <a:schemeClr val="bg1"/>
                </a:solidFill>
                <a:latin typeface="Book Antiqua"/>
              </a:rPr>
              <a:t>pt</a:t>
            </a:r>
            <a:r>
              <a:rPr lang="ru-RU" sz="1200" i="1" dirty="0">
                <a:solidFill>
                  <a:schemeClr val="bg1"/>
                </a:solidFill>
                <a:latin typeface="Book Antiqua"/>
              </a:rPr>
              <a:t>, выравнивание по ширине.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0193799-75F8-4F78-9D0A-4E3C3697525F}"/>
              </a:ext>
            </a:extLst>
          </p:cNvPr>
          <p:cNvSpPr/>
          <p:nvPr/>
        </p:nvSpPr>
        <p:spPr bwMode="auto">
          <a:xfrm>
            <a:off x="87736" y="3738245"/>
            <a:ext cx="5647708" cy="495187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>
                <a:solidFill>
                  <a:srgbClr val="2F64B0"/>
                </a:solidFill>
                <a:latin typeface="Book Antiqua"/>
              </a:rPr>
              <a:t>Направление «название направления»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F829FB8-9B2E-4AF6-9CBD-1299BA879164}"/>
              </a:ext>
            </a:extLst>
          </p:cNvPr>
          <p:cNvSpPr/>
          <p:nvPr/>
        </p:nvSpPr>
        <p:spPr bwMode="auto">
          <a:xfrm>
            <a:off x="551936" y="116302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7D1E176-57FE-448A-A223-BCF0133B9915}"/>
              </a:ext>
            </a:extLst>
          </p:cNvPr>
          <p:cNvSpPr/>
          <p:nvPr/>
        </p:nvSpPr>
        <p:spPr bwMode="auto">
          <a:xfrm>
            <a:off x="116686" y="2375823"/>
            <a:ext cx="2446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i="1" dirty="0">
                <a:latin typeface="Book Antiqua"/>
              </a:rPr>
              <a:t>(портретные, вертикальные, высокого разрешения, на нейтральном фоне, в деловом стиле, без фильтров и надписей,</a:t>
            </a:r>
            <a:br>
              <a:rPr lang="ru-RU" sz="1200" i="1" dirty="0">
                <a:latin typeface="Book Antiqua"/>
              </a:rPr>
            </a:br>
            <a:r>
              <a:rPr lang="ru-RU" sz="1200" i="1" dirty="0">
                <a:latin typeface="Book Antiqua"/>
              </a:rPr>
              <a:t>в формате: </a:t>
            </a:r>
            <a:r>
              <a:rPr lang="en-US" sz="1200" i="1" dirty="0">
                <a:latin typeface="Book Antiqua"/>
              </a:rPr>
              <a:t>JPEG, JPG</a:t>
            </a:r>
            <a:r>
              <a:rPr lang="ru-RU" sz="1200" i="1" dirty="0">
                <a:latin typeface="Book Antiqua"/>
              </a:rPr>
              <a:t>, </a:t>
            </a:r>
            <a:r>
              <a:rPr lang="en-US" sz="1200" i="1" dirty="0">
                <a:latin typeface="Book Antiqua"/>
              </a:rPr>
              <a:t>PNG)</a:t>
            </a:r>
            <a:endParaRPr lang="ru-RU" sz="1200" i="1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EDE8162-761E-438F-A351-9D715502E22B}"/>
              </a:ext>
            </a:extLst>
          </p:cNvPr>
          <p:cNvSpPr/>
          <p:nvPr/>
        </p:nvSpPr>
        <p:spPr bwMode="auto">
          <a:xfrm>
            <a:off x="2672274" y="120382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Участника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курс/класс</a:t>
            </a:r>
            <a:endParaRPr lang="ru-RU" sz="8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9CC86FDB-F580-46DD-9497-C284A946B6FF}"/>
              </a:ext>
            </a:extLst>
          </p:cNvPr>
          <p:cNvSpPr/>
          <p:nvPr/>
        </p:nvSpPr>
        <p:spPr bwMode="auto">
          <a:xfrm>
            <a:off x="2667950" y="1551544"/>
            <a:ext cx="2834681" cy="461665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Участника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курс/класс</a:t>
            </a:r>
            <a:endParaRPr lang="ru-RU" sz="800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22B01CC-E7BA-48BF-BEA5-08FC553722AA}"/>
              </a:ext>
            </a:extLst>
          </p:cNvPr>
          <p:cNvSpPr/>
          <p:nvPr/>
        </p:nvSpPr>
        <p:spPr bwMode="auto">
          <a:xfrm>
            <a:off x="2666973" y="2013209"/>
            <a:ext cx="2834681" cy="707886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</a:t>
            </a:r>
            <a:r>
              <a:rPr lang="ru-RU" sz="1600" b="1" i="1" dirty="0">
                <a:solidFill>
                  <a:srgbClr val="2F64B0"/>
                </a:solidFill>
                <a:latin typeface="Book Antiqua"/>
                <a:cs typeface="Roboto"/>
              </a:rPr>
              <a:t>Научного руководителя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преподаваемый предмет</a:t>
            </a:r>
            <a:endParaRPr lang="ru-RU" sz="800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D4D76325-9179-4514-B50B-F1C7193FAB7A}"/>
              </a:ext>
            </a:extLst>
          </p:cNvPr>
          <p:cNvSpPr/>
          <p:nvPr/>
        </p:nvSpPr>
        <p:spPr bwMode="auto">
          <a:xfrm>
            <a:off x="2667950" y="597436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Участника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курс/класс</a:t>
            </a:r>
            <a:endParaRPr lang="ru-RU" sz="800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508C2885-9A7D-44C3-A5DB-FD6D1FD7E4B8}"/>
              </a:ext>
            </a:extLst>
          </p:cNvPr>
          <p:cNvSpPr/>
          <p:nvPr/>
        </p:nvSpPr>
        <p:spPr bwMode="auto">
          <a:xfrm>
            <a:off x="2667950" y="1074490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Участника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курс/класс</a:t>
            </a:r>
            <a:endParaRPr lang="ru-RU" sz="800" dirty="0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6E045AC2-D766-4522-AF9B-9692629B4232}"/>
              </a:ext>
            </a:extLst>
          </p:cNvPr>
          <p:cNvSpPr/>
          <p:nvPr/>
        </p:nvSpPr>
        <p:spPr bwMode="auto">
          <a:xfrm>
            <a:off x="1365681" y="116302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34D5A809-152B-40FD-B9FA-54871324D410}"/>
              </a:ext>
            </a:extLst>
          </p:cNvPr>
          <p:cNvSpPr/>
          <p:nvPr/>
        </p:nvSpPr>
        <p:spPr bwMode="auto">
          <a:xfrm>
            <a:off x="116686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5B87443D-F777-4A80-A5A7-316DFC102AC8}"/>
              </a:ext>
            </a:extLst>
          </p:cNvPr>
          <p:cNvSpPr/>
          <p:nvPr/>
        </p:nvSpPr>
        <p:spPr bwMode="auto">
          <a:xfrm>
            <a:off x="930431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50A0D685-1216-434E-926F-E6CA579596F3}"/>
              </a:ext>
            </a:extLst>
          </p:cNvPr>
          <p:cNvSpPr/>
          <p:nvPr/>
        </p:nvSpPr>
        <p:spPr bwMode="auto">
          <a:xfrm>
            <a:off x="1749002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3C2EACDB-AD06-4691-9C54-184619CA4FAA}"/>
              </a:ext>
            </a:extLst>
          </p:cNvPr>
          <p:cNvSpPr/>
          <p:nvPr/>
        </p:nvSpPr>
        <p:spPr bwMode="auto">
          <a:xfrm>
            <a:off x="2666973" y="2731304"/>
            <a:ext cx="28346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100" i="1" dirty="0">
                <a:latin typeface="Book Antiqua"/>
              </a:rPr>
              <a:t>Поля заполняются в соответствии с составом коллектива, если один участник, то заполняется только одно поле участника и научного руководителя</a:t>
            </a:r>
            <a:endParaRPr lang="ru-RU" sz="1100" i="1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DA2A403-F02E-4601-9FBB-B6A2E4CF4EBC}"/>
              </a:ext>
            </a:extLst>
          </p:cNvPr>
          <p:cNvSpPr/>
          <p:nvPr/>
        </p:nvSpPr>
        <p:spPr bwMode="auto">
          <a:xfrm>
            <a:off x="93706" y="5128537"/>
            <a:ext cx="5666085" cy="1348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основная идея и цели проекта/исследования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EFD39-F042-A291-AD1F-6D49227761B4}"/>
              </a:ext>
            </a:extLst>
          </p:cNvPr>
          <p:cNvSpPr txBox="1"/>
          <p:nvPr/>
        </p:nvSpPr>
        <p:spPr>
          <a:xfrm>
            <a:off x="-365719" y="4044616"/>
            <a:ext cx="71315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buNone/>
            </a:pPr>
            <a:r>
              <a:rPr lang="ru-RU" sz="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Филологических наук, Социально-гуманитарных наук</a:t>
            </a:r>
            <a:r>
              <a:rPr lang="ru-RU" sz="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Точных наук</a:t>
            </a:r>
            <a:r>
              <a:rPr lang="ru-RU" sz="800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Естественных </a:t>
            </a:r>
            <a:r>
              <a:rPr lang="ru-RU" sz="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</a:t>
            </a:r>
            <a:endParaRPr lang="ru-RU" sz="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883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Liberation Sans"/>
        <a:cs typeface="Liberation Sans"/>
      </a:majorFont>
      <a:minorFont>
        <a:latin typeface="Calibri"/>
        <a:ea typeface="Liberation Sans"/>
        <a:cs typeface="Liberation Sans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219</Words>
  <Application>Microsoft Office PowerPoint</Application>
  <DocSecurity>0</DocSecurity>
  <PresentationFormat>Широкоэкранный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Liberation Sans</vt:lpstr>
      <vt:lpstr>Roboto</vt:lpstr>
      <vt:lpstr>Times New Roman</vt:lpstr>
      <vt:lpstr>Тема Office</vt:lpstr>
      <vt:lpstr>Название проекта/исследования (Краткое и понятное, отражающее суть)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Грибова Анна Алексеевна</dc:creator>
  <cp:keywords/>
  <dc:description/>
  <cp:lastModifiedBy>Гвоздева Валерия Артёмовна</cp:lastModifiedBy>
  <cp:revision>50</cp:revision>
  <cp:lastPrinted>2025-11-26T10:30:22Z</cp:lastPrinted>
  <dcterms:created xsi:type="dcterms:W3CDTF">2025-04-01T06:44:46Z</dcterms:created>
  <dcterms:modified xsi:type="dcterms:W3CDTF">2026-02-16T10:08:34Z</dcterms:modified>
  <cp:category/>
  <dc:identifier/>
  <cp:contentStatus/>
  <dc:language/>
  <cp:version/>
</cp:coreProperties>
</file>