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21"/>
  </p:notesMasterIdLst>
  <p:sldIdLst>
    <p:sldId id="256" r:id="rId2"/>
    <p:sldId id="257" r:id="rId3"/>
    <p:sldId id="258" r:id="rId4"/>
    <p:sldId id="310" r:id="rId5"/>
    <p:sldId id="277" r:id="rId6"/>
    <p:sldId id="274" r:id="rId7"/>
    <p:sldId id="275" r:id="rId8"/>
    <p:sldId id="266" r:id="rId9"/>
    <p:sldId id="276" r:id="rId10"/>
    <p:sldId id="306" r:id="rId11"/>
    <p:sldId id="309" r:id="rId12"/>
    <p:sldId id="307" r:id="rId13"/>
    <p:sldId id="297" r:id="rId14"/>
    <p:sldId id="279" r:id="rId15"/>
    <p:sldId id="311" r:id="rId16"/>
    <p:sldId id="272" r:id="rId17"/>
    <p:sldId id="273" r:id="rId18"/>
    <p:sldId id="312" r:id="rId19"/>
    <p:sldId id="31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B2B9"/>
    <a:srgbClr val="19868B"/>
    <a:srgbClr val="25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2750" autoAdjust="0"/>
  </p:normalViewPr>
  <p:slideViewPr>
    <p:cSldViewPr snapToGrid="0">
      <p:cViewPr varScale="1">
        <p:scale>
          <a:sx n="71" d="100"/>
          <a:sy n="71" d="100"/>
        </p:scale>
        <p:origin x="21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DD4B5D-1695-4E71-8977-61993E752735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FCD3F0-E5EB-47CC-A708-62321F5286BB}">
      <dgm:prSet phldrT="[Текст]" custT="1"/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27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ru-RU" sz="1600" b="1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родители (законные представители) </a:t>
          </a:r>
          <a:r>
            <a:rPr lang="ru-RU" sz="1600" b="1" dirty="0" err="1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несовершен-нолетних</a:t>
          </a:r>
          <a:r>
            <a:rPr lang="ru-RU" sz="1600" b="1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 </a:t>
          </a:r>
          <a:r>
            <a:rPr lang="ru-RU" sz="1600" b="1" spc="-10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обучающихся</a:t>
          </a:r>
          <a:endParaRPr lang="ru-RU" sz="1600" b="1" dirty="0">
            <a:latin typeface="Georgia" panose="02040502050405020303" pitchFamily="18" charset="0"/>
          </a:endParaRPr>
        </a:p>
      </dgm:t>
    </dgm:pt>
    <dgm:pt modelId="{C83AC292-3FF0-48BD-8566-97B3B7C8ED25}" type="parTrans" cxnId="{5DAFDA7B-7687-457B-86E7-BF3D4CD99B40}">
      <dgm:prSet/>
      <dgm:spPr/>
      <dgm:t>
        <a:bodyPr/>
        <a:lstStyle/>
        <a:p>
          <a:endParaRPr lang="ru-RU"/>
        </a:p>
      </dgm:t>
    </dgm:pt>
    <dgm:pt modelId="{EAF71284-428A-403E-BC3C-6E8C20D44F5D}" type="sibTrans" cxnId="{5DAFDA7B-7687-457B-86E7-BF3D4CD99B4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CAD6B383-3B66-4062-941E-034FA75DB6A3}">
      <dgm:prSet phldrT="[Текст]" custT="1"/>
      <dgm:spPr>
        <a:gradFill flip="none" rotWithShape="1">
          <a:gsLst>
            <a:gs pos="0">
              <a:srgbClr val="21B2B9"/>
            </a:gs>
            <a:gs pos="50000">
              <a:srgbClr val="25C5CD"/>
            </a:gs>
            <a:gs pos="100000">
              <a:schemeClr val="accent3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ln>
          <a:solidFill>
            <a:srgbClr val="7030A0"/>
          </a:solidFill>
        </a:ln>
      </dgm:spPr>
      <dgm:t>
        <a:bodyPr/>
        <a:lstStyle/>
        <a:p>
          <a:pPr marL="0" indent="0"/>
          <a:r>
            <a:rPr lang="ru-RU" sz="1500" b="1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педагогические</a:t>
          </a:r>
          <a:r>
            <a:rPr lang="ru-RU" sz="1600" b="1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 работники </a:t>
          </a:r>
          <a:endParaRPr lang="ru-RU" sz="1600" b="1" dirty="0">
            <a:latin typeface="Georgia" panose="02040502050405020303" pitchFamily="18" charset="0"/>
          </a:endParaRPr>
        </a:p>
      </dgm:t>
    </dgm:pt>
    <dgm:pt modelId="{97CD650A-B404-44DE-AAB6-2DFC97CFA230}" type="parTrans" cxnId="{A1EA9BE2-CAD1-43B6-A5B1-1A28B223A2BB}">
      <dgm:prSet/>
      <dgm:spPr/>
      <dgm:t>
        <a:bodyPr/>
        <a:lstStyle/>
        <a:p>
          <a:endParaRPr lang="ru-RU"/>
        </a:p>
      </dgm:t>
    </dgm:pt>
    <dgm:pt modelId="{08FDA727-B199-431D-904F-687CD2EE06A3}" type="sibTrans" cxnId="{A1EA9BE2-CAD1-43B6-A5B1-1A28B223A2BB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379FCA86-F35A-4BAA-8648-9E2E87AFF02B}">
      <dgm:prSet phldrT="[Текст]" custT="1"/>
      <dgm:spPr>
        <a:gradFill flip="none" rotWithShape="1">
          <a:gsLst>
            <a:gs pos="0">
              <a:srgbClr val="19868B"/>
            </a:gs>
            <a:gs pos="50000">
              <a:srgbClr val="25C5CD"/>
            </a:gs>
            <a:gs pos="100000">
              <a:schemeClr val="accent3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ln>
          <a:solidFill>
            <a:srgbClr val="7030A0"/>
          </a:solidFill>
        </a:ln>
      </dgm:spPr>
      <dgm:t>
        <a:bodyPr/>
        <a:lstStyle/>
        <a:p>
          <a:r>
            <a:rPr lang="ru-RU" sz="1600" b="1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обучающиеся</a:t>
          </a:r>
          <a:endParaRPr lang="ru-RU" sz="1600" dirty="0"/>
        </a:p>
      </dgm:t>
    </dgm:pt>
    <dgm:pt modelId="{052CA6BA-D1B3-4ABB-A28D-26BC55C846D0}" type="parTrans" cxnId="{01E75C15-8024-4555-831B-730DD9BDDFD1}">
      <dgm:prSet/>
      <dgm:spPr/>
      <dgm:t>
        <a:bodyPr/>
        <a:lstStyle/>
        <a:p>
          <a:endParaRPr lang="ru-RU"/>
        </a:p>
      </dgm:t>
    </dgm:pt>
    <dgm:pt modelId="{66CC450D-B97E-4797-A455-99D7FA08B837}" type="sibTrans" cxnId="{01E75C15-8024-4555-831B-730DD9BDDFD1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AFB97C7D-4E6A-4D8B-A947-84F34C1669FE}" type="pres">
      <dgm:prSet presAssocID="{80DD4B5D-1695-4E71-8977-61993E752735}" presName="Name0" presStyleCnt="0">
        <dgm:presLayoutVars>
          <dgm:chMax val="21"/>
          <dgm:chPref val="21"/>
        </dgm:presLayoutVars>
      </dgm:prSet>
      <dgm:spPr/>
    </dgm:pt>
    <dgm:pt modelId="{DAC9C299-0F17-4E97-94F8-E1C5578E0FAB}" type="pres">
      <dgm:prSet presAssocID="{93FCD3F0-E5EB-47CC-A708-62321F5286BB}" presName="text1" presStyleCnt="0"/>
      <dgm:spPr/>
    </dgm:pt>
    <dgm:pt modelId="{4D0DBBA2-B487-48DB-A0EC-ED1A0AC1551E}" type="pres">
      <dgm:prSet presAssocID="{93FCD3F0-E5EB-47CC-A708-62321F5286BB}" presName="textRepeatNode" presStyleLbl="alignNode1" presStyleIdx="0" presStyleCnt="3" custScaleX="108650" custScaleY="103451" custLinFactNeighborY="-3338">
        <dgm:presLayoutVars>
          <dgm:chMax val="0"/>
          <dgm:chPref val="0"/>
          <dgm:bulletEnabled val="1"/>
        </dgm:presLayoutVars>
      </dgm:prSet>
      <dgm:spPr/>
    </dgm:pt>
    <dgm:pt modelId="{981F0568-1D49-4A62-AC87-B25943E7E8FA}" type="pres">
      <dgm:prSet presAssocID="{93FCD3F0-E5EB-47CC-A708-62321F5286BB}" presName="textaccent1" presStyleCnt="0"/>
      <dgm:spPr/>
    </dgm:pt>
    <dgm:pt modelId="{6C9166AB-CD1A-45AB-882A-E1415B82CD5B}" type="pres">
      <dgm:prSet presAssocID="{93FCD3F0-E5EB-47CC-A708-62321F5286BB}" presName="accentRepeatNode" presStyleLbl="solidAlignAcc1" presStyleIdx="0" presStyleCnt="6" custLinFactNeighborX="-60080" custLinFactNeighborY="-28547"/>
      <dgm:spPr>
        <a:ln>
          <a:solidFill>
            <a:srgbClr val="7030A0"/>
          </a:solidFill>
        </a:ln>
      </dgm:spPr>
    </dgm:pt>
    <dgm:pt modelId="{37EE6DE7-36B6-4710-8A47-BB543B5DABFA}" type="pres">
      <dgm:prSet presAssocID="{EAF71284-428A-403E-BC3C-6E8C20D44F5D}" presName="image1" presStyleCnt="0"/>
      <dgm:spPr/>
    </dgm:pt>
    <dgm:pt modelId="{D3878008-B5E8-4751-B394-7BFAAC278EC5}" type="pres">
      <dgm:prSet presAssocID="{EAF71284-428A-403E-BC3C-6E8C20D44F5D}" presName="imageRepeatNode" presStyleLbl="alignAcc1" presStyleIdx="0" presStyleCnt="3" custLinFactNeighborX="-827" custLinFactNeighborY="-2927"/>
      <dgm:spPr/>
    </dgm:pt>
    <dgm:pt modelId="{29291529-12DC-4517-8147-B3CA72F09441}" type="pres">
      <dgm:prSet presAssocID="{EAF71284-428A-403E-BC3C-6E8C20D44F5D}" presName="imageaccent1" presStyleCnt="0"/>
      <dgm:spPr/>
    </dgm:pt>
    <dgm:pt modelId="{CBF6212E-ACBF-4A37-A589-552CA3000944}" type="pres">
      <dgm:prSet presAssocID="{EAF71284-428A-403E-BC3C-6E8C20D44F5D}" presName="accentRepeatNode" presStyleLbl="solidAlignAcc1" presStyleIdx="1" presStyleCnt="6" custLinFactNeighborX="17670" custLinFactNeighborY="-8201"/>
      <dgm:spPr>
        <a:ln>
          <a:solidFill>
            <a:srgbClr val="7030A0"/>
          </a:solidFill>
        </a:ln>
      </dgm:spPr>
    </dgm:pt>
    <dgm:pt modelId="{BACBFFF5-C27A-4213-91C1-FDF7CEDF336C}" type="pres">
      <dgm:prSet presAssocID="{CAD6B383-3B66-4062-941E-034FA75DB6A3}" presName="text2" presStyleCnt="0"/>
      <dgm:spPr/>
    </dgm:pt>
    <dgm:pt modelId="{566692A9-EBCD-41BC-9DA6-29C32E130578}" type="pres">
      <dgm:prSet presAssocID="{CAD6B383-3B66-4062-941E-034FA75DB6A3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C89E29F-0672-41CE-B62E-52BCBB57B84D}" type="pres">
      <dgm:prSet presAssocID="{CAD6B383-3B66-4062-941E-034FA75DB6A3}" presName="textaccent2" presStyleCnt="0"/>
      <dgm:spPr/>
    </dgm:pt>
    <dgm:pt modelId="{8434DEEE-987A-461A-A072-93F3BF419F3D}" type="pres">
      <dgm:prSet presAssocID="{CAD6B383-3B66-4062-941E-034FA75DB6A3}" presName="accentRepeatNode" presStyleLbl="solidAlignAcc1" presStyleIdx="2" presStyleCnt="6" custLinFactNeighborX="7023" custLinFactNeighborY="16298"/>
      <dgm:spPr>
        <a:ln>
          <a:solidFill>
            <a:srgbClr val="7030A0"/>
          </a:solidFill>
        </a:ln>
      </dgm:spPr>
    </dgm:pt>
    <dgm:pt modelId="{96924696-4C3A-4F8C-9344-32397C9EC856}" type="pres">
      <dgm:prSet presAssocID="{08FDA727-B199-431D-904F-687CD2EE06A3}" presName="image2" presStyleCnt="0"/>
      <dgm:spPr/>
    </dgm:pt>
    <dgm:pt modelId="{62A02C1A-75AE-4F23-85E2-BB3E12EC64C4}" type="pres">
      <dgm:prSet presAssocID="{08FDA727-B199-431D-904F-687CD2EE06A3}" presName="imageRepeatNode" presStyleLbl="alignAcc1" presStyleIdx="1" presStyleCnt="3" custLinFactNeighborX="-4539" custLinFactNeighborY="-1377"/>
      <dgm:spPr/>
    </dgm:pt>
    <dgm:pt modelId="{E9044B85-CACA-4E85-B71E-576A6FFBEAAC}" type="pres">
      <dgm:prSet presAssocID="{08FDA727-B199-431D-904F-687CD2EE06A3}" presName="imageaccent2" presStyleCnt="0"/>
      <dgm:spPr/>
    </dgm:pt>
    <dgm:pt modelId="{036D3513-CB4E-4443-97E6-B392DB3DDBC4}" type="pres">
      <dgm:prSet presAssocID="{08FDA727-B199-431D-904F-687CD2EE06A3}" presName="accentRepeatNode" presStyleLbl="solidAlignAcc1" presStyleIdx="3" presStyleCnt="6" custLinFactNeighborX="-63209" custLinFactNeighborY="-8148"/>
      <dgm:spPr>
        <a:ln>
          <a:solidFill>
            <a:srgbClr val="7030A0"/>
          </a:solidFill>
        </a:ln>
      </dgm:spPr>
    </dgm:pt>
    <dgm:pt modelId="{92AB908D-9F3A-4A3B-B410-CDBE9582F0D7}" type="pres">
      <dgm:prSet presAssocID="{379FCA86-F35A-4BAA-8648-9E2E87AFF02B}" presName="text3" presStyleCnt="0"/>
      <dgm:spPr/>
    </dgm:pt>
    <dgm:pt modelId="{34B1D0CA-6036-4799-91B7-529F6A82474B}" type="pres">
      <dgm:prSet presAssocID="{379FCA86-F35A-4BAA-8648-9E2E87AFF02B}" presName="textRepeatNode" presStyleLbl="alignNode1" presStyleIdx="2" presStyleCnt="3" custScaleX="105217" custScaleY="103581" custLinFactNeighborX="-822" custLinFactNeighborY="-2384">
        <dgm:presLayoutVars>
          <dgm:chMax val="0"/>
          <dgm:chPref val="0"/>
          <dgm:bulletEnabled val="1"/>
        </dgm:presLayoutVars>
      </dgm:prSet>
      <dgm:spPr/>
    </dgm:pt>
    <dgm:pt modelId="{DDD9F21C-A7DB-4E07-8D3C-70DD00418DA5}" type="pres">
      <dgm:prSet presAssocID="{379FCA86-F35A-4BAA-8648-9E2E87AFF02B}" presName="textaccent3" presStyleCnt="0"/>
      <dgm:spPr/>
    </dgm:pt>
    <dgm:pt modelId="{29084B74-CA5C-4FA7-B984-D67B3563C188}" type="pres">
      <dgm:prSet presAssocID="{379FCA86-F35A-4BAA-8648-9E2E87AFF02B}" presName="accentRepeatNode" presStyleLbl="solidAlignAcc1" presStyleIdx="4" presStyleCnt="6" custLinFactNeighborX="20831" custLinFactNeighborY="-53071"/>
      <dgm:spPr>
        <a:ln>
          <a:solidFill>
            <a:srgbClr val="7030A0"/>
          </a:solidFill>
        </a:ln>
      </dgm:spPr>
    </dgm:pt>
    <dgm:pt modelId="{914FD71A-BDAC-4D73-B881-EEB86452437F}" type="pres">
      <dgm:prSet presAssocID="{66CC450D-B97E-4797-A455-99D7FA08B837}" presName="image3" presStyleCnt="0"/>
      <dgm:spPr/>
    </dgm:pt>
    <dgm:pt modelId="{1586556B-81D5-469E-BE1B-5A7EECA13735}" type="pres">
      <dgm:prSet presAssocID="{66CC450D-B97E-4797-A455-99D7FA08B837}" presName="imageRepeatNode" presStyleLbl="alignAcc1" presStyleIdx="2" presStyleCnt="3" custLinFactNeighborX="-416" custLinFactNeighborY="3815"/>
      <dgm:spPr/>
    </dgm:pt>
    <dgm:pt modelId="{428346D8-CB50-42FA-BFB4-1109747849C3}" type="pres">
      <dgm:prSet presAssocID="{66CC450D-B97E-4797-A455-99D7FA08B837}" presName="imageaccent3" presStyleCnt="0"/>
      <dgm:spPr/>
    </dgm:pt>
    <dgm:pt modelId="{6A350A34-97FC-4989-8752-C9B77B2E5308}" type="pres">
      <dgm:prSet presAssocID="{66CC450D-B97E-4797-A455-99D7FA08B837}" presName="accentRepeatNode" presStyleLbl="solidAlignAcc1" presStyleIdx="5" presStyleCnt="6" custLinFactNeighborX="-32170" custLinFactNeighborY="32594"/>
      <dgm:spPr>
        <a:ln>
          <a:solidFill>
            <a:srgbClr val="7030A0"/>
          </a:solidFill>
        </a:ln>
      </dgm:spPr>
    </dgm:pt>
  </dgm:ptLst>
  <dgm:cxnLst>
    <dgm:cxn modelId="{D9DCEA13-FC33-498F-8D85-D4941F3B5457}" type="presOf" srcId="{66CC450D-B97E-4797-A455-99D7FA08B837}" destId="{1586556B-81D5-469E-BE1B-5A7EECA13735}" srcOrd="0" destOrd="0" presId="urn:microsoft.com/office/officeart/2008/layout/HexagonCluster"/>
    <dgm:cxn modelId="{01E75C15-8024-4555-831B-730DD9BDDFD1}" srcId="{80DD4B5D-1695-4E71-8977-61993E752735}" destId="{379FCA86-F35A-4BAA-8648-9E2E87AFF02B}" srcOrd="2" destOrd="0" parTransId="{052CA6BA-D1B3-4ABB-A28D-26BC55C846D0}" sibTransId="{66CC450D-B97E-4797-A455-99D7FA08B837}"/>
    <dgm:cxn modelId="{0C26135E-E389-46DF-B18A-EEB1012EEB2C}" type="presOf" srcId="{93FCD3F0-E5EB-47CC-A708-62321F5286BB}" destId="{4D0DBBA2-B487-48DB-A0EC-ED1A0AC1551E}" srcOrd="0" destOrd="0" presId="urn:microsoft.com/office/officeart/2008/layout/HexagonCluster"/>
    <dgm:cxn modelId="{41C0F67A-44D3-45E5-93A8-89A34ABE7610}" type="presOf" srcId="{08FDA727-B199-431D-904F-687CD2EE06A3}" destId="{62A02C1A-75AE-4F23-85E2-BB3E12EC64C4}" srcOrd="0" destOrd="0" presId="urn:microsoft.com/office/officeart/2008/layout/HexagonCluster"/>
    <dgm:cxn modelId="{5DAFDA7B-7687-457B-86E7-BF3D4CD99B40}" srcId="{80DD4B5D-1695-4E71-8977-61993E752735}" destId="{93FCD3F0-E5EB-47CC-A708-62321F5286BB}" srcOrd="0" destOrd="0" parTransId="{C83AC292-3FF0-48BD-8566-97B3B7C8ED25}" sibTransId="{EAF71284-428A-403E-BC3C-6E8C20D44F5D}"/>
    <dgm:cxn modelId="{ED5EB48F-FDD6-41F3-89A2-5880CABC204B}" type="presOf" srcId="{379FCA86-F35A-4BAA-8648-9E2E87AFF02B}" destId="{34B1D0CA-6036-4799-91B7-529F6A82474B}" srcOrd="0" destOrd="0" presId="urn:microsoft.com/office/officeart/2008/layout/HexagonCluster"/>
    <dgm:cxn modelId="{26F6E0B4-7E19-4562-9962-5ABF55FDFF93}" type="presOf" srcId="{80DD4B5D-1695-4E71-8977-61993E752735}" destId="{AFB97C7D-4E6A-4D8B-A947-84F34C1669FE}" srcOrd="0" destOrd="0" presId="urn:microsoft.com/office/officeart/2008/layout/HexagonCluster"/>
    <dgm:cxn modelId="{A1EA9BE2-CAD1-43B6-A5B1-1A28B223A2BB}" srcId="{80DD4B5D-1695-4E71-8977-61993E752735}" destId="{CAD6B383-3B66-4062-941E-034FA75DB6A3}" srcOrd="1" destOrd="0" parTransId="{97CD650A-B404-44DE-AAB6-2DFC97CFA230}" sibTransId="{08FDA727-B199-431D-904F-687CD2EE06A3}"/>
    <dgm:cxn modelId="{5C3E0EE6-C2DF-455F-8658-565C34904352}" type="presOf" srcId="{CAD6B383-3B66-4062-941E-034FA75DB6A3}" destId="{566692A9-EBCD-41BC-9DA6-29C32E130578}" srcOrd="0" destOrd="0" presId="urn:microsoft.com/office/officeart/2008/layout/HexagonCluster"/>
    <dgm:cxn modelId="{50808DF5-622E-461D-8855-0DB52357E0BF}" type="presOf" srcId="{EAF71284-428A-403E-BC3C-6E8C20D44F5D}" destId="{D3878008-B5E8-4751-B394-7BFAAC278EC5}" srcOrd="0" destOrd="0" presId="urn:microsoft.com/office/officeart/2008/layout/HexagonCluster"/>
    <dgm:cxn modelId="{33975DAF-BDA3-4AC5-8471-810CB5B98132}" type="presParOf" srcId="{AFB97C7D-4E6A-4D8B-A947-84F34C1669FE}" destId="{DAC9C299-0F17-4E97-94F8-E1C5578E0FAB}" srcOrd="0" destOrd="0" presId="urn:microsoft.com/office/officeart/2008/layout/HexagonCluster"/>
    <dgm:cxn modelId="{15C3BC27-29F9-4BB3-9A0A-2CBC3F17654C}" type="presParOf" srcId="{DAC9C299-0F17-4E97-94F8-E1C5578E0FAB}" destId="{4D0DBBA2-B487-48DB-A0EC-ED1A0AC1551E}" srcOrd="0" destOrd="0" presId="urn:microsoft.com/office/officeart/2008/layout/HexagonCluster"/>
    <dgm:cxn modelId="{163B1D39-509B-46E2-9BFF-D0C9C69D5079}" type="presParOf" srcId="{AFB97C7D-4E6A-4D8B-A947-84F34C1669FE}" destId="{981F0568-1D49-4A62-AC87-B25943E7E8FA}" srcOrd="1" destOrd="0" presId="urn:microsoft.com/office/officeart/2008/layout/HexagonCluster"/>
    <dgm:cxn modelId="{E160474D-35BB-45B3-B712-2EF1966B6A88}" type="presParOf" srcId="{981F0568-1D49-4A62-AC87-B25943E7E8FA}" destId="{6C9166AB-CD1A-45AB-882A-E1415B82CD5B}" srcOrd="0" destOrd="0" presId="urn:microsoft.com/office/officeart/2008/layout/HexagonCluster"/>
    <dgm:cxn modelId="{E667D1CC-24A3-4A7F-A628-A19D6BCFEF54}" type="presParOf" srcId="{AFB97C7D-4E6A-4D8B-A947-84F34C1669FE}" destId="{37EE6DE7-36B6-4710-8A47-BB543B5DABFA}" srcOrd="2" destOrd="0" presId="urn:microsoft.com/office/officeart/2008/layout/HexagonCluster"/>
    <dgm:cxn modelId="{2D565BA3-3F63-423C-92DB-0A4F2E6B6FC7}" type="presParOf" srcId="{37EE6DE7-36B6-4710-8A47-BB543B5DABFA}" destId="{D3878008-B5E8-4751-B394-7BFAAC278EC5}" srcOrd="0" destOrd="0" presId="urn:microsoft.com/office/officeart/2008/layout/HexagonCluster"/>
    <dgm:cxn modelId="{7DB309A2-027C-443D-9517-FF0EEBE84EDF}" type="presParOf" srcId="{AFB97C7D-4E6A-4D8B-A947-84F34C1669FE}" destId="{29291529-12DC-4517-8147-B3CA72F09441}" srcOrd="3" destOrd="0" presId="urn:microsoft.com/office/officeart/2008/layout/HexagonCluster"/>
    <dgm:cxn modelId="{77DBC259-1E59-4160-8E17-D1898481815C}" type="presParOf" srcId="{29291529-12DC-4517-8147-B3CA72F09441}" destId="{CBF6212E-ACBF-4A37-A589-552CA3000944}" srcOrd="0" destOrd="0" presId="urn:microsoft.com/office/officeart/2008/layout/HexagonCluster"/>
    <dgm:cxn modelId="{D8F0EEB4-556C-451A-8B9B-8FC548A8C0DE}" type="presParOf" srcId="{AFB97C7D-4E6A-4D8B-A947-84F34C1669FE}" destId="{BACBFFF5-C27A-4213-91C1-FDF7CEDF336C}" srcOrd="4" destOrd="0" presId="urn:microsoft.com/office/officeart/2008/layout/HexagonCluster"/>
    <dgm:cxn modelId="{99EA0828-5EEC-4FF8-8F16-78136B8BCEB0}" type="presParOf" srcId="{BACBFFF5-C27A-4213-91C1-FDF7CEDF336C}" destId="{566692A9-EBCD-41BC-9DA6-29C32E130578}" srcOrd="0" destOrd="0" presId="urn:microsoft.com/office/officeart/2008/layout/HexagonCluster"/>
    <dgm:cxn modelId="{29086AF3-3038-44A2-B8D9-02E7C24D7318}" type="presParOf" srcId="{AFB97C7D-4E6A-4D8B-A947-84F34C1669FE}" destId="{FC89E29F-0672-41CE-B62E-52BCBB57B84D}" srcOrd="5" destOrd="0" presId="urn:microsoft.com/office/officeart/2008/layout/HexagonCluster"/>
    <dgm:cxn modelId="{42221A40-3ADE-4E68-840B-2022905918BF}" type="presParOf" srcId="{FC89E29F-0672-41CE-B62E-52BCBB57B84D}" destId="{8434DEEE-987A-461A-A072-93F3BF419F3D}" srcOrd="0" destOrd="0" presId="urn:microsoft.com/office/officeart/2008/layout/HexagonCluster"/>
    <dgm:cxn modelId="{0064ABE5-C7F0-4D91-9A0B-203FB9C24CCD}" type="presParOf" srcId="{AFB97C7D-4E6A-4D8B-A947-84F34C1669FE}" destId="{96924696-4C3A-4F8C-9344-32397C9EC856}" srcOrd="6" destOrd="0" presId="urn:microsoft.com/office/officeart/2008/layout/HexagonCluster"/>
    <dgm:cxn modelId="{1891C976-5131-4F18-9988-C3E2756E1DC6}" type="presParOf" srcId="{96924696-4C3A-4F8C-9344-32397C9EC856}" destId="{62A02C1A-75AE-4F23-85E2-BB3E12EC64C4}" srcOrd="0" destOrd="0" presId="urn:microsoft.com/office/officeart/2008/layout/HexagonCluster"/>
    <dgm:cxn modelId="{60783BC5-CDED-4169-B75C-024212A9A835}" type="presParOf" srcId="{AFB97C7D-4E6A-4D8B-A947-84F34C1669FE}" destId="{E9044B85-CACA-4E85-B71E-576A6FFBEAAC}" srcOrd="7" destOrd="0" presId="urn:microsoft.com/office/officeart/2008/layout/HexagonCluster"/>
    <dgm:cxn modelId="{796B48CB-4AA2-4B1F-BCD5-093D4AB3C260}" type="presParOf" srcId="{E9044B85-CACA-4E85-B71E-576A6FFBEAAC}" destId="{036D3513-CB4E-4443-97E6-B392DB3DDBC4}" srcOrd="0" destOrd="0" presId="urn:microsoft.com/office/officeart/2008/layout/HexagonCluster"/>
    <dgm:cxn modelId="{F5EF898C-7960-4303-B3AA-B5C1340ECC31}" type="presParOf" srcId="{AFB97C7D-4E6A-4D8B-A947-84F34C1669FE}" destId="{92AB908D-9F3A-4A3B-B410-CDBE9582F0D7}" srcOrd="8" destOrd="0" presId="urn:microsoft.com/office/officeart/2008/layout/HexagonCluster"/>
    <dgm:cxn modelId="{146A87B6-A943-4F01-B37E-C7A4D310FFC2}" type="presParOf" srcId="{92AB908D-9F3A-4A3B-B410-CDBE9582F0D7}" destId="{34B1D0CA-6036-4799-91B7-529F6A82474B}" srcOrd="0" destOrd="0" presId="urn:microsoft.com/office/officeart/2008/layout/HexagonCluster"/>
    <dgm:cxn modelId="{4BBEED9F-DCFA-475C-8382-00740C83C83F}" type="presParOf" srcId="{AFB97C7D-4E6A-4D8B-A947-84F34C1669FE}" destId="{DDD9F21C-A7DB-4E07-8D3C-70DD00418DA5}" srcOrd="9" destOrd="0" presId="urn:microsoft.com/office/officeart/2008/layout/HexagonCluster"/>
    <dgm:cxn modelId="{41A583B4-6ACC-41B1-959F-05CEB073B9F4}" type="presParOf" srcId="{DDD9F21C-A7DB-4E07-8D3C-70DD00418DA5}" destId="{29084B74-CA5C-4FA7-B984-D67B3563C188}" srcOrd="0" destOrd="0" presId="urn:microsoft.com/office/officeart/2008/layout/HexagonCluster"/>
    <dgm:cxn modelId="{4146C273-851B-48F5-A89A-03149EE69965}" type="presParOf" srcId="{AFB97C7D-4E6A-4D8B-A947-84F34C1669FE}" destId="{914FD71A-BDAC-4D73-B881-EEB86452437F}" srcOrd="10" destOrd="0" presId="urn:microsoft.com/office/officeart/2008/layout/HexagonCluster"/>
    <dgm:cxn modelId="{4C0656E1-9F5C-456F-803D-DAA8276CB33C}" type="presParOf" srcId="{914FD71A-BDAC-4D73-B881-EEB86452437F}" destId="{1586556B-81D5-469E-BE1B-5A7EECA13735}" srcOrd="0" destOrd="0" presId="urn:microsoft.com/office/officeart/2008/layout/HexagonCluster"/>
    <dgm:cxn modelId="{21B086F7-2C57-4DC5-A2B6-27C3F8476FD3}" type="presParOf" srcId="{AFB97C7D-4E6A-4D8B-A947-84F34C1669FE}" destId="{428346D8-CB50-42FA-BFB4-1109747849C3}" srcOrd="11" destOrd="0" presId="urn:microsoft.com/office/officeart/2008/layout/HexagonCluster"/>
    <dgm:cxn modelId="{7284E896-0E0E-4D89-8BF5-07F068ED9AD1}" type="presParOf" srcId="{428346D8-CB50-42FA-BFB4-1109747849C3}" destId="{6A350A34-97FC-4989-8752-C9B77B2E530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53B40D-A760-4FCF-AEE9-869D93621D7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A8C4288-8E5C-4709-8A44-4717F205F711}">
      <dgm:prSet phldrT="[Текст]" custT="1"/>
      <dgm:spPr>
        <a:gradFill flip="none" rotWithShape="1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ru-RU" sz="1800" dirty="0">
              <a:solidFill>
                <a:schemeClr val="bg1"/>
              </a:solidFill>
              <a:latin typeface="Georgia" panose="02040502050405020303" pitchFamily="18" charset="0"/>
            </a:rPr>
            <a:t>План воспитательной работы строится на основе базовых ценностей:</a:t>
          </a:r>
          <a:endParaRPr lang="ru-RU" sz="1800" dirty="0"/>
        </a:p>
      </dgm:t>
    </dgm:pt>
    <dgm:pt modelId="{F310E3F0-A2DA-448B-8E23-EAC93D7DF4C2}" type="parTrans" cxnId="{B6143FD0-B7C7-41BB-BF7B-0C96DE51F704}">
      <dgm:prSet/>
      <dgm:spPr/>
      <dgm:t>
        <a:bodyPr/>
        <a:lstStyle/>
        <a:p>
          <a:endParaRPr lang="ru-RU"/>
        </a:p>
      </dgm:t>
    </dgm:pt>
    <dgm:pt modelId="{F196C426-9BFC-41FF-8808-AFA4887FB8B4}" type="sibTrans" cxnId="{B6143FD0-B7C7-41BB-BF7B-0C96DE51F704}">
      <dgm:prSet/>
      <dgm:spPr/>
      <dgm:t>
        <a:bodyPr/>
        <a:lstStyle/>
        <a:p>
          <a:endParaRPr lang="ru-RU"/>
        </a:p>
      </dgm:t>
    </dgm:pt>
    <dgm:pt modelId="{898C4392-9F57-4F8F-A04F-F8E9F6584D45}">
      <dgm:prSet phldrT="[Текст]" custT="1"/>
      <dgm:spPr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ru-RU" sz="1600" dirty="0">
              <a:latin typeface="Georgia" panose="02040502050405020303" pitchFamily="18" charset="0"/>
            </a:rPr>
            <a:t>Ценности Родины и природы лежат в основе патриотического направления воспитания.</a:t>
          </a:r>
        </a:p>
      </dgm:t>
    </dgm:pt>
    <dgm:pt modelId="{0B7AD813-4E03-4AFB-B622-6D3701255341}" type="parTrans" cxnId="{689D641F-5C62-4913-8D2D-6E1BD04EB167}">
      <dgm:prSet/>
      <dgm:spPr>
        <a:ln w="28575"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5B499F07-607D-4B3E-8440-35E956B77C6B}" type="sibTrans" cxnId="{689D641F-5C62-4913-8D2D-6E1BD04EB167}">
      <dgm:prSet/>
      <dgm:spPr/>
      <dgm:t>
        <a:bodyPr/>
        <a:lstStyle/>
        <a:p>
          <a:endParaRPr lang="ru-RU"/>
        </a:p>
      </dgm:t>
    </dgm:pt>
    <dgm:pt modelId="{BD517CE5-FBE8-4F80-9024-B85A447DBEA9}">
      <dgm:prSet phldrT="[Текст]" custT="1"/>
      <dgm:spPr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54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Georgia" panose="02040502050405020303" pitchFamily="18" charset="0"/>
            </a:rPr>
            <a:t>Ценность знания лежит в основе познавательного направления воспитания.</a:t>
          </a:r>
          <a:endParaRPr lang="ru-RU" sz="1600" dirty="0"/>
        </a:p>
      </dgm:t>
    </dgm:pt>
    <dgm:pt modelId="{4AC60446-90D4-488C-9CE0-CFCD34148DE6}" type="parTrans" cxnId="{C3F48993-50F6-4AD6-92E0-F015961BEC2C}">
      <dgm:prSet/>
      <dgm:spPr>
        <a:ln w="28575"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CFC3653F-E01D-423F-A272-08091EA7F802}" type="sibTrans" cxnId="{C3F48993-50F6-4AD6-92E0-F015961BEC2C}">
      <dgm:prSet/>
      <dgm:spPr/>
      <dgm:t>
        <a:bodyPr/>
        <a:lstStyle/>
        <a:p>
          <a:endParaRPr lang="ru-RU"/>
        </a:p>
      </dgm:t>
    </dgm:pt>
    <dgm:pt modelId="{5BC75146-8748-4E1C-B25D-AEE885CA5B74}">
      <dgm:prSet phldrT="[Текст]" custT="1"/>
      <dgm:spPr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54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Georgia" panose="02040502050405020303" pitchFamily="18" charset="0"/>
            </a:rPr>
            <a:t>Ценность здоровья лежит в основе физического и оздоровительного направления воспитания.</a:t>
          </a:r>
          <a:endParaRPr lang="ru-RU" sz="1600" dirty="0"/>
        </a:p>
      </dgm:t>
    </dgm:pt>
    <dgm:pt modelId="{0CA8B421-6A1F-4DA5-B3F8-895E407FAF12}" type="parTrans" cxnId="{5A802153-99B7-47B2-A3FD-75389322F151}">
      <dgm:prSet/>
      <dgm:spPr>
        <a:ln w="28575"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6BB9925B-AABD-4BB1-9023-2778C3DBC4F2}" type="sibTrans" cxnId="{5A802153-99B7-47B2-A3FD-75389322F151}">
      <dgm:prSet/>
      <dgm:spPr/>
      <dgm:t>
        <a:bodyPr/>
        <a:lstStyle/>
        <a:p>
          <a:endParaRPr lang="ru-RU"/>
        </a:p>
      </dgm:t>
    </dgm:pt>
    <dgm:pt modelId="{DD6E5A85-7CFF-4644-8009-FF573A4893A3}">
      <dgm:prSet custT="1"/>
      <dgm:spPr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54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Georgia" panose="02040502050405020303" pitchFamily="18" charset="0"/>
            </a:rPr>
            <a:t>Ценности человека, семьи, дружбы, сотрудничества лежат в основе социального направления воспитания.</a:t>
          </a:r>
          <a:endParaRPr lang="ru-RU" sz="1600" dirty="0"/>
        </a:p>
      </dgm:t>
    </dgm:pt>
    <dgm:pt modelId="{6DB03E04-96F7-40F2-8C09-BDEE55F8C3CD}" type="parTrans" cxnId="{0528E0A1-8F0B-4B86-A116-450AE8EDBBDC}">
      <dgm:prSet/>
      <dgm:spPr>
        <a:ln w="28575"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4910D3C5-4201-438B-91AA-9E7DBB370CE2}" type="sibTrans" cxnId="{0528E0A1-8F0B-4B86-A116-450AE8EDBBDC}">
      <dgm:prSet/>
      <dgm:spPr/>
      <dgm:t>
        <a:bodyPr/>
        <a:lstStyle/>
        <a:p>
          <a:endParaRPr lang="ru-RU"/>
        </a:p>
      </dgm:t>
    </dgm:pt>
    <dgm:pt modelId="{1A6B7FAB-02A2-487E-96D5-58628017E6DF}">
      <dgm:prSet phldrT="[Текст]" custT="1"/>
      <dgm:spPr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54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Georgia" panose="02040502050405020303" pitchFamily="18" charset="0"/>
            </a:rPr>
            <a:t>Ценности культуры и красоты лежат в основе этико-эстетического направления воспитания.</a:t>
          </a:r>
          <a:endParaRPr lang="ru-RU" sz="1600" dirty="0"/>
        </a:p>
      </dgm:t>
    </dgm:pt>
    <dgm:pt modelId="{F07DE995-BDC1-422B-915F-F2BFF1DBEFD7}" type="parTrans" cxnId="{65E08432-4534-4ABA-8B94-DEA04DB2676D}">
      <dgm:prSet/>
      <dgm:spPr>
        <a:ln w="28575"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D3DAA997-91AA-4BAF-85DD-2FCBC905294F}" type="sibTrans" cxnId="{65E08432-4534-4ABA-8B94-DEA04DB2676D}">
      <dgm:prSet/>
      <dgm:spPr/>
      <dgm:t>
        <a:bodyPr/>
        <a:lstStyle/>
        <a:p>
          <a:endParaRPr lang="ru-RU"/>
        </a:p>
      </dgm:t>
    </dgm:pt>
    <dgm:pt modelId="{F1B3F993-C6F7-4A2E-AC9C-8B38ACA54689}">
      <dgm:prSet phldrT="[Текст]" custT="1"/>
      <dgm:spPr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5400000" scaled="1"/>
          <a:tileRect/>
        </a:gradFill>
        <a:ln>
          <a:solidFill>
            <a:srgbClr val="7030A0"/>
          </a:solidFill>
        </a:ln>
      </dgm:spPr>
      <dgm:t>
        <a:bodyPr/>
        <a:lstStyle/>
        <a:p>
          <a:r>
            <a:rPr lang="ru-RU" sz="1600" dirty="0">
              <a:solidFill>
                <a:schemeClr val="bg1"/>
              </a:solidFill>
              <a:latin typeface="Georgia" panose="02040502050405020303" pitchFamily="18" charset="0"/>
            </a:rPr>
            <a:t>Ценность труда лежит в основе трудового направления воспитания.</a:t>
          </a:r>
          <a:endParaRPr lang="ru-RU" sz="1600" dirty="0"/>
        </a:p>
      </dgm:t>
    </dgm:pt>
    <dgm:pt modelId="{C0FB5ABC-24E4-4863-A1CE-8DFDD2118D88}" type="parTrans" cxnId="{1EFE16E8-8EFF-40EC-A2FB-0824C3B75DEB}">
      <dgm:prSet/>
      <dgm:spPr>
        <a:ln w="28575">
          <a:solidFill>
            <a:srgbClr val="7030A0"/>
          </a:solidFill>
        </a:ln>
      </dgm:spPr>
      <dgm:t>
        <a:bodyPr/>
        <a:lstStyle/>
        <a:p>
          <a:endParaRPr lang="ru-RU"/>
        </a:p>
      </dgm:t>
    </dgm:pt>
    <dgm:pt modelId="{7A2D589C-E5A0-4712-B0D2-AB0AB125885D}" type="sibTrans" cxnId="{1EFE16E8-8EFF-40EC-A2FB-0824C3B75DEB}">
      <dgm:prSet/>
      <dgm:spPr/>
      <dgm:t>
        <a:bodyPr/>
        <a:lstStyle/>
        <a:p>
          <a:endParaRPr lang="ru-RU"/>
        </a:p>
      </dgm:t>
    </dgm:pt>
    <dgm:pt modelId="{D620D15E-AFA0-45D9-8A49-355E13BDDC17}" type="pres">
      <dgm:prSet presAssocID="{4753B40D-A760-4FCF-AEE9-869D93621D7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12BE918-3B1D-4162-A62A-85192B16670E}" type="pres">
      <dgm:prSet presAssocID="{5A8C4288-8E5C-4709-8A44-4717F205F711}" presName="root1" presStyleCnt="0"/>
      <dgm:spPr/>
    </dgm:pt>
    <dgm:pt modelId="{13F78C28-EDC7-40F1-B9EB-4A17C5FF2484}" type="pres">
      <dgm:prSet presAssocID="{5A8C4288-8E5C-4709-8A44-4717F205F711}" presName="LevelOneTextNode" presStyleLbl="node0" presStyleIdx="0" presStyleCnt="1" custScaleX="123219">
        <dgm:presLayoutVars>
          <dgm:chPref val="3"/>
        </dgm:presLayoutVars>
      </dgm:prSet>
      <dgm:spPr/>
    </dgm:pt>
    <dgm:pt modelId="{B34D2E45-C417-4ABF-AC98-D6AE2C1B4783}" type="pres">
      <dgm:prSet presAssocID="{5A8C4288-8E5C-4709-8A44-4717F205F711}" presName="level2hierChild" presStyleCnt="0"/>
      <dgm:spPr/>
    </dgm:pt>
    <dgm:pt modelId="{2EAB79A0-0001-4C4B-9C8E-ABE78A799A86}" type="pres">
      <dgm:prSet presAssocID="{0B7AD813-4E03-4AFB-B622-6D3701255341}" presName="conn2-1" presStyleLbl="parChTrans1D2" presStyleIdx="0" presStyleCnt="6"/>
      <dgm:spPr/>
    </dgm:pt>
    <dgm:pt modelId="{7AC9B4D4-EE98-444D-B9D2-799E270B7905}" type="pres">
      <dgm:prSet presAssocID="{0B7AD813-4E03-4AFB-B622-6D3701255341}" presName="connTx" presStyleLbl="parChTrans1D2" presStyleIdx="0" presStyleCnt="6"/>
      <dgm:spPr/>
    </dgm:pt>
    <dgm:pt modelId="{B962BFD8-73F1-40D3-89DD-70D84C26494B}" type="pres">
      <dgm:prSet presAssocID="{898C4392-9F57-4F8F-A04F-F8E9F6584D45}" presName="root2" presStyleCnt="0"/>
      <dgm:spPr/>
    </dgm:pt>
    <dgm:pt modelId="{6F8DADCF-3F54-4DDD-9A73-BBDB82930254}" type="pres">
      <dgm:prSet presAssocID="{898C4392-9F57-4F8F-A04F-F8E9F6584D45}" presName="LevelTwoTextNode" presStyleLbl="node2" presStyleIdx="0" presStyleCnt="6" custScaleX="190922">
        <dgm:presLayoutVars>
          <dgm:chPref val="3"/>
        </dgm:presLayoutVars>
      </dgm:prSet>
      <dgm:spPr/>
    </dgm:pt>
    <dgm:pt modelId="{1B2B2EA6-50CC-4BAE-8F36-1E2EA9F66AD0}" type="pres">
      <dgm:prSet presAssocID="{898C4392-9F57-4F8F-A04F-F8E9F6584D45}" presName="level3hierChild" presStyleCnt="0"/>
      <dgm:spPr/>
    </dgm:pt>
    <dgm:pt modelId="{2F4CDCBB-62C0-4F13-B954-46C9D64BEF94}" type="pres">
      <dgm:prSet presAssocID="{6DB03E04-96F7-40F2-8C09-BDEE55F8C3CD}" presName="conn2-1" presStyleLbl="parChTrans1D2" presStyleIdx="1" presStyleCnt="6"/>
      <dgm:spPr/>
    </dgm:pt>
    <dgm:pt modelId="{631FCCB6-CCC4-4235-8739-13466380313F}" type="pres">
      <dgm:prSet presAssocID="{6DB03E04-96F7-40F2-8C09-BDEE55F8C3CD}" presName="connTx" presStyleLbl="parChTrans1D2" presStyleIdx="1" presStyleCnt="6"/>
      <dgm:spPr/>
    </dgm:pt>
    <dgm:pt modelId="{B9A87B73-720E-44DB-BD5B-8D2A096A985D}" type="pres">
      <dgm:prSet presAssocID="{DD6E5A85-7CFF-4644-8009-FF573A4893A3}" presName="root2" presStyleCnt="0"/>
      <dgm:spPr/>
    </dgm:pt>
    <dgm:pt modelId="{B42B3C1E-94E2-4F04-88F9-A2903A4A800B}" type="pres">
      <dgm:prSet presAssocID="{DD6E5A85-7CFF-4644-8009-FF573A4893A3}" presName="LevelTwoTextNode" presStyleLbl="node2" presStyleIdx="1" presStyleCnt="6" custScaleX="190102">
        <dgm:presLayoutVars>
          <dgm:chPref val="3"/>
        </dgm:presLayoutVars>
      </dgm:prSet>
      <dgm:spPr/>
    </dgm:pt>
    <dgm:pt modelId="{B8152BF4-8EFA-4E51-9B1E-D64770D71FC0}" type="pres">
      <dgm:prSet presAssocID="{DD6E5A85-7CFF-4644-8009-FF573A4893A3}" presName="level3hierChild" presStyleCnt="0"/>
      <dgm:spPr/>
    </dgm:pt>
    <dgm:pt modelId="{85E018FA-2D16-453F-ACA1-3545415547F2}" type="pres">
      <dgm:prSet presAssocID="{4AC60446-90D4-488C-9CE0-CFCD34148DE6}" presName="conn2-1" presStyleLbl="parChTrans1D2" presStyleIdx="2" presStyleCnt="6"/>
      <dgm:spPr/>
    </dgm:pt>
    <dgm:pt modelId="{3D8BB9F2-0BFF-48BE-84A1-BEB6C9E00CAB}" type="pres">
      <dgm:prSet presAssocID="{4AC60446-90D4-488C-9CE0-CFCD34148DE6}" presName="connTx" presStyleLbl="parChTrans1D2" presStyleIdx="2" presStyleCnt="6"/>
      <dgm:spPr/>
    </dgm:pt>
    <dgm:pt modelId="{819CDA28-34FB-48CF-9404-FFF10FDEA6A5}" type="pres">
      <dgm:prSet presAssocID="{BD517CE5-FBE8-4F80-9024-B85A447DBEA9}" presName="root2" presStyleCnt="0"/>
      <dgm:spPr/>
    </dgm:pt>
    <dgm:pt modelId="{C1B7129D-74BE-4ED6-9744-DB050CE4BC82}" type="pres">
      <dgm:prSet presAssocID="{BD517CE5-FBE8-4F80-9024-B85A447DBEA9}" presName="LevelTwoTextNode" presStyleLbl="node2" presStyleIdx="2" presStyleCnt="6" custScaleX="191742">
        <dgm:presLayoutVars>
          <dgm:chPref val="3"/>
        </dgm:presLayoutVars>
      </dgm:prSet>
      <dgm:spPr/>
    </dgm:pt>
    <dgm:pt modelId="{8373ED7D-D248-4E4D-A91D-C165225AB580}" type="pres">
      <dgm:prSet presAssocID="{BD517CE5-FBE8-4F80-9024-B85A447DBEA9}" presName="level3hierChild" presStyleCnt="0"/>
      <dgm:spPr/>
    </dgm:pt>
    <dgm:pt modelId="{0388A97F-049A-461C-A1D0-88FB701CBF0A}" type="pres">
      <dgm:prSet presAssocID="{0CA8B421-6A1F-4DA5-B3F8-895E407FAF12}" presName="conn2-1" presStyleLbl="parChTrans1D2" presStyleIdx="3" presStyleCnt="6"/>
      <dgm:spPr/>
    </dgm:pt>
    <dgm:pt modelId="{DA619A0D-4AFA-4F8A-8B96-E0610584916F}" type="pres">
      <dgm:prSet presAssocID="{0CA8B421-6A1F-4DA5-B3F8-895E407FAF12}" presName="connTx" presStyleLbl="parChTrans1D2" presStyleIdx="3" presStyleCnt="6"/>
      <dgm:spPr/>
    </dgm:pt>
    <dgm:pt modelId="{77E5AC86-95F0-45F2-B8F5-553FA670BD18}" type="pres">
      <dgm:prSet presAssocID="{5BC75146-8748-4E1C-B25D-AEE885CA5B74}" presName="root2" presStyleCnt="0"/>
      <dgm:spPr/>
    </dgm:pt>
    <dgm:pt modelId="{A72CA906-DF6D-4824-8BBE-C6FBEA8DB358}" type="pres">
      <dgm:prSet presAssocID="{5BC75146-8748-4E1C-B25D-AEE885CA5B74}" presName="LevelTwoTextNode" presStyleLbl="node2" presStyleIdx="3" presStyleCnt="6" custScaleX="191623">
        <dgm:presLayoutVars>
          <dgm:chPref val="3"/>
        </dgm:presLayoutVars>
      </dgm:prSet>
      <dgm:spPr/>
    </dgm:pt>
    <dgm:pt modelId="{20F2E8C1-8641-4DAC-9923-8D2E2641CC40}" type="pres">
      <dgm:prSet presAssocID="{5BC75146-8748-4E1C-B25D-AEE885CA5B74}" presName="level3hierChild" presStyleCnt="0"/>
      <dgm:spPr/>
    </dgm:pt>
    <dgm:pt modelId="{F931E1DD-7DB5-41F4-BD0C-8CC0C783CE75}" type="pres">
      <dgm:prSet presAssocID="{C0FB5ABC-24E4-4863-A1CE-8DFDD2118D88}" presName="conn2-1" presStyleLbl="parChTrans1D2" presStyleIdx="4" presStyleCnt="6"/>
      <dgm:spPr/>
    </dgm:pt>
    <dgm:pt modelId="{344EAA30-606F-4684-BFDB-34DDC52CEA46}" type="pres">
      <dgm:prSet presAssocID="{C0FB5ABC-24E4-4863-A1CE-8DFDD2118D88}" presName="connTx" presStyleLbl="parChTrans1D2" presStyleIdx="4" presStyleCnt="6"/>
      <dgm:spPr/>
    </dgm:pt>
    <dgm:pt modelId="{F1B1F2D4-7171-42B0-AE8A-FF98AB54A2D5}" type="pres">
      <dgm:prSet presAssocID="{F1B3F993-C6F7-4A2E-AC9C-8B38ACA54689}" presName="root2" presStyleCnt="0"/>
      <dgm:spPr/>
    </dgm:pt>
    <dgm:pt modelId="{7FCFC80C-521A-4AA4-B367-3F59D7FE5456}" type="pres">
      <dgm:prSet presAssocID="{F1B3F993-C6F7-4A2E-AC9C-8B38ACA54689}" presName="LevelTwoTextNode" presStyleLbl="node2" presStyleIdx="4" presStyleCnt="6" custScaleX="190102">
        <dgm:presLayoutVars>
          <dgm:chPref val="3"/>
        </dgm:presLayoutVars>
      </dgm:prSet>
      <dgm:spPr/>
    </dgm:pt>
    <dgm:pt modelId="{0C7B3D62-459A-4811-AE7E-2AF2CA6BDA04}" type="pres">
      <dgm:prSet presAssocID="{F1B3F993-C6F7-4A2E-AC9C-8B38ACA54689}" presName="level3hierChild" presStyleCnt="0"/>
      <dgm:spPr/>
    </dgm:pt>
    <dgm:pt modelId="{D4996CB0-B545-46AA-A813-66EE4A302FA2}" type="pres">
      <dgm:prSet presAssocID="{F07DE995-BDC1-422B-915F-F2BFF1DBEFD7}" presName="conn2-1" presStyleLbl="parChTrans1D2" presStyleIdx="5" presStyleCnt="6"/>
      <dgm:spPr/>
    </dgm:pt>
    <dgm:pt modelId="{8EDF424A-0D3D-4FB8-BAB7-A9A82D44D99B}" type="pres">
      <dgm:prSet presAssocID="{F07DE995-BDC1-422B-915F-F2BFF1DBEFD7}" presName="connTx" presStyleLbl="parChTrans1D2" presStyleIdx="5" presStyleCnt="6"/>
      <dgm:spPr/>
    </dgm:pt>
    <dgm:pt modelId="{24B927ED-5ECF-48A7-9841-0D998568D9F2}" type="pres">
      <dgm:prSet presAssocID="{1A6B7FAB-02A2-487E-96D5-58628017E6DF}" presName="root2" presStyleCnt="0"/>
      <dgm:spPr/>
    </dgm:pt>
    <dgm:pt modelId="{AF2F2076-A28F-4ACC-9E36-0B083799001D}" type="pres">
      <dgm:prSet presAssocID="{1A6B7FAB-02A2-487E-96D5-58628017E6DF}" presName="LevelTwoTextNode" presStyleLbl="node2" presStyleIdx="5" presStyleCnt="6" custScaleX="190922">
        <dgm:presLayoutVars>
          <dgm:chPref val="3"/>
        </dgm:presLayoutVars>
      </dgm:prSet>
      <dgm:spPr/>
    </dgm:pt>
    <dgm:pt modelId="{861FDB5F-D8AA-41D8-8345-C1B14A5B1BC9}" type="pres">
      <dgm:prSet presAssocID="{1A6B7FAB-02A2-487E-96D5-58628017E6DF}" presName="level3hierChild" presStyleCnt="0"/>
      <dgm:spPr/>
    </dgm:pt>
  </dgm:ptLst>
  <dgm:cxnLst>
    <dgm:cxn modelId="{1D189F13-26E9-48E9-A547-2A46A022209F}" type="presOf" srcId="{0B7AD813-4E03-4AFB-B622-6D3701255341}" destId="{2EAB79A0-0001-4C4B-9C8E-ABE78A799A86}" srcOrd="0" destOrd="0" presId="urn:microsoft.com/office/officeart/2008/layout/HorizontalMultiLevelHierarchy"/>
    <dgm:cxn modelId="{A080181B-79EC-4A25-A75F-5454265E0058}" type="presOf" srcId="{898C4392-9F57-4F8F-A04F-F8E9F6584D45}" destId="{6F8DADCF-3F54-4DDD-9A73-BBDB82930254}" srcOrd="0" destOrd="0" presId="urn:microsoft.com/office/officeart/2008/layout/HorizontalMultiLevelHierarchy"/>
    <dgm:cxn modelId="{EBAE081C-06C8-45D8-A723-C5956A039135}" type="presOf" srcId="{4753B40D-A760-4FCF-AEE9-869D93621D71}" destId="{D620D15E-AFA0-45D9-8A49-355E13BDDC17}" srcOrd="0" destOrd="0" presId="urn:microsoft.com/office/officeart/2008/layout/HorizontalMultiLevelHierarchy"/>
    <dgm:cxn modelId="{689D641F-5C62-4913-8D2D-6E1BD04EB167}" srcId="{5A8C4288-8E5C-4709-8A44-4717F205F711}" destId="{898C4392-9F57-4F8F-A04F-F8E9F6584D45}" srcOrd="0" destOrd="0" parTransId="{0B7AD813-4E03-4AFB-B622-6D3701255341}" sibTransId="{5B499F07-607D-4B3E-8440-35E956B77C6B}"/>
    <dgm:cxn modelId="{80A6AC27-B2BF-41BE-B9DB-828460ACE3EE}" type="presOf" srcId="{0CA8B421-6A1F-4DA5-B3F8-895E407FAF12}" destId="{0388A97F-049A-461C-A1D0-88FB701CBF0A}" srcOrd="0" destOrd="0" presId="urn:microsoft.com/office/officeart/2008/layout/HorizontalMultiLevelHierarchy"/>
    <dgm:cxn modelId="{29760B2B-11D0-429B-BA8E-BA04ECDC1055}" type="presOf" srcId="{4AC60446-90D4-488C-9CE0-CFCD34148DE6}" destId="{3D8BB9F2-0BFF-48BE-84A1-BEB6C9E00CAB}" srcOrd="1" destOrd="0" presId="urn:microsoft.com/office/officeart/2008/layout/HorizontalMultiLevelHierarchy"/>
    <dgm:cxn modelId="{3976E52B-59C9-488A-9313-6E10994ED9D1}" type="presOf" srcId="{C0FB5ABC-24E4-4863-A1CE-8DFDD2118D88}" destId="{344EAA30-606F-4684-BFDB-34DDC52CEA46}" srcOrd="1" destOrd="0" presId="urn:microsoft.com/office/officeart/2008/layout/HorizontalMultiLevelHierarchy"/>
    <dgm:cxn modelId="{25E3EC2C-89C9-461A-B66F-9F94ECF53DDE}" type="presOf" srcId="{0CA8B421-6A1F-4DA5-B3F8-895E407FAF12}" destId="{DA619A0D-4AFA-4F8A-8B96-E0610584916F}" srcOrd="1" destOrd="0" presId="urn:microsoft.com/office/officeart/2008/layout/HorizontalMultiLevelHierarchy"/>
    <dgm:cxn modelId="{65E08432-4534-4ABA-8B94-DEA04DB2676D}" srcId="{5A8C4288-8E5C-4709-8A44-4717F205F711}" destId="{1A6B7FAB-02A2-487E-96D5-58628017E6DF}" srcOrd="5" destOrd="0" parTransId="{F07DE995-BDC1-422B-915F-F2BFF1DBEFD7}" sibTransId="{D3DAA997-91AA-4BAF-85DD-2FCBC905294F}"/>
    <dgm:cxn modelId="{DCFDD366-E8EC-42EC-8270-18373F3D4CA7}" type="presOf" srcId="{4AC60446-90D4-488C-9CE0-CFCD34148DE6}" destId="{85E018FA-2D16-453F-ACA1-3545415547F2}" srcOrd="0" destOrd="0" presId="urn:microsoft.com/office/officeart/2008/layout/HorizontalMultiLevelHierarchy"/>
    <dgm:cxn modelId="{6BEA016D-1D0B-4A9B-9E22-E2CE493BCF82}" type="presOf" srcId="{C0FB5ABC-24E4-4863-A1CE-8DFDD2118D88}" destId="{F931E1DD-7DB5-41F4-BD0C-8CC0C783CE75}" srcOrd="0" destOrd="0" presId="urn:microsoft.com/office/officeart/2008/layout/HorizontalMultiLevelHierarchy"/>
    <dgm:cxn modelId="{BD87B951-49B7-4514-9195-7E89E095DB08}" type="presOf" srcId="{6DB03E04-96F7-40F2-8C09-BDEE55F8C3CD}" destId="{2F4CDCBB-62C0-4F13-B954-46C9D64BEF94}" srcOrd="0" destOrd="0" presId="urn:microsoft.com/office/officeart/2008/layout/HorizontalMultiLevelHierarchy"/>
    <dgm:cxn modelId="{5A802153-99B7-47B2-A3FD-75389322F151}" srcId="{5A8C4288-8E5C-4709-8A44-4717F205F711}" destId="{5BC75146-8748-4E1C-B25D-AEE885CA5B74}" srcOrd="3" destOrd="0" parTransId="{0CA8B421-6A1F-4DA5-B3F8-895E407FAF12}" sibTransId="{6BB9925B-AABD-4BB1-9023-2778C3DBC4F2}"/>
    <dgm:cxn modelId="{B662F783-820A-4E44-BB9C-6F7987A8664E}" type="presOf" srcId="{6DB03E04-96F7-40F2-8C09-BDEE55F8C3CD}" destId="{631FCCB6-CCC4-4235-8739-13466380313F}" srcOrd="1" destOrd="0" presId="urn:microsoft.com/office/officeart/2008/layout/HorizontalMultiLevelHierarchy"/>
    <dgm:cxn modelId="{2C56D584-CF35-4F27-A13D-52EEED7FC9DB}" type="presOf" srcId="{F07DE995-BDC1-422B-915F-F2BFF1DBEFD7}" destId="{D4996CB0-B545-46AA-A813-66EE4A302FA2}" srcOrd="0" destOrd="0" presId="urn:microsoft.com/office/officeart/2008/layout/HorizontalMultiLevelHierarchy"/>
    <dgm:cxn modelId="{97C6538C-D5D9-4F7D-A298-60940ADBC36C}" type="presOf" srcId="{BD517CE5-FBE8-4F80-9024-B85A447DBEA9}" destId="{C1B7129D-74BE-4ED6-9744-DB050CE4BC82}" srcOrd="0" destOrd="0" presId="urn:microsoft.com/office/officeart/2008/layout/HorizontalMultiLevelHierarchy"/>
    <dgm:cxn modelId="{F6AEEC8E-BA2C-41F2-A5A6-A8D8621B5DC9}" type="presOf" srcId="{5BC75146-8748-4E1C-B25D-AEE885CA5B74}" destId="{A72CA906-DF6D-4824-8BBE-C6FBEA8DB358}" srcOrd="0" destOrd="0" presId="urn:microsoft.com/office/officeart/2008/layout/HorizontalMultiLevelHierarchy"/>
    <dgm:cxn modelId="{C3F48993-50F6-4AD6-92E0-F015961BEC2C}" srcId="{5A8C4288-8E5C-4709-8A44-4717F205F711}" destId="{BD517CE5-FBE8-4F80-9024-B85A447DBEA9}" srcOrd="2" destOrd="0" parTransId="{4AC60446-90D4-488C-9CE0-CFCD34148DE6}" sibTransId="{CFC3653F-E01D-423F-A272-08091EA7F802}"/>
    <dgm:cxn modelId="{CFC7549B-E891-4EF2-90DC-1DAA8EC01B66}" type="presOf" srcId="{5A8C4288-8E5C-4709-8A44-4717F205F711}" destId="{13F78C28-EDC7-40F1-B9EB-4A17C5FF2484}" srcOrd="0" destOrd="0" presId="urn:microsoft.com/office/officeart/2008/layout/HorizontalMultiLevelHierarchy"/>
    <dgm:cxn modelId="{0528E0A1-8F0B-4B86-A116-450AE8EDBBDC}" srcId="{5A8C4288-8E5C-4709-8A44-4717F205F711}" destId="{DD6E5A85-7CFF-4644-8009-FF573A4893A3}" srcOrd="1" destOrd="0" parTransId="{6DB03E04-96F7-40F2-8C09-BDEE55F8C3CD}" sibTransId="{4910D3C5-4201-438B-91AA-9E7DBB370CE2}"/>
    <dgm:cxn modelId="{6DDE3BA2-A89F-4487-AF9A-C5CC78C9DE79}" type="presOf" srcId="{F1B3F993-C6F7-4A2E-AC9C-8B38ACA54689}" destId="{7FCFC80C-521A-4AA4-B367-3F59D7FE5456}" srcOrd="0" destOrd="0" presId="urn:microsoft.com/office/officeart/2008/layout/HorizontalMultiLevelHierarchy"/>
    <dgm:cxn modelId="{B6143FD0-B7C7-41BB-BF7B-0C96DE51F704}" srcId="{4753B40D-A760-4FCF-AEE9-869D93621D71}" destId="{5A8C4288-8E5C-4709-8A44-4717F205F711}" srcOrd="0" destOrd="0" parTransId="{F310E3F0-A2DA-448B-8E23-EAC93D7DF4C2}" sibTransId="{F196C426-9BFC-41FF-8808-AFA4887FB8B4}"/>
    <dgm:cxn modelId="{BF8197D4-145F-4796-9920-69F1B58DA8C1}" type="presOf" srcId="{0B7AD813-4E03-4AFB-B622-6D3701255341}" destId="{7AC9B4D4-EE98-444D-B9D2-799E270B7905}" srcOrd="1" destOrd="0" presId="urn:microsoft.com/office/officeart/2008/layout/HorizontalMultiLevelHierarchy"/>
    <dgm:cxn modelId="{D2A542DC-3299-4449-AD54-A2A8C2B4E829}" type="presOf" srcId="{F07DE995-BDC1-422B-915F-F2BFF1DBEFD7}" destId="{8EDF424A-0D3D-4FB8-BAB7-A9A82D44D99B}" srcOrd="1" destOrd="0" presId="urn:microsoft.com/office/officeart/2008/layout/HorizontalMultiLevelHierarchy"/>
    <dgm:cxn modelId="{E2ADABE1-9290-438A-8754-D66DC409ACAC}" type="presOf" srcId="{DD6E5A85-7CFF-4644-8009-FF573A4893A3}" destId="{B42B3C1E-94E2-4F04-88F9-A2903A4A800B}" srcOrd="0" destOrd="0" presId="urn:microsoft.com/office/officeart/2008/layout/HorizontalMultiLevelHierarchy"/>
    <dgm:cxn modelId="{1EFE16E8-8EFF-40EC-A2FB-0824C3B75DEB}" srcId="{5A8C4288-8E5C-4709-8A44-4717F205F711}" destId="{F1B3F993-C6F7-4A2E-AC9C-8B38ACA54689}" srcOrd="4" destOrd="0" parTransId="{C0FB5ABC-24E4-4863-A1CE-8DFDD2118D88}" sibTransId="{7A2D589C-E5A0-4712-B0D2-AB0AB125885D}"/>
    <dgm:cxn modelId="{74F590F2-596E-4300-BDA7-98F14D632E01}" type="presOf" srcId="{1A6B7FAB-02A2-487E-96D5-58628017E6DF}" destId="{AF2F2076-A28F-4ACC-9E36-0B083799001D}" srcOrd="0" destOrd="0" presId="urn:microsoft.com/office/officeart/2008/layout/HorizontalMultiLevelHierarchy"/>
    <dgm:cxn modelId="{7CFB34DE-8AD8-495B-AD59-5BA598CB7E81}" type="presParOf" srcId="{D620D15E-AFA0-45D9-8A49-355E13BDDC17}" destId="{B12BE918-3B1D-4162-A62A-85192B16670E}" srcOrd="0" destOrd="0" presId="urn:microsoft.com/office/officeart/2008/layout/HorizontalMultiLevelHierarchy"/>
    <dgm:cxn modelId="{159E3127-5A43-44CA-AC56-3FD53BCC596F}" type="presParOf" srcId="{B12BE918-3B1D-4162-A62A-85192B16670E}" destId="{13F78C28-EDC7-40F1-B9EB-4A17C5FF2484}" srcOrd="0" destOrd="0" presId="urn:microsoft.com/office/officeart/2008/layout/HorizontalMultiLevelHierarchy"/>
    <dgm:cxn modelId="{498DFD89-1951-4870-84F1-B3276F447C3A}" type="presParOf" srcId="{B12BE918-3B1D-4162-A62A-85192B16670E}" destId="{B34D2E45-C417-4ABF-AC98-D6AE2C1B4783}" srcOrd="1" destOrd="0" presId="urn:microsoft.com/office/officeart/2008/layout/HorizontalMultiLevelHierarchy"/>
    <dgm:cxn modelId="{F1C3292E-10C3-410D-8BA5-D62B6E8ED8B0}" type="presParOf" srcId="{B34D2E45-C417-4ABF-AC98-D6AE2C1B4783}" destId="{2EAB79A0-0001-4C4B-9C8E-ABE78A799A86}" srcOrd="0" destOrd="0" presId="urn:microsoft.com/office/officeart/2008/layout/HorizontalMultiLevelHierarchy"/>
    <dgm:cxn modelId="{D9059C22-5A72-4C5B-AD92-91E79FA2D8BE}" type="presParOf" srcId="{2EAB79A0-0001-4C4B-9C8E-ABE78A799A86}" destId="{7AC9B4D4-EE98-444D-B9D2-799E270B7905}" srcOrd="0" destOrd="0" presId="urn:microsoft.com/office/officeart/2008/layout/HorizontalMultiLevelHierarchy"/>
    <dgm:cxn modelId="{4BBA9D21-1DCB-4B33-A3A8-FCD7B89C1CE7}" type="presParOf" srcId="{B34D2E45-C417-4ABF-AC98-D6AE2C1B4783}" destId="{B962BFD8-73F1-40D3-89DD-70D84C26494B}" srcOrd="1" destOrd="0" presId="urn:microsoft.com/office/officeart/2008/layout/HorizontalMultiLevelHierarchy"/>
    <dgm:cxn modelId="{630297DC-A5DE-40A8-AD42-AD7EEA475ADC}" type="presParOf" srcId="{B962BFD8-73F1-40D3-89DD-70D84C26494B}" destId="{6F8DADCF-3F54-4DDD-9A73-BBDB82930254}" srcOrd="0" destOrd="0" presId="urn:microsoft.com/office/officeart/2008/layout/HorizontalMultiLevelHierarchy"/>
    <dgm:cxn modelId="{B782F02B-84A3-434F-A4DB-13CA149ECCF3}" type="presParOf" srcId="{B962BFD8-73F1-40D3-89DD-70D84C26494B}" destId="{1B2B2EA6-50CC-4BAE-8F36-1E2EA9F66AD0}" srcOrd="1" destOrd="0" presId="urn:microsoft.com/office/officeart/2008/layout/HorizontalMultiLevelHierarchy"/>
    <dgm:cxn modelId="{F5385B46-1FC6-4897-83D7-3148CF0850DA}" type="presParOf" srcId="{B34D2E45-C417-4ABF-AC98-D6AE2C1B4783}" destId="{2F4CDCBB-62C0-4F13-B954-46C9D64BEF94}" srcOrd="2" destOrd="0" presId="urn:microsoft.com/office/officeart/2008/layout/HorizontalMultiLevelHierarchy"/>
    <dgm:cxn modelId="{ED0886A7-3EE1-45BF-B856-241440822911}" type="presParOf" srcId="{2F4CDCBB-62C0-4F13-B954-46C9D64BEF94}" destId="{631FCCB6-CCC4-4235-8739-13466380313F}" srcOrd="0" destOrd="0" presId="urn:microsoft.com/office/officeart/2008/layout/HorizontalMultiLevelHierarchy"/>
    <dgm:cxn modelId="{91EC7CA8-B94D-4B6A-B819-5A8C7BE4CDB9}" type="presParOf" srcId="{B34D2E45-C417-4ABF-AC98-D6AE2C1B4783}" destId="{B9A87B73-720E-44DB-BD5B-8D2A096A985D}" srcOrd="3" destOrd="0" presId="urn:microsoft.com/office/officeart/2008/layout/HorizontalMultiLevelHierarchy"/>
    <dgm:cxn modelId="{93BF3025-D7D4-4742-86F0-90C668BA391F}" type="presParOf" srcId="{B9A87B73-720E-44DB-BD5B-8D2A096A985D}" destId="{B42B3C1E-94E2-4F04-88F9-A2903A4A800B}" srcOrd="0" destOrd="0" presId="urn:microsoft.com/office/officeart/2008/layout/HorizontalMultiLevelHierarchy"/>
    <dgm:cxn modelId="{88AE2BA7-C119-4AD2-AFD4-BD5E2D3112C3}" type="presParOf" srcId="{B9A87B73-720E-44DB-BD5B-8D2A096A985D}" destId="{B8152BF4-8EFA-4E51-9B1E-D64770D71FC0}" srcOrd="1" destOrd="0" presId="urn:microsoft.com/office/officeart/2008/layout/HorizontalMultiLevelHierarchy"/>
    <dgm:cxn modelId="{B77EA676-37F8-4A55-9A0F-620130D9B71F}" type="presParOf" srcId="{B34D2E45-C417-4ABF-AC98-D6AE2C1B4783}" destId="{85E018FA-2D16-453F-ACA1-3545415547F2}" srcOrd="4" destOrd="0" presId="urn:microsoft.com/office/officeart/2008/layout/HorizontalMultiLevelHierarchy"/>
    <dgm:cxn modelId="{ED7F561A-DA79-41F8-AF22-BFB9CE8C6D37}" type="presParOf" srcId="{85E018FA-2D16-453F-ACA1-3545415547F2}" destId="{3D8BB9F2-0BFF-48BE-84A1-BEB6C9E00CAB}" srcOrd="0" destOrd="0" presId="urn:microsoft.com/office/officeart/2008/layout/HorizontalMultiLevelHierarchy"/>
    <dgm:cxn modelId="{78726070-384F-41CF-A51D-A9B321EA528A}" type="presParOf" srcId="{B34D2E45-C417-4ABF-AC98-D6AE2C1B4783}" destId="{819CDA28-34FB-48CF-9404-FFF10FDEA6A5}" srcOrd="5" destOrd="0" presId="urn:microsoft.com/office/officeart/2008/layout/HorizontalMultiLevelHierarchy"/>
    <dgm:cxn modelId="{C7FBE023-5A5D-4831-9205-63CDE57BBE37}" type="presParOf" srcId="{819CDA28-34FB-48CF-9404-FFF10FDEA6A5}" destId="{C1B7129D-74BE-4ED6-9744-DB050CE4BC82}" srcOrd="0" destOrd="0" presId="urn:microsoft.com/office/officeart/2008/layout/HorizontalMultiLevelHierarchy"/>
    <dgm:cxn modelId="{F077E00C-2B67-4782-A221-4E204F32B356}" type="presParOf" srcId="{819CDA28-34FB-48CF-9404-FFF10FDEA6A5}" destId="{8373ED7D-D248-4E4D-A91D-C165225AB580}" srcOrd="1" destOrd="0" presId="urn:microsoft.com/office/officeart/2008/layout/HorizontalMultiLevelHierarchy"/>
    <dgm:cxn modelId="{8B0BE3AB-6117-49C3-B341-15D9C035869A}" type="presParOf" srcId="{B34D2E45-C417-4ABF-AC98-D6AE2C1B4783}" destId="{0388A97F-049A-461C-A1D0-88FB701CBF0A}" srcOrd="6" destOrd="0" presId="urn:microsoft.com/office/officeart/2008/layout/HorizontalMultiLevelHierarchy"/>
    <dgm:cxn modelId="{B82D7F41-9076-4937-A34E-CE3B0D7FC28D}" type="presParOf" srcId="{0388A97F-049A-461C-A1D0-88FB701CBF0A}" destId="{DA619A0D-4AFA-4F8A-8B96-E0610584916F}" srcOrd="0" destOrd="0" presId="urn:microsoft.com/office/officeart/2008/layout/HorizontalMultiLevelHierarchy"/>
    <dgm:cxn modelId="{44226EE8-45C1-4EBC-ABFB-D462989C80AC}" type="presParOf" srcId="{B34D2E45-C417-4ABF-AC98-D6AE2C1B4783}" destId="{77E5AC86-95F0-45F2-B8F5-553FA670BD18}" srcOrd="7" destOrd="0" presId="urn:microsoft.com/office/officeart/2008/layout/HorizontalMultiLevelHierarchy"/>
    <dgm:cxn modelId="{A204697E-A6AD-4428-9D57-22D70F44D17D}" type="presParOf" srcId="{77E5AC86-95F0-45F2-B8F5-553FA670BD18}" destId="{A72CA906-DF6D-4824-8BBE-C6FBEA8DB358}" srcOrd="0" destOrd="0" presId="urn:microsoft.com/office/officeart/2008/layout/HorizontalMultiLevelHierarchy"/>
    <dgm:cxn modelId="{1D2496D8-5A53-4693-97E6-A4472432464D}" type="presParOf" srcId="{77E5AC86-95F0-45F2-B8F5-553FA670BD18}" destId="{20F2E8C1-8641-4DAC-9923-8D2E2641CC40}" srcOrd="1" destOrd="0" presId="urn:microsoft.com/office/officeart/2008/layout/HorizontalMultiLevelHierarchy"/>
    <dgm:cxn modelId="{D0B56C22-162F-4632-B701-B0260882CF5A}" type="presParOf" srcId="{B34D2E45-C417-4ABF-AC98-D6AE2C1B4783}" destId="{F931E1DD-7DB5-41F4-BD0C-8CC0C783CE75}" srcOrd="8" destOrd="0" presId="urn:microsoft.com/office/officeart/2008/layout/HorizontalMultiLevelHierarchy"/>
    <dgm:cxn modelId="{9225CDA2-D83B-4EAD-9553-E5DA8EC9FB85}" type="presParOf" srcId="{F931E1DD-7DB5-41F4-BD0C-8CC0C783CE75}" destId="{344EAA30-606F-4684-BFDB-34DDC52CEA46}" srcOrd="0" destOrd="0" presId="urn:microsoft.com/office/officeart/2008/layout/HorizontalMultiLevelHierarchy"/>
    <dgm:cxn modelId="{E6DACD64-6C66-46E8-A57A-185D96B88FD6}" type="presParOf" srcId="{B34D2E45-C417-4ABF-AC98-D6AE2C1B4783}" destId="{F1B1F2D4-7171-42B0-AE8A-FF98AB54A2D5}" srcOrd="9" destOrd="0" presId="urn:microsoft.com/office/officeart/2008/layout/HorizontalMultiLevelHierarchy"/>
    <dgm:cxn modelId="{7D90EB7E-7923-4129-AE7F-D91969AA7D10}" type="presParOf" srcId="{F1B1F2D4-7171-42B0-AE8A-FF98AB54A2D5}" destId="{7FCFC80C-521A-4AA4-B367-3F59D7FE5456}" srcOrd="0" destOrd="0" presId="urn:microsoft.com/office/officeart/2008/layout/HorizontalMultiLevelHierarchy"/>
    <dgm:cxn modelId="{127C9D2F-DBE3-40C1-9C3F-711447A60D67}" type="presParOf" srcId="{F1B1F2D4-7171-42B0-AE8A-FF98AB54A2D5}" destId="{0C7B3D62-459A-4811-AE7E-2AF2CA6BDA04}" srcOrd="1" destOrd="0" presId="urn:microsoft.com/office/officeart/2008/layout/HorizontalMultiLevelHierarchy"/>
    <dgm:cxn modelId="{D0FAFFA0-C055-427C-B00A-A791831ADCE6}" type="presParOf" srcId="{B34D2E45-C417-4ABF-AC98-D6AE2C1B4783}" destId="{D4996CB0-B545-46AA-A813-66EE4A302FA2}" srcOrd="10" destOrd="0" presId="urn:microsoft.com/office/officeart/2008/layout/HorizontalMultiLevelHierarchy"/>
    <dgm:cxn modelId="{5D20AA75-2BA0-403E-A420-2ACE1224B9FE}" type="presParOf" srcId="{D4996CB0-B545-46AA-A813-66EE4A302FA2}" destId="{8EDF424A-0D3D-4FB8-BAB7-A9A82D44D99B}" srcOrd="0" destOrd="0" presId="urn:microsoft.com/office/officeart/2008/layout/HorizontalMultiLevelHierarchy"/>
    <dgm:cxn modelId="{17772300-C62E-42F2-815F-DA44F674B768}" type="presParOf" srcId="{B34D2E45-C417-4ABF-AC98-D6AE2C1B4783}" destId="{24B927ED-5ECF-48A7-9841-0D998568D9F2}" srcOrd="11" destOrd="0" presId="urn:microsoft.com/office/officeart/2008/layout/HorizontalMultiLevelHierarchy"/>
    <dgm:cxn modelId="{E82953C1-02D1-40A9-8FDF-58545DCE8C4F}" type="presParOf" srcId="{24B927ED-5ECF-48A7-9841-0D998568D9F2}" destId="{AF2F2076-A28F-4ACC-9E36-0B083799001D}" srcOrd="0" destOrd="0" presId="urn:microsoft.com/office/officeart/2008/layout/HorizontalMultiLevelHierarchy"/>
    <dgm:cxn modelId="{98EF0C9E-D247-4110-88EB-98A886B2A7AE}" type="presParOf" srcId="{24B927ED-5ECF-48A7-9841-0D998568D9F2}" destId="{861FDB5F-D8AA-41D8-8345-C1B14A5B1BC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DBBA2-B487-48DB-A0EC-ED1A0AC1551E}">
      <dsp:nvSpPr>
        <dsp:cNvPr id="0" name=""/>
        <dsp:cNvSpPr/>
      </dsp:nvSpPr>
      <dsp:spPr>
        <a:xfrm>
          <a:off x="1983433" y="3463038"/>
          <a:ext cx="2655399" cy="2179866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2700000" scaled="1"/>
          <a:tileRect/>
        </a:gra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родители (законные представители) </a:t>
          </a:r>
          <a:r>
            <a:rPr lang="ru-RU" sz="1600" b="1" kern="1200" dirty="0" err="1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несовершен-нолетних</a:t>
          </a:r>
          <a:r>
            <a:rPr lang="ru-RU" sz="1600" b="1" kern="1200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 </a:t>
          </a:r>
          <a:r>
            <a:rPr lang="ru-RU" sz="1600" b="1" kern="1200" spc="-10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обучающихся</a:t>
          </a:r>
          <a:endParaRPr lang="ru-RU" sz="1600" b="1" kern="1200" dirty="0">
            <a:latin typeface="Georgia" panose="02040502050405020303" pitchFamily="18" charset="0"/>
          </a:endParaRPr>
        </a:p>
      </dsp:txBody>
      <dsp:txXfrm>
        <a:off x="2386372" y="3793818"/>
        <a:ext cx="1849521" cy="1518306"/>
      </dsp:txXfrm>
    </dsp:sp>
    <dsp:sp modelId="{6C9166AB-CD1A-45AB-882A-E1415B82CD5B}">
      <dsp:nvSpPr>
        <dsp:cNvPr id="0" name=""/>
        <dsp:cNvSpPr/>
      </dsp:nvSpPr>
      <dsp:spPr>
        <a:xfrm>
          <a:off x="1980710" y="4429594"/>
          <a:ext cx="286147" cy="246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78008-B5E8-4751-B394-7BFAAC278EC5}">
      <dsp:nvSpPr>
        <dsp:cNvPr id="0" name=""/>
        <dsp:cNvSpPr/>
      </dsp:nvSpPr>
      <dsp:spPr>
        <a:xfrm>
          <a:off x="0" y="2376265"/>
          <a:ext cx="2443994" cy="210714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6212E-ACBF-4A37-A589-552CA3000944}">
      <dsp:nvSpPr>
        <dsp:cNvPr id="0" name=""/>
        <dsp:cNvSpPr/>
      </dsp:nvSpPr>
      <dsp:spPr>
        <a:xfrm>
          <a:off x="1714391" y="4246510"/>
          <a:ext cx="286147" cy="246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6692A9-EBCD-41BC-9DA6-29C32E130578}">
      <dsp:nvSpPr>
        <dsp:cNvPr id="0" name=""/>
        <dsp:cNvSpPr/>
      </dsp:nvSpPr>
      <dsp:spPr>
        <a:xfrm>
          <a:off x="4171315" y="2412889"/>
          <a:ext cx="2443994" cy="2107149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rgbClr val="21B2B9"/>
            </a:gs>
            <a:gs pos="50000">
              <a:srgbClr val="25C5CD"/>
            </a:gs>
            <a:gs pos="100000">
              <a:schemeClr val="accent3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педагогические</a:t>
          </a:r>
          <a:r>
            <a:rPr lang="ru-RU" sz="1600" b="1" kern="1200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 работники </a:t>
          </a:r>
          <a:endParaRPr lang="ru-RU" sz="1600" b="1" kern="1200" dirty="0">
            <a:latin typeface="Georgia" panose="02040502050405020303" pitchFamily="18" charset="0"/>
          </a:endParaRPr>
        </a:p>
      </dsp:txBody>
      <dsp:txXfrm>
        <a:off x="4550577" y="2739879"/>
        <a:ext cx="1685470" cy="1453169"/>
      </dsp:txXfrm>
    </dsp:sp>
    <dsp:sp modelId="{8434DEEE-987A-461A-A072-93F3BF419F3D}">
      <dsp:nvSpPr>
        <dsp:cNvPr id="0" name=""/>
        <dsp:cNvSpPr/>
      </dsp:nvSpPr>
      <dsp:spPr>
        <a:xfrm>
          <a:off x="5862198" y="4279651"/>
          <a:ext cx="286147" cy="246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02C1A-75AE-4F23-85E2-BB3E12EC64C4}">
      <dsp:nvSpPr>
        <dsp:cNvPr id="0" name=""/>
        <dsp:cNvSpPr/>
      </dsp:nvSpPr>
      <dsp:spPr>
        <a:xfrm>
          <a:off x="6142560" y="3540718"/>
          <a:ext cx="2443994" cy="210714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6D3513-CB4E-4443-97E6-B392DB3DDBC4}">
      <dsp:nvSpPr>
        <dsp:cNvPr id="0" name=""/>
        <dsp:cNvSpPr/>
      </dsp:nvSpPr>
      <dsp:spPr>
        <a:xfrm>
          <a:off x="6136114" y="4479902"/>
          <a:ext cx="286147" cy="246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1D0CA-6036-4799-91B7-529F6A82474B}">
      <dsp:nvSpPr>
        <dsp:cNvPr id="0" name=""/>
        <dsp:cNvSpPr/>
      </dsp:nvSpPr>
      <dsp:spPr>
        <a:xfrm>
          <a:off x="2005295" y="1173092"/>
          <a:ext cx="2571497" cy="2182606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rgbClr val="19868B"/>
            </a:gs>
            <a:gs pos="50000">
              <a:srgbClr val="25C5CD"/>
            </a:gs>
            <a:gs pos="100000">
              <a:schemeClr val="accent3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/>
              <a:latin typeface="Georgia" panose="02040502050405020303" pitchFamily="18" charset="0"/>
              <a:ea typeface="Times New Roman" panose="02020603050405020304" pitchFamily="18" charset="0"/>
            </a:rPr>
            <a:t>обучающиеся</a:t>
          </a:r>
          <a:endParaRPr lang="ru-RU" sz="1600" kern="1200" dirty="0"/>
        </a:p>
      </dsp:txBody>
      <dsp:txXfrm>
        <a:off x="2401470" y="1509353"/>
        <a:ext cx="1779147" cy="1510084"/>
      </dsp:txXfrm>
    </dsp:sp>
    <dsp:sp modelId="{29084B74-CA5C-4FA7-B984-D67B3563C188}">
      <dsp:nvSpPr>
        <dsp:cNvPr id="0" name=""/>
        <dsp:cNvSpPr/>
      </dsp:nvSpPr>
      <dsp:spPr>
        <a:xfrm>
          <a:off x="3805615" y="1175821"/>
          <a:ext cx="286147" cy="246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6556B-81D5-469E-BE1B-5A7EECA13735}">
      <dsp:nvSpPr>
        <dsp:cNvPr id="0" name=""/>
        <dsp:cNvSpPr/>
      </dsp:nvSpPr>
      <dsp:spPr>
        <a:xfrm>
          <a:off x="4161148" y="190166"/>
          <a:ext cx="2443994" cy="2107149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50A34-97FC-4989-8752-C9B77B2E5308}">
      <dsp:nvSpPr>
        <dsp:cNvPr id="0" name=""/>
        <dsp:cNvSpPr/>
      </dsp:nvSpPr>
      <dsp:spPr>
        <a:xfrm>
          <a:off x="4151450" y="1115415"/>
          <a:ext cx="286147" cy="24662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996CB0-B545-46AA-A813-66EE4A302FA2}">
      <dsp:nvSpPr>
        <dsp:cNvPr id="0" name=""/>
        <dsp:cNvSpPr/>
      </dsp:nvSpPr>
      <dsp:spPr>
        <a:xfrm>
          <a:off x="1932227" y="2709333"/>
          <a:ext cx="489569" cy="2332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4784" y="0"/>
              </a:lnTo>
              <a:lnTo>
                <a:pt x="244784" y="2332172"/>
              </a:lnTo>
              <a:lnTo>
                <a:pt x="489569" y="2332172"/>
              </a:lnTo>
            </a:path>
          </a:pathLst>
        </a:custGeom>
        <a:noFill/>
        <a:ln w="28575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2117437" y="3815844"/>
        <a:ext cx="119150" cy="119150"/>
      </dsp:txXfrm>
    </dsp:sp>
    <dsp:sp modelId="{F931E1DD-7DB5-41F4-BD0C-8CC0C783CE75}">
      <dsp:nvSpPr>
        <dsp:cNvPr id="0" name=""/>
        <dsp:cNvSpPr/>
      </dsp:nvSpPr>
      <dsp:spPr>
        <a:xfrm>
          <a:off x="1932227" y="2709333"/>
          <a:ext cx="489569" cy="1399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4784" y="0"/>
              </a:lnTo>
              <a:lnTo>
                <a:pt x="244784" y="1399303"/>
              </a:lnTo>
              <a:lnTo>
                <a:pt x="489569" y="1399303"/>
              </a:lnTo>
            </a:path>
          </a:pathLst>
        </a:custGeom>
        <a:noFill/>
        <a:ln w="28575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139950" y="3371923"/>
        <a:ext cx="74123" cy="74123"/>
      </dsp:txXfrm>
    </dsp:sp>
    <dsp:sp modelId="{0388A97F-049A-461C-A1D0-88FB701CBF0A}">
      <dsp:nvSpPr>
        <dsp:cNvPr id="0" name=""/>
        <dsp:cNvSpPr/>
      </dsp:nvSpPr>
      <dsp:spPr>
        <a:xfrm>
          <a:off x="1932227" y="2709333"/>
          <a:ext cx="489569" cy="466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4784" y="0"/>
              </a:lnTo>
              <a:lnTo>
                <a:pt x="244784" y="466434"/>
              </a:lnTo>
              <a:lnTo>
                <a:pt x="489569" y="466434"/>
              </a:lnTo>
            </a:path>
          </a:pathLst>
        </a:custGeom>
        <a:noFill/>
        <a:ln w="28575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160107" y="2925645"/>
        <a:ext cx="33809" cy="33809"/>
      </dsp:txXfrm>
    </dsp:sp>
    <dsp:sp modelId="{85E018FA-2D16-453F-ACA1-3545415547F2}">
      <dsp:nvSpPr>
        <dsp:cNvPr id="0" name=""/>
        <dsp:cNvSpPr/>
      </dsp:nvSpPr>
      <dsp:spPr>
        <a:xfrm>
          <a:off x="1932227" y="2242899"/>
          <a:ext cx="489569" cy="466434"/>
        </a:xfrm>
        <a:custGeom>
          <a:avLst/>
          <a:gdLst/>
          <a:ahLst/>
          <a:cxnLst/>
          <a:rect l="0" t="0" r="0" b="0"/>
          <a:pathLst>
            <a:path>
              <a:moveTo>
                <a:pt x="0" y="466434"/>
              </a:moveTo>
              <a:lnTo>
                <a:pt x="244784" y="466434"/>
              </a:lnTo>
              <a:lnTo>
                <a:pt x="244784" y="0"/>
              </a:lnTo>
              <a:lnTo>
                <a:pt x="489569" y="0"/>
              </a:lnTo>
            </a:path>
          </a:pathLst>
        </a:custGeom>
        <a:noFill/>
        <a:ln w="28575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160107" y="2459211"/>
        <a:ext cx="33809" cy="33809"/>
      </dsp:txXfrm>
    </dsp:sp>
    <dsp:sp modelId="{2F4CDCBB-62C0-4F13-B954-46C9D64BEF94}">
      <dsp:nvSpPr>
        <dsp:cNvPr id="0" name=""/>
        <dsp:cNvSpPr/>
      </dsp:nvSpPr>
      <dsp:spPr>
        <a:xfrm>
          <a:off x="1932227" y="1310030"/>
          <a:ext cx="489569" cy="1399303"/>
        </a:xfrm>
        <a:custGeom>
          <a:avLst/>
          <a:gdLst/>
          <a:ahLst/>
          <a:cxnLst/>
          <a:rect l="0" t="0" r="0" b="0"/>
          <a:pathLst>
            <a:path>
              <a:moveTo>
                <a:pt x="0" y="1399303"/>
              </a:moveTo>
              <a:lnTo>
                <a:pt x="244784" y="1399303"/>
              </a:lnTo>
              <a:lnTo>
                <a:pt x="244784" y="0"/>
              </a:lnTo>
              <a:lnTo>
                <a:pt x="489569" y="0"/>
              </a:lnTo>
            </a:path>
          </a:pathLst>
        </a:custGeom>
        <a:noFill/>
        <a:ln w="28575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139950" y="1972619"/>
        <a:ext cx="74123" cy="74123"/>
      </dsp:txXfrm>
    </dsp:sp>
    <dsp:sp modelId="{2EAB79A0-0001-4C4B-9C8E-ABE78A799A86}">
      <dsp:nvSpPr>
        <dsp:cNvPr id="0" name=""/>
        <dsp:cNvSpPr/>
      </dsp:nvSpPr>
      <dsp:spPr>
        <a:xfrm>
          <a:off x="1932227" y="377161"/>
          <a:ext cx="489569" cy="2332172"/>
        </a:xfrm>
        <a:custGeom>
          <a:avLst/>
          <a:gdLst/>
          <a:ahLst/>
          <a:cxnLst/>
          <a:rect l="0" t="0" r="0" b="0"/>
          <a:pathLst>
            <a:path>
              <a:moveTo>
                <a:pt x="0" y="2332172"/>
              </a:moveTo>
              <a:lnTo>
                <a:pt x="244784" y="2332172"/>
              </a:lnTo>
              <a:lnTo>
                <a:pt x="244784" y="0"/>
              </a:lnTo>
              <a:lnTo>
                <a:pt x="489569" y="0"/>
              </a:lnTo>
            </a:path>
          </a:pathLst>
        </a:custGeom>
        <a:noFill/>
        <a:ln w="28575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>
        <a:off x="2117437" y="1483672"/>
        <a:ext cx="119150" cy="119150"/>
      </dsp:txXfrm>
    </dsp:sp>
    <dsp:sp modelId="{13F78C28-EDC7-40F1-B9EB-4A17C5FF2484}">
      <dsp:nvSpPr>
        <dsp:cNvPr id="0" name=""/>
        <dsp:cNvSpPr/>
      </dsp:nvSpPr>
      <dsp:spPr>
        <a:xfrm rot="16200000">
          <a:off x="-491495" y="2249544"/>
          <a:ext cx="3927869" cy="919577"/>
        </a:xfrm>
        <a:prstGeom prst="rect">
          <a:avLst/>
        </a:prstGeom>
        <a:gradFill flip="none" rotWithShape="1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13500000" scaled="1"/>
          <a:tileRect/>
        </a:gra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bg1"/>
              </a:solidFill>
              <a:latin typeface="Georgia" panose="02040502050405020303" pitchFamily="18" charset="0"/>
            </a:rPr>
            <a:t>План воспитательной работы строится на основе базовых ценностей:</a:t>
          </a:r>
          <a:endParaRPr lang="ru-RU" sz="1800" kern="1200" dirty="0"/>
        </a:p>
      </dsp:txBody>
      <dsp:txXfrm>
        <a:off x="-491495" y="2249544"/>
        <a:ext cx="3927869" cy="919577"/>
      </dsp:txXfrm>
    </dsp:sp>
    <dsp:sp modelId="{6F8DADCF-3F54-4DDD-9A73-BBDB82930254}">
      <dsp:nvSpPr>
        <dsp:cNvPr id="0" name=""/>
        <dsp:cNvSpPr/>
      </dsp:nvSpPr>
      <dsp:spPr>
        <a:xfrm>
          <a:off x="2421797" y="4013"/>
          <a:ext cx="4673480" cy="746295"/>
        </a:xfrm>
        <a:prstGeom prst="rect">
          <a:avLst/>
        </a:prstGeom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2700000" scaled="1"/>
          <a:tileRect/>
        </a:gra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Georgia" panose="02040502050405020303" pitchFamily="18" charset="0"/>
            </a:rPr>
            <a:t>Ценности Родины и природы лежат в основе патриотического направления воспитания.</a:t>
          </a:r>
        </a:p>
      </dsp:txBody>
      <dsp:txXfrm>
        <a:off x="2421797" y="4013"/>
        <a:ext cx="4673480" cy="746295"/>
      </dsp:txXfrm>
    </dsp:sp>
    <dsp:sp modelId="{B42B3C1E-94E2-4F04-88F9-A2903A4A800B}">
      <dsp:nvSpPr>
        <dsp:cNvPr id="0" name=""/>
        <dsp:cNvSpPr/>
      </dsp:nvSpPr>
      <dsp:spPr>
        <a:xfrm>
          <a:off x="2421797" y="936882"/>
          <a:ext cx="4653407" cy="746295"/>
        </a:xfrm>
        <a:prstGeom prst="rect">
          <a:avLst/>
        </a:prstGeom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5400000" scaled="1"/>
          <a:tileRect/>
        </a:gra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Georgia" panose="02040502050405020303" pitchFamily="18" charset="0"/>
            </a:rPr>
            <a:t>Ценности человека, семьи, дружбы, сотрудничества лежат в основе социального направления воспитания.</a:t>
          </a:r>
          <a:endParaRPr lang="ru-RU" sz="1600" kern="1200" dirty="0"/>
        </a:p>
      </dsp:txBody>
      <dsp:txXfrm>
        <a:off x="2421797" y="936882"/>
        <a:ext cx="4653407" cy="746295"/>
      </dsp:txXfrm>
    </dsp:sp>
    <dsp:sp modelId="{C1B7129D-74BE-4ED6-9744-DB050CE4BC82}">
      <dsp:nvSpPr>
        <dsp:cNvPr id="0" name=""/>
        <dsp:cNvSpPr/>
      </dsp:nvSpPr>
      <dsp:spPr>
        <a:xfrm>
          <a:off x="2421797" y="1869751"/>
          <a:ext cx="4693552" cy="746295"/>
        </a:xfrm>
        <a:prstGeom prst="rect">
          <a:avLst/>
        </a:prstGeom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5400000" scaled="1"/>
          <a:tileRect/>
        </a:gra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Georgia" panose="02040502050405020303" pitchFamily="18" charset="0"/>
            </a:rPr>
            <a:t>Ценность знания лежит в основе познавательного направления воспитания.</a:t>
          </a:r>
          <a:endParaRPr lang="ru-RU" sz="1600" kern="1200" dirty="0"/>
        </a:p>
      </dsp:txBody>
      <dsp:txXfrm>
        <a:off x="2421797" y="1869751"/>
        <a:ext cx="4693552" cy="746295"/>
      </dsp:txXfrm>
    </dsp:sp>
    <dsp:sp modelId="{A72CA906-DF6D-4824-8BBE-C6FBEA8DB358}">
      <dsp:nvSpPr>
        <dsp:cNvPr id="0" name=""/>
        <dsp:cNvSpPr/>
      </dsp:nvSpPr>
      <dsp:spPr>
        <a:xfrm>
          <a:off x="2421797" y="2802620"/>
          <a:ext cx="4690639" cy="746295"/>
        </a:xfrm>
        <a:prstGeom prst="rect">
          <a:avLst/>
        </a:prstGeom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5400000" scaled="1"/>
          <a:tileRect/>
        </a:gra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Georgia" panose="02040502050405020303" pitchFamily="18" charset="0"/>
            </a:rPr>
            <a:t>Ценность здоровья лежит в основе физического и оздоровительного направления воспитания.</a:t>
          </a:r>
          <a:endParaRPr lang="ru-RU" sz="1600" kern="1200" dirty="0"/>
        </a:p>
      </dsp:txBody>
      <dsp:txXfrm>
        <a:off x="2421797" y="2802620"/>
        <a:ext cx="4690639" cy="746295"/>
      </dsp:txXfrm>
    </dsp:sp>
    <dsp:sp modelId="{7FCFC80C-521A-4AA4-B367-3F59D7FE5456}">
      <dsp:nvSpPr>
        <dsp:cNvPr id="0" name=""/>
        <dsp:cNvSpPr/>
      </dsp:nvSpPr>
      <dsp:spPr>
        <a:xfrm>
          <a:off x="2421797" y="3735489"/>
          <a:ext cx="4653407" cy="746295"/>
        </a:xfrm>
        <a:prstGeom prst="rect">
          <a:avLst/>
        </a:prstGeom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5400000" scaled="1"/>
          <a:tileRect/>
        </a:gra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Georgia" panose="02040502050405020303" pitchFamily="18" charset="0"/>
            </a:rPr>
            <a:t>Ценность труда лежит в основе трудового направления воспитания.</a:t>
          </a:r>
          <a:endParaRPr lang="ru-RU" sz="1600" kern="1200" dirty="0"/>
        </a:p>
      </dsp:txBody>
      <dsp:txXfrm>
        <a:off x="2421797" y="3735489"/>
        <a:ext cx="4653407" cy="746295"/>
      </dsp:txXfrm>
    </dsp:sp>
    <dsp:sp modelId="{AF2F2076-A28F-4ACC-9E36-0B083799001D}">
      <dsp:nvSpPr>
        <dsp:cNvPr id="0" name=""/>
        <dsp:cNvSpPr/>
      </dsp:nvSpPr>
      <dsp:spPr>
        <a:xfrm>
          <a:off x="2421797" y="4668358"/>
          <a:ext cx="4673480" cy="746295"/>
        </a:xfrm>
        <a:prstGeom prst="rect">
          <a:avLst/>
        </a:prstGeom>
        <a:gradFill flip="none" rotWithShape="0">
          <a:gsLst>
            <a:gs pos="0">
              <a:srgbClr val="21B2B9">
                <a:shade val="30000"/>
                <a:satMod val="115000"/>
              </a:srgbClr>
            </a:gs>
            <a:gs pos="50000">
              <a:srgbClr val="21B2B9">
                <a:shade val="67500"/>
                <a:satMod val="115000"/>
              </a:srgbClr>
            </a:gs>
            <a:gs pos="100000">
              <a:srgbClr val="21B2B9">
                <a:shade val="100000"/>
                <a:satMod val="115000"/>
              </a:srgbClr>
            </a:gs>
          </a:gsLst>
          <a:lin ang="5400000" scaled="1"/>
          <a:tileRect/>
        </a:gra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bg1"/>
              </a:solidFill>
              <a:latin typeface="Georgia" panose="02040502050405020303" pitchFamily="18" charset="0"/>
            </a:rPr>
            <a:t>Ценности культуры и красоты лежат в основе этико-эстетического направления воспитания.</a:t>
          </a:r>
          <a:endParaRPr lang="ru-RU" sz="1600" kern="1200" dirty="0"/>
        </a:p>
      </dsp:txBody>
      <dsp:txXfrm>
        <a:off x="2421797" y="4668358"/>
        <a:ext cx="4673480" cy="746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3A848-D7A5-4553-A191-A53039F3BC68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FDE73-1F42-4BAA-8DE4-423D02EC36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5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545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Модули воспитательной работы колледжа на 2025 -2026 учебный год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65850-FE1E-4C3E-813F-F93802B9006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243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вышеперечисленных компонентов позволяет сегодня констатировать следующие результаты развивающего воспитательного пространства Колледжа информатики и программирования: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• успешное участие студентов во внедрении инноваций, позитивная самореализация студентов;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организация систематического мониторинга межличностных взаимоотношений в колледже и ценностных установок студентов на творческое саморазвитие;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• признание преподавателями колледжа приоритетом своей деятельности педагогическую поддержку студентов и создание условий для личностного роста каждого студента.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Эффективная реализация воспитательной модели и ее механизмов позволит в процессе воспитания показать личности студента жизненные ориентиры и перспективу, что будет стимулировать его жить далее в «режиме развития», даже при условии наличия трудностей и преград в жизнедеятельности.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96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Календарный план воспитательной работы составляется на каждый учебный год, в соответствии с рабочей программой воспитания КИПФИН. В нем конкретизируется</a:t>
            </a: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заявленная в программе воспитания работа применительно к конкретному учебному году.</a:t>
            </a: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Календарный план воспитательной работы может корректироваться в течение года в связи с происходящими в работе колледжа изменениями: организационными, кадровыми, финансовыми и т.п.</a:t>
            </a: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Вся воспитательная работа организуется в КИПФИН в течение всего дня. В этой связи для удобства, план воспитательной работы можно интегрировать с годовым планом работы колледжа.</a:t>
            </a: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План воспитательной работы строится на основе базовых ценностей:</a:t>
            </a: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Ценности Родины и природы лежат в основе патриотического направления воспитания.</a:t>
            </a: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Ценности человека, семьи, дружбы, сотрудничества лежат в основе социального направления воспитания.</a:t>
            </a: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Ценность знания лежит в основе познавательного направления воспитания.</a:t>
            </a: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Ценность здоровья лежит в основе физического и оздоровительного направления воспитания.</a:t>
            </a: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Ценность труда лежит в основе трудового направления воспитания.</a:t>
            </a:r>
          </a:p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Ценности культуры и красоты лежат в основе этико-эстетического направления воспитания.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90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План включает перечень памятных и юбилейных дат, связанных с историей, литературой, наукой и искусством нашей страны, а также дополнительно разработанный перечень мероприятий, рекомендуемых в рамках календарного плана воспитательной работы мин просвещения и цикла занятий «Разговоры о важном» и с учетом тематики года в России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24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календарный план воспитательной работы или так называемые традиционные мероприятия на 1й семестр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11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календарный план воспитательной работы или так называемые традиционные мероприятия на 2й семестр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604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Новые мероприятия, внесенные в календарный план Министерством просвещения на 1 семестр 2025-2026 учебного года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52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Новые мероприятия, внесенные в календарный план Министерством просвещения на 2 семестр 2025-2026 учебного года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48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25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При разработке или обновлении рабочей программы воспитания её содержание, </a:t>
            </a:r>
            <a:r>
              <a:rPr lang="ru-RU" sz="12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за исключением целевого раздела</a:t>
            </a:r>
            <a:r>
              <a:rPr lang="ru-RU" sz="12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, </a:t>
            </a:r>
            <a:r>
              <a:rPr lang="ru-RU" sz="1200" i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может изменяться</a:t>
            </a:r>
            <a:r>
              <a:rPr lang="ru-RU" sz="12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 соответствии с особенностями образовательной организации: организационно-правовой формой, контингентом обучающихся и их родителей (законных представителей), направленностью образовательной программы, в том числе предусматривающей углублённое изучение отдельных учебных предметов, учитывающей этнокультурные интересы, особые образовательные потребности обучающихся.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8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070" marR="268605" indent="457200" algn="just">
              <a:lnSpc>
                <a:spcPct val="150000"/>
              </a:lnSpc>
              <a:spcBef>
                <a:spcPts val="790"/>
              </a:spcBef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Воспитательная деятельность в Колледже является неотъемлемой частью образовательного процесса, планируется и осуществляется в соответствии с приоритетами государственной политики в сфере </a:t>
            </a:r>
            <a:r>
              <a:rPr lang="ru-RU" sz="1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9070" marR="268605" indent="457200" algn="just">
              <a:lnSpc>
                <a:spcPct val="150000"/>
              </a:lnSpc>
              <a:spcBef>
                <a:spcPts val="15"/>
              </a:spcBef>
              <a:spcAft>
                <a:spcPts val="0"/>
              </a:spcAft>
              <a:tabLst>
                <a:tab pos="1990725" algn="l"/>
                <a:tab pos="3382010" algn="l"/>
                <a:tab pos="4835525" algn="l"/>
              </a:tabLst>
            </a:pP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Участниками образовательных отношений в части воспитания являются педагогические работники Колледжа, обучающиеся, родители (законные представители) несовершеннолетних </a:t>
            </a:r>
            <a:r>
              <a:rPr lang="ru-RU" sz="1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обучающихся.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Родители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(законные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представители) </a:t>
            </a:r>
            <a:r>
              <a:rPr lang="ru-R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несовершеннолетних обучающихся имеют преимущественное право на воспитание своих детей.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085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соответствии с нормативными правовыми актами Российской Федерации в сфере образования цель воспитания обучающихся — развитие личности, создание условий для самоопределения и социализации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636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Задачи воспитания:</a:t>
            </a:r>
          </a:p>
          <a:p>
            <a:r>
              <a:rPr lang="ru-RU" dirty="0"/>
              <a:t>   усвоение обучающимися знаний о нормах, духовно- нравственных ценностях, которые выработало российское общество (социально значимых знаний);</a:t>
            </a:r>
          </a:p>
          <a:p>
            <a:r>
              <a:rPr lang="ru-RU" dirty="0"/>
              <a:t>   формирование и развитие осознанного позитивного отношения к ценностям,  нормам  и  правилам  поведения,  принятым  в</a:t>
            </a:r>
          </a:p>
          <a:p>
            <a:r>
              <a:rPr lang="ru-RU" dirty="0"/>
              <a:t>российском обществе (их освоение, принятие), современного научного мировоззрения, мотивации к труду, непрерывному личностному и профессиональному росту;</a:t>
            </a:r>
          </a:p>
          <a:p>
            <a:r>
              <a:rPr lang="ru-RU" dirty="0"/>
              <a:t>  приобретение социокультурного опыта поведения, общения, межличностных и социальных отношений, в том числе в профессионально ориентированной деятельности;</a:t>
            </a:r>
          </a:p>
          <a:p>
            <a:r>
              <a:rPr lang="ru-RU" dirty="0"/>
              <a:t>  подготовка к самостоятельной профессиональной деятельности с учетом получаемой квалификации (социально значимый опыт) во благо своей семьи, народа, Родины и государства;</a:t>
            </a:r>
          </a:p>
          <a:p>
            <a:r>
              <a:rPr lang="ru-RU" dirty="0"/>
              <a:t> подготовка к созданию семьи и рождению детей.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567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Виды, формы и содержание воспитательной деятельности в этом разделе планируются, представляются по модулям.</a:t>
            </a:r>
          </a:p>
          <a:p>
            <a:pPr algn="just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 модуле описываются виды, формы и содержание воспитательной работы в учебном году в рамках определённого направления деятельности в образовательной организации. Каждый из модулей обладает воспитательным потенциалом с особыми условиями, средствами, возможностями воспитания (урочная деятельность, внеурочная деятельность, взаимодействие с родителями и другое).</a:t>
            </a:r>
          </a:p>
          <a:p>
            <a:pPr marL="179070" marR="274955" indent="450850" algn="just">
              <a:lnSpc>
                <a:spcPct val="148000"/>
              </a:lnSpc>
              <a:spcBef>
                <a:spcPts val="790"/>
              </a:spcBef>
              <a:spcAft>
                <a:spcPts val="0"/>
              </a:spcAft>
            </a:pP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Рабочая</a:t>
            </a:r>
            <a:r>
              <a:rPr lang="ru-RU" sz="18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</a:t>
            </a:r>
            <a:r>
              <a:rPr lang="ru-RU" sz="18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воспитания</a:t>
            </a:r>
            <a:r>
              <a:rPr lang="ru-RU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реализуется</a:t>
            </a:r>
            <a:r>
              <a:rPr lang="ru-RU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единстве</a:t>
            </a:r>
            <a:r>
              <a:rPr lang="ru-RU" sz="1800" spc="-4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учебной</a:t>
            </a:r>
            <a:r>
              <a:rPr lang="ru-RU" sz="18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воспитательной деятельности с учетом направлений воспитания :</a:t>
            </a:r>
          </a:p>
          <a:p>
            <a:pPr marL="342900" marR="268605" lvl="0" indent="-342900" algn="just">
              <a:lnSpc>
                <a:spcPct val="148000"/>
              </a:lnSpc>
              <a:spcBef>
                <a:spcPts val="25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"/>
              <a:tabLst>
                <a:tab pos="635635" algn="l"/>
              </a:tabLst>
            </a:pPr>
            <a:r>
              <a:rPr lang="ru-RU" sz="1800" b="1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гражданское воспитание </a:t>
            </a:r>
            <a:r>
              <a:rPr lang="ru-RU" sz="18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— формирование российской идентичности, чувства принадлежности к своей Родине, ее историческому и культурному наследию, многонациональному народу России, уважения к правам и свободам гражданина России; формирование активной гражданской позиции, правовых знаний и правовой культуры;</a:t>
            </a:r>
          </a:p>
          <a:p>
            <a:pPr marL="342900" marR="273685" lvl="0" indent="-342900" algn="just">
              <a:lnSpc>
                <a:spcPct val="148000"/>
              </a:lnSpc>
              <a:spcBef>
                <a:spcPts val="45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"/>
              <a:tabLst>
                <a:tab pos="635635" algn="l"/>
              </a:tabLst>
            </a:pPr>
            <a:r>
              <a:rPr lang="ru-RU" sz="1800" b="1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патриотическое воспитание </a:t>
            </a:r>
            <a:r>
              <a:rPr lang="ru-RU" sz="18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— формирование чувства глубокой привязанности к своей малой родине, родному краю, России, своему народу</a:t>
            </a:r>
            <a:r>
              <a:rPr lang="ru-RU" sz="18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и многонациональному народу</a:t>
            </a:r>
            <a:r>
              <a:rPr lang="ru-RU" sz="18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России, его</a:t>
            </a:r>
            <a:r>
              <a:rPr lang="ru-RU" sz="1800" spc="-15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18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традициям; чувства гордости за достижения России и ее культуру, желания защищать интересы своей Родины и своего народа;</a:t>
            </a:r>
          </a:p>
          <a:p>
            <a:pPr marL="342900" marR="269240" lvl="0" indent="-342900" algn="just">
              <a:lnSpc>
                <a:spcPct val="148000"/>
              </a:lnSpc>
              <a:spcBef>
                <a:spcPts val="20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"/>
              <a:tabLst>
                <a:tab pos="635635" algn="l"/>
              </a:tabLst>
            </a:pPr>
            <a:r>
              <a:rPr lang="ru-RU" sz="1800" b="1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духовно-нравственное воспитание </a:t>
            </a:r>
            <a:r>
              <a:rPr lang="ru-RU" sz="18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— формирование устойчивых ценностно-смысловых установок, обучающихся по отношению к духовно-нравственным ценностям российского общества, к культуре народов России, готовности к сохранению, приумножению и трансляции культурных традиций и ценностей многонационального российского государства;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269240" lvl="0" indent="-342900" algn="just">
              <a:lnSpc>
                <a:spcPct val="148000"/>
              </a:lnSpc>
              <a:spcBef>
                <a:spcPts val="20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"/>
              <a:tabLst>
                <a:tab pos="635635" algn="l"/>
              </a:tabLst>
            </a:pPr>
            <a:r>
              <a:rPr lang="ru-RU" sz="1800" b="1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эстетическое воспитание </a:t>
            </a:r>
            <a:r>
              <a:rPr lang="ru-RU" sz="18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— формирование эстетической культуры, эстетического отношения к миру, приобщение к лучшим образцам отечественного и мирового искусства;</a:t>
            </a:r>
          </a:p>
          <a:p>
            <a:pPr marL="342900" marR="268605" lvl="0" indent="-342900" algn="just">
              <a:lnSpc>
                <a:spcPct val="148000"/>
              </a:lnSpc>
              <a:spcBef>
                <a:spcPts val="15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"/>
              <a:tabLst>
                <a:tab pos="635635" algn="l"/>
              </a:tabLst>
            </a:pPr>
            <a:r>
              <a:rPr lang="ru-RU" sz="1800" b="1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физическое воспитание, формирование культуры здорового образа жизни и эмоционального благополучия </a:t>
            </a:r>
            <a:r>
              <a:rPr lang="ru-RU" sz="18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— формирование осознанного отношения к здоровому и безопасному образу жизни, потребности физического самосовершенствования, неприятия вредных </a:t>
            </a:r>
            <a:r>
              <a:rPr lang="ru-RU" sz="1800" spc="-1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привычек;</a:t>
            </a:r>
            <a:endParaRPr lang="ru-RU" sz="1800" spc="0" dirty="0">
              <a:effectLst/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342900" marR="269240" lvl="0" indent="-342900" algn="just">
              <a:lnSpc>
                <a:spcPct val="150000"/>
              </a:lnSpc>
              <a:spcBef>
                <a:spcPts val="20"/>
              </a:spcBef>
              <a:spcAft>
                <a:spcPts val="0"/>
              </a:spcAft>
              <a:buSzPts val="1400"/>
              <a:buFont typeface="Symbol" panose="05050102010706020507" pitchFamily="18" charset="2"/>
              <a:buChar char=""/>
              <a:tabLst>
                <a:tab pos="635635" algn="l"/>
              </a:tabLst>
            </a:pPr>
            <a:r>
              <a:rPr lang="ru-RU" sz="1800" b="1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профессионально-трудовое воспитание </a:t>
            </a:r>
            <a:r>
              <a:rPr lang="ru-RU" sz="18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— формирование позитивного и добросовестного отношения к труду, культуры труда и трудовых отношений, трудолюбия, профессионально значимых качеств личности, умений и навыков; мотивации к творчеству и инновационной деятельности; осознанного отношения к непрерывному образованию как условию успешной профессиональной деятельности, к профессиональной деятельности как средству реализации собственных жизненных планов;</a:t>
            </a:r>
          </a:p>
          <a:p>
            <a:pPr marL="342900" marR="269875" lvl="0" indent="-342900" algn="just">
              <a:lnSpc>
                <a:spcPct val="148000"/>
              </a:lnSpc>
              <a:spcAft>
                <a:spcPts val="0"/>
              </a:spcAft>
              <a:buSzPts val="1400"/>
              <a:buFont typeface="Symbol" panose="05050102010706020507" pitchFamily="18" charset="2"/>
              <a:buChar char=""/>
              <a:tabLst>
                <a:tab pos="635635" algn="l"/>
              </a:tabLst>
            </a:pPr>
            <a:r>
              <a:rPr lang="ru-RU" sz="1800" b="1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экологическое воспитание </a:t>
            </a:r>
            <a:r>
              <a:rPr lang="ru-RU" sz="18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— формирование потребности экологически целесообразного поведения в природе, понимания влияния социально-экономических процессов на состояние окружающей среды, важности рационального природопользования; приобретение опыта эколого-направленной деятельности;</a:t>
            </a:r>
          </a:p>
          <a:p>
            <a:pPr marL="342900" marR="266065" lvl="0" indent="-342900" algn="just">
              <a:lnSpc>
                <a:spcPct val="148000"/>
              </a:lnSpc>
              <a:spcAft>
                <a:spcPts val="0"/>
              </a:spcAft>
              <a:buSzPts val="1400"/>
              <a:buFont typeface="Symbol" panose="05050102010706020507" pitchFamily="18" charset="2"/>
              <a:buChar char=""/>
              <a:tabLst>
                <a:tab pos="635635" algn="l"/>
              </a:tabLst>
            </a:pPr>
            <a:r>
              <a:rPr lang="ru-RU" sz="1800" b="1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ценности научного познания </a:t>
            </a:r>
            <a:r>
              <a:rPr lang="ru-RU" sz="1800" spc="0" dirty="0">
                <a:effectLst/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— воспитание стремления к познанию себя и других людей, природы и общества, к получению знаний, качественного образования с учетом личностных интересов и общественных потребностей.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04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Рассмотрим компоненты, которые рабочая программа в себя вмещает:</a:t>
            </a:r>
          </a:p>
          <a:p>
            <a:r>
              <a:rPr lang="ru-RU" dirty="0"/>
              <a:t>Первый компонент заключается в целостности учебного и воспитательного процесса (Цикл дел, формирующий экологическое мышление молодежи, Недели предметно-цикловых комиссий, Месячник профилактики негативных явлений и др.).</a:t>
            </a:r>
          </a:p>
          <a:p>
            <a:r>
              <a:rPr lang="ru-RU" dirty="0"/>
              <a:t>Второй компонент включает в себя широкое использование в профессиональной подготовке образовательных возможностей социокультурной и гуманитарной среды (Всероссийский фестиваль науки «</a:t>
            </a:r>
            <a:r>
              <a:rPr lang="ru-RU" dirty="0" err="1"/>
              <a:t>Nauka</a:t>
            </a:r>
            <a:r>
              <a:rPr lang="ru-RU" dirty="0"/>
              <a:t> +, Олимпиада «Цифра+», чемпионат «</a:t>
            </a:r>
            <a:r>
              <a:rPr lang="ru-RU" dirty="0" err="1"/>
              <a:t>Абилимпикс</a:t>
            </a:r>
            <a:r>
              <a:rPr lang="ru-RU" dirty="0"/>
              <a:t>» и др.).</a:t>
            </a:r>
          </a:p>
          <a:p>
            <a:r>
              <a:rPr lang="ru-RU" dirty="0"/>
              <a:t>          Третий компонент характеризуется качественной подготовкой профессионалов как личностей (Международный конкурс ВКР с использованием программных продуктов 1С», Федеральный проект «Информационная безопасность», НСО. ИТС и др.).</a:t>
            </a:r>
          </a:p>
          <a:p>
            <a:r>
              <a:rPr lang="ru-RU" dirty="0"/>
              <a:t>   Четвертый компонент - это возможность участия студентов в разнообразной творческой деятельности в условиях широкого выбора занятий по интересам (Комплекс спортивных соревнований, Цикл дел, способствующих развитию сценических навыков, проявлению инициативы, формированию навыков и опыта самостоятельности, ответственности, коллективного поведения, чувства доверия и уважения друг к другу, улучшения взаимосвязи родителя и ребёнка, педагогов и обучающихся, различных поколений).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FDE73-1F42-4BAA-8DE4-423D02EC360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902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Пятый компонент развивающего потенциала воспитательного пространства колледжа заключается в создании условий для самодеятельности и самоуправления обучающихся («Школа наставничества», «Студент-студенту», День самоуправления и др.).</a:t>
            </a:r>
          </a:p>
          <a:p>
            <a:r>
              <a:rPr lang="ru-RU" dirty="0"/>
              <a:t>          Хочется отметить, что для качественной эффективной работы сущностную роль сыграло то, что Колледж информатики и программирования стал победителем конкурса на присвоение статуса инновационной площадки федерального государственного бюджетного научного учреждения «Института изучения детства, семьи и воспитания Российской академии образования».</a:t>
            </a:r>
          </a:p>
          <a:p>
            <a:r>
              <a:rPr lang="ru-RU" dirty="0"/>
              <a:t>Шестой компонент – гуманизация межличностных отношений, превращение колледжа в социальную общность, реализующую общечеловеческие ценности (Еженедельная церемония поднятия Государственного флага Российской Федерации под Гимн Российской Федерации обучающимися, которые положительно зарекомендовали себя в какой-либо деятельности,  Цикл дел, посвящённых Дню Победы и др.).</a:t>
            </a:r>
          </a:p>
          <a:p>
            <a:r>
              <a:rPr lang="ru-RU" dirty="0"/>
              <a:t>Седьмой компонент ориентирован на консультативно-профилактическое направление, предполагающее организацию психолого-консультационной и профилактической работы, социально-психологическая поддержка студентов, находящихся в трудных жизненных ситуациях и нуждающихся в особых образовательных услугах. В планах на ближайшее время присвоение консультативно-профилактическому направлению колледжа официального статуса - «Центр медиации».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65850-FE1E-4C3E-813F-F93802B9006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24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76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32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46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91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5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05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9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04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9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990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33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chemeClr val="accent3">
                <a:lumMod val="87000"/>
              </a:schemeClr>
            </a:gs>
            <a:gs pos="0">
              <a:srgbClr val="19868B"/>
            </a:gs>
            <a:gs pos="100000">
              <a:schemeClr val="accent1">
                <a:lumMod val="30000"/>
                <a:lumOff val="7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0D6B-62FA-4D02-902A-35C842DB6AFA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45F83-E742-42F3-9ABE-F788324EA9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3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26" Type="http://schemas.openxmlformats.org/officeDocument/2006/relationships/image" Target="../media/image41.jpeg"/><Relationship Id="rId3" Type="http://schemas.openxmlformats.org/officeDocument/2006/relationships/image" Target="../media/image18.jpeg"/><Relationship Id="rId21" Type="http://schemas.openxmlformats.org/officeDocument/2006/relationships/image" Target="../media/image36.jpeg"/><Relationship Id="rId34" Type="http://schemas.openxmlformats.org/officeDocument/2006/relationships/image" Target="../media/image49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40.jpeg"/><Relationship Id="rId3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jpeg"/><Relationship Id="rId32" Type="http://schemas.openxmlformats.org/officeDocument/2006/relationships/image" Target="../media/image47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23" Type="http://schemas.openxmlformats.org/officeDocument/2006/relationships/image" Target="../media/image38.jpeg"/><Relationship Id="rId28" Type="http://schemas.openxmlformats.org/officeDocument/2006/relationships/image" Target="../media/image43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31" Type="http://schemas.openxmlformats.org/officeDocument/2006/relationships/image" Target="../media/image46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Relationship Id="rId27" Type="http://schemas.openxmlformats.org/officeDocument/2006/relationships/image" Target="../media/image42.jpeg"/><Relationship Id="rId30" Type="http://schemas.openxmlformats.org/officeDocument/2006/relationships/image" Target="../media/image45.jpeg"/><Relationship Id="rId35" Type="http://schemas.openxmlformats.org/officeDocument/2006/relationships/image" Target="../media/image50.jpeg"/><Relationship Id="rId8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18" Type="http://schemas.openxmlformats.org/officeDocument/2006/relationships/image" Target="../media/image66.png"/><Relationship Id="rId3" Type="http://schemas.openxmlformats.org/officeDocument/2006/relationships/image" Target="../media/image51.jpeg"/><Relationship Id="rId21" Type="http://schemas.openxmlformats.org/officeDocument/2006/relationships/image" Target="../media/image69.jpe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5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4.jpe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24" Type="http://schemas.openxmlformats.org/officeDocument/2006/relationships/image" Target="../media/image72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10" Type="http://schemas.openxmlformats.org/officeDocument/2006/relationships/image" Target="../media/image58.png"/><Relationship Id="rId19" Type="http://schemas.openxmlformats.org/officeDocument/2006/relationships/image" Target="../media/image67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image" Target="../media/image62.jpeg"/><Relationship Id="rId22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4296" y="3197888"/>
            <a:ext cx="9904470" cy="1617054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 рассмотрении рабочих программ воспитания и календарных планов воспитательной работы на </a:t>
            </a:r>
            <a:br>
              <a:rPr lang="ru-RU" sz="40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2025-2026 учебный год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7B0378-F4D1-496B-8A0B-9841693D8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030" y="348764"/>
            <a:ext cx="1891874" cy="1241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06D99C-8BA2-45AA-A203-95D266838DB7}"/>
              </a:ext>
            </a:extLst>
          </p:cNvPr>
          <p:cNvSpPr txBox="1"/>
          <p:nvPr/>
        </p:nvSpPr>
        <p:spPr>
          <a:xfrm>
            <a:off x="5576785" y="6075083"/>
            <a:ext cx="1038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2025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36E770-500B-4848-9A72-E7995C9958ED}"/>
              </a:ext>
            </a:extLst>
          </p:cNvPr>
          <p:cNvSpPr txBox="1"/>
          <p:nvPr/>
        </p:nvSpPr>
        <p:spPr>
          <a:xfrm>
            <a:off x="1406770" y="112742"/>
            <a:ext cx="88601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Федеральное государственное образовательное бюджетное учреждение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высшего образования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«ФИНАНСОВЫЙ УНИВЕРСИТЕТ ПРИ ПРАВИТЕЛЬСТВЕ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РОССИЙСКОЙ ФЕДЕРАЦИИ»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Колледж информатики и программирования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448415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5879D7-A852-44BA-AA58-B91B5EAABEFD}"/>
              </a:ext>
            </a:extLst>
          </p:cNvPr>
          <p:cNvSpPr txBox="1"/>
          <p:nvPr/>
        </p:nvSpPr>
        <p:spPr>
          <a:xfrm>
            <a:off x="1011183" y="101185"/>
            <a:ext cx="9412743" cy="371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Рабочая программа включает в себя следующие компоненты: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B6B80C1-19B6-4F12-BDEC-B4EA5CA3DE32}"/>
              </a:ext>
            </a:extLst>
          </p:cNvPr>
          <p:cNvSpPr/>
          <p:nvPr/>
        </p:nvSpPr>
        <p:spPr>
          <a:xfrm>
            <a:off x="376084" y="552738"/>
            <a:ext cx="471054" cy="461818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79CCA28-481F-46E5-A3E4-47704C4289F6}"/>
              </a:ext>
            </a:extLst>
          </p:cNvPr>
          <p:cNvSpPr/>
          <p:nvPr/>
        </p:nvSpPr>
        <p:spPr>
          <a:xfrm>
            <a:off x="306961" y="3587063"/>
            <a:ext cx="471054" cy="461818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9E25679-D206-401E-AD9E-D5B32D19BD18}"/>
              </a:ext>
            </a:extLst>
          </p:cNvPr>
          <p:cNvSpPr/>
          <p:nvPr/>
        </p:nvSpPr>
        <p:spPr>
          <a:xfrm>
            <a:off x="6096000" y="552738"/>
            <a:ext cx="471054" cy="461818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6013975-1CC6-4069-B364-83FC4FFE7227}"/>
              </a:ext>
            </a:extLst>
          </p:cNvPr>
          <p:cNvSpPr/>
          <p:nvPr/>
        </p:nvSpPr>
        <p:spPr>
          <a:xfrm>
            <a:off x="6374077" y="3712552"/>
            <a:ext cx="471054" cy="461818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5E5C34D-5052-46A1-BC11-3E9CD835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04" y="2330958"/>
            <a:ext cx="1334504" cy="889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5B941D5-29AF-4DFD-BFC3-2290478FD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22" y="1214146"/>
            <a:ext cx="1334504" cy="88980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5AC03A1-147F-496F-BCB2-8ACFEF7A0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4" y="2340717"/>
            <a:ext cx="1334504" cy="889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337693D-CFE9-4E9A-ABD4-A4E5724F8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64" y="1204454"/>
            <a:ext cx="1174618" cy="88096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A6E2B7D-B324-4E0D-8B9C-8A3F31AF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097" y="1209057"/>
            <a:ext cx="1335327" cy="889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A2CCF77-80A8-4D4F-BCE6-693E31DCB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126" y="2347409"/>
            <a:ext cx="1210415" cy="88208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78D736A-AA05-4B84-92FF-C6CDA8733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61" y="1216099"/>
            <a:ext cx="1334504" cy="889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25027B-DD29-4795-9D60-E2CE095E1284}"/>
              </a:ext>
            </a:extLst>
          </p:cNvPr>
          <p:cNvSpPr txBox="1"/>
          <p:nvPr/>
        </p:nvSpPr>
        <p:spPr>
          <a:xfrm>
            <a:off x="905361" y="525787"/>
            <a:ext cx="5162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Первый компонент</a:t>
            </a:r>
            <a:r>
              <a:rPr lang="ru-RU" sz="16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 заключается в целостности учебного и воспитательного процесса</a:t>
            </a:r>
            <a:endParaRPr lang="ru-RU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2B48B8-A450-41A5-BBAF-78741B877806}"/>
              </a:ext>
            </a:extLst>
          </p:cNvPr>
          <p:cNvSpPr txBox="1"/>
          <p:nvPr/>
        </p:nvSpPr>
        <p:spPr>
          <a:xfrm>
            <a:off x="179068" y="2082114"/>
            <a:ext cx="1687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Кейс-чемпионаты</a:t>
            </a:r>
            <a:endParaRPr lang="ru-RU" sz="1400" dirty="0">
              <a:latin typeface="Montserrat Light" panose="00000400000000000000" pitchFamily="2" charset="-5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BBAE39-79C0-468F-96B7-1C6DBE3C175B}"/>
              </a:ext>
            </a:extLst>
          </p:cNvPr>
          <p:cNvSpPr txBox="1"/>
          <p:nvPr/>
        </p:nvSpPr>
        <p:spPr>
          <a:xfrm>
            <a:off x="1910677" y="3228306"/>
            <a:ext cx="9732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Выставки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7F55EA-FCE3-46A0-8DA7-2F0E4E991AFE}"/>
              </a:ext>
            </a:extLst>
          </p:cNvPr>
          <p:cNvSpPr txBox="1"/>
          <p:nvPr/>
        </p:nvSpPr>
        <p:spPr>
          <a:xfrm>
            <a:off x="4482499" y="2089745"/>
            <a:ext cx="14509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Мастер-классы</a:t>
            </a:r>
            <a:endParaRPr lang="ru-RU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1759CE-897E-47E9-AA8B-6126978BD564}"/>
              </a:ext>
            </a:extLst>
          </p:cNvPr>
          <p:cNvSpPr txBox="1"/>
          <p:nvPr/>
        </p:nvSpPr>
        <p:spPr>
          <a:xfrm>
            <a:off x="1809471" y="2076411"/>
            <a:ext cx="1193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Субботники</a:t>
            </a:r>
            <a:endParaRPr lang="ru-RU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97A406-BCA9-4A27-8582-294469AD29F1}"/>
              </a:ext>
            </a:extLst>
          </p:cNvPr>
          <p:cNvSpPr txBox="1"/>
          <p:nvPr/>
        </p:nvSpPr>
        <p:spPr>
          <a:xfrm>
            <a:off x="3501090" y="3226293"/>
            <a:ext cx="7204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Акции</a:t>
            </a:r>
            <a:endParaRPr lang="ru-RU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251871-7A5C-449D-8D75-3850EDCA2B87}"/>
              </a:ext>
            </a:extLst>
          </p:cNvPr>
          <p:cNvSpPr txBox="1"/>
          <p:nvPr/>
        </p:nvSpPr>
        <p:spPr>
          <a:xfrm>
            <a:off x="3125604" y="2082549"/>
            <a:ext cx="14509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Заседания ПЦК</a:t>
            </a:r>
            <a:endParaRPr lang="ru-RU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C2B7B9-2537-4235-A281-3C82B8C6874D}"/>
              </a:ext>
            </a:extLst>
          </p:cNvPr>
          <p:cNvSpPr txBox="1"/>
          <p:nvPr/>
        </p:nvSpPr>
        <p:spPr>
          <a:xfrm>
            <a:off x="403792" y="3195355"/>
            <a:ext cx="1237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Олимпиады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6D4D2F-FFD7-4D48-9E29-036E9822E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27" y="2356881"/>
            <a:ext cx="1210416" cy="88980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F4BB42C-94B9-4CC1-AA66-70C4898BFD54}"/>
              </a:ext>
            </a:extLst>
          </p:cNvPr>
          <p:cNvSpPr txBox="1"/>
          <p:nvPr/>
        </p:nvSpPr>
        <p:spPr>
          <a:xfrm>
            <a:off x="4530318" y="3149188"/>
            <a:ext cx="1450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Месячник ЗОЖ</a:t>
            </a:r>
            <a:r>
              <a:rPr lang="ru-RU" sz="1800" dirty="0">
                <a:solidFill>
                  <a:schemeClr val="bg1"/>
                </a:solidFill>
                <a:latin typeface="Montserrat Light" panose="00000400000000000000" pitchFamily="2" charset="-52"/>
              </a:rPr>
              <a:t> 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DE7BC1-DD31-4E10-A836-04D69080142F}"/>
              </a:ext>
            </a:extLst>
          </p:cNvPr>
          <p:cNvSpPr txBox="1"/>
          <p:nvPr/>
        </p:nvSpPr>
        <p:spPr>
          <a:xfrm>
            <a:off x="6666342" y="421328"/>
            <a:ext cx="5525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Light" panose="00000400000000000000" pitchFamily="2" charset="-52"/>
              </a:rPr>
              <a:t>Второй компонент </a:t>
            </a:r>
            <a:r>
              <a:rPr lang="ru-RU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включает использование в </a:t>
            </a:r>
            <a:r>
              <a:rPr lang="ru-RU" sz="1600" dirty="0" err="1">
                <a:solidFill>
                  <a:schemeClr val="bg1"/>
                </a:solidFill>
                <a:latin typeface="Montserrat Light" panose="00000400000000000000" pitchFamily="2" charset="-52"/>
              </a:rPr>
              <a:t>проф.подготовке</a:t>
            </a:r>
            <a:r>
              <a:rPr lang="ru-RU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 образовательных возможностей социокультурной и гуманитарной среды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AB57E5D-1E47-41F7-98FF-A0EAA3A25D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4247" y="2357366"/>
            <a:ext cx="1334504" cy="88932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21A9749-02F1-48D6-B920-CEB01641049A}"/>
              </a:ext>
            </a:extLst>
          </p:cNvPr>
          <p:cNvSpPr txBox="1"/>
          <p:nvPr/>
        </p:nvSpPr>
        <p:spPr>
          <a:xfrm>
            <a:off x="6471182" y="3217201"/>
            <a:ext cx="166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Национальное достояние России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65B819C-28C1-4B5F-8A9A-51D4D65B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62" y="1214146"/>
            <a:ext cx="1229562" cy="87127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48ED5D3-492B-450D-9791-A3E36EF99FDE}"/>
              </a:ext>
            </a:extLst>
          </p:cNvPr>
          <p:cNvSpPr txBox="1"/>
          <p:nvPr/>
        </p:nvSpPr>
        <p:spPr>
          <a:xfrm>
            <a:off x="8352716" y="2069620"/>
            <a:ext cx="8695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  <a:latin typeface="Montserrat Light" panose="00000400000000000000" pitchFamily="2" charset="-52"/>
              </a:rPr>
              <a:t>Nauka</a:t>
            </a:r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 +</a:t>
            </a:r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1DB2B445-61DD-4D44-9601-C821B5317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264" y="1229954"/>
            <a:ext cx="1229562" cy="85546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DC984D0D-2385-4919-A3EC-9F794D8F2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828" y="1229955"/>
            <a:ext cx="1323051" cy="83099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9916348-0CD3-4904-8CBF-D8C3B5FF9DEF}"/>
              </a:ext>
            </a:extLst>
          </p:cNvPr>
          <p:cNvSpPr txBox="1"/>
          <p:nvPr/>
        </p:nvSpPr>
        <p:spPr>
          <a:xfrm>
            <a:off x="9680779" y="2099997"/>
            <a:ext cx="8497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Цифра</a:t>
            </a: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+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5D948E3-9720-405A-9A2D-D498141B353C}"/>
              </a:ext>
            </a:extLst>
          </p:cNvPr>
          <p:cNvSpPr txBox="1"/>
          <p:nvPr/>
        </p:nvSpPr>
        <p:spPr>
          <a:xfrm>
            <a:off x="11045135" y="2092055"/>
            <a:ext cx="7204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МНСК</a:t>
            </a:r>
            <a:endParaRPr lang="ru-RU" sz="12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3961EF-389A-4786-9CD9-4B679F0B4C9D}"/>
              </a:ext>
            </a:extLst>
          </p:cNvPr>
          <p:cNvSpPr txBox="1"/>
          <p:nvPr/>
        </p:nvSpPr>
        <p:spPr>
          <a:xfrm>
            <a:off x="8134451" y="3202656"/>
            <a:ext cx="1165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ISPROJECT </a:t>
            </a:r>
            <a:b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</a:br>
            <a:r>
              <a:rPr lang="en-US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MTUCI 2021</a:t>
            </a:r>
            <a:endParaRPr lang="ru-RU" sz="12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399392D9-3ED9-4F2D-899C-3F672B3E9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9625" b="37204"/>
          <a:stretch/>
        </p:blipFill>
        <p:spPr bwMode="auto">
          <a:xfrm>
            <a:off x="8050129" y="2364358"/>
            <a:ext cx="1334504" cy="8499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4D52B4D-22DA-4686-A07E-7B504B944AE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9927" b="4078"/>
          <a:stretch/>
        </p:blipFill>
        <p:spPr>
          <a:xfrm>
            <a:off x="6649174" y="1204453"/>
            <a:ext cx="1280549" cy="88096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BC54C9C-9C61-428E-BE32-A39AEB64AFDE}"/>
              </a:ext>
            </a:extLst>
          </p:cNvPr>
          <p:cNvSpPr txBox="1"/>
          <p:nvPr/>
        </p:nvSpPr>
        <p:spPr>
          <a:xfrm>
            <a:off x="6845131" y="2062441"/>
            <a:ext cx="1043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  <a:latin typeface="Montserrat Light" panose="00000400000000000000" pitchFamily="2" charset="-52"/>
              </a:rPr>
              <a:t>Хакатоны</a:t>
            </a:r>
            <a:endParaRPr lang="ru-RU" sz="1200" dirty="0"/>
          </a:p>
        </p:txBody>
      </p:sp>
      <p:pic>
        <p:nvPicPr>
          <p:cNvPr id="43" name="Picture 14">
            <a:extLst>
              <a:ext uri="{FF2B5EF4-FFF2-40B4-BE49-F238E27FC236}">
                <a16:creationId xmlns:a16="http://schemas.microsoft.com/office/drawing/2014/main" id="{F4DD5229-A165-4942-8FD6-B24B09CA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672" y="2364358"/>
            <a:ext cx="1246303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5A4B3D1-C02E-46C2-9DAE-E1322DFC78B2}"/>
              </a:ext>
            </a:extLst>
          </p:cNvPr>
          <p:cNvSpPr txBox="1"/>
          <p:nvPr/>
        </p:nvSpPr>
        <p:spPr>
          <a:xfrm>
            <a:off x="9490246" y="3144663"/>
            <a:ext cx="1334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Команда ПРОФИ</a:t>
            </a:r>
            <a:endParaRPr lang="ru-RU" sz="12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6" name="Picture 16">
            <a:extLst>
              <a:ext uri="{FF2B5EF4-FFF2-40B4-BE49-F238E27FC236}">
                <a16:creationId xmlns:a16="http://schemas.microsoft.com/office/drawing/2014/main" id="{480A7872-CA36-495A-AB72-77454D76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777" y="2377621"/>
            <a:ext cx="829874" cy="82987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EAB93A3-8A0C-4F4D-B127-919E860D54F7}"/>
              </a:ext>
            </a:extLst>
          </p:cNvPr>
          <p:cNvSpPr txBox="1"/>
          <p:nvPr/>
        </p:nvSpPr>
        <p:spPr>
          <a:xfrm>
            <a:off x="11111521" y="3204060"/>
            <a:ext cx="6388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РСМ</a:t>
            </a:r>
            <a:endParaRPr lang="ru-RU" sz="1200" dirty="0">
              <a:latin typeface="Montserrat Light" panose="00000400000000000000" pitchFamily="2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8736FA-4BD8-479D-9188-92EC60FB570B}"/>
              </a:ext>
            </a:extLst>
          </p:cNvPr>
          <p:cNvSpPr txBox="1"/>
          <p:nvPr/>
        </p:nvSpPr>
        <p:spPr>
          <a:xfrm>
            <a:off x="778015" y="3551792"/>
            <a:ext cx="55536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Третий компонент</a:t>
            </a:r>
            <a:r>
              <a:rPr lang="ru-RU" sz="16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 характеризуется качественной подготовкой профессионалов как личностей</a:t>
            </a:r>
            <a:endParaRPr lang="ru-RU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51" name="Picture 18">
            <a:extLst>
              <a:ext uri="{FF2B5EF4-FFF2-40B4-BE49-F238E27FC236}">
                <a16:creationId xmlns:a16="http://schemas.microsoft.com/office/drawing/2014/main" id="{6F32BA0C-EBE5-4422-A66C-C03925FF4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16" y="4204532"/>
            <a:ext cx="1256145" cy="94210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3ECE8CB-9B8F-4A5B-AAB1-D2C989D796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12662" y="4214403"/>
            <a:ext cx="1233746" cy="92531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8E8FB7A-B669-42CA-AB41-B0A76D9249FC}"/>
              </a:ext>
            </a:extLst>
          </p:cNvPr>
          <p:cNvSpPr txBox="1"/>
          <p:nvPr/>
        </p:nvSpPr>
        <p:spPr>
          <a:xfrm>
            <a:off x="403792" y="5139301"/>
            <a:ext cx="26410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Мероприятия компании 1С</a:t>
            </a:r>
            <a:endParaRPr lang="ru-RU" sz="12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655E276F-A60A-469C-9303-BDB7408ED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31" y="5425727"/>
            <a:ext cx="1344920" cy="89675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46C1C2E-6CA1-4CDA-9C7F-9485EBECEF2D}"/>
              </a:ext>
            </a:extLst>
          </p:cNvPr>
          <p:cNvSpPr txBox="1"/>
          <p:nvPr/>
        </p:nvSpPr>
        <p:spPr>
          <a:xfrm>
            <a:off x="128289" y="6376985"/>
            <a:ext cx="31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Форум «Новые вызовы – подготовка кадров для цифровой экономики»</a:t>
            </a:r>
          </a:p>
        </p:txBody>
      </p:sp>
      <p:pic>
        <p:nvPicPr>
          <p:cNvPr id="1046" name="Picture 22">
            <a:extLst>
              <a:ext uri="{FF2B5EF4-FFF2-40B4-BE49-F238E27FC236}">
                <a16:creationId xmlns:a16="http://schemas.microsoft.com/office/drawing/2014/main" id="{776E8940-15C4-4208-A82D-CCB0EA16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31" y="5413256"/>
            <a:ext cx="1363624" cy="90922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B65F3761-A306-4687-9E6E-7F0AE0264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/>
          <a:stretch/>
        </p:blipFill>
        <p:spPr bwMode="auto">
          <a:xfrm>
            <a:off x="2881963" y="4207488"/>
            <a:ext cx="1312303" cy="93915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F039C2A-C635-49ED-8AAA-2B7D4EFCCAEB}"/>
              </a:ext>
            </a:extLst>
          </p:cNvPr>
          <p:cNvSpPr txBox="1"/>
          <p:nvPr/>
        </p:nvSpPr>
        <p:spPr>
          <a:xfrm>
            <a:off x="2890577" y="5123144"/>
            <a:ext cx="1363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Киберучения</a:t>
            </a:r>
            <a:endParaRPr lang="ru-RU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C790E71-8AD7-43DF-867A-829E7834A24F}"/>
              </a:ext>
            </a:extLst>
          </p:cNvPr>
          <p:cNvSpPr txBox="1"/>
          <p:nvPr/>
        </p:nvSpPr>
        <p:spPr>
          <a:xfrm>
            <a:off x="6986323" y="3646446"/>
            <a:ext cx="6114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Montserrat Light" panose="00000400000000000000" pitchFamily="2" charset="-52"/>
              </a:rPr>
              <a:t>Четвертый компонент </a:t>
            </a:r>
            <a:r>
              <a:rPr lang="ru-RU" sz="1600" dirty="0">
                <a:solidFill>
                  <a:schemeClr val="bg1"/>
                </a:solidFill>
                <a:latin typeface="Montserrat Light" panose="00000400000000000000" pitchFamily="2" charset="-52"/>
              </a:rPr>
              <a:t>- участие студентов в разнообразной творческой деятельности</a:t>
            </a:r>
          </a:p>
        </p:txBody>
      </p:sp>
      <p:pic>
        <p:nvPicPr>
          <p:cNvPr id="1050" name="Picture 26">
            <a:extLst>
              <a:ext uri="{FF2B5EF4-FFF2-40B4-BE49-F238E27FC236}">
                <a16:creationId xmlns:a16="http://schemas.microsoft.com/office/drawing/2014/main" id="{A4FF8E14-439E-426A-A01C-0C3B2E8F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449" y="4301408"/>
            <a:ext cx="1297059" cy="8643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6FA32206-3F31-4EBB-B131-4037A0DD6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751" y="4294073"/>
            <a:ext cx="1153008" cy="8643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DA15D803-F1F0-46C5-9FD1-8E42A2D7D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003" y="4305343"/>
            <a:ext cx="1297060" cy="8643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37A23518-CF11-4FCA-BF50-F6B9BBFE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173" y="4301408"/>
            <a:ext cx="1286236" cy="85762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7A9AE33B-0412-42AE-BB0A-469637C4180C}"/>
              </a:ext>
            </a:extLst>
          </p:cNvPr>
          <p:cNvSpPr txBox="1"/>
          <p:nvPr/>
        </p:nvSpPr>
        <p:spPr>
          <a:xfrm>
            <a:off x="7453216" y="5152802"/>
            <a:ext cx="32570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Комплекс  спортивных соревнований</a:t>
            </a:r>
            <a:endParaRPr lang="ru-RU" sz="12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7F4C4B35-B036-4FD6-BA24-D94A331A2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38" y="5425366"/>
            <a:ext cx="1297059" cy="86483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2E21479-CAB9-4DF7-8402-418A966CA54A}"/>
              </a:ext>
            </a:extLst>
          </p:cNvPr>
          <p:cNvSpPr txBox="1"/>
          <p:nvPr/>
        </p:nvSpPr>
        <p:spPr>
          <a:xfrm>
            <a:off x="6627839" y="6285838"/>
            <a:ext cx="10956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Выпускной</a:t>
            </a:r>
            <a:endParaRPr lang="ru-RU" sz="1200" dirty="0"/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C23F4E6-BA63-46EB-B089-736866B0633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24898" y="5428420"/>
            <a:ext cx="1287842" cy="85872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4709400B-CEB7-4819-B3A5-86C789DD1F3F}"/>
              </a:ext>
            </a:extLst>
          </p:cNvPr>
          <p:cNvSpPr txBox="1"/>
          <p:nvPr/>
        </p:nvSpPr>
        <p:spPr>
          <a:xfrm>
            <a:off x="7877802" y="6280191"/>
            <a:ext cx="14429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Мастер-классы</a:t>
            </a:r>
            <a:endParaRPr lang="ru-RU" sz="1200" dirty="0"/>
          </a:p>
        </p:txBody>
      </p:sp>
      <p:pic>
        <p:nvPicPr>
          <p:cNvPr id="1060" name="Picture 36">
            <a:extLst>
              <a:ext uri="{FF2B5EF4-FFF2-40B4-BE49-F238E27FC236}">
                <a16:creationId xmlns:a16="http://schemas.microsoft.com/office/drawing/2014/main" id="{5FB8E475-02C6-408E-A4B9-688A9443D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404" y="5393401"/>
            <a:ext cx="1189825" cy="89236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210D2AE6-E1A3-4286-AA9A-207FC41A4320}"/>
              </a:ext>
            </a:extLst>
          </p:cNvPr>
          <p:cNvSpPr txBox="1"/>
          <p:nvPr/>
        </p:nvSpPr>
        <p:spPr>
          <a:xfrm>
            <a:off x="19296319" y="5805073"/>
            <a:ext cx="91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Музеи</a:t>
            </a:r>
            <a:endParaRPr lang="ru-RU" sz="1200" dirty="0"/>
          </a:p>
        </p:txBody>
      </p:sp>
      <p:pic>
        <p:nvPicPr>
          <p:cNvPr id="1062" name="Picture 38">
            <a:extLst>
              <a:ext uri="{FF2B5EF4-FFF2-40B4-BE49-F238E27FC236}">
                <a16:creationId xmlns:a16="http://schemas.microsoft.com/office/drawing/2014/main" id="{30B07112-160E-43ED-9FB3-6104A565C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18" y="5419637"/>
            <a:ext cx="1330307" cy="85762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83E55245-18A3-4762-85E8-3E1AD36B0B1D}"/>
              </a:ext>
            </a:extLst>
          </p:cNvPr>
          <p:cNvSpPr txBox="1"/>
          <p:nvPr/>
        </p:nvSpPr>
        <p:spPr>
          <a:xfrm>
            <a:off x="9445395" y="6272133"/>
            <a:ext cx="1151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Концерты</a:t>
            </a:r>
            <a:endParaRPr lang="ru-RU" sz="12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4402FCC-EFFD-4A5E-A4AB-5BBC6EA12D33}"/>
              </a:ext>
            </a:extLst>
          </p:cNvPr>
          <p:cNvSpPr txBox="1"/>
          <p:nvPr/>
        </p:nvSpPr>
        <p:spPr>
          <a:xfrm>
            <a:off x="10995777" y="6187858"/>
            <a:ext cx="699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Музеи</a:t>
            </a:r>
            <a:r>
              <a:rPr lang="ru-RU" sz="18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 </a:t>
            </a:r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A7B49E7-5923-4FF3-8DEC-7A36A324F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23802" r="704" b="5270"/>
          <a:stretch/>
        </p:blipFill>
        <p:spPr bwMode="auto">
          <a:xfrm>
            <a:off x="4304414" y="4189464"/>
            <a:ext cx="1019604" cy="96174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4862679-7A4F-44B4-9535-3E6CDC92B94F}"/>
              </a:ext>
            </a:extLst>
          </p:cNvPr>
          <p:cNvSpPr txBox="1"/>
          <p:nvPr/>
        </p:nvSpPr>
        <p:spPr>
          <a:xfrm>
            <a:off x="4171122" y="5130139"/>
            <a:ext cx="23318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Образовательные форумы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1ADA27B-B020-49BA-A6C4-FB237194B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0" b="7320"/>
          <a:stretch/>
        </p:blipFill>
        <p:spPr bwMode="auto">
          <a:xfrm>
            <a:off x="5387371" y="4184761"/>
            <a:ext cx="912840" cy="95495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3E25C4-3B77-491D-9F2B-3C4708FAE73C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r="1745" b="3830"/>
          <a:stretch/>
        </p:blipFill>
        <p:spPr>
          <a:xfrm>
            <a:off x="3188150" y="5400144"/>
            <a:ext cx="1375784" cy="90922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FD6E71A-7BBC-4DF9-9D9A-AB5A30A15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21" y="5389413"/>
            <a:ext cx="1194175" cy="9227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BE1689B-2A02-4B52-AE44-9D9154AD3252}"/>
              </a:ext>
            </a:extLst>
          </p:cNvPr>
          <p:cNvSpPr txBox="1"/>
          <p:nvPr/>
        </p:nvSpPr>
        <p:spPr>
          <a:xfrm>
            <a:off x="3332509" y="6338193"/>
            <a:ext cx="28698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Киберспортивные движения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66215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5879D7-A852-44BA-AA58-B91B5EAABEFD}"/>
              </a:ext>
            </a:extLst>
          </p:cNvPr>
          <p:cNvSpPr txBox="1"/>
          <p:nvPr/>
        </p:nvSpPr>
        <p:spPr>
          <a:xfrm>
            <a:off x="1011183" y="101185"/>
            <a:ext cx="9412743" cy="371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Рабочая программа включает в себя следующие компоненты: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B6B80C1-19B6-4F12-BDEC-B4EA5CA3DE32}"/>
              </a:ext>
            </a:extLst>
          </p:cNvPr>
          <p:cNvSpPr/>
          <p:nvPr/>
        </p:nvSpPr>
        <p:spPr>
          <a:xfrm>
            <a:off x="306961" y="552738"/>
            <a:ext cx="471054" cy="461818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79CCA28-481F-46E5-A3E4-47704C4289F6}"/>
              </a:ext>
            </a:extLst>
          </p:cNvPr>
          <p:cNvSpPr/>
          <p:nvPr/>
        </p:nvSpPr>
        <p:spPr>
          <a:xfrm>
            <a:off x="1171438" y="4124391"/>
            <a:ext cx="471054" cy="461818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9E25679-D206-401E-AD9E-D5B32D19BD18}"/>
              </a:ext>
            </a:extLst>
          </p:cNvPr>
          <p:cNvSpPr/>
          <p:nvPr/>
        </p:nvSpPr>
        <p:spPr>
          <a:xfrm>
            <a:off x="6096000" y="552738"/>
            <a:ext cx="471054" cy="461818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10D2AE6-E1A3-4286-AA9A-207FC41A4320}"/>
              </a:ext>
            </a:extLst>
          </p:cNvPr>
          <p:cNvSpPr txBox="1"/>
          <p:nvPr/>
        </p:nvSpPr>
        <p:spPr>
          <a:xfrm>
            <a:off x="19296319" y="5805073"/>
            <a:ext cx="91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Музеи</a:t>
            </a:r>
            <a:endParaRPr lang="ru-RU" sz="12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ABA019-10BC-4FEF-8FD9-643C7DE56818}"/>
              </a:ext>
            </a:extLst>
          </p:cNvPr>
          <p:cNvSpPr txBox="1"/>
          <p:nvPr/>
        </p:nvSpPr>
        <p:spPr>
          <a:xfrm>
            <a:off x="849733" y="406847"/>
            <a:ext cx="53745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Пятый компонент</a:t>
            </a:r>
            <a:r>
              <a:rPr lang="ru-RU" sz="16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 развивающего потенциала воспитательного пространства колледжа заключается в создании условий для самодеятельности и самоуправления учащихся. </a:t>
            </a:r>
            <a:endParaRPr lang="ru-RU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87B28F5-F724-4D64-983C-0EF124C63669}"/>
              </a:ext>
            </a:extLst>
          </p:cNvPr>
          <p:cNvSpPr txBox="1"/>
          <p:nvPr/>
        </p:nvSpPr>
        <p:spPr>
          <a:xfrm>
            <a:off x="6657680" y="406847"/>
            <a:ext cx="56820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Шестой компонент</a:t>
            </a:r>
            <a:r>
              <a:rPr lang="ru-RU" sz="16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 - всемерная гуманизация межличностных отношений, превращение колледжа в социальную общность, реализующую общечеловеческие ценности</a:t>
            </a:r>
            <a:endParaRPr lang="ru-RU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E25D114-5C94-45BA-B162-AC1BCE3D614E}"/>
              </a:ext>
            </a:extLst>
          </p:cNvPr>
          <p:cNvSpPr txBox="1"/>
          <p:nvPr/>
        </p:nvSpPr>
        <p:spPr>
          <a:xfrm>
            <a:off x="1762812" y="3945596"/>
            <a:ext cx="94928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Седьмой компонент</a:t>
            </a:r>
            <a:r>
              <a:rPr lang="ru-RU" sz="16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 ориентирован на к</a:t>
            </a:r>
            <a:r>
              <a:rPr lang="ru-RU" sz="1600" b="1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онсультативно-профилактическое направление,</a:t>
            </a:r>
            <a:r>
              <a:rPr lang="ru-RU" sz="16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 предполагающее организацию психолого-консультационной и профилактической работы, социально-психологическая поддержка студентов, находящихся в трудных жизненных ситуациях и нуждающихся в особых образовательных услугах</a:t>
            </a:r>
            <a:endParaRPr lang="ru-RU" sz="16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2050" name="Picture 2" descr="Директор Колледжа Демкина Надежда Ибрагимовна, координатор волонтерского сектора Софья Воронина">
            <a:extLst>
              <a:ext uri="{FF2B5EF4-FFF2-40B4-BE49-F238E27FC236}">
                <a16:creationId xmlns:a16="http://schemas.microsoft.com/office/drawing/2014/main" id="{260EBAC8-4705-4377-8373-75C75C5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7" y="1523248"/>
            <a:ext cx="1408036" cy="9157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70169B1B-B686-4CEE-802F-B2AF48ECF5E3}"/>
              </a:ext>
            </a:extLst>
          </p:cNvPr>
          <p:cNvSpPr txBox="1"/>
          <p:nvPr/>
        </p:nvSpPr>
        <p:spPr>
          <a:xfrm>
            <a:off x="378654" y="2411188"/>
            <a:ext cx="14289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Час директора</a:t>
            </a:r>
            <a:endParaRPr lang="ru-RU" sz="12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7F059B5-B9A0-4B5A-87F0-341BC424C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30" y="1504383"/>
            <a:ext cx="1367641" cy="9119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8BBA8F53-C2DD-4AD8-B0B5-06A36340B806}"/>
              </a:ext>
            </a:extLst>
          </p:cNvPr>
          <p:cNvSpPr txBox="1"/>
          <p:nvPr/>
        </p:nvSpPr>
        <p:spPr>
          <a:xfrm>
            <a:off x="3607928" y="2372727"/>
            <a:ext cx="6127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ДОД</a:t>
            </a:r>
            <a:endParaRPr lang="ru-RU" sz="12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B8E7C8E-948F-427F-AF6D-58B74A5A5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4" y="2679382"/>
            <a:ext cx="1376884" cy="91806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0C7E7A9-EA9F-4CC0-8A42-F0543A5D0923}"/>
              </a:ext>
            </a:extLst>
          </p:cNvPr>
          <p:cNvSpPr txBox="1"/>
          <p:nvPr/>
        </p:nvSpPr>
        <p:spPr>
          <a:xfrm>
            <a:off x="-49433" y="3584360"/>
            <a:ext cx="2260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Фишка: </a:t>
            </a:r>
            <a:b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</a:br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рули и развивай</a:t>
            </a:r>
            <a:endParaRPr lang="ru-RU" sz="12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91D06B-F4C1-4F90-8329-824CDADF2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430" y="2689415"/>
            <a:ext cx="1349568" cy="90045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44254518-E67B-421B-966E-2D34C505B2DF}"/>
              </a:ext>
            </a:extLst>
          </p:cNvPr>
          <p:cNvSpPr txBox="1"/>
          <p:nvPr/>
        </p:nvSpPr>
        <p:spPr>
          <a:xfrm>
            <a:off x="3459312" y="3562232"/>
            <a:ext cx="1392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Школа актива</a:t>
            </a:r>
            <a:endParaRPr lang="ru-RU" sz="12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77EBDA-8D89-4F08-927B-9C711331F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3013" y="2694853"/>
            <a:ext cx="1273491" cy="9392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D86127A-186E-4753-8704-8A6C315FEB70}"/>
              </a:ext>
            </a:extLst>
          </p:cNvPr>
          <p:cNvSpPr txBox="1"/>
          <p:nvPr/>
        </p:nvSpPr>
        <p:spPr>
          <a:xfrm>
            <a:off x="4808880" y="3549325"/>
            <a:ext cx="14072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chemeClr val="bg1"/>
                </a:solidFill>
                <a:latin typeface="Montserrat Light" panose="00000400000000000000" pitchFamily="2" charset="-52"/>
              </a:rPr>
              <a:t>Волонтёрство</a:t>
            </a:r>
            <a:endParaRPr lang="ru-RU" sz="12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C67FB1-3DB3-4C0E-98CA-C7D95AA74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4433" y="1504383"/>
            <a:ext cx="1393572" cy="92868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D8726935-A237-4338-B19C-B366F2ABDD63}"/>
              </a:ext>
            </a:extLst>
          </p:cNvPr>
          <p:cNvSpPr txBox="1"/>
          <p:nvPr/>
        </p:nvSpPr>
        <p:spPr>
          <a:xfrm>
            <a:off x="4497169" y="2395799"/>
            <a:ext cx="19911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Ровесник - ровеснику</a:t>
            </a:r>
            <a:endParaRPr lang="ru-RU" sz="12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809709D-A3F3-4077-9E71-CA5519A02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9513" y="2672798"/>
            <a:ext cx="1401087" cy="93369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2593BD7D-EDF5-4BAD-8EB9-8E98A2C7BC59}"/>
              </a:ext>
            </a:extLst>
          </p:cNvPr>
          <p:cNvSpPr txBox="1"/>
          <p:nvPr/>
        </p:nvSpPr>
        <p:spPr>
          <a:xfrm>
            <a:off x="1642492" y="3578849"/>
            <a:ext cx="1960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Дни  самоуправления</a:t>
            </a:r>
            <a:endParaRPr lang="ru-RU" sz="120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8418FCC-0ECC-4345-921F-250425A18F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078" y="1521989"/>
            <a:ext cx="1366486" cy="90956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16AEF0E1-A734-4D51-B0BD-533572413889}"/>
              </a:ext>
            </a:extLst>
          </p:cNvPr>
          <p:cNvSpPr txBox="1"/>
          <p:nvPr/>
        </p:nvSpPr>
        <p:spPr>
          <a:xfrm>
            <a:off x="1972428" y="2408024"/>
            <a:ext cx="1252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Студент года</a:t>
            </a:r>
            <a:endParaRPr lang="ru-RU" sz="1200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94938032-5627-43DA-81F8-9FB7FB3E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88" y="1491609"/>
            <a:ext cx="1455494" cy="9703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5E9EE05-6BE3-44E9-B9DA-42791ABB6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8"/>
          <a:stretch/>
        </p:blipFill>
        <p:spPr bwMode="auto">
          <a:xfrm>
            <a:off x="9341963" y="1514407"/>
            <a:ext cx="1164240" cy="94753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46A5ECD-9520-4D25-837E-7AE23003B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33" y="1514407"/>
            <a:ext cx="1455269" cy="94753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4434AB4A-EF19-4A35-9840-56A83D910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r="13738"/>
          <a:stretch/>
        </p:blipFill>
        <p:spPr bwMode="auto">
          <a:xfrm>
            <a:off x="8084667" y="1512060"/>
            <a:ext cx="1164240" cy="94987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CA6E6CD-FD42-4197-8659-C5DA91DE6D82}"/>
              </a:ext>
            </a:extLst>
          </p:cNvPr>
          <p:cNvSpPr txBox="1"/>
          <p:nvPr/>
        </p:nvSpPr>
        <p:spPr>
          <a:xfrm>
            <a:off x="8137651" y="2441438"/>
            <a:ext cx="27027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Патриотические мероприятия</a:t>
            </a:r>
            <a:endParaRPr lang="ru-RU" sz="1200" dirty="0"/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BACE3D64-F4D3-4F6B-8E63-13DE7B15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7" y="5164691"/>
            <a:ext cx="1615578" cy="107721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39CDCB08-F6BA-43BA-A7C9-3C183C28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21" y="5164691"/>
            <a:ext cx="1295692" cy="10606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DC596C47-DDCA-446D-8BBB-EC9DE6DB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884" y="5164691"/>
            <a:ext cx="1591638" cy="10606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786D4B29-98F3-4147-8D60-633BA228D43A}"/>
              </a:ext>
            </a:extLst>
          </p:cNvPr>
          <p:cNvSpPr txBox="1"/>
          <p:nvPr/>
        </p:nvSpPr>
        <p:spPr>
          <a:xfrm>
            <a:off x="306961" y="6245286"/>
            <a:ext cx="17722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Montserrat Light" panose="00000400000000000000" pitchFamily="2" charset="-52"/>
              </a:rPr>
              <a:t>Линейка 1 сентября</a:t>
            </a:r>
            <a:endParaRPr lang="ru-RU" sz="12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30C52BE4-F8AF-4FB3-B0B9-993582FE7FB3}"/>
              </a:ext>
            </a:extLst>
          </p:cNvPr>
          <p:cNvSpPr txBox="1"/>
          <p:nvPr/>
        </p:nvSpPr>
        <p:spPr>
          <a:xfrm>
            <a:off x="1885424" y="6106786"/>
            <a:ext cx="17722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­</a:t>
            </a:r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Посвящение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в студенты</a:t>
            </a:r>
            <a:endParaRPr lang="ru-RU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D1E0C5E-C489-495E-ABE8-B89F92AAF61F}"/>
              </a:ext>
            </a:extLst>
          </p:cNvPr>
          <p:cNvSpPr txBox="1"/>
          <p:nvPr/>
        </p:nvSpPr>
        <p:spPr>
          <a:xfrm>
            <a:off x="3654570" y="6239853"/>
            <a:ext cx="14570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Час наставника</a:t>
            </a:r>
            <a:endParaRPr lang="ru-RU" sz="12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D41F316-48DE-4324-B5B2-57318A938D9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1919"/>
          <a:stretch/>
        </p:blipFill>
        <p:spPr>
          <a:xfrm>
            <a:off x="6484178" y="2695272"/>
            <a:ext cx="1566321" cy="93883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875ACBF9-BA18-4020-8C01-871716EC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540" y="2688186"/>
            <a:ext cx="1346293" cy="94753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07F98C8-CC1E-4986-913F-392C096C814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11830" y="2685900"/>
            <a:ext cx="1344799" cy="89618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722A2D34-DA06-4CF0-80D4-3947C96A8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0" r="11248"/>
          <a:stretch/>
        </p:blipFill>
        <p:spPr bwMode="auto">
          <a:xfrm>
            <a:off x="10946868" y="2694853"/>
            <a:ext cx="1052534" cy="96278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CE616C8-8028-43DD-96D8-33AFEED35BA6}"/>
              </a:ext>
            </a:extLst>
          </p:cNvPr>
          <p:cNvSpPr txBox="1"/>
          <p:nvPr/>
        </p:nvSpPr>
        <p:spPr>
          <a:xfrm>
            <a:off x="8227400" y="3634112"/>
            <a:ext cx="28162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Благотворительность</a:t>
            </a:r>
            <a:endParaRPr lang="ru-RU" sz="1200" dirty="0"/>
          </a:p>
        </p:txBody>
      </p:sp>
      <p:pic>
        <p:nvPicPr>
          <p:cNvPr id="2076" name="Picture 28">
            <a:extLst>
              <a:ext uri="{FF2B5EF4-FFF2-40B4-BE49-F238E27FC236}">
                <a16:creationId xmlns:a16="http://schemas.microsoft.com/office/drawing/2014/main" id="{283F7939-8E56-4DA4-B6F3-9E8272DE0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92" y="5164690"/>
            <a:ext cx="1591639" cy="10606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09E1C873-E65E-4D97-8650-750BFA6F7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24" y="5158863"/>
            <a:ext cx="1591638" cy="10606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94FCD075-D91C-47BC-8F84-97C4516E5C3C}"/>
              </a:ext>
            </a:extLst>
          </p:cNvPr>
          <p:cNvSpPr txBox="1"/>
          <p:nvPr/>
        </p:nvSpPr>
        <p:spPr>
          <a:xfrm>
            <a:off x="6308358" y="6217013"/>
            <a:ext cx="13314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Треннинги</a:t>
            </a:r>
            <a:endParaRPr lang="ru-RU" sz="1200" dirty="0"/>
          </a:p>
        </p:txBody>
      </p:sp>
      <p:pic>
        <p:nvPicPr>
          <p:cNvPr id="2080" name="Picture 32">
            <a:extLst>
              <a:ext uri="{FF2B5EF4-FFF2-40B4-BE49-F238E27FC236}">
                <a16:creationId xmlns:a16="http://schemas.microsoft.com/office/drawing/2014/main" id="{E87B8165-AC49-470A-90A3-32D480682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758" y="5149231"/>
            <a:ext cx="1423709" cy="106778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97E18CED-6402-45C9-8092-04C49EA0A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568" y="5156462"/>
            <a:ext cx="1053432" cy="106055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26375C81-0904-4440-A53F-00AC0DD7F5ED}"/>
              </a:ext>
            </a:extLst>
          </p:cNvPr>
          <p:cNvSpPr txBox="1"/>
          <p:nvPr/>
        </p:nvSpPr>
        <p:spPr>
          <a:xfrm>
            <a:off x="9213090" y="6244237"/>
            <a:ext cx="20425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Montserrat Light" panose="00000400000000000000" pitchFamily="2" charset="-52"/>
              </a:rPr>
              <a:t>Работа с психологами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5210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4FDF78-DFF0-46EF-A3F2-366F590DC097}"/>
              </a:ext>
            </a:extLst>
          </p:cNvPr>
          <p:cNvSpPr txBox="1"/>
          <p:nvPr/>
        </p:nvSpPr>
        <p:spPr>
          <a:xfrm>
            <a:off x="956604" y="193700"/>
            <a:ext cx="10706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Модули воспитательной работы колледжа на 2025 -2026 учебный год </a:t>
            </a:r>
            <a:endParaRPr lang="ru-RU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8D07DAB5-24B0-4CA2-A606-DD5BC345AD15}"/>
              </a:ext>
            </a:extLst>
          </p:cNvPr>
          <p:cNvSpPr/>
          <p:nvPr/>
        </p:nvSpPr>
        <p:spPr>
          <a:xfrm>
            <a:off x="627089" y="934974"/>
            <a:ext cx="4855028" cy="785457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Образовательная деятельность</a:t>
            </a:r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Прямоугольник: скругленные противолежащие углы 15">
            <a:extLst>
              <a:ext uri="{FF2B5EF4-FFF2-40B4-BE49-F238E27FC236}">
                <a16:creationId xmlns:a16="http://schemas.microsoft.com/office/drawing/2014/main" id="{F4032CAF-FF7F-42F7-8085-1767AE26A82A}"/>
              </a:ext>
            </a:extLst>
          </p:cNvPr>
          <p:cNvSpPr/>
          <p:nvPr/>
        </p:nvSpPr>
        <p:spPr>
          <a:xfrm>
            <a:off x="6709875" y="876174"/>
            <a:ext cx="4834907" cy="844257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Основные воспитательные мероприятия</a:t>
            </a:r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Прямоугольник: скругленные противолежащие углы 26">
            <a:extLst>
              <a:ext uri="{FF2B5EF4-FFF2-40B4-BE49-F238E27FC236}">
                <a16:creationId xmlns:a16="http://schemas.microsoft.com/office/drawing/2014/main" id="{DECD632C-0A27-4DF7-87A4-54A0FE36EE65}"/>
              </a:ext>
            </a:extLst>
          </p:cNvPr>
          <p:cNvSpPr/>
          <p:nvPr/>
        </p:nvSpPr>
        <p:spPr>
          <a:xfrm>
            <a:off x="627089" y="2080280"/>
            <a:ext cx="4834907" cy="529367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«Самоуправление»</a:t>
            </a:r>
          </a:p>
        </p:txBody>
      </p:sp>
      <p:sp>
        <p:nvSpPr>
          <p:cNvPr id="29" name="Прямоугольник: скругленные противолежащие углы 28">
            <a:extLst>
              <a:ext uri="{FF2B5EF4-FFF2-40B4-BE49-F238E27FC236}">
                <a16:creationId xmlns:a16="http://schemas.microsoft.com/office/drawing/2014/main" id="{507163A7-7222-4E9B-93E4-5D09E92037B6}"/>
              </a:ext>
            </a:extLst>
          </p:cNvPr>
          <p:cNvSpPr/>
          <p:nvPr/>
        </p:nvSpPr>
        <p:spPr>
          <a:xfrm>
            <a:off x="6709873" y="2936064"/>
            <a:ext cx="4834907" cy="642979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«Проф. развитие, адаптация и трудоустройство»</a:t>
            </a:r>
          </a:p>
        </p:txBody>
      </p:sp>
      <p:sp>
        <p:nvSpPr>
          <p:cNvPr id="30" name="Прямоугольник: скругленные противолежащие углы 29">
            <a:extLst>
              <a:ext uri="{FF2B5EF4-FFF2-40B4-BE49-F238E27FC236}">
                <a16:creationId xmlns:a16="http://schemas.microsoft.com/office/drawing/2014/main" id="{4F292BD2-43BE-4F9C-90B8-87F89AE8A55A}"/>
              </a:ext>
            </a:extLst>
          </p:cNvPr>
          <p:cNvSpPr/>
          <p:nvPr/>
        </p:nvSpPr>
        <p:spPr>
          <a:xfrm>
            <a:off x="637149" y="4723713"/>
            <a:ext cx="4834907" cy="609547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Соц. партнёрство и участие работодателей</a:t>
            </a:r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9" name="Прямоугольник: скругленные противолежащие углы 38">
            <a:extLst>
              <a:ext uri="{FF2B5EF4-FFF2-40B4-BE49-F238E27FC236}">
                <a16:creationId xmlns:a16="http://schemas.microsoft.com/office/drawing/2014/main" id="{999FDB89-6A5B-4DDE-9915-105D4DA34CE2}"/>
              </a:ext>
            </a:extLst>
          </p:cNvPr>
          <p:cNvSpPr/>
          <p:nvPr/>
        </p:nvSpPr>
        <p:spPr>
          <a:xfrm>
            <a:off x="627088" y="3908544"/>
            <a:ext cx="4834907" cy="529367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Классное руководство</a:t>
            </a:r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0" name="Прямоугольник: скругленные противолежащие углы 39">
            <a:extLst>
              <a:ext uri="{FF2B5EF4-FFF2-40B4-BE49-F238E27FC236}">
                <a16:creationId xmlns:a16="http://schemas.microsoft.com/office/drawing/2014/main" id="{3E839CBD-34C6-4557-B9F3-005BB6751823}"/>
              </a:ext>
            </a:extLst>
          </p:cNvPr>
          <p:cNvSpPr/>
          <p:nvPr/>
        </p:nvSpPr>
        <p:spPr>
          <a:xfrm>
            <a:off x="6709874" y="2080280"/>
            <a:ext cx="4834907" cy="529367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Наставничество</a:t>
            </a:r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7" name="Прямоугольник: скругленные противолежащие углы 46">
            <a:extLst>
              <a:ext uri="{FF2B5EF4-FFF2-40B4-BE49-F238E27FC236}">
                <a16:creationId xmlns:a16="http://schemas.microsoft.com/office/drawing/2014/main" id="{A5C05E94-ED82-4C3B-A541-3CF39F9626E2}"/>
              </a:ext>
            </a:extLst>
          </p:cNvPr>
          <p:cNvSpPr/>
          <p:nvPr/>
        </p:nvSpPr>
        <p:spPr>
          <a:xfrm>
            <a:off x="6709872" y="3886034"/>
            <a:ext cx="4834907" cy="529367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Профилактика и безопасность</a:t>
            </a:r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8" name="Прямоугольник: скругленные противолежащие углы 47">
            <a:extLst>
              <a:ext uri="{FF2B5EF4-FFF2-40B4-BE49-F238E27FC236}">
                <a16:creationId xmlns:a16="http://schemas.microsoft.com/office/drawing/2014/main" id="{1AE49A09-A45B-45B9-9931-B16511E779D3}"/>
              </a:ext>
            </a:extLst>
          </p:cNvPr>
          <p:cNvSpPr/>
          <p:nvPr/>
        </p:nvSpPr>
        <p:spPr>
          <a:xfrm>
            <a:off x="637149" y="2969496"/>
            <a:ext cx="4834907" cy="609547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Добровольческая (волонтерская) деятельность</a:t>
            </a:r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9" name="Прямоугольник: скругленные противолежащие углы 48">
            <a:extLst>
              <a:ext uri="{FF2B5EF4-FFF2-40B4-BE49-F238E27FC236}">
                <a16:creationId xmlns:a16="http://schemas.microsoft.com/office/drawing/2014/main" id="{37E7FA0B-6A54-4B9F-9107-CD0460386E82}"/>
              </a:ext>
            </a:extLst>
          </p:cNvPr>
          <p:cNvSpPr/>
          <p:nvPr/>
        </p:nvSpPr>
        <p:spPr>
          <a:xfrm>
            <a:off x="617027" y="5728702"/>
            <a:ext cx="4834907" cy="609547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Организация предметно-пространственной среды</a:t>
            </a:r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7" name="Прямоугольник: скругленные противолежащие углы 36">
            <a:extLst>
              <a:ext uri="{FF2B5EF4-FFF2-40B4-BE49-F238E27FC236}">
                <a16:creationId xmlns:a16="http://schemas.microsoft.com/office/drawing/2014/main" id="{69C202F4-66FF-4E62-B875-138D2FD3E06C}"/>
              </a:ext>
            </a:extLst>
          </p:cNvPr>
          <p:cNvSpPr/>
          <p:nvPr/>
        </p:nvSpPr>
        <p:spPr>
          <a:xfrm>
            <a:off x="6709872" y="4817232"/>
            <a:ext cx="4855028" cy="531684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70510" algn="ctr"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«Взаимодействие с родителями»</a:t>
            </a:r>
          </a:p>
        </p:txBody>
      </p:sp>
      <p:sp>
        <p:nvSpPr>
          <p:cNvPr id="41" name="Прямоугольник: скругленные противолежащие углы 40">
            <a:extLst>
              <a:ext uri="{FF2B5EF4-FFF2-40B4-BE49-F238E27FC236}">
                <a16:creationId xmlns:a16="http://schemas.microsoft.com/office/drawing/2014/main" id="{5BB36A13-D2F9-48C6-A517-8F3025DF06C2}"/>
              </a:ext>
            </a:extLst>
          </p:cNvPr>
          <p:cNvSpPr/>
          <p:nvPr/>
        </p:nvSpPr>
        <p:spPr>
          <a:xfrm>
            <a:off x="6699811" y="5693719"/>
            <a:ext cx="4855027" cy="940853"/>
          </a:xfrm>
          <a:prstGeom prst="round2Diag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70510" algn="ctr"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«Гражданско-патриотическое воспитание и формирование российской идентичности» </a:t>
            </a:r>
          </a:p>
        </p:txBody>
      </p:sp>
    </p:spTree>
    <p:extLst>
      <p:ext uri="{BB962C8B-B14F-4D97-AF65-F5344CB8AC3E}">
        <p14:creationId xmlns:p14="http://schemas.microsoft.com/office/powerpoint/2010/main" val="310423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8E0EA53-4F4E-4759-A909-47B5120DA96F}"/>
              </a:ext>
            </a:extLst>
          </p:cNvPr>
          <p:cNvGrpSpPr/>
          <p:nvPr/>
        </p:nvGrpSpPr>
        <p:grpSpPr>
          <a:xfrm rot="757734">
            <a:off x="1326077" y="1168069"/>
            <a:ext cx="6845016" cy="4650555"/>
            <a:chOff x="1603264" y="1111808"/>
            <a:chExt cx="6845016" cy="4650555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715A9312-CA34-41FF-8BAB-E926A3B77256}"/>
                </a:ext>
              </a:extLst>
            </p:cNvPr>
            <p:cNvGrpSpPr/>
            <p:nvPr/>
          </p:nvGrpSpPr>
          <p:grpSpPr>
            <a:xfrm>
              <a:off x="1603264" y="1111808"/>
              <a:ext cx="6845016" cy="4650555"/>
              <a:chOff x="2130036" y="1486600"/>
              <a:chExt cx="5818308" cy="4084734"/>
            </a:xfrm>
          </p:grpSpPr>
          <p:grpSp>
            <p:nvGrpSpPr>
              <p:cNvPr id="2" name="组合 41">
                <a:extLst>
                  <a:ext uri="{FF2B5EF4-FFF2-40B4-BE49-F238E27FC236}">
                    <a16:creationId xmlns:a16="http://schemas.microsoft.com/office/drawing/2014/main" id="{F44C1927-EF2C-4FB7-8332-3EFB755948E7}"/>
                  </a:ext>
                </a:extLst>
              </p:cNvPr>
              <p:cNvGrpSpPr/>
              <p:nvPr/>
            </p:nvGrpSpPr>
            <p:grpSpPr>
              <a:xfrm>
                <a:off x="2130036" y="1486600"/>
                <a:ext cx="5818308" cy="4084734"/>
                <a:chOff x="1861789" y="1592919"/>
                <a:chExt cx="6450928" cy="4528871"/>
              </a:xfrm>
            </p:grpSpPr>
            <p:sp>
              <p:nvSpPr>
                <p:cNvPr id="3" name="Arc 1">
                  <a:extLst>
                    <a:ext uri="{FF2B5EF4-FFF2-40B4-BE49-F238E27FC236}">
                      <a16:creationId xmlns:a16="http://schemas.microsoft.com/office/drawing/2014/main" id="{7E2AB67F-9C0E-4EFD-916B-28543CCA2B46}"/>
                    </a:ext>
                  </a:extLst>
                </p:cNvPr>
                <p:cNvSpPr/>
                <p:nvPr/>
              </p:nvSpPr>
              <p:spPr>
                <a:xfrm rot="541820">
                  <a:off x="4265497" y="1882433"/>
                  <a:ext cx="4047220" cy="3989978"/>
                </a:xfrm>
                <a:prstGeom prst="arc">
                  <a:avLst>
                    <a:gd name="adj1" fmla="val 2161661"/>
                    <a:gd name="adj2" fmla="val 21394969"/>
                  </a:avLst>
                </a:prstGeom>
                <a:ln w="152400">
                  <a:solidFill>
                    <a:schemeClr val="bg1"/>
                  </a:solidFill>
                  <a:tailEnd type="triangle"/>
                </a:ln>
                <a:effectLst>
                  <a:outerShdw blurRad="241300" dist="12700" dir="5400000" sx="105000" sy="105000" algn="ctr" rotWithShape="0">
                    <a:schemeClr val="bg1">
                      <a:alpha val="68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dirty="0">
                    <a:solidFill>
                      <a:prstClr val="white">
                        <a:lumMod val="50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grpSp>
              <p:nvGrpSpPr>
                <p:cNvPr id="4" name="Group 86">
                  <a:extLst>
                    <a:ext uri="{FF2B5EF4-FFF2-40B4-BE49-F238E27FC236}">
                      <a16:creationId xmlns:a16="http://schemas.microsoft.com/office/drawing/2014/main" id="{D0847DFD-D7B9-40A7-8890-65DF11DCDA5E}"/>
                    </a:ext>
                  </a:extLst>
                </p:cNvPr>
                <p:cNvGrpSpPr/>
                <p:nvPr/>
              </p:nvGrpSpPr>
              <p:grpSpPr>
                <a:xfrm>
                  <a:off x="3875961" y="3579956"/>
                  <a:ext cx="610964" cy="553081"/>
                  <a:chOff x="6781582" y="5572903"/>
                  <a:chExt cx="410622" cy="371719"/>
                </a:xfrm>
              </p:grpSpPr>
              <p:sp>
                <p:nvSpPr>
                  <p:cNvPr id="17" name="Oval 87">
                    <a:extLst>
                      <a:ext uri="{FF2B5EF4-FFF2-40B4-BE49-F238E27FC236}">
                        <a16:creationId xmlns:a16="http://schemas.microsoft.com/office/drawing/2014/main" id="{B555F8F8-D2F2-410B-A228-C6061AC71458}"/>
                      </a:ext>
                    </a:extLst>
                  </p:cNvPr>
                  <p:cNvSpPr/>
                  <p:nvPr/>
                </p:nvSpPr>
                <p:spPr>
                  <a:xfrm>
                    <a:off x="6795742" y="5572903"/>
                    <a:ext cx="371719" cy="37171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28575">
                    <a:solidFill>
                      <a:schemeClr val="bg1"/>
                    </a:solidFill>
                  </a:ln>
                  <a:effectLst>
                    <a:outerShdw blurRad="177800" dist="50800" dir="36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en-US" dirty="0">
                      <a:solidFill>
                        <a:prstClr val="white">
                          <a:lumMod val="50000"/>
                        </a:prstClr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" name="TextBox 88">
                    <a:extLst>
                      <a:ext uri="{FF2B5EF4-FFF2-40B4-BE49-F238E27FC236}">
                        <a16:creationId xmlns:a16="http://schemas.microsoft.com/office/drawing/2014/main" id="{B93A0E12-8E51-4171-A3AD-7EC26C7A33D0}"/>
                      </a:ext>
                    </a:extLst>
                  </p:cNvPr>
                  <p:cNvSpPr txBox="1"/>
                  <p:nvPr/>
                </p:nvSpPr>
                <p:spPr>
                  <a:xfrm rot="20842266">
                    <a:off x="6781582" y="5634100"/>
                    <a:ext cx="410622" cy="2981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77"/>
                    <a:r>
                      <a:rPr lang="en-US" sz="2000" dirty="0">
                        <a:solidFill>
                          <a:srgbClr val="2EC2D2"/>
                        </a:solidFill>
                        <a:latin typeface="Montserrat SemiBold" panose="00000700000000000000" pitchFamily="2" charset="-52"/>
                        <a:cs typeface="+mn-ea"/>
                        <a:sym typeface="+mn-lt"/>
                      </a:rPr>
                      <a:t>3</a:t>
                    </a:r>
                  </a:p>
                </p:txBody>
              </p:sp>
            </p:grpSp>
            <p:grpSp>
              <p:nvGrpSpPr>
                <p:cNvPr id="5" name="Group 86">
                  <a:extLst>
                    <a:ext uri="{FF2B5EF4-FFF2-40B4-BE49-F238E27FC236}">
                      <a16:creationId xmlns:a16="http://schemas.microsoft.com/office/drawing/2014/main" id="{FAD91912-F065-4F5A-BC42-E7FAC97D11E0}"/>
                    </a:ext>
                  </a:extLst>
                </p:cNvPr>
                <p:cNvGrpSpPr/>
                <p:nvPr/>
              </p:nvGrpSpPr>
              <p:grpSpPr>
                <a:xfrm>
                  <a:off x="5804421" y="5568709"/>
                  <a:ext cx="553080" cy="553081"/>
                  <a:chOff x="6207940" y="5655682"/>
                  <a:chExt cx="371719" cy="371719"/>
                </a:xfrm>
              </p:grpSpPr>
              <p:sp>
                <p:nvSpPr>
                  <p:cNvPr id="15" name="Oval 87">
                    <a:extLst>
                      <a:ext uri="{FF2B5EF4-FFF2-40B4-BE49-F238E27FC236}">
                        <a16:creationId xmlns:a16="http://schemas.microsoft.com/office/drawing/2014/main" id="{32E63EC3-57B7-4204-BCC0-C58ED32CC723}"/>
                      </a:ext>
                    </a:extLst>
                  </p:cNvPr>
                  <p:cNvSpPr/>
                  <p:nvPr/>
                </p:nvSpPr>
                <p:spPr>
                  <a:xfrm>
                    <a:off x="6207940" y="5655682"/>
                    <a:ext cx="371719" cy="37171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28575">
                    <a:solidFill>
                      <a:schemeClr val="bg1"/>
                    </a:solidFill>
                  </a:ln>
                  <a:effectLst>
                    <a:outerShdw blurRad="177800" dist="50800" dir="36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en-US" dirty="0">
                      <a:solidFill>
                        <a:prstClr val="white">
                          <a:lumMod val="50000"/>
                        </a:prstClr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" name="TextBox 88">
                    <a:extLst>
                      <a:ext uri="{FF2B5EF4-FFF2-40B4-BE49-F238E27FC236}">
                        <a16:creationId xmlns:a16="http://schemas.microsoft.com/office/drawing/2014/main" id="{2EFCCB2F-487E-4550-A8CA-BF478DB58139}"/>
                      </a:ext>
                    </a:extLst>
                  </p:cNvPr>
                  <p:cNvSpPr txBox="1"/>
                  <p:nvPr/>
                </p:nvSpPr>
                <p:spPr>
                  <a:xfrm rot="20842266">
                    <a:off x="6271417" y="5715272"/>
                    <a:ext cx="254654" cy="2981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77"/>
                    <a:r>
                      <a:rPr lang="en-US" sz="2000" dirty="0">
                        <a:solidFill>
                          <a:srgbClr val="2EC2D2"/>
                        </a:solidFill>
                        <a:latin typeface="Montserrat SemiBold" panose="00000700000000000000" pitchFamily="2" charset="-52"/>
                        <a:cs typeface="+mn-ea"/>
                        <a:sym typeface="+mn-lt"/>
                      </a:rPr>
                      <a:t>1</a:t>
                    </a:r>
                  </a:p>
                </p:txBody>
              </p:sp>
            </p:grpSp>
            <p:grpSp>
              <p:nvGrpSpPr>
                <p:cNvPr id="6" name="Group 86">
                  <a:extLst>
                    <a:ext uri="{FF2B5EF4-FFF2-40B4-BE49-F238E27FC236}">
                      <a16:creationId xmlns:a16="http://schemas.microsoft.com/office/drawing/2014/main" id="{5DE26764-6626-41B5-BFE6-42E1087CAFEC}"/>
                    </a:ext>
                  </a:extLst>
                </p:cNvPr>
                <p:cNvGrpSpPr/>
                <p:nvPr/>
              </p:nvGrpSpPr>
              <p:grpSpPr>
                <a:xfrm>
                  <a:off x="4273944" y="5000201"/>
                  <a:ext cx="1080013" cy="553081"/>
                  <a:chOff x="6558379" y="5367129"/>
                  <a:chExt cx="725864" cy="371719"/>
                </a:xfrm>
              </p:grpSpPr>
              <p:sp>
                <p:nvSpPr>
                  <p:cNvPr id="13" name="Oval 87">
                    <a:extLst>
                      <a:ext uri="{FF2B5EF4-FFF2-40B4-BE49-F238E27FC236}">
                        <a16:creationId xmlns:a16="http://schemas.microsoft.com/office/drawing/2014/main" id="{83C208E5-6C29-43BE-BF6C-2E7213CB0428}"/>
                      </a:ext>
                    </a:extLst>
                  </p:cNvPr>
                  <p:cNvSpPr/>
                  <p:nvPr/>
                </p:nvSpPr>
                <p:spPr>
                  <a:xfrm>
                    <a:off x="6738187" y="5367129"/>
                    <a:ext cx="371719" cy="37171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28575">
                    <a:solidFill>
                      <a:schemeClr val="bg1"/>
                    </a:solidFill>
                  </a:ln>
                  <a:effectLst>
                    <a:outerShdw blurRad="177800" dist="50800" dir="36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en-US" dirty="0">
                      <a:solidFill>
                        <a:prstClr val="white">
                          <a:lumMod val="50000"/>
                        </a:prstClr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" name="TextBox 88">
                    <a:extLst>
                      <a:ext uri="{FF2B5EF4-FFF2-40B4-BE49-F238E27FC236}">
                        <a16:creationId xmlns:a16="http://schemas.microsoft.com/office/drawing/2014/main" id="{785C5A1B-55B2-43BE-BFC7-65A6C3D15328}"/>
                      </a:ext>
                    </a:extLst>
                  </p:cNvPr>
                  <p:cNvSpPr txBox="1"/>
                  <p:nvPr/>
                </p:nvSpPr>
                <p:spPr>
                  <a:xfrm rot="20992430">
                    <a:off x="6558379" y="5410291"/>
                    <a:ext cx="725864" cy="2981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77"/>
                    <a:r>
                      <a:rPr lang="en-US" sz="2000" dirty="0">
                        <a:solidFill>
                          <a:srgbClr val="2EC2D2"/>
                        </a:solidFill>
                        <a:latin typeface="Montserrat SemiBold" panose="00000700000000000000" pitchFamily="2" charset="-52"/>
                        <a:cs typeface="+mn-ea"/>
                        <a:sym typeface="+mn-lt"/>
                      </a:rPr>
                      <a:t>2</a:t>
                    </a:r>
                  </a:p>
                </p:txBody>
              </p:sp>
            </p:grpSp>
            <p:grpSp>
              <p:nvGrpSpPr>
                <p:cNvPr id="7" name="Group 86">
                  <a:extLst>
                    <a:ext uri="{FF2B5EF4-FFF2-40B4-BE49-F238E27FC236}">
                      <a16:creationId xmlns:a16="http://schemas.microsoft.com/office/drawing/2014/main" id="{17BE4A4F-B235-4C0F-A576-38B88DA64075}"/>
                    </a:ext>
                  </a:extLst>
                </p:cNvPr>
                <p:cNvGrpSpPr/>
                <p:nvPr/>
              </p:nvGrpSpPr>
              <p:grpSpPr>
                <a:xfrm>
                  <a:off x="1861789" y="1592919"/>
                  <a:ext cx="5108171" cy="1831974"/>
                  <a:chOff x="4544419" y="5410341"/>
                  <a:chExt cx="3433145" cy="1231247"/>
                </a:xfrm>
              </p:grpSpPr>
              <p:sp>
                <p:nvSpPr>
                  <p:cNvPr id="11" name="Oval 87">
                    <a:extLst>
                      <a:ext uri="{FF2B5EF4-FFF2-40B4-BE49-F238E27FC236}">
                        <a16:creationId xmlns:a16="http://schemas.microsoft.com/office/drawing/2014/main" id="{E354CC6D-06FD-4E79-A613-DF382536FF32}"/>
                      </a:ext>
                    </a:extLst>
                  </p:cNvPr>
                  <p:cNvSpPr/>
                  <p:nvPr/>
                </p:nvSpPr>
                <p:spPr>
                  <a:xfrm>
                    <a:off x="7605845" y="5410341"/>
                    <a:ext cx="371719" cy="37171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28575">
                    <a:solidFill>
                      <a:schemeClr val="bg1"/>
                    </a:solidFill>
                  </a:ln>
                  <a:effectLst>
                    <a:outerShdw blurRad="177800" dist="50800" dir="36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en-US" dirty="0">
                      <a:solidFill>
                        <a:prstClr val="white">
                          <a:lumMod val="50000"/>
                        </a:prstClr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" name="TextBox 88">
                    <a:extLst>
                      <a:ext uri="{FF2B5EF4-FFF2-40B4-BE49-F238E27FC236}">
                        <a16:creationId xmlns:a16="http://schemas.microsoft.com/office/drawing/2014/main" id="{EEB87C8A-B94B-4D66-A0CB-DDFB08E78A6A}"/>
                      </a:ext>
                    </a:extLst>
                  </p:cNvPr>
                  <p:cNvSpPr txBox="1"/>
                  <p:nvPr/>
                </p:nvSpPr>
                <p:spPr>
                  <a:xfrm>
                    <a:off x="4544419" y="6343440"/>
                    <a:ext cx="725864" cy="2981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77"/>
                    <a:endParaRPr lang="en-US" sz="2000" dirty="0">
                      <a:solidFill>
                        <a:srgbClr val="2EC2D2"/>
                      </a:solidFill>
                      <a:latin typeface="Montserrat SemiBold" panose="00000700000000000000" pitchFamily="2" charset="-52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" name="Group 86">
                  <a:extLst>
                    <a:ext uri="{FF2B5EF4-FFF2-40B4-BE49-F238E27FC236}">
                      <a16:creationId xmlns:a16="http://schemas.microsoft.com/office/drawing/2014/main" id="{A01F04EC-0827-4A16-A1FE-996DB05C5E42}"/>
                    </a:ext>
                  </a:extLst>
                </p:cNvPr>
                <p:cNvGrpSpPr/>
                <p:nvPr/>
              </p:nvGrpSpPr>
              <p:grpSpPr>
                <a:xfrm>
                  <a:off x="6153069" y="1654000"/>
                  <a:ext cx="2090067" cy="1337655"/>
                  <a:chOff x="6066068" y="5063883"/>
                  <a:chExt cx="1404709" cy="899021"/>
                </a:xfrm>
              </p:grpSpPr>
              <p:sp>
                <p:nvSpPr>
                  <p:cNvPr id="9" name="Oval 87">
                    <a:extLst>
                      <a:ext uri="{FF2B5EF4-FFF2-40B4-BE49-F238E27FC236}">
                        <a16:creationId xmlns:a16="http://schemas.microsoft.com/office/drawing/2014/main" id="{8C54A4A1-FECC-4017-AAB1-5D72ECD05B55}"/>
                      </a:ext>
                    </a:extLst>
                  </p:cNvPr>
                  <p:cNvSpPr/>
                  <p:nvPr/>
                </p:nvSpPr>
                <p:spPr>
                  <a:xfrm>
                    <a:off x="7099058" y="5591185"/>
                    <a:ext cx="371719" cy="371719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28575">
                    <a:solidFill>
                      <a:schemeClr val="bg1"/>
                    </a:solidFill>
                  </a:ln>
                  <a:effectLst>
                    <a:outerShdw blurRad="177800" dist="50800" dir="36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/>
                    <a:endParaRPr lang="en-US" dirty="0">
                      <a:solidFill>
                        <a:prstClr val="white">
                          <a:lumMod val="50000"/>
                        </a:prstClr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" name="TextBox 88">
                    <a:extLst>
                      <a:ext uri="{FF2B5EF4-FFF2-40B4-BE49-F238E27FC236}">
                        <a16:creationId xmlns:a16="http://schemas.microsoft.com/office/drawing/2014/main" id="{A731BE30-239E-4E68-AA33-3B3EFA64496C}"/>
                      </a:ext>
                    </a:extLst>
                  </p:cNvPr>
                  <p:cNvSpPr txBox="1"/>
                  <p:nvPr/>
                </p:nvSpPr>
                <p:spPr>
                  <a:xfrm rot="20842266">
                    <a:off x="6066068" y="5063883"/>
                    <a:ext cx="725864" cy="2981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77"/>
                    <a:r>
                      <a:rPr lang="en-US" altLang="zh-CN" sz="2000" dirty="0">
                        <a:solidFill>
                          <a:srgbClr val="2EC2D2"/>
                        </a:solidFill>
                        <a:latin typeface="Montserrat SemiBold" panose="00000700000000000000" pitchFamily="2" charset="-52"/>
                        <a:cs typeface="+mn-ea"/>
                        <a:sym typeface="+mn-lt"/>
                      </a:rPr>
                      <a:t>5</a:t>
                    </a:r>
                    <a:endParaRPr lang="en-US" sz="2000" dirty="0">
                      <a:solidFill>
                        <a:srgbClr val="2EC2D2"/>
                      </a:solidFill>
                      <a:latin typeface="Montserrat SemiBold" panose="00000700000000000000" pitchFamily="2" charset="-52"/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19" name="Oval 87">
                <a:extLst>
                  <a:ext uri="{FF2B5EF4-FFF2-40B4-BE49-F238E27FC236}">
                    <a16:creationId xmlns:a16="http://schemas.microsoft.com/office/drawing/2014/main" id="{78C640B9-F357-4923-8260-4EF1D446FE77}"/>
                  </a:ext>
                </a:extLst>
              </p:cNvPr>
              <p:cNvSpPr/>
              <p:nvPr/>
            </p:nvSpPr>
            <p:spPr>
              <a:xfrm>
                <a:off x="4775911" y="1848451"/>
                <a:ext cx="498842" cy="49884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bg1"/>
                </a:solidFill>
              </a:ln>
              <a:effectLst>
                <a:outerShdw blurRad="177800" dist="50800" dir="36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dirty="0">
                  <a:solidFill>
                    <a:prstClr val="white">
                      <a:lumMod val="50000"/>
                    </a:prst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0FD13EF-AF1C-4546-9A26-B61EA37F14CB}"/>
                </a:ext>
              </a:extLst>
            </p:cNvPr>
            <p:cNvSpPr txBox="1"/>
            <p:nvPr/>
          </p:nvSpPr>
          <p:spPr>
            <a:xfrm rot="20842266">
              <a:off x="7776182" y="2077845"/>
              <a:ext cx="6243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ru-RU" altLang="zh-CN" sz="1800" dirty="0">
                  <a:solidFill>
                    <a:srgbClr val="2EC2D2"/>
                  </a:solidFill>
                  <a:latin typeface="Montserrat SemiBold" panose="00000700000000000000" pitchFamily="2" charset="-52"/>
                  <a:cs typeface="+mn-ea"/>
                  <a:sym typeface="+mn-lt"/>
                </a:rPr>
                <a:t>6</a:t>
              </a:r>
              <a:endParaRPr lang="en-US" sz="1800" dirty="0">
                <a:solidFill>
                  <a:srgbClr val="2EC2D2"/>
                </a:solidFill>
                <a:latin typeface="Montserrat SemiBold" panose="00000700000000000000" pitchFamily="2" charset="-52"/>
                <a:cs typeface="+mn-ea"/>
                <a:sym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17F60E-0CB3-4C53-9E0B-327857E0C4B1}"/>
                </a:ext>
              </a:extLst>
            </p:cNvPr>
            <p:cNvSpPr txBox="1"/>
            <p:nvPr/>
          </p:nvSpPr>
          <p:spPr>
            <a:xfrm rot="20842266">
              <a:off x="4590018" y="1610980"/>
              <a:ext cx="7753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altLang="zh-CN" sz="1800" dirty="0">
                  <a:solidFill>
                    <a:srgbClr val="2EC2D2"/>
                  </a:solidFill>
                  <a:latin typeface="Montserrat SemiBold" panose="00000700000000000000" pitchFamily="2" charset="-52"/>
                  <a:cs typeface="+mn-ea"/>
                  <a:sym typeface="+mn-lt"/>
                </a:rPr>
                <a:t>4</a:t>
              </a:r>
              <a:endParaRPr lang="en-US" sz="1800" dirty="0">
                <a:solidFill>
                  <a:srgbClr val="2EC2D2"/>
                </a:solidFill>
                <a:latin typeface="Montserrat SemiBold" panose="00000700000000000000" pitchFamily="2" charset="-52"/>
                <a:cs typeface="+mn-ea"/>
                <a:sym typeface="+mn-lt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36E7086-CF8F-4834-8780-746DDEED5024}"/>
              </a:ext>
            </a:extLst>
          </p:cNvPr>
          <p:cNvSpPr txBox="1"/>
          <p:nvPr/>
        </p:nvSpPr>
        <p:spPr>
          <a:xfrm>
            <a:off x="2608001" y="5979883"/>
            <a:ext cx="3943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tserrat Light" panose="00000400000000000000" pitchFamily="2" charset="-52"/>
              </a:rPr>
              <a:t>показ ценностей обучающемуся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664810-51E1-4954-8F69-335EBD3EF673}"/>
              </a:ext>
            </a:extLst>
          </p:cNvPr>
          <p:cNvSpPr txBox="1"/>
          <p:nvPr/>
        </p:nvSpPr>
        <p:spPr>
          <a:xfrm>
            <a:off x="4144803" y="2647895"/>
            <a:ext cx="35979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Montserrat SemiBold" panose="00000700000000000000" pitchFamily="2" charset="-52"/>
              </a:rPr>
              <a:t>цикл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Montserrat SemiBold" panose="00000700000000000000" pitchFamily="2" charset="-52"/>
              </a:rPr>
              <a:t>формирования ценностных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Montserrat SemiBold" panose="00000700000000000000" pitchFamily="2" charset="-52"/>
              </a:rPr>
              <a:t> ориентаций</a:t>
            </a:r>
            <a:endParaRPr lang="ru-RU" sz="2400" b="1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7E24FF-B542-4CA8-9FB9-8FC7840E0EF0}"/>
              </a:ext>
            </a:extLst>
          </p:cNvPr>
          <p:cNvSpPr txBox="1"/>
          <p:nvPr/>
        </p:nvSpPr>
        <p:spPr>
          <a:xfrm>
            <a:off x="182174" y="4533436"/>
            <a:ext cx="3866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tserrat Light" panose="00000400000000000000" pitchFamily="2" charset="-52"/>
              </a:rPr>
              <a:t>осознание ценностных ориентаций личностью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F3B199-4592-4ADB-928B-EB03BA8F8B7A}"/>
              </a:ext>
            </a:extLst>
          </p:cNvPr>
          <p:cNvSpPr txBox="1"/>
          <p:nvPr/>
        </p:nvSpPr>
        <p:spPr>
          <a:xfrm>
            <a:off x="359385" y="2638812"/>
            <a:ext cx="3451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latin typeface="Montserrat Light" panose="00000400000000000000" pitchFamily="2" charset="-52"/>
                <a:ea typeface="Calibri" panose="020F0502020204030204" pitchFamily="34" charset="0"/>
              </a:rPr>
              <a:t>принятие ценностной ориентации</a:t>
            </a:r>
            <a:endParaRPr lang="ru-RU" sz="2000" b="1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55CB45-74DC-4831-9A5B-CCC6B8BBEFDA}"/>
              </a:ext>
            </a:extLst>
          </p:cNvPr>
          <p:cNvSpPr txBox="1"/>
          <p:nvPr/>
        </p:nvSpPr>
        <p:spPr>
          <a:xfrm>
            <a:off x="1334434" y="553632"/>
            <a:ext cx="4016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tserrat Light" panose="00000400000000000000" pitchFamily="2" charset="-52"/>
              </a:rPr>
              <a:t>реализация ценностных ориентаций в деятельности и поведении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EE3E-8F77-4EB8-927D-121CA469A1FA}"/>
              </a:ext>
            </a:extLst>
          </p:cNvPr>
          <p:cNvSpPr txBox="1"/>
          <p:nvPr/>
        </p:nvSpPr>
        <p:spPr>
          <a:xfrm>
            <a:off x="6570952" y="553631"/>
            <a:ext cx="53644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tserrat Light" panose="00000400000000000000" pitchFamily="2" charset="-52"/>
              </a:rPr>
              <a:t>закрепление ценностной ориентации в направленности личности и перевод ее в статус качества личности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8D25D5-F597-44F5-81B0-3AF3B33CA804}"/>
              </a:ext>
            </a:extLst>
          </p:cNvPr>
          <p:cNvSpPr txBox="1"/>
          <p:nvPr/>
        </p:nvSpPr>
        <p:spPr>
          <a:xfrm>
            <a:off x="8343255" y="2507068"/>
            <a:ext cx="36589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latin typeface="Montserrat Light" panose="00000400000000000000" pitchFamily="2" charset="-52"/>
                <a:ea typeface="Calibri" panose="020F0502020204030204" pitchFamily="34" charset="0"/>
              </a:rPr>
              <a:t>актуализация потенциальной ценностной ориентации, заключающейся в качествах личности педагога</a:t>
            </a:r>
            <a:endParaRPr lang="ru-RU" sz="2000" b="1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95033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7E568D-5694-48DB-B308-761D094B196B}"/>
              </a:ext>
            </a:extLst>
          </p:cNvPr>
          <p:cNvSpPr txBox="1"/>
          <p:nvPr/>
        </p:nvSpPr>
        <p:spPr>
          <a:xfrm>
            <a:off x="1687460" y="288484"/>
            <a:ext cx="881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spc="-1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Календарный план воспитательной работы </a:t>
            </a:r>
            <a:endParaRPr lang="ru-RU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64765B5B-5B85-4628-A345-79CECC25F5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3572195"/>
              </p:ext>
            </p:extLst>
          </p:nvPr>
        </p:nvGraphicFramePr>
        <p:xfrm>
          <a:off x="1851130" y="104121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9111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7E568D-5694-48DB-B308-761D094B196B}"/>
              </a:ext>
            </a:extLst>
          </p:cNvPr>
          <p:cNvSpPr txBox="1"/>
          <p:nvPr/>
        </p:nvSpPr>
        <p:spPr>
          <a:xfrm>
            <a:off x="1687460" y="288484"/>
            <a:ext cx="881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spc="-1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Календарный план воспитательной работы </a:t>
            </a:r>
            <a:endParaRPr lang="ru-RU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AE5ECF-950F-4AAF-8FE8-49ED2D7D64A6}"/>
              </a:ext>
            </a:extLst>
          </p:cNvPr>
          <p:cNvSpPr txBox="1"/>
          <p:nvPr/>
        </p:nvSpPr>
        <p:spPr>
          <a:xfrm>
            <a:off x="3901272" y="2587228"/>
            <a:ext cx="4991520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«Разговоры о важном» – цикл занятий в формате классного часа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F31EE-B083-4AC6-91D6-F1BE4CC9DB74}"/>
              </a:ext>
            </a:extLst>
          </p:cNvPr>
          <p:cNvSpPr txBox="1"/>
          <p:nvPr/>
        </p:nvSpPr>
        <p:spPr>
          <a:xfrm>
            <a:off x="3283716" y="1246132"/>
            <a:ext cx="6096839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Примерный календарный План воспитательной работы </a:t>
            </a:r>
            <a:r>
              <a:rPr lang="ru-RU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Минпросвещения</a:t>
            </a:r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 России на учебный год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B1F2CE-FA88-43AB-8618-DA42130861BD}"/>
              </a:ext>
            </a:extLst>
          </p:cNvPr>
          <p:cNvSpPr txBox="1"/>
          <p:nvPr/>
        </p:nvSpPr>
        <p:spPr>
          <a:xfrm>
            <a:off x="3941001" y="4016083"/>
            <a:ext cx="4782265" cy="4001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Важные даты, связанные с ИТ-сферой</a:t>
            </a:r>
            <a:endParaRPr lang="ru-RU" sz="2000" dirty="0"/>
          </a:p>
        </p:txBody>
      </p:sp>
      <p:sp>
        <p:nvSpPr>
          <p:cNvPr id="11" name="Знак ''плюс'' 10">
            <a:extLst>
              <a:ext uri="{FF2B5EF4-FFF2-40B4-BE49-F238E27FC236}">
                <a16:creationId xmlns:a16="http://schemas.microsoft.com/office/drawing/2014/main" id="{DA7A1F97-999E-483D-8F28-A1F24CABF1A7}"/>
              </a:ext>
            </a:extLst>
          </p:cNvPr>
          <p:cNvSpPr/>
          <p:nvPr/>
        </p:nvSpPr>
        <p:spPr>
          <a:xfrm>
            <a:off x="6096000" y="2029462"/>
            <a:ext cx="472273" cy="482321"/>
          </a:xfrm>
          <a:prstGeom prst="mathPlus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нак ''плюс'' 11">
            <a:extLst>
              <a:ext uri="{FF2B5EF4-FFF2-40B4-BE49-F238E27FC236}">
                <a16:creationId xmlns:a16="http://schemas.microsoft.com/office/drawing/2014/main" id="{C7E9E2FF-A4E3-4416-BD2F-350BF79CD1A2}"/>
              </a:ext>
            </a:extLst>
          </p:cNvPr>
          <p:cNvSpPr/>
          <p:nvPr/>
        </p:nvSpPr>
        <p:spPr>
          <a:xfrm>
            <a:off x="6095998" y="3370559"/>
            <a:ext cx="472273" cy="482321"/>
          </a:xfrm>
          <a:prstGeom prst="mathPlus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 12">
            <a:extLst>
              <a:ext uri="{FF2B5EF4-FFF2-40B4-BE49-F238E27FC236}">
                <a16:creationId xmlns:a16="http://schemas.microsoft.com/office/drawing/2014/main" id="{17E43049-5B8F-449C-AA52-DFE902F62D5F}"/>
              </a:ext>
            </a:extLst>
          </p:cNvPr>
          <p:cNvSpPr/>
          <p:nvPr/>
        </p:nvSpPr>
        <p:spPr>
          <a:xfrm>
            <a:off x="6032356" y="4579397"/>
            <a:ext cx="622998" cy="411982"/>
          </a:xfrm>
          <a:prstGeom prst="mathEqual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A16699-6A95-4816-9333-D0049773DA17}"/>
              </a:ext>
            </a:extLst>
          </p:cNvPr>
          <p:cNvSpPr txBox="1"/>
          <p:nvPr/>
        </p:nvSpPr>
        <p:spPr>
          <a:xfrm>
            <a:off x="3753435" y="5211923"/>
            <a:ext cx="5287193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Georgia" panose="02040502050405020303" pitchFamily="18" charset="0"/>
              </a:rPr>
              <a:t>Календарный план воспитательной работы  колледжа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98027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F15CB-5F98-49D4-9C44-6CE02EA7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905" y="26905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календарный план воспитательной работы</a:t>
            </a:r>
            <a:b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</a:rPr>
              <a:t> 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D86B32-BDE5-4F88-B6F4-F7F53F81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43" y="1749337"/>
            <a:ext cx="10908323" cy="3359325"/>
          </a:xfrm>
        </p:spPr>
        <p:txBody>
          <a:bodyPr numCol="2"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Сентябрь: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 сентября: День знаний;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3 сентября: День окончания Второй мировой войны, День солидарности в борьбе с терроризмом;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8 сентября: Международный день распространения грамотности.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Октябрь:</a:t>
            </a: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 октября: Международный день пожилых людей; Международный день музыки;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4 октября: День защиты животных;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5 октября: День учителя;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25 октября: Международный день школьных библиотек;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Третье воскресенье октября: День отца.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Ноябрь:</a:t>
            </a: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4 ноября: День народного единства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8 ноября: День памяти погибших при исполнении служебных обязанностей сотрудников органов внутренних дел России;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Последнее воскресенье ноября: День Матери;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30 ноября: День Государственного герба Российской Федерации.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Декабрь: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3 декабря: День неизвестного солдата; Международный день инвалидов;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5 декабря: День добровольца (волонтера) в России;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9 декабря: День Героев Отечества;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12 декабря: День Конституции Российской Федерации.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</a:rPr>
              <a:t> </a:t>
            </a:r>
          </a:p>
          <a:p>
            <a:endParaRPr lang="ru-RU" sz="1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307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F15CB-5F98-49D4-9C44-6CE02EA7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10" y="565673"/>
            <a:ext cx="11624553" cy="38994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br>
              <a:rPr lang="ru-RU" sz="3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Федеральный календарный план воспитательной работы</a:t>
            </a:r>
            <a:br>
              <a:rPr lang="ru-RU" sz="40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 </a:t>
            </a:r>
            <a:b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D86B32-BDE5-4F88-B6F4-F7F53F810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/>
              <a:t> </a:t>
            </a:r>
          </a:p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5EE221F-C006-4E43-BE39-A49F7B183AC8}"/>
              </a:ext>
            </a:extLst>
          </p:cNvPr>
          <p:cNvSpPr txBox="1">
            <a:spLocks/>
          </p:cNvSpPr>
          <p:nvPr/>
        </p:nvSpPr>
        <p:spPr>
          <a:xfrm>
            <a:off x="496109" y="1144336"/>
            <a:ext cx="11624553" cy="5379396"/>
          </a:xfrm>
          <a:prstGeom prst="rect">
            <a:avLst/>
          </a:prstGeom>
        </p:spPr>
        <p:txBody>
          <a:bodyPr numCol="3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 </a:t>
            </a:r>
            <a:endParaRPr lang="ru-RU" sz="12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Январь:</a:t>
            </a: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25 января: День российского студенчества;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27 января: День снятия блокады Ленинграда, День освобождения Красной армией крупнейшего «лагеря   смерти» Аушвиц-</a:t>
            </a:r>
            <a:r>
              <a:rPr lang="ru-RU" sz="1400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Биркенау</a:t>
            </a: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(Освенцима) — День памяти жертв Холокоста.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Февраль:</a:t>
            </a: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 февраля: День разгрома советскими войсками немецко-фашистских войск в Сталинградской битве;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8 февраля: День российской науки;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15 февраля: День памяти о россиянах, исполнявших служебный долг за пределами Отечества;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21 февраля: Международный день родного языка;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23 февраля: День защитника Отечества.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Март:</a:t>
            </a: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8 марта: Международный женский день;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18 марта: День воссоединения Крыма с Россией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27 марта: Всемирный день театра.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  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Апрель:</a:t>
            </a: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12 апреля: День космонавтики.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 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Май:</a:t>
            </a: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 мая: Праздник Весны и Труда;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9 мая: День Победы;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19 мая: День детских общественных организаций России;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24 мая: День славянской письменности и культуры.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Июнь:</a:t>
            </a: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 июня: День защиты детей;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6 июня: День русского языка;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12 июня: День России;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22 июня: День памяти и скорби;</a:t>
            </a:r>
          </a:p>
          <a:p>
            <a:pPr marL="3603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27 июня: День молодежи.</a:t>
            </a: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195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Июль:</a:t>
            </a: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195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8 июля: День семьи, любви и верности.</a:t>
            </a:r>
          </a:p>
          <a:p>
            <a:pPr marL="36195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 </a:t>
            </a:r>
          </a:p>
          <a:p>
            <a:pPr marL="36195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Август:</a:t>
            </a:r>
            <a:endParaRPr lang="ru-RU" sz="14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36195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12 августа: День физкультурника;</a:t>
            </a:r>
          </a:p>
          <a:p>
            <a:pPr marL="36195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22 августа: День Государственного флага </a:t>
            </a:r>
          </a:p>
          <a:p>
            <a:pPr marL="36195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Российской Федерации;</a:t>
            </a:r>
          </a:p>
          <a:p>
            <a:pPr marL="36195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27 августа: День российского кино.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200" dirty="0">
                <a:latin typeface="Georgia" panose="02040502050405020303" pitchFamily="18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30534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7E568D-5694-48DB-B308-761D094B196B}"/>
              </a:ext>
            </a:extLst>
          </p:cNvPr>
          <p:cNvSpPr txBox="1"/>
          <p:nvPr/>
        </p:nvSpPr>
        <p:spPr>
          <a:xfrm>
            <a:off x="1687460" y="288484"/>
            <a:ext cx="881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spc="-1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Календарный план воспитательной работы </a:t>
            </a:r>
            <a:endParaRPr lang="ru-RU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98A2D-2DBE-48FB-A771-26DF53E77BCA}"/>
              </a:ext>
            </a:extLst>
          </p:cNvPr>
          <p:cNvSpPr txBox="1"/>
          <p:nvPr/>
        </p:nvSpPr>
        <p:spPr>
          <a:xfrm>
            <a:off x="2472397" y="1281836"/>
            <a:ext cx="1719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СЕНТЯБРЬ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D99125-599B-4600-85A9-44F8C3CA41F6}"/>
              </a:ext>
            </a:extLst>
          </p:cNvPr>
          <p:cNvSpPr txBox="1"/>
          <p:nvPr/>
        </p:nvSpPr>
        <p:spPr>
          <a:xfrm>
            <a:off x="502920" y="1651168"/>
            <a:ext cx="595415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3 сентября: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80 лет со дня подписания акта о безоговорочной капитуляции Японии. Окончание Второй мировой войны 1939-1945 годов (3 сентября 1945 года)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7 сентября: </a:t>
            </a:r>
            <a:r>
              <a:rPr lang="ru-RU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155 лет со дня рождения писателя Александра Куприна (1870-1938)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15 сентября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  <a:r>
              <a:rPr lang="ru-RU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135 лет со дня рождения английской писательницы Агаты Кристи (1890-1976)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22 сентября: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125 лет со дня рождения языковеда С.И. Ожегова (1900-1964)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30 сентября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: День воссоединения Донецкой Народной Республики, Луганской Народной Республики, Запорожской области и Херсонской области с Российской Федерацией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63FD74-1FB7-44B5-BCA4-946BB7F5B2A0}"/>
              </a:ext>
            </a:extLst>
          </p:cNvPr>
          <p:cNvSpPr txBox="1"/>
          <p:nvPr/>
        </p:nvSpPr>
        <p:spPr>
          <a:xfrm>
            <a:off x="8726072" y="1281836"/>
            <a:ext cx="1987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ОКТЯБРЬ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E433B1-AF84-415C-876E-A2C300404625}"/>
              </a:ext>
            </a:extLst>
          </p:cNvPr>
          <p:cNvSpPr txBox="1"/>
          <p:nvPr/>
        </p:nvSpPr>
        <p:spPr>
          <a:xfrm>
            <a:off x="6670431" y="1651168"/>
            <a:ext cx="55215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3 октября: </a:t>
            </a:r>
            <a:r>
              <a:rPr lang="ru-RU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130 лет со дня рождения поэта Сергея Есенина (1895-1925)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4 октября: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130 лет со дня рождения разведчика Р. Зорге (1895-1944)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22 октября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: Праздник белых журавлей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155 лет со дня рождения писателя Ивана Бунина (1870-1953)</a:t>
            </a:r>
          </a:p>
          <a:p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55290E-8E10-4873-81EC-0FA0F12C15C2}"/>
              </a:ext>
            </a:extLst>
          </p:cNvPr>
          <p:cNvSpPr txBox="1"/>
          <p:nvPr/>
        </p:nvSpPr>
        <p:spPr>
          <a:xfrm>
            <a:off x="8773550" y="3543993"/>
            <a:ext cx="1315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НОЯБРЬ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34ABFD-2BEF-49C8-A04B-6252EFB47998}"/>
              </a:ext>
            </a:extLst>
          </p:cNvPr>
          <p:cNvSpPr txBox="1"/>
          <p:nvPr/>
        </p:nvSpPr>
        <p:spPr>
          <a:xfrm>
            <a:off x="6670431" y="3788893"/>
            <a:ext cx="53175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24 ноября: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295 лет со дня рождения полководца А.В. Суворова (1730-1800)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25 ноября: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215 лет со дня рождения врача Н.И. Пирогова (1810-1881) 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28 ноября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: 145 лет со дня рождения поэта и драматурга Александра Блока (1880-1921) </a:t>
            </a:r>
          </a:p>
          <a:p>
            <a:pPr algn="just"/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1F5FFA-DA01-4355-9350-E454D7A91C37}"/>
              </a:ext>
            </a:extLst>
          </p:cNvPr>
          <p:cNvSpPr txBox="1"/>
          <p:nvPr/>
        </p:nvSpPr>
        <p:spPr>
          <a:xfrm>
            <a:off x="8726072" y="5576164"/>
            <a:ext cx="1719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ДЕКАБРЬ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AE7337-EB8C-4409-AF86-A70A86DC2F3A}"/>
              </a:ext>
            </a:extLst>
          </p:cNvPr>
          <p:cNvSpPr txBox="1"/>
          <p:nvPr/>
        </p:nvSpPr>
        <p:spPr>
          <a:xfrm>
            <a:off x="6522720" y="5897400"/>
            <a:ext cx="5669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16 декабря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: 250 лет со дня рождения английской писательницы Джейн Остин (1775-1817)</a:t>
            </a:r>
          </a:p>
        </p:txBody>
      </p:sp>
    </p:spTree>
    <p:extLst>
      <p:ext uri="{BB962C8B-B14F-4D97-AF65-F5344CB8AC3E}">
        <p14:creationId xmlns:p14="http://schemas.microsoft.com/office/powerpoint/2010/main" val="194692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7E568D-5694-48DB-B308-761D094B196B}"/>
              </a:ext>
            </a:extLst>
          </p:cNvPr>
          <p:cNvSpPr txBox="1"/>
          <p:nvPr/>
        </p:nvSpPr>
        <p:spPr>
          <a:xfrm>
            <a:off x="1687460" y="288484"/>
            <a:ext cx="8817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spc="-1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Календарный план воспитательной работы </a:t>
            </a:r>
            <a:endParaRPr lang="ru-RU" sz="32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63FD74-1FB7-44B5-BCA4-946BB7F5B2A0}"/>
              </a:ext>
            </a:extLst>
          </p:cNvPr>
          <p:cNvSpPr txBox="1"/>
          <p:nvPr/>
        </p:nvSpPr>
        <p:spPr>
          <a:xfrm>
            <a:off x="8726071" y="1060607"/>
            <a:ext cx="1987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АПРЕЛЬ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E433B1-AF84-415C-876E-A2C300404625}"/>
              </a:ext>
            </a:extLst>
          </p:cNvPr>
          <p:cNvSpPr txBox="1"/>
          <p:nvPr/>
        </p:nvSpPr>
        <p:spPr>
          <a:xfrm>
            <a:off x="6670431" y="1397675"/>
            <a:ext cx="55215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6 апреля: </a:t>
            </a:r>
            <a:r>
              <a:rPr lang="ru-RU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130 лет со дня открытия первых олимпийских игр современности (1896)</a:t>
            </a:r>
          </a:p>
          <a:p>
            <a:pPr algn="just"/>
            <a:r>
              <a:rPr lang="ru-RU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190 лет со дня рождения Н. В. Склифосовского (1836–1904), русского хирурга, профессора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12 апреля: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65 лет со дня осуществления первого полета человека в космос (1961)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22 апреля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: День матушки земли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55290E-8E10-4873-81EC-0FA0F12C15C2}"/>
              </a:ext>
            </a:extLst>
          </p:cNvPr>
          <p:cNvSpPr txBox="1"/>
          <p:nvPr/>
        </p:nvSpPr>
        <p:spPr>
          <a:xfrm>
            <a:off x="9061937" y="3380937"/>
            <a:ext cx="1315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МАЙ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34ABFD-2BEF-49C8-A04B-6252EFB47998}"/>
              </a:ext>
            </a:extLst>
          </p:cNvPr>
          <p:cNvSpPr txBox="1"/>
          <p:nvPr/>
        </p:nvSpPr>
        <p:spPr>
          <a:xfrm>
            <a:off x="6670431" y="3692316"/>
            <a:ext cx="5317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6 мая: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170 лет со дня рождения З. Фрейда, австрийского психолога, психоаналитика, психиатра и невролога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22 мая: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170 лет со дня основания Третьяковской галереи (1856). Передана в дар Москве в 1892 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007053-1E5D-40E3-9BD3-2C5B131BCFE1}"/>
              </a:ext>
            </a:extLst>
          </p:cNvPr>
          <p:cNvSpPr txBox="1"/>
          <p:nvPr/>
        </p:nvSpPr>
        <p:spPr>
          <a:xfrm>
            <a:off x="429651" y="1424973"/>
            <a:ext cx="60725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1 января: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100 лет со дня рождения А. Я.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</a:rPr>
              <a:t>Покидченко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 (1926–2014), российской актрисы, народной артистки СССР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12 января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: 150 лет со дня рождения Д. Лондона (1876–1916), американского писателя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27 января: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200 лет со дня рождения М. Е. Салтыкова-Щедрина (1826–1889), русского писателя</a:t>
            </a:r>
          </a:p>
          <a:p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BDACD-19A5-4948-9EAA-2037B1ADA4B9}"/>
              </a:ext>
            </a:extLst>
          </p:cNvPr>
          <p:cNvSpPr txBox="1"/>
          <p:nvPr/>
        </p:nvSpPr>
        <p:spPr>
          <a:xfrm>
            <a:off x="2913770" y="1060607"/>
            <a:ext cx="1494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ЯНВАРЬ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D4DBA1-EEA3-4917-819D-EAE3BBFA7998}"/>
              </a:ext>
            </a:extLst>
          </p:cNvPr>
          <p:cNvSpPr txBox="1"/>
          <p:nvPr/>
        </p:nvSpPr>
        <p:spPr>
          <a:xfrm>
            <a:off x="2794194" y="3429000"/>
            <a:ext cx="1733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ФЕВРАЛЬ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F74D77-1BB2-41D3-A21E-C5901D84A4A3}"/>
              </a:ext>
            </a:extLst>
          </p:cNvPr>
          <p:cNvSpPr txBox="1"/>
          <p:nvPr/>
        </p:nvSpPr>
        <p:spPr>
          <a:xfrm>
            <a:off x="447822" y="3716432"/>
            <a:ext cx="60543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10 февраля: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День памяти А.С. Пушкина (умер 10 февраля 1837 г.)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17 февраля: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120 лет со дня рождения А. Л. Барто (1906–1981), российской детской писательницы</a:t>
            </a:r>
          </a:p>
          <a:p>
            <a:pPr algn="just"/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076BE3-1B20-4E11-B39A-E2DFCD42F303}"/>
              </a:ext>
            </a:extLst>
          </p:cNvPr>
          <p:cNvSpPr txBox="1"/>
          <p:nvPr/>
        </p:nvSpPr>
        <p:spPr>
          <a:xfrm>
            <a:off x="3095477" y="4928987"/>
            <a:ext cx="1131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МАРТ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5B84E7-E4EA-4CE9-9059-FD095A60A95C}"/>
              </a:ext>
            </a:extLst>
          </p:cNvPr>
          <p:cNvSpPr txBox="1"/>
          <p:nvPr/>
        </p:nvSpPr>
        <p:spPr>
          <a:xfrm>
            <a:off x="391551" y="5193760"/>
            <a:ext cx="6278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4 марта: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День памяти Н. В. Гоголя (умер 4 марта 1852)</a:t>
            </a:r>
          </a:p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28 марта: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250 со дня основания Государственного академического Большого театра России (1776)</a:t>
            </a:r>
          </a:p>
          <a:p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E2A106-FDB2-4506-84B7-538DDC8E75BE}"/>
              </a:ext>
            </a:extLst>
          </p:cNvPr>
          <p:cNvSpPr txBox="1"/>
          <p:nvPr/>
        </p:nvSpPr>
        <p:spPr>
          <a:xfrm>
            <a:off x="6287088" y="5600156"/>
            <a:ext cx="5700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3 июня: 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150 лет со дня рождения Н. Н. Бурденко (1876–1946), российского хирурга, академика и первого президента АМН СССР (1944–1946)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8DCAB0-980E-4431-AC4E-8B4548836F86}"/>
              </a:ext>
            </a:extLst>
          </p:cNvPr>
          <p:cNvSpPr txBox="1"/>
          <p:nvPr/>
        </p:nvSpPr>
        <p:spPr>
          <a:xfrm>
            <a:off x="8758604" y="5261976"/>
            <a:ext cx="1345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ИЮНЬ</a:t>
            </a:r>
          </a:p>
        </p:txBody>
      </p:sp>
    </p:spTree>
    <p:extLst>
      <p:ext uri="{BB962C8B-B14F-4D97-AF65-F5344CB8AC3E}">
        <p14:creationId xmlns:p14="http://schemas.microsoft.com/office/powerpoint/2010/main" val="1975222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070" y="3510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Рабочая программа воспитания </a:t>
            </a:r>
            <a:br>
              <a:rPr lang="ru-RU" sz="36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для образовательных организаций 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2E004-B7AA-48DE-ADBA-1850D0E641E0}"/>
              </a:ext>
            </a:extLst>
          </p:cNvPr>
          <p:cNvSpPr txBox="1"/>
          <p:nvPr/>
        </p:nvSpPr>
        <p:spPr>
          <a:xfrm>
            <a:off x="3832815" y="1878794"/>
            <a:ext cx="779185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«Программа воспитания – это документ, который определяет цели и задачи воспитания, направления воспитательной деятельности внутри образовательной организации. И, конечно же, в программе воспитания есть те условия, которые необходимо создать в </a:t>
            </a:r>
            <a:r>
              <a:rPr lang="ru-RU" i="1" dirty="0">
                <a:solidFill>
                  <a:schemeClr val="bg1"/>
                </a:solidFill>
                <a:latin typeface="Georgia" panose="02040502050405020303" pitchFamily="18" charset="0"/>
              </a:rPr>
              <a:t>образовательной организации</a:t>
            </a:r>
            <a:r>
              <a:rPr lang="ru-RU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, для того чтобы эти условия обеспечили развитие личности, раскрыли потенциал каждого обучающегося, позволили самоопределиться и реализоваться, чтобы мы все вместе получили достойного гражданина большой, великой и сильной страны»</a:t>
            </a:r>
          </a:p>
          <a:p>
            <a:pPr algn="just"/>
            <a:r>
              <a:rPr lang="ru-RU" b="0" i="1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– </a:t>
            </a:r>
            <a:r>
              <a:rPr lang="ru-RU" b="0" i="0" dirty="0"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Оксана Александровна Шестакова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</a:rPr>
              <a:t>и.о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. директора Института воспитания</a:t>
            </a:r>
          </a:p>
        </p:txBody>
      </p:sp>
      <p:pic>
        <p:nvPicPr>
          <p:cNvPr id="1026" name="Picture 2" descr="Оксана Шестакова: «Нравственные ориентиры формируют мировоззрение и  передаются из поколения в поколение»">
            <a:extLst>
              <a:ext uri="{FF2B5EF4-FFF2-40B4-BE49-F238E27FC236}">
                <a16:creationId xmlns:a16="http://schemas.microsoft.com/office/drawing/2014/main" id="{0D6B4110-9451-4E27-9AB7-640E72259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20" b="99825" l="9979" r="89916">
                        <a14:foregroundMark x1="51681" y1="53497" x2="51681" y2="53497"/>
                        <a14:foregroundMark x1="48739" y1="81469" x2="48739" y2="81469"/>
                        <a14:foregroundMark x1="39496" y1="76049" x2="39496" y2="76049"/>
                        <a14:foregroundMark x1="33824" y1="85664" x2="33824" y2="85664"/>
                        <a14:foregroundMark x1="33824" y1="97902" x2="33824" y2="97902"/>
                        <a14:foregroundMark x1="47059" y1="97902" x2="47059" y2="97902"/>
                        <a14:foregroundMark x1="42962" y1="35839" x2="42962" y2="35839"/>
                        <a14:foregroundMark x1="42542" y1="5420" x2="42542" y2="5420"/>
                        <a14:foregroundMark x1="42437" y1="88811" x2="42437" y2="88811"/>
                        <a14:foregroundMark x1="41071" y1="89685" x2="41071" y2="89685"/>
                        <a14:foregroundMark x1="36870" y1="99825" x2="45483" y2="99301"/>
                        <a14:foregroundMark x1="44433" y1="96154" x2="44643" y2="86888"/>
                        <a14:foregroundMark x1="44643" y1="86888" x2="39076" y2="91259"/>
                        <a14:foregroundMark x1="39076" y1="91259" x2="38866" y2="94755"/>
                        <a14:backgroundMark x1="36555" y1="26224" x2="36660" y2="32168"/>
                        <a14:backgroundMark x1="50525" y1="26923" x2="50420" y2="32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0" r="19586"/>
          <a:stretch/>
        </p:blipFill>
        <p:spPr bwMode="auto">
          <a:xfrm>
            <a:off x="196591" y="2247089"/>
            <a:ext cx="4669277" cy="4610911"/>
          </a:xfrm>
          <a:prstGeom prst="rect">
            <a:avLst/>
          </a:prstGeom>
          <a:noFill/>
          <a:effectLst>
            <a:glow rad="2159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39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409" y="296653"/>
            <a:ext cx="7187119" cy="7202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Программа воспитания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409" y="1299730"/>
            <a:ext cx="10735408" cy="3904568"/>
          </a:xfrm>
        </p:spPr>
        <p:txBody>
          <a:bodyPr>
            <a:normAutofit fontScale="25000" lnSpcReduction="20000"/>
          </a:bodyPr>
          <a:lstStyle/>
          <a:p>
            <a:pPr marL="534988" indent="-534988" algn="just">
              <a:buFont typeface="Wingdings" panose="05000000000000000000" pitchFamily="2" charset="2"/>
              <a:buChar char="Ø"/>
            </a:pPr>
            <a:r>
              <a:rPr lang="ru-RU" sz="9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предназначена для планирования и организации системной воспитательной деятельности в образовательной организации;</a:t>
            </a:r>
          </a:p>
          <a:p>
            <a:pPr marL="534988" indent="-534988" algn="just">
              <a:buFont typeface="Wingdings" panose="05000000000000000000" pitchFamily="2" charset="2"/>
              <a:buChar char="Ø"/>
            </a:pPr>
            <a:r>
              <a:rPr lang="ru-RU" sz="9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разрабатывается и утверждается с участием коллегиальных органов управления образовательной организацией, в том числе Студенческого совета и совета родителей (законных представителей);</a:t>
            </a:r>
          </a:p>
          <a:p>
            <a:pPr marL="534988" indent="-534988" algn="just">
              <a:buFont typeface="Wingdings" panose="05000000000000000000" pitchFamily="2" charset="2"/>
              <a:buChar char="Ø"/>
            </a:pPr>
            <a:r>
              <a:rPr lang="ru-RU" sz="9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реализуется в единстве урочной и внеурочной деятельности, осуществляемой совместно с семьёй и другими участниками образовательных отношений, социальными институтами воспитания;</a:t>
            </a:r>
          </a:p>
          <a:p>
            <a:pPr marL="534988" indent="-534988" algn="just">
              <a:buFont typeface="Wingdings" panose="05000000000000000000" pitchFamily="2" charset="2"/>
              <a:buChar char="Ø"/>
            </a:pPr>
            <a:r>
              <a:rPr lang="ru-RU" sz="9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предусматривает приобщение обучающихся к российским традиционным духовным ценностям, включая ценности своей этнической группы, правилам и нормам поведения, принятым в российском обществе на основе российских базовых конституционных норм и ценностей;</a:t>
            </a:r>
          </a:p>
          <a:p>
            <a:pPr marL="534988" indent="-534988" algn="just">
              <a:buFont typeface="Wingdings" panose="05000000000000000000" pitchFamily="2" charset="2"/>
              <a:buChar char="Ø"/>
            </a:pPr>
            <a:r>
              <a:rPr lang="ru-RU" sz="9600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предусматривает историческое просвещение, формирование российской культурной и гражданской идентичности обучающихся</a:t>
            </a:r>
          </a:p>
          <a:p>
            <a:pPr marL="534988" indent="-534988">
              <a:buFont typeface="Wingdings" panose="05000000000000000000" pitchFamily="2" charset="2"/>
              <a:buChar char="Ø"/>
            </a:pP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02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7E568D-5694-48DB-B308-761D094B196B}"/>
              </a:ext>
            </a:extLst>
          </p:cNvPr>
          <p:cNvSpPr txBox="1"/>
          <p:nvPr/>
        </p:nvSpPr>
        <p:spPr>
          <a:xfrm>
            <a:off x="4864636" y="150321"/>
            <a:ext cx="35606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spc="-10" dirty="0">
                <a:solidFill>
                  <a:schemeClr val="bg1"/>
                </a:solidFill>
                <a:latin typeface="Georgia" panose="02040502050405020303" pitchFamily="18" charset="0"/>
              </a:rPr>
              <a:t>Содержание</a:t>
            </a:r>
            <a:endParaRPr lang="ru-RU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0FC97C-06F6-4BAE-8F51-3892F29F3F27}"/>
              </a:ext>
            </a:extLst>
          </p:cNvPr>
          <p:cNvSpPr txBox="1"/>
          <p:nvPr/>
        </p:nvSpPr>
        <p:spPr>
          <a:xfrm>
            <a:off x="5071704" y="1009707"/>
            <a:ext cx="2778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-10" dirty="0">
                <a:solidFill>
                  <a:schemeClr val="bg1"/>
                </a:solidFill>
                <a:latin typeface="Georgia" panose="02040502050405020303" pitchFamily="18" charset="0"/>
              </a:rPr>
              <a:t>Раздел 1. Целевой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5B23C6-3DCB-49F1-A0F6-9F7ABCBE8F31}"/>
              </a:ext>
            </a:extLst>
          </p:cNvPr>
          <p:cNvSpPr txBox="1"/>
          <p:nvPr/>
        </p:nvSpPr>
        <p:spPr>
          <a:xfrm>
            <a:off x="857989" y="1588979"/>
            <a:ext cx="3101403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spc="-10" dirty="0">
                <a:solidFill>
                  <a:schemeClr val="bg1"/>
                </a:solidFill>
                <a:latin typeface="Georgia" panose="02040502050405020303" pitchFamily="18" charset="0"/>
              </a:rPr>
              <a:t>Цели и задачи воспитания</a:t>
            </a:r>
            <a:endParaRPr lang="ru-RU" sz="1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CA848F-CA32-49D1-BAFF-94CDEEEEE85E}"/>
              </a:ext>
            </a:extLst>
          </p:cNvPr>
          <p:cNvSpPr txBox="1"/>
          <p:nvPr/>
        </p:nvSpPr>
        <p:spPr>
          <a:xfrm>
            <a:off x="4422113" y="1613428"/>
            <a:ext cx="3101403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Направления воспитания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F34517-F046-4123-9A9B-C4ABD0553A41}"/>
              </a:ext>
            </a:extLst>
          </p:cNvPr>
          <p:cNvSpPr txBox="1"/>
          <p:nvPr/>
        </p:nvSpPr>
        <p:spPr>
          <a:xfrm>
            <a:off x="7769888" y="1613428"/>
            <a:ext cx="3734449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Целевые ориентиры воспитания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5A2702-B792-4610-90AD-D903F18D08EB}"/>
              </a:ext>
            </a:extLst>
          </p:cNvPr>
          <p:cNvSpPr txBox="1"/>
          <p:nvPr/>
        </p:nvSpPr>
        <p:spPr>
          <a:xfrm>
            <a:off x="4523814" y="2174427"/>
            <a:ext cx="38746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-10" dirty="0">
                <a:solidFill>
                  <a:schemeClr val="bg1"/>
                </a:solidFill>
                <a:latin typeface="Georgia" panose="02040502050405020303" pitchFamily="18" charset="0"/>
              </a:rPr>
              <a:t>Раздел 2. Содержательный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3AC0A9-9A31-4DCD-B958-8311A078057A}"/>
              </a:ext>
            </a:extLst>
          </p:cNvPr>
          <p:cNvSpPr txBox="1"/>
          <p:nvPr/>
        </p:nvSpPr>
        <p:spPr>
          <a:xfrm>
            <a:off x="3293938" y="2840581"/>
            <a:ext cx="2459752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Уклад</a:t>
            </a:r>
            <a:r>
              <a:rPr lang="ru-RU" sz="1800" spc="195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Колледжа</a:t>
            </a:r>
            <a:r>
              <a:rPr lang="ru-RU" sz="1800" spc="18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DD5A09-FC9D-4DBA-8B39-01BFF0C78F56}"/>
              </a:ext>
            </a:extLst>
          </p:cNvPr>
          <p:cNvSpPr txBox="1"/>
          <p:nvPr/>
        </p:nvSpPr>
        <p:spPr>
          <a:xfrm>
            <a:off x="6212145" y="2840581"/>
            <a:ext cx="3031084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Воспитательные модули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5F792E-C78B-43F4-A164-0C1C0CAFDCF9}"/>
              </a:ext>
            </a:extLst>
          </p:cNvPr>
          <p:cNvSpPr txBox="1"/>
          <p:nvPr/>
        </p:nvSpPr>
        <p:spPr>
          <a:xfrm>
            <a:off x="4512203" y="3638586"/>
            <a:ext cx="4187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Раздел 3. Организационный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79B014-7475-4B5E-93A0-E331B422C885}"/>
              </a:ext>
            </a:extLst>
          </p:cNvPr>
          <p:cNvSpPr txBox="1"/>
          <p:nvPr/>
        </p:nvSpPr>
        <p:spPr>
          <a:xfrm>
            <a:off x="3090536" y="4223716"/>
            <a:ext cx="2663154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Кадровое обеспечение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62A699-14A8-4B5F-9F58-6869648E07DD}"/>
              </a:ext>
            </a:extLst>
          </p:cNvPr>
          <p:cNvSpPr txBox="1"/>
          <p:nvPr/>
        </p:nvSpPr>
        <p:spPr>
          <a:xfrm>
            <a:off x="6212145" y="5021721"/>
            <a:ext cx="5104562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Требования к условиям работы с обучающимися с особыми образовательными потребностями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1FF008-98FA-475A-B72F-8FB85428DA24}"/>
              </a:ext>
            </a:extLst>
          </p:cNvPr>
          <p:cNvSpPr txBox="1"/>
          <p:nvPr/>
        </p:nvSpPr>
        <p:spPr>
          <a:xfrm>
            <a:off x="787992" y="5021721"/>
            <a:ext cx="4948642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Система поощрения профессиональной успешности и проявлений активной жизненной позиции обучающихся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2E48A9-DC58-4206-8F3E-9AE213A54DC2}"/>
              </a:ext>
            </a:extLst>
          </p:cNvPr>
          <p:cNvSpPr txBox="1"/>
          <p:nvPr/>
        </p:nvSpPr>
        <p:spPr>
          <a:xfrm>
            <a:off x="6212145" y="4223716"/>
            <a:ext cx="394649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</a:rPr>
              <a:t>Анализ воспитательного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400451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64857D-FE3B-4408-A97F-5002C5F97AF9}"/>
              </a:ext>
            </a:extLst>
          </p:cNvPr>
          <p:cNvSpPr txBox="1"/>
          <p:nvPr/>
        </p:nvSpPr>
        <p:spPr>
          <a:xfrm>
            <a:off x="407825" y="158205"/>
            <a:ext cx="112457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070" marR="268605" indent="457200">
              <a:spcBef>
                <a:spcPts val="15"/>
              </a:spcBef>
              <a:spcAft>
                <a:spcPts val="0"/>
              </a:spcAft>
              <a:tabLst>
                <a:tab pos="1990725" algn="l"/>
                <a:tab pos="3382010" algn="l"/>
                <a:tab pos="4835525" algn="l"/>
              </a:tabLst>
            </a:pPr>
            <a:r>
              <a:rPr lang="ru-RU" sz="3600" b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Участники образовательных отношений в части воспитания</a:t>
            </a:r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4FA92F6D-E267-4AD0-B1F5-5072306498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9289288"/>
              </p:ext>
            </p:extLst>
          </p:nvPr>
        </p:nvGraphicFramePr>
        <p:xfrm>
          <a:off x="2255215" y="876774"/>
          <a:ext cx="8697488" cy="5823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868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BD3F50-B300-4341-BDD4-B835A8C465ED}"/>
              </a:ext>
            </a:extLst>
          </p:cNvPr>
          <p:cNvSpPr txBox="1"/>
          <p:nvPr/>
        </p:nvSpPr>
        <p:spPr>
          <a:xfrm>
            <a:off x="423531" y="633018"/>
            <a:ext cx="912240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chemeClr val="bg1"/>
                </a:solidFill>
                <a:latin typeface="Georgia" panose="02040502050405020303" pitchFamily="18" charset="0"/>
              </a:rPr>
              <a:t>Цель</a:t>
            </a:r>
            <a: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Georgia" panose="02040502050405020303" pitchFamily="18" charset="0"/>
              </a:rPr>
              <a:t>развитие личности, создание условий для самоопределения и социализации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7980D8-0BEB-4870-9FD5-11C4CAECF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7" b="93058" l="9961" r="89844">
                        <a14:foregroundMark x1="44238" y1="90990" x2="44238" y2="90990"/>
                        <a14:foregroundMark x1="34082" y1="93058" x2="34082" y2="93058"/>
                        <a14:backgroundMark x1="48340" y1="38257" x2="48340" y2="38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05" t="17875" r="17517" b="4615"/>
          <a:stretch/>
        </p:blipFill>
        <p:spPr>
          <a:xfrm>
            <a:off x="8541099" y="3171703"/>
            <a:ext cx="3503872" cy="3578278"/>
          </a:xfrm>
          <a:prstGeom prst="rect">
            <a:avLst/>
          </a:prstGeom>
          <a:effectLst>
            <a:glow rad="1524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47440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431AB9-880D-440F-B77F-457497FACD75}"/>
              </a:ext>
            </a:extLst>
          </p:cNvPr>
          <p:cNvSpPr txBox="1"/>
          <p:nvPr/>
        </p:nvSpPr>
        <p:spPr>
          <a:xfrm>
            <a:off x="518455" y="253130"/>
            <a:ext cx="11308453" cy="6351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6588" indent="-636588" algn="just">
              <a:spcBef>
                <a:spcPts val="20"/>
              </a:spcBef>
            </a:pPr>
            <a:r>
              <a:rPr lang="ru-RU" sz="3200" b="1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Задачи</a:t>
            </a:r>
            <a:r>
              <a:rPr lang="ru-RU" b="1" spc="-5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b="1" dirty="0">
              <a:solidFill>
                <a:schemeClr val="bg1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marL="360363" marR="268605" lvl="0" indent="-360363" algn="just">
              <a:lnSpc>
                <a:spcPct val="148000"/>
              </a:lnSpc>
              <a:spcBef>
                <a:spcPts val="785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Ø"/>
              <a:tabLst>
                <a:tab pos="636905" algn="l"/>
              </a:tabLst>
            </a:pP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усвоение обучающимися знаний о нормах, духовно-нравственных ценностях, которые выработало российское общество (социально значимых знаний);</a:t>
            </a:r>
          </a:p>
          <a:p>
            <a:pPr marL="360363" marR="273685" lvl="0" indent="-360363" algn="just">
              <a:lnSpc>
                <a:spcPct val="146000"/>
              </a:lnSpc>
              <a:buSzPts val="1400"/>
              <a:buFont typeface="Wingdings" panose="05000000000000000000" pitchFamily="2" charset="2"/>
              <a:buChar char="Ø"/>
              <a:tabLst>
                <a:tab pos="636905" algn="l"/>
              </a:tabLst>
            </a:pP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формирование и</a:t>
            </a:r>
            <a:r>
              <a:rPr lang="ru-RU" sz="2000" spc="-1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развитие осознанного</a:t>
            </a:r>
            <a:r>
              <a:rPr lang="ru-RU" sz="2000" spc="-5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позитивного</a:t>
            </a:r>
            <a:r>
              <a:rPr lang="ru-RU" sz="2000" spc="-5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отношения к ценностям,</a:t>
            </a:r>
            <a:r>
              <a:rPr lang="ru-RU" sz="2000" spc="36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нормам</a:t>
            </a:r>
            <a:r>
              <a:rPr lang="ru-RU" sz="2000" spc="36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и</a:t>
            </a:r>
            <a:r>
              <a:rPr lang="ru-RU" sz="2000" spc="35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правилам</a:t>
            </a:r>
            <a:r>
              <a:rPr lang="ru-RU" sz="2000" spc="36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поведения,</a:t>
            </a:r>
            <a:r>
              <a:rPr lang="ru-RU" sz="2000" spc="36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принятым</a:t>
            </a:r>
            <a:r>
              <a:rPr lang="ru-RU" sz="2000" spc="36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в</a:t>
            </a:r>
            <a:r>
              <a:rPr lang="ru-RU" sz="2000" spc="0" dirty="0">
                <a:solidFill>
                  <a:schemeClr val="bg1"/>
                </a:solidFill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российском обществе (их освоение, принятие), современного научного мировоззрения, мотивации к труду, непрерывному личностному и профессиональному росту;</a:t>
            </a:r>
          </a:p>
          <a:p>
            <a:pPr marL="360363" marR="276860" lvl="0" indent="-360363" algn="just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400"/>
              <a:buFont typeface="Wingdings" panose="05000000000000000000" pitchFamily="2" charset="2"/>
              <a:buChar char="Ø"/>
              <a:tabLst>
                <a:tab pos="636905" algn="l"/>
              </a:tabLst>
            </a:pP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приобретение социокультурного опыта поведения, общения, межличностных и социальных отношений, в том числе в профессионально ориентированной деятельности;</a:t>
            </a:r>
          </a:p>
          <a:p>
            <a:pPr marL="360363" marR="268605" lvl="0" indent="-360363" algn="just">
              <a:lnSpc>
                <a:spcPct val="148000"/>
              </a:lnSpc>
              <a:buSzPts val="1400"/>
              <a:buFont typeface="Wingdings" panose="05000000000000000000" pitchFamily="2" charset="2"/>
              <a:buChar char="Ø"/>
              <a:tabLst>
                <a:tab pos="636905" algn="l"/>
              </a:tabLst>
            </a:pP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подготовка</a:t>
            </a:r>
            <a:r>
              <a:rPr lang="ru-RU" sz="2000" spc="-3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к</a:t>
            </a:r>
            <a:r>
              <a:rPr lang="ru-RU" sz="2000" spc="-4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самостоятельной</a:t>
            </a:r>
            <a:r>
              <a:rPr lang="ru-RU" sz="2000" spc="-25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профессиональной</a:t>
            </a:r>
            <a:r>
              <a:rPr lang="ru-RU" sz="2000" spc="-45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деятельности с учетом получаемой квалификации (социально значимый опыт) во благо своей семьи, народа, Родины и государства;</a:t>
            </a:r>
          </a:p>
          <a:p>
            <a:pPr marL="360363" lvl="0" indent="-360363" algn="just">
              <a:lnSpc>
                <a:spcPts val="1705"/>
              </a:lnSpc>
              <a:buSzPts val="1400"/>
              <a:buFont typeface="Wingdings" panose="05000000000000000000" pitchFamily="2" charset="2"/>
              <a:buChar char="Ø"/>
              <a:tabLst>
                <a:tab pos="636270" algn="l"/>
              </a:tabLst>
            </a:pP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подготовка</a:t>
            </a:r>
            <a:r>
              <a:rPr lang="ru-RU" sz="2000" spc="-25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к</a:t>
            </a:r>
            <a:r>
              <a:rPr lang="ru-RU" sz="2000" spc="-4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созданию</a:t>
            </a:r>
            <a:r>
              <a:rPr lang="ru-RU" sz="2000" spc="-3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семьи</a:t>
            </a:r>
            <a:r>
              <a:rPr lang="ru-RU" sz="2000" spc="-15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и</a:t>
            </a:r>
            <a:r>
              <a:rPr lang="ru-RU" sz="2000" spc="-2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рождению</a:t>
            </a:r>
            <a:r>
              <a:rPr lang="ru-RU" sz="2000" spc="-3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ru-RU" sz="2000" spc="-1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детей.</a:t>
            </a:r>
            <a:endParaRPr lang="ru-RU" sz="2000" spc="0" dirty="0">
              <a:solidFill>
                <a:schemeClr val="bg1"/>
              </a:solidFill>
              <a:effectLst/>
              <a:latin typeface="Georgia" panose="02040502050405020303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140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1F70E87-BFB6-490A-AA84-7BE57C93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799" y="199149"/>
            <a:ext cx="10515600" cy="1138441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Воспитательная деятельность в колледже планируется и осуществляется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4AF4C0-9FEE-407B-A737-C7428E343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3177" y="1825828"/>
            <a:ext cx="5270771" cy="259731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на основе  подходов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аксиологического 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антропологического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культурно-исторического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системно-деятельностного </a:t>
            </a:r>
          </a:p>
          <a:p>
            <a:pPr marL="360363" indent="-360363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личностно-ориентированного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4CCC44A-D909-487D-8D98-132D1E0AB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5741" y="1825828"/>
            <a:ext cx="5441658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i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 учётом принципов воспитания </a:t>
            </a:r>
          </a:p>
          <a:p>
            <a:pPr marL="447675" indent="-447675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гуманистической направленности воспитания</a:t>
            </a:r>
          </a:p>
          <a:p>
            <a:pPr marL="447675" indent="-447675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совместной деятельности детей и взрослых</a:t>
            </a:r>
          </a:p>
          <a:p>
            <a:pPr marL="447675" indent="-447675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следования нравственному примеру</a:t>
            </a:r>
          </a:p>
          <a:p>
            <a:pPr marL="447675" indent="-447675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безопасной жизнедеятельности</a:t>
            </a:r>
          </a:p>
          <a:p>
            <a:pPr marL="447675" indent="-447675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инклюзивности</a:t>
            </a:r>
          </a:p>
          <a:p>
            <a:pPr marL="447675" indent="-447675" algn="just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возрастосообразности</a:t>
            </a:r>
            <a:endParaRPr lang="ru-RU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E8AE74-EEF4-48BC-90DB-89C8A1F18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1642">
            <a:off x="1901456" y="4531547"/>
            <a:ext cx="1762928" cy="17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2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7A5F42-2653-4C81-AF33-71C8295D399D}"/>
              </a:ext>
            </a:extLst>
          </p:cNvPr>
          <p:cNvSpPr txBox="1"/>
          <p:nvPr/>
        </p:nvSpPr>
        <p:spPr>
          <a:xfrm>
            <a:off x="3249855" y="441828"/>
            <a:ext cx="7973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 algn="just">
              <a:spcBef>
                <a:spcPts val="830"/>
              </a:spcBef>
              <a:spcAft>
                <a:spcPts val="0"/>
              </a:spcAft>
              <a:buSzPts val="1400"/>
              <a:tabLst>
                <a:tab pos="971550" algn="l"/>
              </a:tabLst>
            </a:pPr>
            <a:r>
              <a:rPr lang="ru-RU" sz="3200" b="1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Направления</a:t>
            </a:r>
            <a:r>
              <a:rPr lang="ru-RU" sz="3200" b="1" spc="36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spc="-1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воспитания</a:t>
            </a:r>
            <a:endParaRPr lang="ru-RU" sz="3200" b="1" spc="0" dirty="0">
              <a:solidFill>
                <a:schemeClr val="bg1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FCF6C-CA17-4FC3-997D-3E1620B3924A}"/>
              </a:ext>
            </a:extLst>
          </p:cNvPr>
          <p:cNvSpPr txBox="1"/>
          <p:nvPr/>
        </p:nvSpPr>
        <p:spPr>
          <a:xfrm>
            <a:off x="486252" y="2898610"/>
            <a:ext cx="2113480" cy="413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68605" lvl="0" algn="just">
              <a:lnSpc>
                <a:spcPct val="148000"/>
              </a:lnSpc>
              <a:spcBef>
                <a:spcPts val="25"/>
              </a:spcBef>
              <a:spcAft>
                <a:spcPts val="0"/>
              </a:spcAft>
              <a:buSzPts val="1400"/>
              <a:tabLst>
                <a:tab pos="635635" algn="l"/>
              </a:tabLst>
            </a:pPr>
            <a:r>
              <a:rPr lang="ru-RU" sz="1600" b="1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Гражданское</a:t>
            </a:r>
            <a:endParaRPr lang="ru-RU" sz="1800" b="1" spc="0" dirty="0">
              <a:solidFill>
                <a:schemeClr val="bg1"/>
              </a:solidFill>
              <a:effectLst/>
              <a:latin typeface="Georgia" panose="02040502050405020303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53058-0C02-4FA7-A37F-8B8D584689FF}"/>
              </a:ext>
            </a:extLst>
          </p:cNvPr>
          <p:cNvSpPr txBox="1"/>
          <p:nvPr/>
        </p:nvSpPr>
        <p:spPr>
          <a:xfrm>
            <a:off x="2599732" y="2898610"/>
            <a:ext cx="2267393" cy="413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68605" lvl="0" algn="just">
              <a:lnSpc>
                <a:spcPct val="148000"/>
              </a:lnSpc>
              <a:spcBef>
                <a:spcPts val="25"/>
              </a:spcBef>
              <a:spcAft>
                <a:spcPts val="0"/>
              </a:spcAft>
              <a:buSzPts val="1400"/>
              <a:tabLst>
                <a:tab pos="635635" algn="l"/>
              </a:tabLst>
            </a:pPr>
            <a:r>
              <a:rPr lang="ru-RU" sz="1600" b="1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Патриотическое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1A610-347C-42F8-BB2C-8C08501F7ACD}"/>
              </a:ext>
            </a:extLst>
          </p:cNvPr>
          <p:cNvSpPr txBox="1"/>
          <p:nvPr/>
        </p:nvSpPr>
        <p:spPr>
          <a:xfrm>
            <a:off x="4666912" y="2944790"/>
            <a:ext cx="3179915" cy="413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68605" lvl="0" algn="just">
              <a:lnSpc>
                <a:spcPct val="148000"/>
              </a:lnSpc>
              <a:spcBef>
                <a:spcPts val="25"/>
              </a:spcBef>
              <a:spcAft>
                <a:spcPts val="0"/>
              </a:spcAft>
              <a:buSzPts val="1400"/>
              <a:tabLst>
                <a:tab pos="635635" algn="l"/>
              </a:tabLst>
            </a:pP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Д</a:t>
            </a:r>
            <a:r>
              <a:rPr lang="ru-RU" sz="1600" b="1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уховно-нравственное</a:t>
            </a:r>
            <a:r>
              <a:rPr lang="ru-RU" sz="1600" b="1" spc="0" dirty="0"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EB80C-83F8-4604-92A8-AB68993EB165}"/>
              </a:ext>
            </a:extLst>
          </p:cNvPr>
          <p:cNvSpPr txBox="1"/>
          <p:nvPr/>
        </p:nvSpPr>
        <p:spPr>
          <a:xfrm>
            <a:off x="7409123" y="2944790"/>
            <a:ext cx="2223620" cy="413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68605" lvl="0" algn="just">
              <a:lnSpc>
                <a:spcPct val="148000"/>
              </a:lnSpc>
              <a:spcBef>
                <a:spcPts val="25"/>
              </a:spcBef>
              <a:spcAft>
                <a:spcPts val="0"/>
              </a:spcAft>
              <a:buSzPts val="1400"/>
              <a:tabLst>
                <a:tab pos="635635" algn="l"/>
              </a:tabLst>
            </a:pP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Э</a:t>
            </a:r>
            <a:r>
              <a:rPr lang="ru-RU" sz="1600" b="1" spc="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Symbol" panose="05050102010706020507" pitchFamily="18" charset="2"/>
                <a:cs typeface="Symbol" panose="05050102010706020507" pitchFamily="18" charset="2"/>
              </a:rPr>
              <a:t>стетическое</a:t>
            </a:r>
            <a:endParaRPr lang="ru-RU" sz="1800" b="1" spc="0" dirty="0">
              <a:solidFill>
                <a:schemeClr val="bg1"/>
              </a:solidFill>
              <a:effectLst/>
              <a:latin typeface="Georgia" panose="02040502050405020303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3C4726-9DEA-438D-B605-BF6EE83A5EBD}"/>
              </a:ext>
            </a:extLst>
          </p:cNvPr>
          <p:cNvSpPr txBox="1"/>
          <p:nvPr/>
        </p:nvSpPr>
        <p:spPr>
          <a:xfrm>
            <a:off x="0" y="5294325"/>
            <a:ext cx="557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Физическое воспитание, формирование культуры ЗОЖ и эмоционального благополучия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818684-85BB-4A23-A722-85F04EC20846}"/>
              </a:ext>
            </a:extLst>
          </p:cNvPr>
          <p:cNvSpPr txBox="1"/>
          <p:nvPr/>
        </p:nvSpPr>
        <p:spPr>
          <a:xfrm>
            <a:off x="9632743" y="5369805"/>
            <a:ext cx="2319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Ценности научного познания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FF2D87-7854-4AEE-926D-B5E0642E1204}"/>
              </a:ext>
            </a:extLst>
          </p:cNvPr>
          <p:cNvSpPr txBox="1"/>
          <p:nvPr/>
        </p:nvSpPr>
        <p:spPr>
          <a:xfrm>
            <a:off x="5828880" y="5417435"/>
            <a:ext cx="32934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Профессионально-трудовое</a:t>
            </a:r>
            <a:endParaRPr lang="ru-RU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AA03D1-76B2-44A6-B613-27BDD5348171}"/>
              </a:ext>
            </a:extLst>
          </p:cNvPr>
          <p:cNvSpPr txBox="1"/>
          <p:nvPr/>
        </p:nvSpPr>
        <p:spPr>
          <a:xfrm>
            <a:off x="9855148" y="3029428"/>
            <a:ext cx="2267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Экологическое</a:t>
            </a:r>
            <a:r>
              <a:rPr lang="ru-RU" dirty="0"/>
              <a:t> 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3A55424F-8868-48DF-A23E-B9AD6B264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452" y="1426631"/>
            <a:ext cx="2409037" cy="1577264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B31BF67-1B5E-4047-88C4-65ABA686C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r="10052"/>
          <a:stretch/>
        </p:blipFill>
        <p:spPr bwMode="auto">
          <a:xfrm>
            <a:off x="311764" y="1418729"/>
            <a:ext cx="2025088" cy="1577264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ACDB028-678D-4CA5-AC87-2448E6C49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r="2126"/>
          <a:stretch/>
        </p:blipFill>
        <p:spPr bwMode="auto">
          <a:xfrm>
            <a:off x="2501124" y="1414079"/>
            <a:ext cx="2267393" cy="157689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2FF7AB6-7D10-4300-8678-FE690BF0A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r="11477"/>
          <a:stretch/>
        </p:blipFill>
        <p:spPr bwMode="auto">
          <a:xfrm>
            <a:off x="4923592" y="1413705"/>
            <a:ext cx="1946157" cy="1577264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B9516281-3B39-477D-A752-8E1E489A9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743" y="1413704"/>
            <a:ext cx="2319986" cy="1615723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EF41B294-F17F-47D1-B4EE-4F0FDD928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4052" r="6333" b="16552"/>
          <a:stretch/>
        </p:blipFill>
        <p:spPr bwMode="auto">
          <a:xfrm>
            <a:off x="9500357" y="3614042"/>
            <a:ext cx="2452372" cy="166974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9F17C80F-AFD9-4A44-B363-1B304E7F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64" y="3619556"/>
            <a:ext cx="2223620" cy="166974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C3810033-243A-4D1F-B903-38B156662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143" y="3614041"/>
            <a:ext cx="2504231" cy="166974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DD07CC42-A99C-4C70-A69F-1C543AB4D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t="21535" r="26667" b="1049"/>
          <a:stretch/>
        </p:blipFill>
        <p:spPr bwMode="auto">
          <a:xfrm>
            <a:off x="5319123" y="3614040"/>
            <a:ext cx="1453117" cy="1669745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C812A957-B268-4A28-B651-32D7FA2E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54" y="3614040"/>
            <a:ext cx="2529465" cy="168657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844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2276</TotalTime>
  <Words>3330</Words>
  <Application>Microsoft Office PowerPoint</Application>
  <PresentationFormat>Широкоэкранный</PresentationFormat>
  <Paragraphs>352</Paragraphs>
  <Slides>19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Georgia</vt:lpstr>
      <vt:lpstr>Montserrat Light</vt:lpstr>
      <vt:lpstr>Montserrat SemiBold</vt:lpstr>
      <vt:lpstr>Roboto</vt:lpstr>
      <vt:lpstr>Symbol</vt:lpstr>
      <vt:lpstr>Times New Roman</vt:lpstr>
      <vt:lpstr>Wingdings</vt:lpstr>
      <vt:lpstr>Office Theme</vt:lpstr>
      <vt:lpstr>О рассмотрении рабочих программ воспитания и календарных планов воспитательной работы на  2025-2026 учебный год</vt:lpstr>
      <vt:lpstr>Рабочая программа воспитания  для образовательных организаций </vt:lpstr>
      <vt:lpstr>Программа воспитания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Воспитательная деятельность в колледже планируется и осуществляется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Федеральный календарный план воспитательной работы   </vt:lpstr>
      <vt:lpstr>  Федеральный календарный план воспитательной работы  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Федеральная рабочая программа воспитания</dc:title>
  <dc:creator/>
  <cp:lastModifiedBy>Панюкова Екатерина Викторовна</cp:lastModifiedBy>
  <cp:revision>72</cp:revision>
  <dcterms:created xsi:type="dcterms:W3CDTF">2023-03-24T00:49:17Z</dcterms:created>
  <dcterms:modified xsi:type="dcterms:W3CDTF">2025-02-21T11:42:14Z</dcterms:modified>
</cp:coreProperties>
</file>