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4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1" cy="106965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60837"/>
            <a:ext cx="948690" cy="38100"/>
          </a:xfrm>
          <a:custGeom>
            <a:avLst/>
            <a:gdLst/>
            <a:ahLst/>
            <a:cxnLst/>
            <a:rect l="l" t="t" r="r" b="b"/>
            <a:pathLst>
              <a:path w="948690" h="38100">
                <a:moveTo>
                  <a:pt x="948661" y="38099"/>
                </a:moveTo>
                <a:lnTo>
                  <a:pt x="0" y="38099"/>
                </a:lnTo>
                <a:lnTo>
                  <a:pt x="0" y="0"/>
                </a:lnTo>
                <a:lnTo>
                  <a:pt x="948661" y="0"/>
                </a:lnTo>
                <a:lnTo>
                  <a:pt x="948661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1" cy="10696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401" y="411171"/>
            <a:ext cx="6181696" cy="1000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224" y="2394543"/>
            <a:ext cx="6023609" cy="358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fa.ru/international/mobility/SiteAssets/Pages/inclusive/%d0%9f%d1%80%d0%b8%d0%ba%d0%b0%d0%b7%20%d0%bf%d0%be%20%d0%be%d1%81%d0%bd%d0%be%d0%b2%d0%bd%d0%be%d0%b9%20%d0%b4%d0%b5%d1%8f%d1%82%d0%b5%d0%bb%d1%8c%d0%bd%d0%be%d1%81%d1%82%d0%b8%20%e2%84%96%200283_%d0%be%20%d0%be%d1%82%2012.02.2020%20%d0%9e%d0%b1%20%d1%83%d1%82%d0%b2%d0%b5%d1%80%d0%b6%d0%b4%d0%b5%d0%bd%d0%b8%d0%b8%20%d0%9f%d0%be%d0%bb%d0%be%d0%b6%d0%b5%d0%bd%d0%b8%d1%8f%20%d0%be%20%d0%bc%d0%b5%d0%b6%d0%b4%d1%83%d0%bd%d0%b0%d1%80%d0%be%d0%b4%d0%bd%d0%be%d0%b9%20%d0%b0%d0%ba%d0%b0%d0%b4%d0%b5%d0%bc%d0%b8%d1%87%d0%b5%d1%81%d0%ba%d0%be%d0%b9%20%d0%bc%d0%be%d0%b1%d0%b8%d0%bb%d1%8c%d0%bd%d0%be%d1%81%d1%82%d0%b8%20%d0%be%d0%b1%20(2057198%20v1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.ru/international/docs/Pages/help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://www.fa.ru/international/mobility/Pages/inclusiv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.ru/org/div/cms/Pages/PersonLis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www.fa.ru/international/docs/Pages/help.aspx" TargetMode="External"/><Relationship Id="rId4" Type="http://schemas.openxmlformats.org/officeDocument/2006/relationships/hyperlink" Target="http://www.fa.ru/international/mobility/Pages/inclusive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.ru/international/mobility/Pages/inclusive.aspx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ru.numbeo.com/cost-of-liv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sp>
          <p:nvSpPr>
            <p:cNvPr id="3" name="object 3"/>
            <p:cNvSpPr/>
            <p:nvPr/>
          </p:nvSpPr>
          <p:spPr>
            <a:xfrm>
              <a:off x="0" y="1281733"/>
              <a:ext cx="2056130" cy="2153285"/>
            </a:xfrm>
            <a:custGeom>
              <a:avLst/>
              <a:gdLst/>
              <a:ahLst/>
              <a:cxnLst/>
              <a:rect l="l" t="t" r="r" b="b"/>
              <a:pathLst>
                <a:path w="2056130" h="2153285">
                  <a:moveTo>
                    <a:pt x="979399" y="2153063"/>
                  </a:moveTo>
                  <a:lnTo>
                    <a:pt x="931446" y="2152014"/>
                  </a:lnTo>
                  <a:lnTo>
                    <a:pt x="884031" y="2148896"/>
                  </a:lnTo>
                  <a:lnTo>
                    <a:pt x="837196" y="2143754"/>
                  </a:lnTo>
                  <a:lnTo>
                    <a:pt x="790985" y="2136630"/>
                  </a:lnTo>
                  <a:lnTo>
                    <a:pt x="745444" y="2127569"/>
                  </a:lnTo>
                  <a:lnTo>
                    <a:pt x="700614" y="2116615"/>
                  </a:lnTo>
                  <a:lnTo>
                    <a:pt x="656540" y="2103810"/>
                  </a:lnTo>
                  <a:lnTo>
                    <a:pt x="613266" y="2089200"/>
                  </a:lnTo>
                  <a:lnTo>
                    <a:pt x="570835" y="2072827"/>
                  </a:lnTo>
                  <a:lnTo>
                    <a:pt x="529292" y="2054735"/>
                  </a:lnTo>
                  <a:lnTo>
                    <a:pt x="488679" y="2034969"/>
                  </a:lnTo>
                  <a:lnTo>
                    <a:pt x="449042" y="2013572"/>
                  </a:lnTo>
                  <a:lnTo>
                    <a:pt x="410422" y="1990587"/>
                  </a:lnTo>
                  <a:lnTo>
                    <a:pt x="372865" y="1966059"/>
                  </a:lnTo>
                  <a:lnTo>
                    <a:pt x="336414" y="1940031"/>
                  </a:lnTo>
                  <a:lnTo>
                    <a:pt x="301113" y="1912547"/>
                  </a:lnTo>
                  <a:lnTo>
                    <a:pt x="267005" y="1883651"/>
                  </a:lnTo>
                  <a:lnTo>
                    <a:pt x="234134" y="1853386"/>
                  </a:lnTo>
                  <a:lnTo>
                    <a:pt x="202545" y="1821796"/>
                  </a:lnTo>
                  <a:lnTo>
                    <a:pt x="172280" y="1788926"/>
                  </a:lnTo>
                  <a:lnTo>
                    <a:pt x="143383" y="1754818"/>
                  </a:lnTo>
                  <a:lnTo>
                    <a:pt x="115899" y="1719516"/>
                  </a:lnTo>
                  <a:lnTo>
                    <a:pt x="89871" y="1683065"/>
                  </a:lnTo>
                  <a:lnTo>
                    <a:pt x="65343" y="1645508"/>
                  </a:lnTo>
                  <a:lnTo>
                    <a:pt x="42359" y="1606889"/>
                  </a:lnTo>
                  <a:lnTo>
                    <a:pt x="20961" y="1567251"/>
                  </a:lnTo>
                  <a:lnTo>
                    <a:pt x="1195" y="1526639"/>
                  </a:lnTo>
                  <a:lnTo>
                    <a:pt x="0" y="1523893"/>
                  </a:lnTo>
                  <a:lnTo>
                    <a:pt x="0" y="629169"/>
                  </a:lnTo>
                  <a:lnTo>
                    <a:pt x="20961" y="585811"/>
                  </a:lnTo>
                  <a:lnTo>
                    <a:pt x="42359" y="546173"/>
                  </a:lnTo>
                  <a:lnTo>
                    <a:pt x="65343" y="507554"/>
                  </a:lnTo>
                  <a:lnTo>
                    <a:pt x="89871" y="469997"/>
                  </a:lnTo>
                  <a:lnTo>
                    <a:pt x="115899" y="433546"/>
                  </a:lnTo>
                  <a:lnTo>
                    <a:pt x="143383" y="398244"/>
                  </a:lnTo>
                  <a:lnTo>
                    <a:pt x="172280" y="364137"/>
                  </a:lnTo>
                  <a:lnTo>
                    <a:pt x="202545" y="331266"/>
                  </a:lnTo>
                  <a:lnTo>
                    <a:pt x="234134" y="299676"/>
                  </a:lnTo>
                  <a:lnTo>
                    <a:pt x="267005" y="269411"/>
                  </a:lnTo>
                  <a:lnTo>
                    <a:pt x="301113" y="240515"/>
                  </a:lnTo>
                  <a:lnTo>
                    <a:pt x="336414" y="213031"/>
                  </a:lnTo>
                  <a:lnTo>
                    <a:pt x="372865" y="187003"/>
                  </a:lnTo>
                  <a:lnTo>
                    <a:pt x="410422" y="162475"/>
                  </a:lnTo>
                  <a:lnTo>
                    <a:pt x="449042" y="139490"/>
                  </a:lnTo>
                  <a:lnTo>
                    <a:pt x="488679" y="118093"/>
                  </a:lnTo>
                  <a:lnTo>
                    <a:pt x="529292" y="98327"/>
                  </a:lnTo>
                  <a:lnTo>
                    <a:pt x="570835" y="80235"/>
                  </a:lnTo>
                  <a:lnTo>
                    <a:pt x="613266" y="63862"/>
                  </a:lnTo>
                  <a:lnTo>
                    <a:pt x="656540" y="49252"/>
                  </a:lnTo>
                  <a:lnTo>
                    <a:pt x="700614" y="36447"/>
                  </a:lnTo>
                  <a:lnTo>
                    <a:pt x="745444" y="25493"/>
                  </a:lnTo>
                  <a:lnTo>
                    <a:pt x="790985" y="16432"/>
                  </a:lnTo>
                  <a:lnTo>
                    <a:pt x="837196" y="9308"/>
                  </a:lnTo>
                  <a:lnTo>
                    <a:pt x="884031" y="4166"/>
                  </a:lnTo>
                  <a:lnTo>
                    <a:pt x="931446" y="1048"/>
                  </a:lnTo>
                  <a:lnTo>
                    <a:pt x="979399" y="0"/>
                  </a:lnTo>
                  <a:lnTo>
                    <a:pt x="1027352" y="1048"/>
                  </a:lnTo>
                  <a:lnTo>
                    <a:pt x="1074768" y="4166"/>
                  </a:lnTo>
                  <a:lnTo>
                    <a:pt x="1121603" y="9308"/>
                  </a:lnTo>
                  <a:lnTo>
                    <a:pt x="1167813" y="16432"/>
                  </a:lnTo>
                  <a:lnTo>
                    <a:pt x="1213355" y="25493"/>
                  </a:lnTo>
                  <a:lnTo>
                    <a:pt x="1258185" y="36447"/>
                  </a:lnTo>
                  <a:lnTo>
                    <a:pt x="1302259" y="49252"/>
                  </a:lnTo>
                  <a:lnTo>
                    <a:pt x="1345533" y="63862"/>
                  </a:lnTo>
                  <a:lnTo>
                    <a:pt x="1387963" y="80235"/>
                  </a:lnTo>
                  <a:lnTo>
                    <a:pt x="1429507" y="98327"/>
                  </a:lnTo>
                  <a:lnTo>
                    <a:pt x="1470119" y="118093"/>
                  </a:lnTo>
                  <a:lnTo>
                    <a:pt x="1509757" y="139490"/>
                  </a:lnTo>
                  <a:lnTo>
                    <a:pt x="1548376" y="162475"/>
                  </a:lnTo>
                  <a:lnTo>
                    <a:pt x="1585933" y="187003"/>
                  </a:lnTo>
                  <a:lnTo>
                    <a:pt x="1622385" y="213031"/>
                  </a:lnTo>
                  <a:lnTo>
                    <a:pt x="1657686" y="240515"/>
                  </a:lnTo>
                  <a:lnTo>
                    <a:pt x="1691794" y="269411"/>
                  </a:lnTo>
                  <a:lnTo>
                    <a:pt x="1724664" y="299676"/>
                  </a:lnTo>
                  <a:lnTo>
                    <a:pt x="1756254" y="331266"/>
                  </a:lnTo>
                  <a:lnTo>
                    <a:pt x="1786519" y="364137"/>
                  </a:lnTo>
                  <a:lnTo>
                    <a:pt x="1815415" y="398244"/>
                  </a:lnTo>
                  <a:lnTo>
                    <a:pt x="1842899" y="433546"/>
                  </a:lnTo>
                  <a:lnTo>
                    <a:pt x="1868927" y="469997"/>
                  </a:lnTo>
                  <a:lnTo>
                    <a:pt x="1893456" y="507554"/>
                  </a:lnTo>
                  <a:lnTo>
                    <a:pt x="1916440" y="546173"/>
                  </a:lnTo>
                  <a:lnTo>
                    <a:pt x="1937838" y="585811"/>
                  </a:lnTo>
                  <a:lnTo>
                    <a:pt x="1957604" y="626424"/>
                  </a:lnTo>
                  <a:lnTo>
                    <a:pt x="1975695" y="667967"/>
                  </a:lnTo>
                  <a:lnTo>
                    <a:pt x="1992068" y="710398"/>
                  </a:lnTo>
                  <a:lnTo>
                    <a:pt x="2006679" y="753672"/>
                  </a:lnTo>
                  <a:lnTo>
                    <a:pt x="2019483" y="797746"/>
                  </a:lnTo>
                  <a:lnTo>
                    <a:pt x="2030438" y="842575"/>
                  </a:lnTo>
                  <a:lnTo>
                    <a:pt x="2039498" y="888117"/>
                  </a:lnTo>
                  <a:lnTo>
                    <a:pt x="2046622" y="934328"/>
                  </a:lnTo>
                  <a:lnTo>
                    <a:pt x="2051764" y="981162"/>
                  </a:lnTo>
                  <a:lnTo>
                    <a:pt x="2054882" y="1028578"/>
                  </a:lnTo>
                  <a:lnTo>
                    <a:pt x="2055931" y="1076531"/>
                  </a:lnTo>
                  <a:lnTo>
                    <a:pt x="2054882" y="1124484"/>
                  </a:lnTo>
                  <a:lnTo>
                    <a:pt x="2051764" y="1171900"/>
                  </a:lnTo>
                  <a:lnTo>
                    <a:pt x="2046622" y="1218735"/>
                  </a:lnTo>
                  <a:lnTo>
                    <a:pt x="2039498" y="1264945"/>
                  </a:lnTo>
                  <a:lnTo>
                    <a:pt x="2030438" y="1310487"/>
                  </a:lnTo>
                  <a:lnTo>
                    <a:pt x="2019483" y="1355317"/>
                  </a:lnTo>
                  <a:lnTo>
                    <a:pt x="2006679" y="1399390"/>
                  </a:lnTo>
                  <a:lnTo>
                    <a:pt x="1992068" y="1442664"/>
                  </a:lnTo>
                  <a:lnTo>
                    <a:pt x="1975695" y="1485095"/>
                  </a:lnTo>
                  <a:lnTo>
                    <a:pt x="1957604" y="1526639"/>
                  </a:lnTo>
                  <a:lnTo>
                    <a:pt x="1937838" y="1567251"/>
                  </a:lnTo>
                  <a:lnTo>
                    <a:pt x="1916440" y="1606889"/>
                  </a:lnTo>
                  <a:lnTo>
                    <a:pt x="1893456" y="1645508"/>
                  </a:lnTo>
                  <a:lnTo>
                    <a:pt x="1868927" y="1683065"/>
                  </a:lnTo>
                  <a:lnTo>
                    <a:pt x="1842899" y="1719516"/>
                  </a:lnTo>
                  <a:lnTo>
                    <a:pt x="1815415" y="1754818"/>
                  </a:lnTo>
                  <a:lnTo>
                    <a:pt x="1786519" y="1788926"/>
                  </a:lnTo>
                  <a:lnTo>
                    <a:pt x="1756254" y="1821796"/>
                  </a:lnTo>
                  <a:lnTo>
                    <a:pt x="1724664" y="1853386"/>
                  </a:lnTo>
                  <a:lnTo>
                    <a:pt x="1691794" y="1883651"/>
                  </a:lnTo>
                  <a:lnTo>
                    <a:pt x="1657686" y="1912547"/>
                  </a:lnTo>
                  <a:lnTo>
                    <a:pt x="1622385" y="1940031"/>
                  </a:lnTo>
                  <a:lnTo>
                    <a:pt x="1585933" y="1966059"/>
                  </a:lnTo>
                  <a:lnTo>
                    <a:pt x="1548376" y="1990587"/>
                  </a:lnTo>
                  <a:lnTo>
                    <a:pt x="1509757" y="2013572"/>
                  </a:lnTo>
                  <a:lnTo>
                    <a:pt x="1470119" y="2034969"/>
                  </a:lnTo>
                  <a:lnTo>
                    <a:pt x="1429507" y="2054735"/>
                  </a:lnTo>
                  <a:lnTo>
                    <a:pt x="1387963" y="2072827"/>
                  </a:lnTo>
                  <a:lnTo>
                    <a:pt x="1345533" y="2089200"/>
                  </a:lnTo>
                  <a:lnTo>
                    <a:pt x="1302259" y="2103810"/>
                  </a:lnTo>
                  <a:lnTo>
                    <a:pt x="1258185" y="2116615"/>
                  </a:lnTo>
                  <a:lnTo>
                    <a:pt x="1213355" y="2127569"/>
                  </a:lnTo>
                  <a:lnTo>
                    <a:pt x="1167813" y="2136630"/>
                  </a:lnTo>
                  <a:lnTo>
                    <a:pt x="1121603" y="2143754"/>
                  </a:lnTo>
                  <a:lnTo>
                    <a:pt x="1074768" y="2148896"/>
                  </a:lnTo>
                  <a:lnTo>
                    <a:pt x="1027352" y="2152014"/>
                  </a:lnTo>
                  <a:lnTo>
                    <a:pt x="979399" y="2153063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7689" y="5560299"/>
              <a:ext cx="3988302" cy="5136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4733" y="8278358"/>
              <a:ext cx="935355" cy="0"/>
            </a:xfrm>
            <a:custGeom>
              <a:avLst/>
              <a:gdLst/>
              <a:ahLst/>
              <a:cxnLst/>
              <a:rect l="l" t="t" r="r" b="b"/>
              <a:pathLst>
                <a:path w="935355">
                  <a:moveTo>
                    <a:pt x="0" y="0"/>
                  </a:moveTo>
                  <a:lnTo>
                    <a:pt x="93513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139" y="1628088"/>
              <a:ext cx="1383030" cy="1403350"/>
            </a:xfrm>
            <a:custGeom>
              <a:avLst/>
              <a:gdLst/>
              <a:ahLst/>
              <a:cxnLst/>
              <a:rect l="l" t="t" r="r" b="b"/>
              <a:pathLst>
                <a:path w="1383030" h="1403350">
                  <a:moveTo>
                    <a:pt x="126839" y="1403335"/>
                  </a:moveTo>
                  <a:lnTo>
                    <a:pt x="91276" y="1379087"/>
                  </a:lnTo>
                  <a:lnTo>
                    <a:pt x="88510" y="1366433"/>
                  </a:lnTo>
                  <a:lnTo>
                    <a:pt x="88752" y="1359909"/>
                  </a:lnTo>
                  <a:lnTo>
                    <a:pt x="89278" y="1356714"/>
                  </a:lnTo>
                  <a:lnTo>
                    <a:pt x="273906" y="743941"/>
                  </a:lnTo>
                  <a:lnTo>
                    <a:pt x="277323" y="730413"/>
                  </a:lnTo>
                  <a:lnTo>
                    <a:pt x="279492" y="716745"/>
                  </a:lnTo>
                  <a:lnTo>
                    <a:pt x="280413" y="702936"/>
                  </a:lnTo>
                  <a:lnTo>
                    <a:pt x="280086" y="688988"/>
                  </a:lnTo>
                  <a:lnTo>
                    <a:pt x="271754" y="648315"/>
                  </a:lnTo>
                  <a:lnTo>
                    <a:pt x="946" y="47979"/>
                  </a:lnTo>
                  <a:lnTo>
                    <a:pt x="0" y="40399"/>
                  </a:lnTo>
                  <a:lnTo>
                    <a:pt x="17629" y="6517"/>
                  </a:lnTo>
                  <a:lnTo>
                    <a:pt x="40108" y="0"/>
                  </a:lnTo>
                  <a:lnTo>
                    <a:pt x="47694" y="891"/>
                  </a:lnTo>
                  <a:lnTo>
                    <a:pt x="409285" y="161254"/>
                  </a:lnTo>
                  <a:lnTo>
                    <a:pt x="469093" y="188138"/>
                  </a:lnTo>
                  <a:lnTo>
                    <a:pt x="1355976" y="569157"/>
                  </a:lnTo>
                  <a:lnTo>
                    <a:pt x="1381446" y="599742"/>
                  </a:lnTo>
                  <a:lnTo>
                    <a:pt x="1382540" y="610940"/>
                  </a:lnTo>
                  <a:lnTo>
                    <a:pt x="1381677" y="618425"/>
                  </a:lnTo>
                  <a:lnTo>
                    <a:pt x="1038080" y="845659"/>
                  </a:lnTo>
                  <a:lnTo>
                    <a:pt x="542159" y="1149708"/>
                  </a:lnTo>
                  <a:lnTo>
                    <a:pt x="133299" y="1402714"/>
                  </a:lnTo>
                  <a:lnTo>
                    <a:pt x="130075" y="1403230"/>
                  </a:lnTo>
                  <a:lnTo>
                    <a:pt x="126839" y="1403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139" y="1628088"/>
              <a:ext cx="1383030" cy="769620"/>
            </a:xfrm>
            <a:custGeom>
              <a:avLst/>
              <a:gdLst/>
              <a:ahLst/>
              <a:cxnLst/>
              <a:rect l="l" t="t" r="r" b="b"/>
              <a:pathLst>
                <a:path w="1383030" h="769619">
                  <a:moveTo>
                    <a:pt x="1163000" y="769057"/>
                  </a:moveTo>
                  <a:lnTo>
                    <a:pt x="1134842" y="731982"/>
                  </a:lnTo>
                  <a:lnTo>
                    <a:pt x="1104360" y="695819"/>
                  </a:lnTo>
                  <a:lnTo>
                    <a:pt x="1071619" y="660662"/>
                  </a:lnTo>
                  <a:lnTo>
                    <a:pt x="1036684" y="626601"/>
                  </a:lnTo>
                  <a:lnTo>
                    <a:pt x="999622" y="593730"/>
                  </a:lnTo>
                  <a:lnTo>
                    <a:pt x="960497" y="562140"/>
                  </a:lnTo>
                  <a:lnTo>
                    <a:pt x="919376" y="531924"/>
                  </a:lnTo>
                  <a:lnTo>
                    <a:pt x="876323" y="503173"/>
                  </a:lnTo>
                  <a:lnTo>
                    <a:pt x="831405" y="475980"/>
                  </a:lnTo>
                  <a:lnTo>
                    <a:pt x="784686" y="450437"/>
                  </a:lnTo>
                  <a:lnTo>
                    <a:pt x="736233" y="426635"/>
                  </a:lnTo>
                  <a:lnTo>
                    <a:pt x="686111" y="404668"/>
                  </a:lnTo>
                  <a:lnTo>
                    <a:pt x="634386" y="384627"/>
                  </a:lnTo>
                  <a:lnTo>
                    <a:pt x="581123" y="366605"/>
                  </a:lnTo>
                  <a:lnTo>
                    <a:pt x="536338" y="353207"/>
                  </a:lnTo>
                  <a:lnTo>
                    <a:pt x="491173" y="341564"/>
                  </a:lnTo>
                  <a:lnTo>
                    <a:pt x="445626" y="331676"/>
                  </a:lnTo>
                  <a:lnTo>
                    <a:pt x="399699" y="323543"/>
                  </a:lnTo>
                  <a:lnTo>
                    <a:pt x="353391" y="317164"/>
                  </a:lnTo>
                  <a:lnTo>
                    <a:pt x="306872" y="312561"/>
                  </a:lnTo>
                  <a:lnTo>
                    <a:pt x="260315" y="309753"/>
                  </a:lnTo>
                  <a:lnTo>
                    <a:pt x="213719" y="308740"/>
                  </a:lnTo>
                  <a:lnTo>
                    <a:pt x="167083" y="309522"/>
                  </a:lnTo>
                  <a:lnTo>
                    <a:pt x="120409" y="312100"/>
                  </a:lnTo>
                  <a:lnTo>
                    <a:pt x="946" y="47979"/>
                  </a:lnTo>
                  <a:lnTo>
                    <a:pt x="17629" y="6517"/>
                  </a:lnTo>
                  <a:lnTo>
                    <a:pt x="40108" y="0"/>
                  </a:lnTo>
                  <a:lnTo>
                    <a:pt x="47694" y="891"/>
                  </a:lnTo>
                  <a:lnTo>
                    <a:pt x="409285" y="161254"/>
                  </a:lnTo>
                  <a:lnTo>
                    <a:pt x="469093" y="188138"/>
                  </a:lnTo>
                  <a:lnTo>
                    <a:pt x="1355976" y="569157"/>
                  </a:lnTo>
                  <a:lnTo>
                    <a:pt x="1381661" y="599797"/>
                  </a:lnTo>
                  <a:lnTo>
                    <a:pt x="1382765" y="611049"/>
                  </a:lnTo>
                  <a:lnTo>
                    <a:pt x="1381892" y="618571"/>
                  </a:lnTo>
                  <a:lnTo>
                    <a:pt x="1366509" y="643843"/>
                  </a:lnTo>
                  <a:lnTo>
                    <a:pt x="1163000" y="769057"/>
                  </a:lnTo>
                  <a:close/>
                </a:path>
              </a:pathLst>
            </a:custGeom>
            <a:solidFill>
              <a:srgbClr val="000000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360" y="1738682"/>
              <a:ext cx="1181735" cy="1181100"/>
            </a:xfrm>
            <a:custGeom>
              <a:avLst/>
              <a:gdLst/>
              <a:ahLst/>
              <a:cxnLst/>
              <a:rect l="l" t="t" r="r" b="b"/>
              <a:pathLst>
                <a:path w="1181735" h="1181100">
                  <a:moveTo>
                    <a:pt x="628328" y="1181100"/>
                  </a:moveTo>
                  <a:lnTo>
                    <a:pt x="555409" y="1181100"/>
                  </a:lnTo>
                  <a:lnTo>
                    <a:pt x="526322" y="1178560"/>
                  </a:lnTo>
                  <a:lnTo>
                    <a:pt x="511842" y="1176020"/>
                  </a:lnTo>
                  <a:lnTo>
                    <a:pt x="497410" y="1174750"/>
                  </a:lnTo>
                  <a:lnTo>
                    <a:pt x="483027" y="1172210"/>
                  </a:lnTo>
                  <a:lnTo>
                    <a:pt x="468710" y="1168400"/>
                  </a:lnTo>
                  <a:lnTo>
                    <a:pt x="454476" y="1165860"/>
                  </a:lnTo>
                  <a:lnTo>
                    <a:pt x="412291" y="1154430"/>
                  </a:lnTo>
                  <a:lnTo>
                    <a:pt x="357614" y="1134110"/>
                  </a:lnTo>
                  <a:lnTo>
                    <a:pt x="318076" y="1115060"/>
                  </a:lnTo>
                  <a:lnTo>
                    <a:pt x="305213" y="1107440"/>
                  </a:lnTo>
                  <a:lnTo>
                    <a:pt x="292532" y="1101090"/>
                  </a:lnTo>
                  <a:lnTo>
                    <a:pt x="267717" y="1085850"/>
                  </a:lnTo>
                  <a:lnTo>
                    <a:pt x="255597" y="1076960"/>
                  </a:lnTo>
                  <a:lnTo>
                    <a:pt x="243689" y="1069340"/>
                  </a:lnTo>
                  <a:lnTo>
                    <a:pt x="231993" y="1060450"/>
                  </a:lnTo>
                  <a:lnTo>
                    <a:pt x="220509" y="1051560"/>
                  </a:lnTo>
                  <a:lnTo>
                    <a:pt x="209251" y="1041400"/>
                  </a:lnTo>
                  <a:lnTo>
                    <a:pt x="198232" y="1032510"/>
                  </a:lnTo>
                  <a:lnTo>
                    <a:pt x="166625" y="1002030"/>
                  </a:lnTo>
                  <a:lnTo>
                    <a:pt x="137351" y="969010"/>
                  </a:lnTo>
                  <a:lnTo>
                    <a:pt x="110564" y="934720"/>
                  </a:lnTo>
                  <a:lnTo>
                    <a:pt x="86406" y="897890"/>
                  </a:lnTo>
                  <a:lnTo>
                    <a:pt x="65016" y="859790"/>
                  </a:lnTo>
                  <a:lnTo>
                    <a:pt x="46514" y="820420"/>
                  </a:lnTo>
                  <a:lnTo>
                    <a:pt x="26310" y="764540"/>
                  </a:lnTo>
                  <a:lnTo>
                    <a:pt x="11745" y="707390"/>
                  </a:lnTo>
                  <a:lnTo>
                    <a:pt x="2936" y="648970"/>
                  </a:lnTo>
                  <a:lnTo>
                    <a:pt x="829" y="621030"/>
                  </a:lnTo>
                  <a:lnTo>
                    <a:pt x="734" y="619760"/>
                  </a:lnTo>
                  <a:lnTo>
                    <a:pt x="0" y="590550"/>
                  </a:lnTo>
                  <a:lnTo>
                    <a:pt x="734" y="561340"/>
                  </a:lnTo>
                  <a:lnTo>
                    <a:pt x="2936" y="532130"/>
                  </a:lnTo>
                  <a:lnTo>
                    <a:pt x="11745" y="473710"/>
                  </a:lnTo>
                  <a:lnTo>
                    <a:pt x="26310" y="416560"/>
                  </a:lnTo>
                  <a:lnTo>
                    <a:pt x="46514" y="360680"/>
                  </a:lnTo>
                  <a:lnTo>
                    <a:pt x="65184" y="321310"/>
                  </a:lnTo>
                  <a:lnTo>
                    <a:pt x="86805" y="281940"/>
                  </a:lnTo>
                  <a:lnTo>
                    <a:pt x="111247" y="245110"/>
                  </a:lnTo>
                  <a:lnTo>
                    <a:pt x="138383" y="210820"/>
                  </a:lnTo>
                  <a:lnTo>
                    <a:pt x="168051" y="177800"/>
                  </a:lnTo>
                  <a:lnTo>
                    <a:pt x="200093" y="147320"/>
                  </a:lnTo>
                  <a:lnTo>
                    <a:pt x="234322" y="119380"/>
                  </a:lnTo>
                  <a:lnTo>
                    <a:pt x="270553" y="93980"/>
                  </a:lnTo>
                  <a:lnTo>
                    <a:pt x="308577" y="71120"/>
                  </a:lnTo>
                  <a:lnTo>
                    <a:pt x="348187" y="52070"/>
                  </a:lnTo>
                  <a:lnTo>
                    <a:pt x="389154" y="34290"/>
                  </a:lnTo>
                  <a:lnTo>
                    <a:pt x="452670" y="15240"/>
                  </a:lnTo>
                  <a:lnTo>
                    <a:pt x="517899" y="3810"/>
                  </a:lnTo>
                  <a:lnTo>
                    <a:pt x="561957" y="0"/>
                  </a:lnTo>
                  <a:lnTo>
                    <a:pt x="628288" y="0"/>
                  </a:lnTo>
                  <a:lnTo>
                    <a:pt x="672257" y="5080"/>
                  </a:lnTo>
                  <a:lnTo>
                    <a:pt x="715832" y="12700"/>
                  </a:lnTo>
                  <a:lnTo>
                    <a:pt x="737342" y="17780"/>
                  </a:lnTo>
                  <a:lnTo>
                    <a:pt x="745864" y="20320"/>
                  </a:lnTo>
                  <a:lnTo>
                    <a:pt x="591594" y="20320"/>
                  </a:lnTo>
                  <a:lnTo>
                    <a:pt x="583791" y="21590"/>
                  </a:lnTo>
                  <a:lnTo>
                    <a:pt x="568202" y="21590"/>
                  </a:lnTo>
                  <a:lnTo>
                    <a:pt x="552646" y="24130"/>
                  </a:lnTo>
                  <a:lnTo>
                    <a:pt x="544883" y="24130"/>
                  </a:lnTo>
                  <a:lnTo>
                    <a:pt x="490982" y="33020"/>
                  </a:lnTo>
                  <a:lnTo>
                    <a:pt x="483361" y="35560"/>
                  </a:lnTo>
                  <a:lnTo>
                    <a:pt x="475764" y="36830"/>
                  </a:lnTo>
                  <a:lnTo>
                    <a:pt x="468194" y="39370"/>
                  </a:lnTo>
                  <a:lnTo>
                    <a:pt x="460649" y="40640"/>
                  </a:lnTo>
                  <a:lnTo>
                    <a:pt x="445646" y="45720"/>
                  </a:lnTo>
                  <a:lnTo>
                    <a:pt x="438192" y="46990"/>
                  </a:lnTo>
                  <a:lnTo>
                    <a:pt x="416027" y="54610"/>
                  </a:lnTo>
                  <a:lnTo>
                    <a:pt x="408711" y="58420"/>
                  </a:lnTo>
                  <a:lnTo>
                    <a:pt x="394192" y="63500"/>
                  </a:lnTo>
                  <a:lnTo>
                    <a:pt x="386994" y="67310"/>
                  </a:lnTo>
                  <a:lnTo>
                    <a:pt x="379839" y="69850"/>
                  </a:lnTo>
                  <a:lnTo>
                    <a:pt x="372725" y="73660"/>
                  </a:lnTo>
                  <a:lnTo>
                    <a:pt x="365657" y="76200"/>
                  </a:lnTo>
                  <a:lnTo>
                    <a:pt x="351662" y="83820"/>
                  </a:lnTo>
                  <a:lnTo>
                    <a:pt x="344736" y="86360"/>
                  </a:lnTo>
                  <a:lnTo>
                    <a:pt x="324266" y="97790"/>
                  </a:lnTo>
                  <a:lnTo>
                    <a:pt x="317548" y="102870"/>
                  </a:lnTo>
                  <a:lnTo>
                    <a:pt x="297732" y="114300"/>
                  </a:lnTo>
                  <a:lnTo>
                    <a:pt x="291242" y="119380"/>
                  </a:lnTo>
                  <a:lnTo>
                    <a:pt x="284812" y="123190"/>
                  </a:lnTo>
                  <a:lnTo>
                    <a:pt x="272139" y="133350"/>
                  </a:lnTo>
                  <a:lnTo>
                    <a:pt x="241588" y="157480"/>
                  </a:lnTo>
                  <a:lnTo>
                    <a:pt x="212771" y="182880"/>
                  </a:lnTo>
                  <a:lnTo>
                    <a:pt x="207228" y="189230"/>
                  </a:lnTo>
                  <a:lnTo>
                    <a:pt x="201761" y="194310"/>
                  </a:lnTo>
                  <a:lnTo>
                    <a:pt x="196370" y="200660"/>
                  </a:lnTo>
                  <a:lnTo>
                    <a:pt x="191057" y="205740"/>
                  </a:lnTo>
                  <a:lnTo>
                    <a:pt x="185823" y="212090"/>
                  </a:lnTo>
                  <a:lnTo>
                    <a:pt x="180669" y="217170"/>
                  </a:lnTo>
                  <a:lnTo>
                    <a:pt x="175596" y="223520"/>
                  </a:lnTo>
                  <a:lnTo>
                    <a:pt x="170603" y="229870"/>
                  </a:lnTo>
                  <a:lnTo>
                    <a:pt x="165695" y="234950"/>
                  </a:lnTo>
                  <a:lnTo>
                    <a:pt x="142422" y="266700"/>
                  </a:lnTo>
                  <a:lnTo>
                    <a:pt x="129506" y="287020"/>
                  </a:lnTo>
                  <a:lnTo>
                    <a:pt x="125381" y="293370"/>
                  </a:lnTo>
                  <a:lnTo>
                    <a:pt x="121346" y="299720"/>
                  </a:lnTo>
                  <a:lnTo>
                    <a:pt x="117403" y="306070"/>
                  </a:lnTo>
                  <a:lnTo>
                    <a:pt x="113554" y="313690"/>
                  </a:lnTo>
                  <a:lnTo>
                    <a:pt x="109797" y="320040"/>
                  </a:lnTo>
                  <a:lnTo>
                    <a:pt x="106135" y="327660"/>
                  </a:lnTo>
                  <a:lnTo>
                    <a:pt x="102567" y="334010"/>
                  </a:lnTo>
                  <a:lnTo>
                    <a:pt x="99095" y="341630"/>
                  </a:lnTo>
                  <a:lnTo>
                    <a:pt x="95719" y="347980"/>
                  </a:lnTo>
                  <a:lnTo>
                    <a:pt x="92439" y="355600"/>
                  </a:lnTo>
                  <a:lnTo>
                    <a:pt x="89256" y="361950"/>
                  </a:lnTo>
                  <a:lnTo>
                    <a:pt x="86172" y="369570"/>
                  </a:lnTo>
                  <a:lnTo>
                    <a:pt x="83186" y="377190"/>
                  </a:lnTo>
                  <a:lnTo>
                    <a:pt x="80299" y="383540"/>
                  </a:lnTo>
                  <a:lnTo>
                    <a:pt x="77512" y="391160"/>
                  </a:lnTo>
                  <a:lnTo>
                    <a:pt x="74825" y="398780"/>
                  </a:lnTo>
                  <a:lnTo>
                    <a:pt x="72238" y="406400"/>
                  </a:lnTo>
                  <a:lnTo>
                    <a:pt x="69753" y="412750"/>
                  </a:lnTo>
                  <a:lnTo>
                    <a:pt x="58857" y="450850"/>
                  </a:lnTo>
                  <a:lnTo>
                    <a:pt x="50550" y="488950"/>
                  </a:lnTo>
                  <a:lnTo>
                    <a:pt x="44871" y="527050"/>
                  </a:lnTo>
                  <a:lnTo>
                    <a:pt x="41845" y="566420"/>
                  </a:lnTo>
                  <a:lnTo>
                    <a:pt x="41489" y="605790"/>
                  </a:lnTo>
                  <a:lnTo>
                    <a:pt x="41738" y="613410"/>
                  </a:lnTo>
                  <a:lnTo>
                    <a:pt x="44584" y="652780"/>
                  </a:lnTo>
                  <a:lnTo>
                    <a:pt x="50087" y="690880"/>
                  </a:lnTo>
                  <a:lnTo>
                    <a:pt x="58219" y="728980"/>
                  </a:lnTo>
                  <a:lnTo>
                    <a:pt x="68942" y="767080"/>
                  </a:lnTo>
                  <a:lnTo>
                    <a:pt x="73947" y="781050"/>
                  </a:lnTo>
                  <a:lnTo>
                    <a:pt x="76600" y="788670"/>
                  </a:lnTo>
                  <a:lnTo>
                    <a:pt x="79354" y="796290"/>
                  </a:lnTo>
                  <a:lnTo>
                    <a:pt x="82207" y="803910"/>
                  </a:lnTo>
                  <a:lnTo>
                    <a:pt x="85160" y="810260"/>
                  </a:lnTo>
                  <a:lnTo>
                    <a:pt x="88212" y="817880"/>
                  </a:lnTo>
                  <a:lnTo>
                    <a:pt x="91361" y="825500"/>
                  </a:lnTo>
                  <a:lnTo>
                    <a:pt x="94608" y="831850"/>
                  </a:lnTo>
                  <a:lnTo>
                    <a:pt x="97952" y="839470"/>
                  </a:lnTo>
                  <a:lnTo>
                    <a:pt x="101393" y="845820"/>
                  </a:lnTo>
                  <a:lnTo>
                    <a:pt x="104928" y="853440"/>
                  </a:lnTo>
                  <a:lnTo>
                    <a:pt x="108559" y="859790"/>
                  </a:lnTo>
                  <a:lnTo>
                    <a:pt x="112284" y="867410"/>
                  </a:lnTo>
                  <a:lnTo>
                    <a:pt x="116103" y="873760"/>
                  </a:lnTo>
                  <a:lnTo>
                    <a:pt x="120015" y="880110"/>
                  </a:lnTo>
                  <a:lnTo>
                    <a:pt x="124018" y="887730"/>
                  </a:lnTo>
                  <a:lnTo>
                    <a:pt x="145392" y="919480"/>
                  </a:lnTo>
                  <a:lnTo>
                    <a:pt x="168950" y="951230"/>
                  </a:lnTo>
                  <a:lnTo>
                    <a:pt x="178959" y="962660"/>
                  </a:lnTo>
                  <a:lnTo>
                    <a:pt x="184087" y="969010"/>
                  </a:lnTo>
                  <a:lnTo>
                    <a:pt x="189295" y="974090"/>
                  </a:lnTo>
                  <a:lnTo>
                    <a:pt x="194581" y="980440"/>
                  </a:lnTo>
                  <a:lnTo>
                    <a:pt x="199945" y="985520"/>
                  </a:lnTo>
                  <a:lnTo>
                    <a:pt x="205387" y="991870"/>
                  </a:lnTo>
                  <a:lnTo>
                    <a:pt x="210906" y="996950"/>
                  </a:lnTo>
                  <a:lnTo>
                    <a:pt x="216498" y="1003300"/>
                  </a:lnTo>
                  <a:lnTo>
                    <a:pt x="251575" y="1033780"/>
                  </a:lnTo>
                  <a:lnTo>
                    <a:pt x="270039" y="1047750"/>
                  </a:lnTo>
                  <a:lnTo>
                    <a:pt x="282672" y="1057910"/>
                  </a:lnTo>
                  <a:lnTo>
                    <a:pt x="289080" y="1061720"/>
                  </a:lnTo>
                  <a:lnTo>
                    <a:pt x="295549" y="1066800"/>
                  </a:lnTo>
                  <a:lnTo>
                    <a:pt x="315309" y="1078230"/>
                  </a:lnTo>
                  <a:lnTo>
                    <a:pt x="322008" y="1083310"/>
                  </a:lnTo>
                  <a:lnTo>
                    <a:pt x="349335" y="1098550"/>
                  </a:lnTo>
                  <a:lnTo>
                    <a:pt x="356294" y="1101090"/>
                  </a:lnTo>
                  <a:lnTo>
                    <a:pt x="370352" y="1108710"/>
                  </a:lnTo>
                  <a:lnTo>
                    <a:pt x="377449" y="1111250"/>
                  </a:lnTo>
                  <a:lnTo>
                    <a:pt x="384591" y="1115060"/>
                  </a:lnTo>
                  <a:lnTo>
                    <a:pt x="423975" y="1130300"/>
                  </a:lnTo>
                  <a:lnTo>
                    <a:pt x="437348" y="1134110"/>
                  </a:lnTo>
                  <a:lnTo>
                    <a:pt x="450827" y="1139190"/>
                  </a:lnTo>
                  <a:lnTo>
                    <a:pt x="464396" y="1143000"/>
                  </a:lnTo>
                  <a:lnTo>
                    <a:pt x="478055" y="1145540"/>
                  </a:lnTo>
                  <a:lnTo>
                    <a:pt x="491803" y="1149350"/>
                  </a:lnTo>
                  <a:lnTo>
                    <a:pt x="533435" y="1156970"/>
                  </a:lnTo>
                  <a:lnTo>
                    <a:pt x="575504" y="1160780"/>
                  </a:lnTo>
                  <a:lnTo>
                    <a:pt x="589577" y="1160780"/>
                  </a:lnTo>
                  <a:lnTo>
                    <a:pt x="603671" y="1162050"/>
                  </a:lnTo>
                  <a:lnTo>
                    <a:pt x="743324" y="1162050"/>
                  </a:lnTo>
                  <a:lnTo>
                    <a:pt x="729227" y="1165860"/>
                  </a:lnTo>
                  <a:lnTo>
                    <a:pt x="657400" y="1178560"/>
                  </a:lnTo>
                  <a:lnTo>
                    <a:pt x="628328" y="1181100"/>
                  </a:lnTo>
                  <a:close/>
                </a:path>
                <a:path w="1181735" h="1181100">
                  <a:moveTo>
                    <a:pt x="1146482" y="388620"/>
                  </a:moveTo>
                  <a:lnTo>
                    <a:pt x="1144714" y="388620"/>
                  </a:lnTo>
                  <a:lnTo>
                    <a:pt x="1142578" y="382270"/>
                  </a:lnTo>
                  <a:lnTo>
                    <a:pt x="1140074" y="375920"/>
                  </a:lnTo>
                  <a:lnTo>
                    <a:pt x="1117860" y="327660"/>
                  </a:lnTo>
                  <a:lnTo>
                    <a:pt x="1095381" y="288290"/>
                  </a:lnTo>
                  <a:lnTo>
                    <a:pt x="1069911" y="250190"/>
                  </a:lnTo>
                  <a:lnTo>
                    <a:pt x="1041450" y="215900"/>
                  </a:lnTo>
                  <a:lnTo>
                    <a:pt x="1009999" y="181610"/>
                  </a:lnTo>
                  <a:lnTo>
                    <a:pt x="981094" y="156210"/>
                  </a:lnTo>
                  <a:lnTo>
                    <a:pt x="950463" y="132080"/>
                  </a:lnTo>
                  <a:lnTo>
                    <a:pt x="937759" y="121920"/>
                  </a:lnTo>
                  <a:lnTo>
                    <a:pt x="924811" y="114300"/>
                  </a:lnTo>
                  <a:lnTo>
                    <a:pt x="918249" y="109220"/>
                  </a:lnTo>
                  <a:lnTo>
                    <a:pt x="891439" y="93980"/>
                  </a:lnTo>
                  <a:lnTo>
                    <a:pt x="863791" y="78740"/>
                  </a:lnTo>
                  <a:lnTo>
                    <a:pt x="856757" y="76200"/>
                  </a:lnTo>
                  <a:lnTo>
                    <a:pt x="842555" y="68580"/>
                  </a:lnTo>
                  <a:lnTo>
                    <a:pt x="828180" y="63500"/>
                  </a:lnTo>
                  <a:lnTo>
                    <a:pt x="820931" y="59690"/>
                  </a:lnTo>
                  <a:lnTo>
                    <a:pt x="769172" y="41910"/>
                  </a:lnTo>
                  <a:lnTo>
                    <a:pt x="761648" y="40640"/>
                  </a:lnTo>
                  <a:lnTo>
                    <a:pt x="754098" y="38100"/>
                  </a:lnTo>
                  <a:lnTo>
                    <a:pt x="746521" y="36830"/>
                  </a:lnTo>
                  <a:lnTo>
                    <a:pt x="738917" y="34290"/>
                  </a:lnTo>
                  <a:lnTo>
                    <a:pt x="669594" y="22860"/>
                  </a:lnTo>
                  <a:lnTo>
                    <a:pt x="661819" y="22860"/>
                  </a:lnTo>
                  <a:lnTo>
                    <a:pt x="654035" y="21590"/>
                  </a:lnTo>
                  <a:lnTo>
                    <a:pt x="638441" y="21590"/>
                  </a:lnTo>
                  <a:lnTo>
                    <a:pt x="630638" y="20320"/>
                  </a:lnTo>
                  <a:lnTo>
                    <a:pt x="745864" y="20320"/>
                  </a:lnTo>
                  <a:lnTo>
                    <a:pt x="821093" y="45720"/>
                  </a:lnTo>
                  <a:lnTo>
                    <a:pt x="880636" y="74930"/>
                  </a:lnTo>
                  <a:lnTo>
                    <a:pt x="918313" y="97790"/>
                  </a:lnTo>
                  <a:lnTo>
                    <a:pt x="954207" y="124460"/>
                  </a:lnTo>
                  <a:lnTo>
                    <a:pt x="988015" y="152400"/>
                  </a:lnTo>
                  <a:lnTo>
                    <a:pt x="1019645" y="184150"/>
                  </a:lnTo>
                  <a:lnTo>
                    <a:pt x="1034548" y="199390"/>
                  </a:lnTo>
                  <a:lnTo>
                    <a:pt x="1048829" y="217170"/>
                  </a:lnTo>
                  <a:lnTo>
                    <a:pt x="1062487" y="233680"/>
                  </a:lnTo>
                  <a:lnTo>
                    <a:pt x="1075485" y="252730"/>
                  </a:lnTo>
                  <a:lnTo>
                    <a:pt x="1099391" y="289560"/>
                  </a:lnTo>
                  <a:lnTo>
                    <a:pt x="1120478" y="327660"/>
                  </a:lnTo>
                  <a:lnTo>
                    <a:pt x="1138570" y="368300"/>
                  </a:lnTo>
                  <a:lnTo>
                    <a:pt x="1146482" y="388620"/>
                  </a:lnTo>
                  <a:close/>
                </a:path>
                <a:path w="1181735" h="1181100">
                  <a:moveTo>
                    <a:pt x="743324" y="1162050"/>
                  </a:moveTo>
                  <a:lnTo>
                    <a:pt x="617771" y="1162050"/>
                  </a:lnTo>
                  <a:lnTo>
                    <a:pt x="631858" y="1160780"/>
                  </a:lnTo>
                  <a:lnTo>
                    <a:pt x="645932" y="1160780"/>
                  </a:lnTo>
                  <a:lnTo>
                    <a:pt x="688012" y="1156970"/>
                  </a:lnTo>
                  <a:lnTo>
                    <a:pt x="743421" y="1146810"/>
                  </a:lnTo>
                  <a:lnTo>
                    <a:pt x="784165" y="1135380"/>
                  </a:lnTo>
                  <a:lnTo>
                    <a:pt x="849848" y="1109980"/>
                  </a:lnTo>
                  <a:lnTo>
                    <a:pt x="887584" y="1090930"/>
                  </a:lnTo>
                  <a:lnTo>
                    <a:pt x="923796" y="1068070"/>
                  </a:lnTo>
                  <a:lnTo>
                    <a:pt x="958294" y="1043940"/>
                  </a:lnTo>
                  <a:lnTo>
                    <a:pt x="990897" y="1017270"/>
                  </a:lnTo>
                  <a:lnTo>
                    <a:pt x="1021416" y="988060"/>
                  </a:lnTo>
                  <a:lnTo>
                    <a:pt x="1049679" y="956310"/>
                  </a:lnTo>
                  <a:lnTo>
                    <a:pt x="1058577" y="946150"/>
                  </a:lnTo>
                  <a:lnTo>
                    <a:pt x="1083602" y="911860"/>
                  </a:lnTo>
                  <a:lnTo>
                    <a:pt x="1098856" y="887730"/>
                  </a:lnTo>
                  <a:lnTo>
                    <a:pt x="1106037" y="876300"/>
                  </a:lnTo>
                  <a:lnTo>
                    <a:pt x="1125762" y="838200"/>
                  </a:lnTo>
                  <a:lnTo>
                    <a:pt x="1154872" y="764540"/>
                  </a:lnTo>
                  <a:lnTo>
                    <a:pt x="1168078" y="716280"/>
                  </a:lnTo>
                  <a:lnTo>
                    <a:pt x="1176968" y="666750"/>
                  </a:lnTo>
                  <a:lnTo>
                    <a:pt x="1181084" y="621030"/>
                  </a:lnTo>
                  <a:lnTo>
                    <a:pt x="1181199" y="619760"/>
                  </a:lnTo>
                  <a:lnTo>
                    <a:pt x="1178284" y="657860"/>
                  </a:lnTo>
                  <a:lnTo>
                    <a:pt x="1172159" y="698500"/>
                  </a:lnTo>
                  <a:lnTo>
                    <a:pt x="1163201" y="737870"/>
                  </a:lnTo>
                  <a:lnTo>
                    <a:pt x="1151450" y="778510"/>
                  </a:lnTo>
                  <a:lnTo>
                    <a:pt x="1136967" y="816610"/>
                  </a:lnTo>
                  <a:lnTo>
                    <a:pt x="1119818" y="854710"/>
                  </a:lnTo>
                  <a:lnTo>
                    <a:pt x="1100092" y="890270"/>
                  </a:lnTo>
                  <a:lnTo>
                    <a:pt x="1077879" y="925830"/>
                  </a:lnTo>
                  <a:lnTo>
                    <a:pt x="1053293" y="958850"/>
                  </a:lnTo>
                  <a:lnTo>
                    <a:pt x="1040152" y="974090"/>
                  </a:lnTo>
                  <a:lnTo>
                    <a:pt x="1026447" y="990600"/>
                  </a:lnTo>
                  <a:lnTo>
                    <a:pt x="1012212" y="1004570"/>
                  </a:lnTo>
                  <a:lnTo>
                    <a:pt x="997479" y="1019810"/>
                  </a:lnTo>
                  <a:lnTo>
                    <a:pt x="982250" y="1033780"/>
                  </a:lnTo>
                  <a:lnTo>
                    <a:pt x="966524" y="1046480"/>
                  </a:lnTo>
                  <a:lnTo>
                    <a:pt x="950340" y="1060450"/>
                  </a:lnTo>
                  <a:lnTo>
                    <a:pt x="933738" y="1071880"/>
                  </a:lnTo>
                  <a:lnTo>
                    <a:pt x="899275" y="1094740"/>
                  </a:lnTo>
                  <a:lnTo>
                    <a:pt x="863308" y="1115060"/>
                  </a:lnTo>
                  <a:lnTo>
                    <a:pt x="812540" y="1139190"/>
                  </a:lnTo>
                  <a:lnTo>
                    <a:pt x="771377" y="1153160"/>
                  </a:lnTo>
                  <a:lnTo>
                    <a:pt x="757420" y="1158240"/>
                  </a:lnTo>
                  <a:lnTo>
                    <a:pt x="743324" y="1162050"/>
                  </a:lnTo>
                  <a:close/>
                </a:path>
              </a:pathLst>
            </a:custGeom>
            <a:solidFill>
              <a:srgbClr val="D82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5326" y="6559777"/>
              <a:ext cx="722630" cy="743585"/>
            </a:xfrm>
            <a:custGeom>
              <a:avLst/>
              <a:gdLst/>
              <a:ahLst/>
              <a:cxnLst/>
              <a:rect l="l" t="t" r="r" b="b"/>
              <a:pathLst>
                <a:path w="722629" h="743584">
                  <a:moveTo>
                    <a:pt x="351945" y="743438"/>
                  </a:moveTo>
                  <a:lnTo>
                    <a:pt x="280487" y="734595"/>
                  </a:lnTo>
                  <a:lnTo>
                    <a:pt x="212209" y="711735"/>
                  </a:lnTo>
                  <a:lnTo>
                    <a:pt x="149832" y="675770"/>
                  </a:lnTo>
                  <a:lnTo>
                    <a:pt x="95840" y="628132"/>
                  </a:lnTo>
                  <a:lnTo>
                    <a:pt x="52387" y="570719"/>
                  </a:lnTo>
                  <a:lnTo>
                    <a:pt x="21201" y="505820"/>
                  </a:lnTo>
                  <a:lnTo>
                    <a:pt x="3528" y="436020"/>
                  </a:lnTo>
                  <a:lnTo>
                    <a:pt x="0" y="400146"/>
                  </a:lnTo>
                  <a:lnTo>
                    <a:pt x="69" y="364100"/>
                  </a:lnTo>
                  <a:lnTo>
                    <a:pt x="5237" y="310303"/>
                  </a:lnTo>
                  <a:lnTo>
                    <a:pt x="23209" y="240629"/>
                  </a:lnTo>
                  <a:lnTo>
                    <a:pt x="54430" y="175801"/>
                  </a:lnTo>
                  <a:lnTo>
                    <a:pt x="97699" y="118310"/>
                  </a:lnTo>
                  <a:lnTo>
                    <a:pt x="151353" y="70366"/>
                  </a:lnTo>
                  <a:lnTo>
                    <a:pt x="213330" y="33812"/>
                  </a:lnTo>
                  <a:lnTo>
                    <a:pt x="281248" y="10052"/>
                  </a:lnTo>
                  <a:lnTo>
                    <a:pt x="352497" y="0"/>
                  </a:lnTo>
                  <a:lnTo>
                    <a:pt x="388516" y="256"/>
                  </a:lnTo>
                  <a:lnTo>
                    <a:pt x="432984" y="7087"/>
                  </a:lnTo>
                  <a:lnTo>
                    <a:pt x="501423" y="29152"/>
                  </a:lnTo>
                  <a:lnTo>
                    <a:pt x="564247" y="64138"/>
                  </a:lnTo>
                  <a:lnTo>
                    <a:pt x="619043" y="110701"/>
                  </a:lnTo>
                  <a:lnTo>
                    <a:pt x="663708" y="167056"/>
                  </a:lnTo>
                  <a:lnTo>
                    <a:pt x="696528" y="231037"/>
                  </a:lnTo>
                  <a:lnTo>
                    <a:pt x="716243" y="300190"/>
                  </a:lnTo>
                  <a:lnTo>
                    <a:pt x="722096" y="371860"/>
                  </a:lnTo>
                  <a:lnTo>
                    <a:pt x="719405" y="416807"/>
                  </a:lnTo>
                  <a:lnTo>
                    <a:pt x="705500" y="487454"/>
                  </a:lnTo>
                  <a:lnTo>
                    <a:pt x="677841" y="553933"/>
                  </a:lnTo>
                  <a:lnTo>
                    <a:pt x="637529" y="613594"/>
                  </a:lnTo>
                  <a:lnTo>
                    <a:pt x="586171" y="664059"/>
                  </a:lnTo>
                  <a:lnTo>
                    <a:pt x="525813" y="703318"/>
                  </a:lnTo>
                  <a:lnTo>
                    <a:pt x="458859" y="729807"/>
                  </a:lnTo>
                  <a:lnTo>
                    <a:pt x="387979" y="742471"/>
                  </a:lnTo>
                  <a:lnTo>
                    <a:pt x="351945" y="743438"/>
                  </a:lnTo>
                  <a:close/>
                </a:path>
              </a:pathLst>
            </a:custGeom>
            <a:solidFill>
              <a:srgbClr val="009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554" y="360452"/>
              <a:ext cx="3609974" cy="11525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33" y="2780203"/>
            <a:ext cx="5713095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 marR="5080">
              <a:lnSpc>
                <a:spcPct val="71400"/>
              </a:lnSpc>
              <a:spcBef>
                <a:spcPts val="2020"/>
              </a:spcBef>
            </a:pPr>
            <a:r>
              <a:rPr sz="5600" spc="215" dirty="0">
                <a:solidFill>
                  <a:srgbClr val="000000"/>
                </a:solidFill>
                <a:latin typeface="Tahoma"/>
                <a:cs typeface="Tahoma"/>
              </a:rPr>
              <a:t>ВКЛЮЧЁННОЕ </a:t>
            </a:r>
            <a:r>
              <a:rPr sz="5600" u="heavy" spc="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ОБУЧЕНИЕ</a:t>
            </a:r>
            <a:endParaRPr sz="5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090" y="4594755"/>
            <a:ext cx="4090670" cy="1117600"/>
            <a:chOff x="779090" y="4594755"/>
            <a:chExt cx="4090670" cy="1117600"/>
          </a:xfrm>
        </p:grpSpPr>
        <p:sp>
          <p:nvSpPr>
            <p:cNvPr id="13" name="object 13"/>
            <p:cNvSpPr/>
            <p:nvPr/>
          </p:nvSpPr>
          <p:spPr>
            <a:xfrm>
              <a:off x="799994" y="4606458"/>
              <a:ext cx="503555" cy="248920"/>
            </a:xfrm>
            <a:custGeom>
              <a:avLst/>
              <a:gdLst/>
              <a:ahLst/>
              <a:cxnLst/>
              <a:rect l="l" t="t" r="r" b="b"/>
              <a:pathLst>
                <a:path w="503555" h="248920">
                  <a:moveTo>
                    <a:pt x="102000" y="153564"/>
                  </a:moveTo>
                  <a:lnTo>
                    <a:pt x="70054" y="153564"/>
                  </a:lnTo>
                  <a:lnTo>
                    <a:pt x="70054" y="248880"/>
                  </a:lnTo>
                  <a:lnTo>
                    <a:pt x="0" y="248880"/>
                  </a:lnTo>
                  <a:lnTo>
                    <a:pt x="0" y="0"/>
                  </a:lnTo>
                  <a:lnTo>
                    <a:pt x="70054" y="0"/>
                  </a:lnTo>
                  <a:lnTo>
                    <a:pt x="70054" y="96704"/>
                  </a:lnTo>
                  <a:lnTo>
                    <a:pt x="103823" y="96704"/>
                  </a:lnTo>
                  <a:lnTo>
                    <a:pt x="163200" y="0"/>
                  </a:lnTo>
                  <a:lnTo>
                    <a:pt x="237161" y="0"/>
                  </a:lnTo>
                  <a:lnTo>
                    <a:pt x="159293" y="120143"/>
                  </a:lnTo>
                  <a:lnTo>
                    <a:pt x="237855" y="248880"/>
                  </a:lnTo>
                  <a:lnTo>
                    <a:pt x="158599" y="248880"/>
                  </a:lnTo>
                  <a:lnTo>
                    <a:pt x="102000" y="153564"/>
                  </a:lnTo>
                  <a:close/>
                </a:path>
                <a:path w="503555" h="248920">
                  <a:moveTo>
                    <a:pt x="392795" y="0"/>
                  </a:moveTo>
                  <a:lnTo>
                    <a:pt x="438500" y="6299"/>
                  </a:lnTo>
                  <a:lnTo>
                    <a:pt x="473527" y="24805"/>
                  </a:lnTo>
                  <a:lnTo>
                    <a:pt x="500004" y="65822"/>
                  </a:lnTo>
                  <a:lnTo>
                    <a:pt x="503389" y="92103"/>
                  </a:lnTo>
                  <a:lnTo>
                    <a:pt x="502543" y="105662"/>
                  </a:lnTo>
                  <a:lnTo>
                    <a:pt x="482403" y="150504"/>
                  </a:lnTo>
                  <a:lnTo>
                    <a:pt x="438500" y="177474"/>
                  </a:lnTo>
                  <a:lnTo>
                    <a:pt x="392795" y="183773"/>
                  </a:lnTo>
                  <a:lnTo>
                    <a:pt x="349477" y="183773"/>
                  </a:lnTo>
                  <a:lnTo>
                    <a:pt x="349477" y="248880"/>
                  </a:lnTo>
                  <a:lnTo>
                    <a:pt x="279076" y="248880"/>
                  </a:lnTo>
                  <a:lnTo>
                    <a:pt x="279076" y="0"/>
                  </a:lnTo>
                  <a:lnTo>
                    <a:pt x="392795" y="0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805" y="4655261"/>
              <a:ext cx="96150" cy="861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24819" y="4601423"/>
              <a:ext cx="1111250" cy="259079"/>
            </a:xfrm>
            <a:custGeom>
              <a:avLst/>
              <a:gdLst/>
              <a:ahLst/>
              <a:cxnLst/>
              <a:rect l="l" t="t" r="r" b="b"/>
              <a:pathLst>
                <a:path w="1111250" h="259079">
                  <a:moveTo>
                    <a:pt x="196621" y="205562"/>
                  </a:moveTo>
                  <a:lnTo>
                    <a:pt x="91322" y="205562"/>
                  </a:lnTo>
                  <a:lnTo>
                    <a:pt x="71790" y="253915"/>
                  </a:lnTo>
                  <a:lnTo>
                    <a:pt x="0" y="253915"/>
                  </a:lnTo>
                  <a:lnTo>
                    <a:pt x="109812" y="5034"/>
                  </a:lnTo>
                  <a:lnTo>
                    <a:pt x="179173" y="5034"/>
                  </a:lnTo>
                  <a:lnTo>
                    <a:pt x="289419" y="253915"/>
                  </a:lnTo>
                  <a:lnTo>
                    <a:pt x="216153" y="253915"/>
                  </a:lnTo>
                  <a:lnTo>
                    <a:pt x="196621" y="205562"/>
                  </a:lnTo>
                  <a:close/>
                </a:path>
                <a:path w="1111250" h="259079">
                  <a:moveTo>
                    <a:pt x="175961" y="153651"/>
                  </a:moveTo>
                  <a:lnTo>
                    <a:pt x="144015" y="73960"/>
                  </a:lnTo>
                  <a:lnTo>
                    <a:pt x="111983" y="153651"/>
                  </a:lnTo>
                  <a:lnTo>
                    <a:pt x="175961" y="153651"/>
                  </a:lnTo>
                  <a:close/>
                </a:path>
                <a:path w="1111250" h="259079">
                  <a:moveTo>
                    <a:pt x="529353" y="60852"/>
                  </a:moveTo>
                  <a:lnTo>
                    <a:pt x="453308" y="60852"/>
                  </a:lnTo>
                  <a:lnTo>
                    <a:pt x="453308" y="253915"/>
                  </a:lnTo>
                  <a:lnTo>
                    <a:pt x="383948" y="253915"/>
                  </a:lnTo>
                  <a:lnTo>
                    <a:pt x="383948" y="60852"/>
                  </a:lnTo>
                  <a:lnTo>
                    <a:pt x="307470" y="60852"/>
                  </a:lnTo>
                  <a:lnTo>
                    <a:pt x="307470" y="5034"/>
                  </a:lnTo>
                  <a:lnTo>
                    <a:pt x="529353" y="5034"/>
                  </a:lnTo>
                  <a:lnTo>
                    <a:pt x="529353" y="60852"/>
                  </a:lnTo>
                  <a:close/>
                </a:path>
                <a:path w="1111250" h="259079">
                  <a:moveTo>
                    <a:pt x="673346" y="158599"/>
                  </a:moveTo>
                  <a:lnTo>
                    <a:pt x="641400" y="158599"/>
                  </a:lnTo>
                  <a:lnTo>
                    <a:pt x="641400" y="253915"/>
                  </a:lnTo>
                  <a:lnTo>
                    <a:pt x="571346" y="253915"/>
                  </a:lnTo>
                  <a:lnTo>
                    <a:pt x="571346" y="5034"/>
                  </a:lnTo>
                  <a:lnTo>
                    <a:pt x="641400" y="5034"/>
                  </a:lnTo>
                  <a:lnTo>
                    <a:pt x="641400" y="101739"/>
                  </a:lnTo>
                  <a:lnTo>
                    <a:pt x="675169" y="101739"/>
                  </a:lnTo>
                  <a:lnTo>
                    <a:pt x="734546" y="5034"/>
                  </a:lnTo>
                  <a:lnTo>
                    <a:pt x="808507" y="5034"/>
                  </a:lnTo>
                  <a:lnTo>
                    <a:pt x="730639" y="125178"/>
                  </a:lnTo>
                  <a:lnTo>
                    <a:pt x="809201" y="253915"/>
                  </a:lnTo>
                  <a:lnTo>
                    <a:pt x="729945" y="253915"/>
                  </a:lnTo>
                  <a:lnTo>
                    <a:pt x="673346" y="158599"/>
                  </a:lnTo>
                  <a:close/>
                </a:path>
                <a:path w="1111250" h="259079">
                  <a:moveTo>
                    <a:pt x="972822" y="258863"/>
                  </a:moveTo>
                  <a:lnTo>
                    <a:pt x="918067" y="249488"/>
                  </a:lnTo>
                  <a:lnTo>
                    <a:pt x="873751" y="222251"/>
                  </a:lnTo>
                  <a:lnTo>
                    <a:pt x="844557" y="180703"/>
                  </a:lnTo>
                  <a:lnTo>
                    <a:pt x="834449" y="129431"/>
                  </a:lnTo>
                  <a:lnTo>
                    <a:pt x="835572" y="111408"/>
                  </a:lnTo>
                  <a:lnTo>
                    <a:pt x="852418" y="62936"/>
                  </a:lnTo>
                  <a:lnTo>
                    <a:pt x="886941" y="25890"/>
                  </a:lnTo>
                  <a:lnTo>
                    <a:pt x="935321" y="4188"/>
                  </a:lnTo>
                  <a:lnTo>
                    <a:pt x="972822" y="0"/>
                  </a:lnTo>
                  <a:lnTo>
                    <a:pt x="992028" y="1047"/>
                  </a:lnTo>
                  <a:lnTo>
                    <a:pt x="1043658" y="16754"/>
                  </a:lnTo>
                  <a:lnTo>
                    <a:pt x="1083308" y="48981"/>
                  </a:lnTo>
                  <a:lnTo>
                    <a:pt x="1106616" y="94317"/>
                  </a:lnTo>
                  <a:lnTo>
                    <a:pt x="1111108" y="129431"/>
                  </a:lnTo>
                  <a:lnTo>
                    <a:pt x="1109985" y="147455"/>
                  </a:lnTo>
                  <a:lnTo>
                    <a:pt x="1093139" y="195927"/>
                  </a:lnTo>
                  <a:lnTo>
                    <a:pt x="1058567" y="233021"/>
                  </a:lnTo>
                  <a:lnTo>
                    <a:pt x="1010236" y="254696"/>
                  </a:lnTo>
                  <a:lnTo>
                    <a:pt x="972822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3697" y="4653091"/>
              <a:ext cx="147801" cy="1556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1383" y="4606458"/>
              <a:ext cx="1883410" cy="648970"/>
            </a:xfrm>
            <a:custGeom>
              <a:avLst/>
              <a:gdLst/>
              <a:ahLst/>
              <a:cxnLst/>
              <a:rect l="l" t="t" r="r" b="b"/>
              <a:pathLst>
                <a:path w="1883410" h="648970">
                  <a:moveTo>
                    <a:pt x="1883023" y="194451"/>
                  </a:moveTo>
                  <a:lnTo>
                    <a:pt x="1883023" y="248880"/>
                  </a:lnTo>
                  <a:lnTo>
                    <a:pt x="1683189" y="248880"/>
                  </a:lnTo>
                  <a:lnTo>
                    <a:pt x="1683189" y="0"/>
                  </a:lnTo>
                  <a:lnTo>
                    <a:pt x="1878335" y="0"/>
                  </a:lnTo>
                  <a:lnTo>
                    <a:pt x="1878335" y="54342"/>
                  </a:lnTo>
                  <a:lnTo>
                    <a:pt x="1752896" y="54342"/>
                  </a:lnTo>
                  <a:lnTo>
                    <a:pt x="1752896" y="96357"/>
                  </a:lnTo>
                  <a:lnTo>
                    <a:pt x="1863404" y="96357"/>
                  </a:lnTo>
                  <a:lnTo>
                    <a:pt x="1863404" y="148963"/>
                  </a:lnTo>
                  <a:lnTo>
                    <a:pt x="1752896" y="148963"/>
                  </a:lnTo>
                  <a:lnTo>
                    <a:pt x="1752896" y="194451"/>
                  </a:lnTo>
                  <a:lnTo>
                    <a:pt x="1883023" y="194451"/>
                  </a:lnTo>
                  <a:close/>
                </a:path>
                <a:path w="1883410" h="648970">
                  <a:moveTo>
                    <a:pt x="113719" y="400049"/>
                  </a:moveTo>
                  <a:lnTo>
                    <a:pt x="159424" y="406349"/>
                  </a:lnTo>
                  <a:lnTo>
                    <a:pt x="194451" y="424855"/>
                  </a:lnTo>
                  <a:lnTo>
                    <a:pt x="220928" y="465872"/>
                  </a:lnTo>
                  <a:lnTo>
                    <a:pt x="224313" y="492153"/>
                  </a:lnTo>
                  <a:lnTo>
                    <a:pt x="223467" y="505712"/>
                  </a:lnTo>
                  <a:lnTo>
                    <a:pt x="203327" y="550554"/>
                  </a:lnTo>
                  <a:lnTo>
                    <a:pt x="159424" y="577524"/>
                  </a:lnTo>
                  <a:lnTo>
                    <a:pt x="113719" y="583823"/>
                  </a:lnTo>
                  <a:lnTo>
                    <a:pt x="70401" y="583823"/>
                  </a:lnTo>
                  <a:lnTo>
                    <a:pt x="70401" y="648930"/>
                  </a:lnTo>
                  <a:lnTo>
                    <a:pt x="0" y="648930"/>
                  </a:lnTo>
                  <a:lnTo>
                    <a:pt x="0" y="400049"/>
                  </a:lnTo>
                  <a:lnTo>
                    <a:pt x="113719" y="40004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117" y="5055311"/>
              <a:ext cx="96150" cy="861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7479" y="5001473"/>
              <a:ext cx="838200" cy="260350"/>
            </a:xfrm>
            <a:custGeom>
              <a:avLst/>
              <a:gdLst/>
              <a:ahLst/>
              <a:cxnLst/>
              <a:rect l="l" t="t" r="r" b="b"/>
              <a:pathLst>
                <a:path w="838200" h="260350">
                  <a:moveTo>
                    <a:pt x="260946" y="5034"/>
                  </a:moveTo>
                  <a:lnTo>
                    <a:pt x="157818" y="197402"/>
                  </a:lnTo>
                  <a:lnTo>
                    <a:pt x="129187" y="235408"/>
                  </a:lnTo>
                  <a:lnTo>
                    <a:pt x="93058" y="256345"/>
                  </a:lnTo>
                  <a:lnTo>
                    <a:pt x="66061" y="260339"/>
                  </a:lnTo>
                  <a:lnTo>
                    <a:pt x="55595" y="259758"/>
                  </a:lnTo>
                  <a:lnTo>
                    <a:pt x="44771" y="258016"/>
                  </a:lnTo>
                  <a:lnTo>
                    <a:pt x="33589" y="255114"/>
                  </a:lnTo>
                  <a:lnTo>
                    <a:pt x="22049" y="251050"/>
                  </a:lnTo>
                  <a:lnTo>
                    <a:pt x="38716" y="199139"/>
                  </a:lnTo>
                  <a:lnTo>
                    <a:pt x="48439" y="201974"/>
                  </a:lnTo>
                  <a:lnTo>
                    <a:pt x="56743" y="203392"/>
                  </a:lnTo>
                  <a:lnTo>
                    <a:pt x="63630" y="203392"/>
                  </a:lnTo>
                  <a:lnTo>
                    <a:pt x="70517" y="203392"/>
                  </a:lnTo>
                  <a:lnTo>
                    <a:pt x="76623" y="201859"/>
                  </a:lnTo>
                  <a:lnTo>
                    <a:pt x="81947" y="198791"/>
                  </a:lnTo>
                  <a:lnTo>
                    <a:pt x="87271" y="195724"/>
                  </a:lnTo>
                  <a:lnTo>
                    <a:pt x="92190" y="190863"/>
                  </a:lnTo>
                  <a:lnTo>
                    <a:pt x="96704" y="184207"/>
                  </a:lnTo>
                  <a:lnTo>
                    <a:pt x="0" y="5034"/>
                  </a:lnTo>
                  <a:lnTo>
                    <a:pt x="74308" y="5034"/>
                  </a:lnTo>
                  <a:lnTo>
                    <a:pt x="132209" y="125178"/>
                  </a:lnTo>
                  <a:lnTo>
                    <a:pt x="192367" y="5034"/>
                  </a:lnTo>
                  <a:lnTo>
                    <a:pt x="260946" y="5034"/>
                  </a:lnTo>
                  <a:close/>
                </a:path>
                <a:path w="838200" h="260350">
                  <a:moveTo>
                    <a:pt x="400289" y="158599"/>
                  </a:moveTo>
                  <a:lnTo>
                    <a:pt x="368343" y="158599"/>
                  </a:lnTo>
                  <a:lnTo>
                    <a:pt x="368343" y="253915"/>
                  </a:lnTo>
                  <a:lnTo>
                    <a:pt x="298289" y="253915"/>
                  </a:lnTo>
                  <a:lnTo>
                    <a:pt x="298289" y="5034"/>
                  </a:lnTo>
                  <a:lnTo>
                    <a:pt x="368343" y="5034"/>
                  </a:lnTo>
                  <a:lnTo>
                    <a:pt x="368343" y="101739"/>
                  </a:lnTo>
                  <a:lnTo>
                    <a:pt x="402112" y="101739"/>
                  </a:lnTo>
                  <a:lnTo>
                    <a:pt x="461489" y="5034"/>
                  </a:lnTo>
                  <a:lnTo>
                    <a:pt x="535450" y="5034"/>
                  </a:lnTo>
                  <a:lnTo>
                    <a:pt x="457583" y="125178"/>
                  </a:lnTo>
                  <a:lnTo>
                    <a:pt x="536145" y="253915"/>
                  </a:lnTo>
                  <a:lnTo>
                    <a:pt x="456888" y="253915"/>
                  </a:lnTo>
                  <a:lnTo>
                    <a:pt x="400289" y="158599"/>
                  </a:lnTo>
                  <a:close/>
                </a:path>
                <a:path w="838200" h="260350">
                  <a:moveTo>
                    <a:pt x="699765" y="258863"/>
                  </a:moveTo>
                  <a:lnTo>
                    <a:pt x="645011" y="249488"/>
                  </a:lnTo>
                  <a:lnTo>
                    <a:pt x="600695" y="222251"/>
                  </a:lnTo>
                  <a:lnTo>
                    <a:pt x="571500" y="180703"/>
                  </a:lnTo>
                  <a:lnTo>
                    <a:pt x="561392" y="129431"/>
                  </a:lnTo>
                  <a:lnTo>
                    <a:pt x="562515" y="111408"/>
                  </a:lnTo>
                  <a:lnTo>
                    <a:pt x="579362" y="62936"/>
                  </a:lnTo>
                  <a:lnTo>
                    <a:pt x="613884" y="25890"/>
                  </a:lnTo>
                  <a:lnTo>
                    <a:pt x="662264" y="4188"/>
                  </a:lnTo>
                  <a:lnTo>
                    <a:pt x="699765" y="0"/>
                  </a:lnTo>
                  <a:lnTo>
                    <a:pt x="718972" y="1047"/>
                  </a:lnTo>
                  <a:lnTo>
                    <a:pt x="770601" y="16754"/>
                  </a:lnTo>
                  <a:lnTo>
                    <a:pt x="810251" y="48981"/>
                  </a:lnTo>
                  <a:lnTo>
                    <a:pt x="833559" y="94317"/>
                  </a:lnTo>
                  <a:lnTo>
                    <a:pt x="838051" y="129431"/>
                  </a:lnTo>
                  <a:lnTo>
                    <a:pt x="836928" y="147455"/>
                  </a:lnTo>
                  <a:lnTo>
                    <a:pt x="820082" y="195927"/>
                  </a:lnTo>
                  <a:lnTo>
                    <a:pt x="785510" y="233021"/>
                  </a:lnTo>
                  <a:lnTo>
                    <a:pt x="737180" y="254696"/>
                  </a:lnTo>
                  <a:lnTo>
                    <a:pt x="699765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301" y="5053141"/>
              <a:ext cx="147801" cy="1556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34176" y="5006508"/>
              <a:ext cx="226695" cy="248920"/>
            </a:xfrm>
            <a:custGeom>
              <a:avLst/>
              <a:gdLst/>
              <a:ahLst/>
              <a:cxnLst/>
              <a:rect l="l" t="t" r="r" b="b"/>
              <a:pathLst>
                <a:path w="226694" h="248920">
                  <a:moveTo>
                    <a:pt x="181343" y="118754"/>
                  </a:moveTo>
                  <a:lnTo>
                    <a:pt x="214938" y="140803"/>
                  </a:lnTo>
                  <a:lnTo>
                    <a:pt x="226483" y="177784"/>
                  </a:lnTo>
                  <a:lnTo>
                    <a:pt x="224872" y="193442"/>
                  </a:lnTo>
                  <a:lnTo>
                    <a:pt x="200701" y="229869"/>
                  </a:lnTo>
                  <a:lnTo>
                    <a:pt x="149967" y="247692"/>
                  </a:lnTo>
                  <a:lnTo>
                    <a:pt x="127695" y="248880"/>
                  </a:lnTo>
                  <a:lnTo>
                    <a:pt x="0" y="248880"/>
                  </a:lnTo>
                  <a:lnTo>
                    <a:pt x="0" y="0"/>
                  </a:lnTo>
                  <a:lnTo>
                    <a:pt x="120924" y="0"/>
                  </a:lnTo>
                  <a:lnTo>
                    <a:pt x="160682" y="4231"/>
                  </a:lnTo>
                  <a:lnTo>
                    <a:pt x="201195" y="26227"/>
                  </a:lnTo>
                  <a:lnTo>
                    <a:pt x="215111" y="64672"/>
                  </a:lnTo>
                  <a:lnTo>
                    <a:pt x="201607" y="103291"/>
                  </a:lnTo>
                  <a:lnTo>
                    <a:pt x="181343" y="118754"/>
                  </a:lnTo>
                  <a:close/>
                </a:path>
                <a:path w="226694" h="248920">
                  <a:moveTo>
                    <a:pt x="69360" y="99569"/>
                  </a:moveTo>
                  <a:lnTo>
                    <a:pt x="114153" y="99569"/>
                  </a:lnTo>
                  <a:lnTo>
                    <a:pt x="127218" y="98034"/>
                  </a:lnTo>
                  <a:lnTo>
                    <a:pt x="136550" y="93427"/>
                  </a:lnTo>
                  <a:lnTo>
                    <a:pt x="142149" y="85750"/>
                  </a:lnTo>
                  <a:lnTo>
                    <a:pt x="144015" y="75002"/>
                  </a:lnTo>
                  <a:lnTo>
                    <a:pt x="142149" y="64254"/>
                  </a:lnTo>
                  <a:lnTo>
                    <a:pt x="136550" y="56577"/>
                  </a:lnTo>
                  <a:lnTo>
                    <a:pt x="127218" y="51971"/>
                  </a:lnTo>
                  <a:lnTo>
                    <a:pt x="114153" y="50435"/>
                  </a:lnTo>
                  <a:lnTo>
                    <a:pt x="69360" y="50435"/>
                  </a:lnTo>
                  <a:lnTo>
                    <a:pt x="69360" y="9956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6869" y="5147068"/>
              <a:ext cx="99362" cy="6446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93757" y="5001473"/>
              <a:ext cx="276860" cy="259079"/>
            </a:xfrm>
            <a:custGeom>
              <a:avLst/>
              <a:gdLst/>
              <a:ahLst/>
              <a:cxnLst/>
              <a:rect l="l" t="t" r="r" b="b"/>
              <a:pathLst>
                <a:path w="276860" h="259079">
                  <a:moveTo>
                    <a:pt x="138373" y="258863"/>
                  </a:moveTo>
                  <a:lnTo>
                    <a:pt x="83618" y="249488"/>
                  </a:lnTo>
                  <a:lnTo>
                    <a:pt x="39302" y="222251"/>
                  </a:lnTo>
                  <a:lnTo>
                    <a:pt x="10107" y="180703"/>
                  </a:lnTo>
                  <a:lnTo>
                    <a:pt x="0" y="129431"/>
                  </a:lnTo>
                  <a:lnTo>
                    <a:pt x="1123" y="111408"/>
                  </a:lnTo>
                  <a:lnTo>
                    <a:pt x="17969" y="62936"/>
                  </a:lnTo>
                  <a:lnTo>
                    <a:pt x="52492" y="25890"/>
                  </a:lnTo>
                  <a:lnTo>
                    <a:pt x="100871" y="4188"/>
                  </a:lnTo>
                  <a:lnTo>
                    <a:pt x="138373" y="0"/>
                  </a:lnTo>
                  <a:lnTo>
                    <a:pt x="157579" y="1047"/>
                  </a:lnTo>
                  <a:lnTo>
                    <a:pt x="209208" y="16754"/>
                  </a:lnTo>
                  <a:lnTo>
                    <a:pt x="248858" y="48981"/>
                  </a:lnTo>
                  <a:lnTo>
                    <a:pt x="272166" y="94317"/>
                  </a:lnTo>
                  <a:lnTo>
                    <a:pt x="276659" y="129431"/>
                  </a:lnTo>
                  <a:lnTo>
                    <a:pt x="275536" y="147455"/>
                  </a:lnTo>
                  <a:lnTo>
                    <a:pt x="258689" y="195927"/>
                  </a:lnTo>
                  <a:lnTo>
                    <a:pt x="224118" y="233021"/>
                  </a:lnTo>
                  <a:lnTo>
                    <a:pt x="175787" y="254696"/>
                  </a:lnTo>
                  <a:lnTo>
                    <a:pt x="138373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8186" y="5053141"/>
              <a:ext cx="147801" cy="15561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98140" y="5006508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89" h="299085">
                  <a:moveTo>
                    <a:pt x="288291" y="193062"/>
                  </a:moveTo>
                  <a:lnTo>
                    <a:pt x="288291" y="299055"/>
                  </a:lnTo>
                  <a:lnTo>
                    <a:pt x="223966" y="299055"/>
                  </a:lnTo>
                  <a:lnTo>
                    <a:pt x="223966" y="248880"/>
                  </a:lnTo>
                  <a:lnTo>
                    <a:pt x="64672" y="248880"/>
                  </a:lnTo>
                  <a:lnTo>
                    <a:pt x="64672" y="299055"/>
                  </a:lnTo>
                  <a:lnTo>
                    <a:pt x="0" y="299055"/>
                  </a:lnTo>
                  <a:lnTo>
                    <a:pt x="0" y="193062"/>
                  </a:lnTo>
                  <a:lnTo>
                    <a:pt x="8854" y="193062"/>
                  </a:lnTo>
                  <a:lnTo>
                    <a:pt x="19065" y="191044"/>
                  </a:lnTo>
                  <a:lnTo>
                    <a:pt x="44049" y="146278"/>
                  </a:lnTo>
                  <a:lnTo>
                    <a:pt x="49649" y="103264"/>
                  </a:lnTo>
                  <a:lnTo>
                    <a:pt x="53995" y="0"/>
                  </a:lnTo>
                  <a:lnTo>
                    <a:pt x="254522" y="0"/>
                  </a:lnTo>
                  <a:lnTo>
                    <a:pt x="254522" y="193062"/>
                  </a:lnTo>
                  <a:lnTo>
                    <a:pt x="288291" y="193062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2448" y="5055658"/>
              <a:ext cx="107609" cy="1505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15611" y="5001473"/>
              <a:ext cx="757555" cy="259079"/>
            </a:xfrm>
            <a:custGeom>
              <a:avLst/>
              <a:gdLst/>
              <a:ahLst/>
              <a:cxnLst/>
              <a:rect l="l" t="t" r="r" b="b"/>
              <a:pathLst>
                <a:path w="757554" h="259079">
                  <a:moveTo>
                    <a:pt x="136897" y="258863"/>
                  </a:moveTo>
                  <a:lnTo>
                    <a:pt x="82744" y="249585"/>
                  </a:lnTo>
                  <a:lnTo>
                    <a:pt x="38911" y="222555"/>
                  </a:lnTo>
                  <a:lnTo>
                    <a:pt x="10010" y="181028"/>
                  </a:lnTo>
                  <a:lnTo>
                    <a:pt x="0" y="129431"/>
                  </a:lnTo>
                  <a:lnTo>
                    <a:pt x="1112" y="111256"/>
                  </a:lnTo>
                  <a:lnTo>
                    <a:pt x="17795" y="62589"/>
                  </a:lnTo>
                  <a:lnTo>
                    <a:pt x="51960" y="25641"/>
                  </a:lnTo>
                  <a:lnTo>
                    <a:pt x="99808" y="4145"/>
                  </a:lnTo>
                  <a:lnTo>
                    <a:pt x="136897" y="0"/>
                  </a:lnTo>
                  <a:lnTo>
                    <a:pt x="153531" y="759"/>
                  </a:lnTo>
                  <a:lnTo>
                    <a:pt x="198357" y="12153"/>
                  </a:lnTo>
                  <a:lnTo>
                    <a:pt x="234280" y="36258"/>
                  </a:lnTo>
                  <a:lnTo>
                    <a:pt x="243932" y="46963"/>
                  </a:lnTo>
                  <a:lnTo>
                    <a:pt x="199138" y="87503"/>
                  </a:lnTo>
                  <a:lnTo>
                    <a:pt x="186388" y="74742"/>
                  </a:lnTo>
                  <a:lnTo>
                    <a:pt x="172358" y="65627"/>
                  </a:lnTo>
                  <a:lnTo>
                    <a:pt x="157047" y="60158"/>
                  </a:lnTo>
                  <a:lnTo>
                    <a:pt x="140456" y="58335"/>
                  </a:lnTo>
                  <a:lnTo>
                    <a:pt x="130614" y="58894"/>
                  </a:lnTo>
                  <a:lnTo>
                    <a:pt x="90302" y="77975"/>
                  </a:lnTo>
                  <a:lnTo>
                    <a:pt x="71638" y="119269"/>
                  </a:lnTo>
                  <a:lnTo>
                    <a:pt x="71096" y="129431"/>
                  </a:lnTo>
                  <a:lnTo>
                    <a:pt x="71638" y="139637"/>
                  </a:lnTo>
                  <a:lnTo>
                    <a:pt x="90302" y="181017"/>
                  </a:lnTo>
                  <a:lnTo>
                    <a:pt x="130614" y="200061"/>
                  </a:lnTo>
                  <a:lnTo>
                    <a:pt x="140456" y="200614"/>
                  </a:lnTo>
                  <a:lnTo>
                    <a:pt x="157047" y="198791"/>
                  </a:lnTo>
                  <a:lnTo>
                    <a:pt x="172358" y="193322"/>
                  </a:lnTo>
                  <a:lnTo>
                    <a:pt x="186388" y="184207"/>
                  </a:lnTo>
                  <a:lnTo>
                    <a:pt x="199138" y="171447"/>
                  </a:lnTo>
                  <a:lnTo>
                    <a:pt x="243932" y="211986"/>
                  </a:lnTo>
                  <a:lnTo>
                    <a:pt x="211492" y="240096"/>
                  </a:lnTo>
                  <a:lnTo>
                    <a:pt x="169320" y="255846"/>
                  </a:lnTo>
                  <a:lnTo>
                    <a:pt x="153531" y="258109"/>
                  </a:lnTo>
                  <a:lnTo>
                    <a:pt x="136897" y="258863"/>
                  </a:lnTo>
                  <a:close/>
                </a:path>
                <a:path w="757554" h="259079">
                  <a:moveTo>
                    <a:pt x="487085" y="60852"/>
                  </a:moveTo>
                  <a:lnTo>
                    <a:pt x="411040" y="60852"/>
                  </a:lnTo>
                  <a:lnTo>
                    <a:pt x="411040" y="253915"/>
                  </a:lnTo>
                  <a:lnTo>
                    <a:pt x="341680" y="253915"/>
                  </a:lnTo>
                  <a:lnTo>
                    <a:pt x="341680" y="60852"/>
                  </a:lnTo>
                  <a:lnTo>
                    <a:pt x="265202" y="60852"/>
                  </a:lnTo>
                  <a:lnTo>
                    <a:pt x="265202" y="5034"/>
                  </a:lnTo>
                  <a:lnTo>
                    <a:pt x="487085" y="5034"/>
                  </a:lnTo>
                  <a:lnTo>
                    <a:pt x="487085" y="60852"/>
                  </a:lnTo>
                  <a:close/>
                </a:path>
                <a:path w="757554" h="259079">
                  <a:moveTo>
                    <a:pt x="711810" y="123789"/>
                  </a:moveTo>
                  <a:lnTo>
                    <a:pt x="745405" y="145838"/>
                  </a:lnTo>
                  <a:lnTo>
                    <a:pt x="756950" y="182818"/>
                  </a:lnTo>
                  <a:lnTo>
                    <a:pt x="755339" y="198477"/>
                  </a:lnTo>
                  <a:lnTo>
                    <a:pt x="731168" y="234904"/>
                  </a:lnTo>
                  <a:lnTo>
                    <a:pt x="680434" y="252727"/>
                  </a:lnTo>
                  <a:lnTo>
                    <a:pt x="658162" y="253915"/>
                  </a:lnTo>
                  <a:lnTo>
                    <a:pt x="530466" y="253915"/>
                  </a:lnTo>
                  <a:lnTo>
                    <a:pt x="530466" y="5034"/>
                  </a:lnTo>
                  <a:lnTo>
                    <a:pt x="651391" y="5034"/>
                  </a:lnTo>
                  <a:lnTo>
                    <a:pt x="691149" y="9266"/>
                  </a:lnTo>
                  <a:lnTo>
                    <a:pt x="731662" y="31261"/>
                  </a:lnTo>
                  <a:lnTo>
                    <a:pt x="745578" y="69707"/>
                  </a:lnTo>
                  <a:lnTo>
                    <a:pt x="732074" y="108326"/>
                  </a:lnTo>
                  <a:lnTo>
                    <a:pt x="711810" y="123789"/>
                  </a:lnTo>
                  <a:close/>
                </a:path>
                <a:path w="757554" h="259079">
                  <a:moveTo>
                    <a:pt x="599827" y="104604"/>
                  </a:moveTo>
                  <a:lnTo>
                    <a:pt x="644620" y="104604"/>
                  </a:lnTo>
                  <a:lnTo>
                    <a:pt x="657684" y="103069"/>
                  </a:lnTo>
                  <a:lnTo>
                    <a:pt x="667016" y="98462"/>
                  </a:lnTo>
                  <a:lnTo>
                    <a:pt x="672615" y="90785"/>
                  </a:lnTo>
                  <a:lnTo>
                    <a:pt x="674482" y="80037"/>
                  </a:lnTo>
                  <a:lnTo>
                    <a:pt x="672615" y="69289"/>
                  </a:lnTo>
                  <a:lnTo>
                    <a:pt x="667016" y="61612"/>
                  </a:lnTo>
                  <a:lnTo>
                    <a:pt x="657684" y="57006"/>
                  </a:lnTo>
                  <a:lnTo>
                    <a:pt x="644620" y="55470"/>
                  </a:lnTo>
                  <a:lnTo>
                    <a:pt x="599827" y="55470"/>
                  </a:lnTo>
                  <a:lnTo>
                    <a:pt x="599827" y="104604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8771" y="5147068"/>
              <a:ext cx="99362" cy="644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05659" y="5001473"/>
              <a:ext cx="276860" cy="259079"/>
            </a:xfrm>
            <a:custGeom>
              <a:avLst/>
              <a:gdLst/>
              <a:ahLst/>
              <a:cxnLst/>
              <a:rect l="l" t="t" r="r" b="b"/>
              <a:pathLst>
                <a:path w="276860" h="259079">
                  <a:moveTo>
                    <a:pt x="138372" y="258863"/>
                  </a:moveTo>
                  <a:lnTo>
                    <a:pt x="83618" y="249488"/>
                  </a:lnTo>
                  <a:lnTo>
                    <a:pt x="39302" y="222251"/>
                  </a:lnTo>
                  <a:lnTo>
                    <a:pt x="10107" y="180703"/>
                  </a:lnTo>
                  <a:lnTo>
                    <a:pt x="0" y="129431"/>
                  </a:lnTo>
                  <a:lnTo>
                    <a:pt x="1123" y="111408"/>
                  </a:lnTo>
                  <a:lnTo>
                    <a:pt x="17969" y="62936"/>
                  </a:lnTo>
                  <a:lnTo>
                    <a:pt x="52492" y="25890"/>
                  </a:lnTo>
                  <a:lnTo>
                    <a:pt x="100871" y="4188"/>
                  </a:lnTo>
                  <a:lnTo>
                    <a:pt x="138372" y="0"/>
                  </a:lnTo>
                  <a:lnTo>
                    <a:pt x="157579" y="1047"/>
                  </a:lnTo>
                  <a:lnTo>
                    <a:pt x="209208" y="16754"/>
                  </a:lnTo>
                  <a:lnTo>
                    <a:pt x="248858" y="48981"/>
                  </a:lnTo>
                  <a:lnTo>
                    <a:pt x="272166" y="94317"/>
                  </a:lnTo>
                  <a:lnTo>
                    <a:pt x="276659" y="129431"/>
                  </a:lnTo>
                  <a:lnTo>
                    <a:pt x="275535" y="147455"/>
                  </a:lnTo>
                  <a:lnTo>
                    <a:pt x="258689" y="195927"/>
                  </a:lnTo>
                  <a:lnTo>
                    <a:pt x="224118" y="233021"/>
                  </a:lnTo>
                  <a:lnTo>
                    <a:pt x="175787" y="254696"/>
                  </a:lnTo>
                  <a:lnTo>
                    <a:pt x="138372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0088" y="5053141"/>
              <a:ext cx="147801" cy="1556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24531" y="5006508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89" h="299085">
                  <a:moveTo>
                    <a:pt x="288291" y="193062"/>
                  </a:moveTo>
                  <a:lnTo>
                    <a:pt x="288291" y="299055"/>
                  </a:lnTo>
                  <a:lnTo>
                    <a:pt x="223966" y="299055"/>
                  </a:lnTo>
                  <a:lnTo>
                    <a:pt x="223966" y="248880"/>
                  </a:lnTo>
                  <a:lnTo>
                    <a:pt x="64672" y="248880"/>
                  </a:lnTo>
                  <a:lnTo>
                    <a:pt x="64672" y="299055"/>
                  </a:lnTo>
                  <a:lnTo>
                    <a:pt x="0" y="299055"/>
                  </a:lnTo>
                  <a:lnTo>
                    <a:pt x="0" y="193062"/>
                  </a:lnTo>
                  <a:lnTo>
                    <a:pt x="8854" y="193062"/>
                  </a:lnTo>
                  <a:lnTo>
                    <a:pt x="19065" y="191044"/>
                  </a:lnTo>
                  <a:lnTo>
                    <a:pt x="44050" y="146278"/>
                  </a:lnTo>
                  <a:lnTo>
                    <a:pt x="49649" y="103264"/>
                  </a:lnTo>
                  <a:lnTo>
                    <a:pt x="53994" y="0"/>
                  </a:lnTo>
                  <a:lnTo>
                    <a:pt x="254523" y="0"/>
                  </a:lnTo>
                  <a:lnTo>
                    <a:pt x="254523" y="193062"/>
                  </a:lnTo>
                  <a:lnTo>
                    <a:pt x="288291" y="193062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8839" y="5055658"/>
              <a:ext cx="107609" cy="1505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35926" y="5006508"/>
              <a:ext cx="527050" cy="253365"/>
            </a:xfrm>
            <a:custGeom>
              <a:avLst/>
              <a:gdLst/>
              <a:ahLst/>
              <a:cxnLst/>
              <a:rect l="l" t="t" r="r" b="b"/>
              <a:pathLst>
                <a:path w="527050" h="253364">
                  <a:moveTo>
                    <a:pt x="253915" y="0"/>
                  </a:moveTo>
                  <a:lnTo>
                    <a:pt x="253915" y="248880"/>
                  </a:lnTo>
                  <a:lnTo>
                    <a:pt x="184555" y="248880"/>
                  </a:lnTo>
                  <a:lnTo>
                    <a:pt x="184555" y="55817"/>
                  </a:lnTo>
                  <a:lnTo>
                    <a:pt x="113111" y="55817"/>
                  </a:lnTo>
                  <a:lnTo>
                    <a:pt x="111636" y="96357"/>
                  </a:lnTo>
                  <a:lnTo>
                    <a:pt x="108597" y="144688"/>
                  </a:lnTo>
                  <a:lnTo>
                    <a:pt x="102955" y="183079"/>
                  </a:lnTo>
                  <a:lnTo>
                    <a:pt x="87020" y="224715"/>
                  </a:lnTo>
                  <a:lnTo>
                    <a:pt x="46442" y="251989"/>
                  </a:lnTo>
                  <a:lnTo>
                    <a:pt x="32032" y="253134"/>
                  </a:lnTo>
                  <a:lnTo>
                    <a:pt x="24691" y="252868"/>
                  </a:lnTo>
                  <a:lnTo>
                    <a:pt x="16906" y="252070"/>
                  </a:lnTo>
                  <a:lnTo>
                    <a:pt x="8675" y="250741"/>
                  </a:lnTo>
                  <a:lnTo>
                    <a:pt x="0" y="248880"/>
                  </a:lnTo>
                  <a:lnTo>
                    <a:pt x="3906" y="191239"/>
                  </a:lnTo>
                  <a:lnTo>
                    <a:pt x="7031" y="191991"/>
                  </a:lnTo>
                  <a:lnTo>
                    <a:pt x="10243" y="192367"/>
                  </a:lnTo>
                  <a:lnTo>
                    <a:pt x="13542" y="192367"/>
                  </a:lnTo>
                  <a:lnTo>
                    <a:pt x="22801" y="192367"/>
                  </a:lnTo>
                  <a:lnTo>
                    <a:pt x="29920" y="188693"/>
                  </a:lnTo>
                  <a:lnTo>
                    <a:pt x="45487" y="150613"/>
                  </a:lnTo>
                  <a:lnTo>
                    <a:pt x="49828" y="99222"/>
                  </a:lnTo>
                  <a:lnTo>
                    <a:pt x="53387" y="0"/>
                  </a:lnTo>
                  <a:lnTo>
                    <a:pt x="253915" y="0"/>
                  </a:lnTo>
                  <a:close/>
                </a:path>
                <a:path w="527050" h="253364">
                  <a:moveTo>
                    <a:pt x="526574" y="0"/>
                  </a:moveTo>
                  <a:lnTo>
                    <a:pt x="526574" y="248880"/>
                  </a:lnTo>
                  <a:lnTo>
                    <a:pt x="457301" y="248880"/>
                  </a:lnTo>
                  <a:lnTo>
                    <a:pt x="457301" y="186291"/>
                  </a:lnTo>
                  <a:lnTo>
                    <a:pt x="418844" y="186291"/>
                  </a:lnTo>
                  <a:lnTo>
                    <a:pt x="377957" y="248880"/>
                  </a:lnTo>
                  <a:lnTo>
                    <a:pt x="303997" y="248880"/>
                  </a:lnTo>
                  <a:lnTo>
                    <a:pt x="354519" y="175961"/>
                  </a:lnTo>
                  <a:lnTo>
                    <a:pt x="342795" y="169841"/>
                  </a:lnTo>
                  <a:lnTo>
                    <a:pt x="310675" y="133273"/>
                  </a:lnTo>
                  <a:lnTo>
                    <a:pt x="303302" y="94534"/>
                  </a:lnTo>
                  <a:lnTo>
                    <a:pt x="304143" y="80444"/>
                  </a:lnTo>
                  <a:lnTo>
                    <a:pt x="316757" y="44098"/>
                  </a:lnTo>
                  <a:lnTo>
                    <a:pt x="355561" y="11371"/>
                  </a:lnTo>
                  <a:lnTo>
                    <a:pt x="398238" y="710"/>
                  </a:lnTo>
                  <a:lnTo>
                    <a:pt x="414591" y="0"/>
                  </a:lnTo>
                  <a:lnTo>
                    <a:pt x="526574" y="0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3657" y="5055311"/>
              <a:ext cx="96237" cy="8972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85758" y="5401523"/>
              <a:ext cx="1073150" cy="304165"/>
            </a:xfrm>
            <a:custGeom>
              <a:avLst/>
              <a:gdLst/>
              <a:ahLst/>
              <a:cxnLst/>
              <a:rect l="l" t="t" r="r" b="b"/>
              <a:pathLst>
                <a:path w="1073150" h="304164">
                  <a:moveTo>
                    <a:pt x="136897" y="258863"/>
                  </a:moveTo>
                  <a:lnTo>
                    <a:pt x="82744" y="249585"/>
                  </a:lnTo>
                  <a:lnTo>
                    <a:pt x="38911" y="222555"/>
                  </a:lnTo>
                  <a:lnTo>
                    <a:pt x="10010" y="181028"/>
                  </a:lnTo>
                  <a:lnTo>
                    <a:pt x="0" y="129431"/>
                  </a:lnTo>
                  <a:lnTo>
                    <a:pt x="1112" y="111256"/>
                  </a:lnTo>
                  <a:lnTo>
                    <a:pt x="17795" y="62589"/>
                  </a:lnTo>
                  <a:lnTo>
                    <a:pt x="51960" y="25641"/>
                  </a:lnTo>
                  <a:lnTo>
                    <a:pt x="99808" y="4145"/>
                  </a:lnTo>
                  <a:lnTo>
                    <a:pt x="136897" y="0"/>
                  </a:lnTo>
                  <a:lnTo>
                    <a:pt x="153531" y="759"/>
                  </a:lnTo>
                  <a:lnTo>
                    <a:pt x="198357" y="12153"/>
                  </a:lnTo>
                  <a:lnTo>
                    <a:pt x="234280" y="36258"/>
                  </a:lnTo>
                  <a:lnTo>
                    <a:pt x="243932" y="46963"/>
                  </a:lnTo>
                  <a:lnTo>
                    <a:pt x="199139" y="87503"/>
                  </a:lnTo>
                  <a:lnTo>
                    <a:pt x="186389" y="74742"/>
                  </a:lnTo>
                  <a:lnTo>
                    <a:pt x="172358" y="65627"/>
                  </a:lnTo>
                  <a:lnTo>
                    <a:pt x="157047" y="60158"/>
                  </a:lnTo>
                  <a:lnTo>
                    <a:pt x="140456" y="58335"/>
                  </a:lnTo>
                  <a:lnTo>
                    <a:pt x="130614" y="58894"/>
                  </a:lnTo>
                  <a:lnTo>
                    <a:pt x="90302" y="77975"/>
                  </a:lnTo>
                  <a:lnTo>
                    <a:pt x="71638" y="119269"/>
                  </a:lnTo>
                  <a:lnTo>
                    <a:pt x="71096" y="129431"/>
                  </a:lnTo>
                  <a:lnTo>
                    <a:pt x="71638" y="139637"/>
                  </a:lnTo>
                  <a:lnTo>
                    <a:pt x="90302" y="181017"/>
                  </a:lnTo>
                  <a:lnTo>
                    <a:pt x="130614" y="200061"/>
                  </a:lnTo>
                  <a:lnTo>
                    <a:pt x="140456" y="200614"/>
                  </a:lnTo>
                  <a:lnTo>
                    <a:pt x="157047" y="198791"/>
                  </a:lnTo>
                  <a:lnTo>
                    <a:pt x="172358" y="193322"/>
                  </a:lnTo>
                  <a:lnTo>
                    <a:pt x="186389" y="184207"/>
                  </a:lnTo>
                  <a:lnTo>
                    <a:pt x="199139" y="171447"/>
                  </a:lnTo>
                  <a:lnTo>
                    <a:pt x="243932" y="211986"/>
                  </a:lnTo>
                  <a:lnTo>
                    <a:pt x="211492" y="240096"/>
                  </a:lnTo>
                  <a:lnTo>
                    <a:pt x="169320" y="255846"/>
                  </a:lnTo>
                  <a:lnTo>
                    <a:pt x="153531" y="258109"/>
                  </a:lnTo>
                  <a:lnTo>
                    <a:pt x="136897" y="258863"/>
                  </a:lnTo>
                  <a:close/>
                </a:path>
                <a:path w="1073150" h="304164">
                  <a:moveTo>
                    <a:pt x="487085" y="60852"/>
                  </a:moveTo>
                  <a:lnTo>
                    <a:pt x="411040" y="60852"/>
                  </a:lnTo>
                  <a:lnTo>
                    <a:pt x="411040" y="253915"/>
                  </a:lnTo>
                  <a:lnTo>
                    <a:pt x="341680" y="253915"/>
                  </a:lnTo>
                  <a:lnTo>
                    <a:pt x="341680" y="60852"/>
                  </a:lnTo>
                  <a:lnTo>
                    <a:pt x="265202" y="60852"/>
                  </a:lnTo>
                  <a:lnTo>
                    <a:pt x="265202" y="5034"/>
                  </a:lnTo>
                  <a:lnTo>
                    <a:pt x="487085" y="5034"/>
                  </a:lnTo>
                  <a:lnTo>
                    <a:pt x="487085" y="60852"/>
                  </a:lnTo>
                  <a:close/>
                </a:path>
                <a:path w="1073150" h="304164">
                  <a:moveTo>
                    <a:pt x="766933" y="5034"/>
                  </a:moveTo>
                  <a:lnTo>
                    <a:pt x="663805" y="197402"/>
                  </a:lnTo>
                  <a:lnTo>
                    <a:pt x="635174" y="235408"/>
                  </a:lnTo>
                  <a:lnTo>
                    <a:pt x="599045" y="256345"/>
                  </a:lnTo>
                  <a:lnTo>
                    <a:pt x="572048" y="260339"/>
                  </a:lnTo>
                  <a:lnTo>
                    <a:pt x="561582" y="259758"/>
                  </a:lnTo>
                  <a:lnTo>
                    <a:pt x="550758" y="258016"/>
                  </a:lnTo>
                  <a:lnTo>
                    <a:pt x="539576" y="255114"/>
                  </a:lnTo>
                  <a:lnTo>
                    <a:pt x="528036" y="251050"/>
                  </a:lnTo>
                  <a:lnTo>
                    <a:pt x="544703" y="199139"/>
                  </a:lnTo>
                  <a:lnTo>
                    <a:pt x="554426" y="201974"/>
                  </a:lnTo>
                  <a:lnTo>
                    <a:pt x="562730" y="203392"/>
                  </a:lnTo>
                  <a:lnTo>
                    <a:pt x="569617" y="203392"/>
                  </a:lnTo>
                  <a:lnTo>
                    <a:pt x="576504" y="203392"/>
                  </a:lnTo>
                  <a:lnTo>
                    <a:pt x="582610" y="201859"/>
                  </a:lnTo>
                  <a:lnTo>
                    <a:pt x="587934" y="198791"/>
                  </a:lnTo>
                  <a:lnTo>
                    <a:pt x="593258" y="195724"/>
                  </a:lnTo>
                  <a:lnTo>
                    <a:pt x="598177" y="190863"/>
                  </a:lnTo>
                  <a:lnTo>
                    <a:pt x="602691" y="184207"/>
                  </a:lnTo>
                  <a:lnTo>
                    <a:pt x="505986" y="5034"/>
                  </a:lnTo>
                  <a:lnTo>
                    <a:pt x="580295" y="5034"/>
                  </a:lnTo>
                  <a:lnTo>
                    <a:pt x="638196" y="125178"/>
                  </a:lnTo>
                  <a:lnTo>
                    <a:pt x="698354" y="5034"/>
                  </a:lnTo>
                  <a:lnTo>
                    <a:pt x="766933" y="5034"/>
                  </a:lnTo>
                  <a:close/>
                </a:path>
                <a:path w="1073150" h="304164">
                  <a:moveTo>
                    <a:pt x="1073035" y="198097"/>
                  </a:moveTo>
                  <a:lnTo>
                    <a:pt x="1073035" y="304090"/>
                  </a:lnTo>
                  <a:lnTo>
                    <a:pt x="1008710" y="304090"/>
                  </a:lnTo>
                  <a:lnTo>
                    <a:pt x="1008710" y="253915"/>
                  </a:lnTo>
                  <a:lnTo>
                    <a:pt x="849416" y="253915"/>
                  </a:lnTo>
                  <a:lnTo>
                    <a:pt x="849416" y="304090"/>
                  </a:lnTo>
                  <a:lnTo>
                    <a:pt x="784744" y="304090"/>
                  </a:lnTo>
                  <a:lnTo>
                    <a:pt x="784744" y="198097"/>
                  </a:lnTo>
                  <a:lnTo>
                    <a:pt x="793598" y="198097"/>
                  </a:lnTo>
                  <a:lnTo>
                    <a:pt x="803809" y="196079"/>
                  </a:lnTo>
                  <a:lnTo>
                    <a:pt x="828794" y="151312"/>
                  </a:lnTo>
                  <a:lnTo>
                    <a:pt x="834393" y="108299"/>
                  </a:lnTo>
                  <a:lnTo>
                    <a:pt x="838739" y="5034"/>
                  </a:lnTo>
                  <a:lnTo>
                    <a:pt x="1039267" y="5034"/>
                  </a:lnTo>
                  <a:lnTo>
                    <a:pt x="1039267" y="198097"/>
                  </a:lnTo>
                  <a:lnTo>
                    <a:pt x="1073035" y="198097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4810" y="5455708"/>
              <a:ext cx="107609" cy="1505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03599" y="5401523"/>
              <a:ext cx="1057275" cy="259079"/>
            </a:xfrm>
            <a:custGeom>
              <a:avLst/>
              <a:gdLst/>
              <a:ahLst/>
              <a:cxnLst/>
              <a:rect l="l" t="t" r="r" b="b"/>
              <a:pathLst>
                <a:path w="1057275" h="259079">
                  <a:moveTo>
                    <a:pt x="199833" y="199486"/>
                  </a:moveTo>
                  <a:lnTo>
                    <a:pt x="199833" y="253915"/>
                  </a:lnTo>
                  <a:lnTo>
                    <a:pt x="0" y="253915"/>
                  </a:lnTo>
                  <a:lnTo>
                    <a:pt x="0" y="5034"/>
                  </a:lnTo>
                  <a:lnTo>
                    <a:pt x="195145" y="5034"/>
                  </a:lnTo>
                  <a:lnTo>
                    <a:pt x="195145" y="59377"/>
                  </a:lnTo>
                  <a:lnTo>
                    <a:pt x="69707" y="59377"/>
                  </a:lnTo>
                  <a:lnTo>
                    <a:pt x="69707" y="101392"/>
                  </a:lnTo>
                  <a:lnTo>
                    <a:pt x="180214" y="101392"/>
                  </a:lnTo>
                  <a:lnTo>
                    <a:pt x="180214" y="153998"/>
                  </a:lnTo>
                  <a:lnTo>
                    <a:pt x="69707" y="153998"/>
                  </a:lnTo>
                  <a:lnTo>
                    <a:pt x="69707" y="199486"/>
                  </a:lnTo>
                  <a:lnTo>
                    <a:pt x="199833" y="199486"/>
                  </a:lnTo>
                  <a:close/>
                </a:path>
                <a:path w="1057275" h="259079">
                  <a:moveTo>
                    <a:pt x="487834" y="5034"/>
                  </a:moveTo>
                  <a:lnTo>
                    <a:pt x="487834" y="253915"/>
                  </a:lnTo>
                  <a:lnTo>
                    <a:pt x="417432" y="253915"/>
                  </a:lnTo>
                  <a:lnTo>
                    <a:pt x="417432" y="156863"/>
                  </a:lnTo>
                  <a:lnTo>
                    <a:pt x="321422" y="156863"/>
                  </a:lnTo>
                  <a:lnTo>
                    <a:pt x="321422" y="253915"/>
                  </a:lnTo>
                  <a:lnTo>
                    <a:pt x="251020" y="253915"/>
                  </a:lnTo>
                  <a:lnTo>
                    <a:pt x="251020" y="5034"/>
                  </a:lnTo>
                  <a:lnTo>
                    <a:pt x="321422" y="5034"/>
                  </a:lnTo>
                  <a:lnTo>
                    <a:pt x="321422" y="98527"/>
                  </a:lnTo>
                  <a:lnTo>
                    <a:pt x="417432" y="98527"/>
                  </a:lnTo>
                  <a:lnTo>
                    <a:pt x="417432" y="5034"/>
                  </a:lnTo>
                  <a:lnTo>
                    <a:pt x="487834" y="5034"/>
                  </a:lnTo>
                  <a:close/>
                </a:path>
                <a:path w="1057275" h="259079">
                  <a:moveTo>
                    <a:pt x="752702" y="60852"/>
                  </a:moveTo>
                  <a:lnTo>
                    <a:pt x="676657" y="60852"/>
                  </a:lnTo>
                  <a:lnTo>
                    <a:pt x="676657" y="253915"/>
                  </a:lnTo>
                  <a:lnTo>
                    <a:pt x="607297" y="253915"/>
                  </a:lnTo>
                  <a:lnTo>
                    <a:pt x="607297" y="60852"/>
                  </a:lnTo>
                  <a:lnTo>
                    <a:pt x="530819" y="60852"/>
                  </a:lnTo>
                  <a:lnTo>
                    <a:pt x="530819" y="5034"/>
                  </a:lnTo>
                  <a:lnTo>
                    <a:pt x="752702" y="5034"/>
                  </a:lnTo>
                  <a:lnTo>
                    <a:pt x="752702" y="60852"/>
                  </a:lnTo>
                  <a:close/>
                </a:path>
                <a:path w="1057275" h="259079">
                  <a:moveTo>
                    <a:pt x="918484" y="258863"/>
                  </a:moveTo>
                  <a:lnTo>
                    <a:pt x="863729" y="249488"/>
                  </a:lnTo>
                  <a:lnTo>
                    <a:pt x="819414" y="222251"/>
                  </a:lnTo>
                  <a:lnTo>
                    <a:pt x="790219" y="180703"/>
                  </a:lnTo>
                  <a:lnTo>
                    <a:pt x="780111" y="129431"/>
                  </a:lnTo>
                  <a:lnTo>
                    <a:pt x="781234" y="111408"/>
                  </a:lnTo>
                  <a:lnTo>
                    <a:pt x="798080" y="62936"/>
                  </a:lnTo>
                  <a:lnTo>
                    <a:pt x="832603" y="25890"/>
                  </a:lnTo>
                  <a:lnTo>
                    <a:pt x="880983" y="4188"/>
                  </a:lnTo>
                  <a:lnTo>
                    <a:pt x="918484" y="0"/>
                  </a:lnTo>
                  <a:lnTo>
                    <a:pt x="937690" y="1047"/>
                  </a:lnTo>
                  <a:lnTo>
                    <a:pt x="989320" y="16754"/>
                  </a:lnTo>
                  <a:lnTo>
                    <a:pt x="1028970" y="48981"/>
                  </a:lnTo>
                  <a:lnTo>
                    <a:pt x="1052278" y="94317"/>
                  </a:lnTo>
                  <a:lnTo>
                    <a:pt x="1056770" y="129431"/>
                  </a:lnTo>
                  <a:lnTo>
                    <a:pt x="1055647" y="147455"/>
                  </a:lnTo>
                  <a:lnTo>
                    <a:pt x="1038801" y="195927"/>
                  </a:lnTo>
                  <a:lnTo>
                    <a:pt x="1004229" y="233021"/>
                  </a:lnTo>
                  <a:lnTo>
                    <a:pt x="955899" y="254696"/>
                  </a:lnTo>
                  <a:lnTo>
                    <a:pt x="918484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8139" y="5453191"/>
              <a:ext cx="147801" cy="15561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009014" y="5406558"/>
              <a:ext cx="226695" cy="248920"/>
            </a:xfrm>
            <a:custGeom>
              <a:avLst/>
              <a:gdLst/>
              <a:ahLst/>
              <a:cxnLst/>
              <a:rect l="l" t="t" r="r" b="b"/>
              <a:pathLst>
                <a:path w="226694" h="248920">
                  <a:moveTo>
                    <a:pt x="181343" y="118754"/>
                  </a:moveTo>
                  <a:lnTo>
                    <a:pt x="214938" y="140803"/>
                  </a:lnTo>
                  <a:lnTo>
                    <a:pt x="226483" y="177784"/>
                  </a:lnTo>
                  <a:lnTo>
                    <a:pt x="224872" y="193442"/>
                  </a:lnTo>
                  <a:lnTo>
                    <a:pt x="200701" y="229869"/>
                  </a:lnTo>
                  <a:lnTo>
                    <a:pt x="149967" y="247692"/>
                  </a:lnTo>
                  <a:lnTo>
                    <a:pt x="127695" y="248880"/>
                  </a:lnTo>
                  <a:lnTo>
                    <a:pt x="0" y="248880"/>
                  </a:lnTo>
                  <a:lnTo>
                    <a:pt x="0" y="0"/>
                  </a:lnTo>
                  <a:lnTo>
                    <a:pt x="120924" y="0"/>
                  </a:lnTo>
                  <a:lnTo>
                    <a:pt x="160682" y="4231"/>
                  </a:lnTo>
                  <a:lnTo>
                    <a:pt x="201195" y="26227"/>
                  </a:lnTo>
                  <a:lnTo>
                    <a:pt x="215111" y="64672"/>
                  </a:lnTo>
                  <a:lnTo>
                    <a:pt x="201607" y="103291"/>
                  </a:lnTo>
                  <a:lnTo>
                    <a:pt x="181343" y="118754"/>
                  </a:lnTo>
                  <a:close/>
                </a:path>
                <a:path w="226694" h="248920">
                  <a:moveTo>
                    <a:pt x="69360" y="99569"/>
                  </a:moveTo>
                  <a:lnTo>
                    <a:pt x="114153" y="99569"/>
                  </a:lnTo>
                  <a:lnTo>
                    <a:pt x="127218" y="98034"/>
                  </a:lnTo>
                  <a:lnTo>
                    <a:pt x="136550" y="93427"/>
                  </a:lnTo>
                  <a:lnTo>
                    <a:pt x="142149" y="85750"/>
                  </a:lnTo>
                  <a:lnTo>
                    <a:pt x="144015" y="75002"/>
                  </a:lnTo>
                  <a:lnTo>
                    <a:pt x="142149" y="64254"/>
                  </a:lnTo>
                  <a:lnTo>
                    <a:pt x="136550" y="56577"/>
                  </a:lnTo>
                  <a:lnTo>
                    <a:pt x="127218" y="51971"/>
                  </a:lnTo>
                  <a:lnTo>
                    <a:pt x="114153" y="50435"/>
                  </a:lnTo>
                  <a:lnTo>
                    <a:pt x="69360" y="50435"/>
                  </a:lnTo>
                  <a:lnTo>
                    <a:pt x="69360" y="9956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1707" y="5547118"/>
              <a:ext cx="99362" cy="6446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43299" y="8445146"/>
            <a:ext cx="1848485" cy="1501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sz="1700" spc="-10" dirty="0">
                <a:latin typeface="Lucida Sans Unicode"/>
                <a:cs typeface="Lucida Sans Unicode"/>
              </a:rPr>
              <a:t>разработано командой Управления </a:t>
            </a:r>
            <a:r>
              <a:rPr sz="1700" spc="-35" dirty="0">
                <a:latin typeface="Lucida Sans Unicode"/>
                <a:cs typeface="Lucida Sans Unicode"/>
              </a:rPr>
              <a:t>международного </a:t>
            </a:r>
            <a:r>
              <a:rPr sz="1700" spc="-10" dirty="0">
                <a:latin typeface="Lucida Sans Unicode"/>
                <a:cs typeface="Lucida Sans Unicode"/>
              </a:rPr>
              <a:t>сотрудничества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35091" y="1871050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4" h="768985">
                  <a:moveTo>
                    <a:pt x="384454" y="768907"/>
                  </a:moveTo>
                  <a:lnTo>
                    <a:pt x="336229" y="765912"/>
                  </a:lnTo>
                  <a:lnTo>
                    <a:pt x="289791" y="757166"/>
                  </a:lnTo>
                  <a:lnTo>
                    <a:pt x="245501" y="743029"/>
                  </a:lnTo>
                  <a:lnTo>
                    <a:pt x="203720" y="723862"/>
                  </a:lnTo>
                  <a:lnTo>
                    <a:pt x="164807" y="700026"/>
                  </a:lnTo>
                  <a:lnTo>
                    <a:pt x="129122" y="671880"/>
                  </a:lnTo>
                  <a:lnTo>
                    <a:pt x="97027" y="639785"/>
                  </a:lnTo>
                  <a:lnTo>
                    <a:pt x="68881" y="604100"/>
                  </a:lnTo>
                  <a:lnTo>
                    <a:pt x="45044" y="565187"/>
                  </a:lnTo>
                  <a:lnTo>
                    <a:pt x="25878" y="523406"/>
                  </a:lnTo>
                  <a:lnTo>
                    <a:pt x="11741" y="479116"/>
                  </a:lnTo>
                  <a:lnTo>
                    <a:pt x="2995" y="432678"/>
                  </a:lnTo>
                  <a:lnTo>
                    <a:pt x="0" y="384453"/>
                  </a:lnTo>
                  <a:lnTo>
                    <a:pt x="2995" y="336228"/>
                  </a:lnTo>
                  <a:lnTo>
                    <a:pt x="11741" y="289791"/>
                  </a:lnTo>
                  <a:lnTo>
                    <a:pt x="25878" y="245501"/>
                  </a:lnTo>
                  <a:lnTo>
                    <a:pt x="45044" y="203720"/>
                  </a:lnTo>
                  <a:lnTo>
                    <a:pt x="68881" y="164807"/>
                  </a:lnTo>
                  <a:lnTo>
                    <a:pt x="97027" y="129122"/>
                  </a:lnTo>
                  <a:lnTo>
                    <a:pt x="129122" y="97027"/>
                  </a:lnTo>
                  <a:lnTo>
                    <a:pt x="164807" y="68881"/>
                  </a:lnTo>
                  <a:lnTo>
                    <a:pt x="203720" y="45044"/>
                  </a:lnTo>
                  <a:lnTo>
                    <a:pt x="245501" y="25878"/>
                  </a:lnTo>
                  <a:lnTo>
                    <a:pt x="289791" y="11741"/>
                  </a:lnTo>
                  <a:lnTo>
                    <a:pt x="336229" y="2995"/>
                  </a:lnTo>
                  <a:lnTo>
                    <a:pt x="384454" y="0"/>
                  </a:lnTo>
                  <a:lnTo>
                    <a:pt x="432679" y="2995"/>
                  </a:lnTo>
                  <a:lnTo>
                    <a:pt x="479116" y="11741"/>
                  </a:lnTo>
                  <a:lnTo>
                    <a:pt x="523406" y="25878"/>
                  </a:lnTo>
                  <a:lnTo>
                    <a:pt x="565187" y="45044"/>
                  </a:lnTo>
                  <a:lnTo>
                    <a:pt x="604100" y="68881"/>
                  </a:lnTo>
                  <a:lnTo>
                    <a:pt x="639785" y="97027"/>
                  </a:lnTo>
                  <a:lnTo>
                    <a:pt x="671880" y="129122"/>
                  </a:lnTo>
                  <a:lnTo>
                    <a:pt x="700026" y="164807"/>
                  </a:lnTo>
                  <a:lnTo>
                    <a:pt x="723862" y="203720"/>
                  </a:lnTo>
                  <a:lnTo>
                    <a:pt x="743029" y="245501"/>
                  </a:lnTo>
                  <a:lnTo>
                    <a:pt x="757166" y="289791"/>
                  </a:lnTo>
                  <a:lnTo>
                    <a:pt x="765912" y="336228"/>
                  </a:lnTo>
                  <a:lnTo>
                    <a:pt x="768907" y="384453"/>
                  </a:lnTo>
                  <a:lnTo>
                    <a:pt x="765912" y="432678"/>
                  </a:lnTo>
                  <a:lnTo>
                    <a:pt x="757166" y="479116"/>
                  </a:lnTo>
                  <a:lnTo>
                    <a:pt x="743029" y="523406"/>
                  </a:lnTo>
                  <a:lnTo>
                    <a:pt x="723862" y="565187"/>
                  </a:lnTo>
                  <a:lnTo>
                    <a:pt x="700026" y="604100"/>
                  </a:lnTo>
                  <a:lnTo>
                    <a:pt x="671880" y="639785"/>
                  </a:lnTo>
                  <a:lnTo>
                    <a:pt x="639785" y="671880"/>
                  </a:lnTo>
                  <a:lnTo>
                    <a:pt x="604100" y="700026"/>
                  </a:lnTo>
                  <a:lnTo>
                    <a:pt x="565187" y="723862"/>
                  </a:lnTo>
                  <a:lnTo>
                    <a:pt x="523406" y="743029"/>
                  </a:lnTo>
                  <a:lnTo>
                    <a:pt x="479116" y="757166"/>
                  </a:lnTo>
                  <a:lnTo>
                    <a:pt x="432679" y="765912"/>
                  </a:lnTo>
                  <a:lnTo>
                    <a:pt x="384454" y="76890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15362"/>
              <a:ext cx="7555991" cy="70812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43299" y="1052248"/>
            <a:ext cx="6109335" cy="518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Обращаем</a:t>
            </a:r>
            <a:r>
              <a:rPr sz="1200" spc="2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ваше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внимание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обучающиеся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платной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основе</a:t>
            </a:r>
            <a:r>
              <a:rPr sz="1200" spc="235" dirty="0">
                <a:latin typeface="Lucida Sans Unicode"/>
                <a:cs typeface="Lucida Sans Unicode"/>
              </a:rPr>
              <a:t>  </a:t>
            </a:r>
            <a:r>
              <a:rPr sz="1200" spc="-25" dirty="0">
                <a:solidFill>
                  <a:srgbClr val="D82125"/>
                </a:solidFill>
                <a:latin typeface="Arial Black"/>
                <a:cs typeface="Arial Black"/>
              </a:rPr>
              <a:t>не </a:t>
            </a:r>
            <a:r>
              <a:rPr sz="1200" spc="-75" dirty="0">
                <a:solidFill>
                  <a:srgbClr val="D82125"/>
                </a:solidFill>
                <a:latin typeface="Arial Black"/>
                <a:cs typeface="Arial Black"/>
              </a:rPr>
              <a:t>освобождаются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оплаты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Финуниверситете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период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вузе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spc="-10" dirty="0">
                <a:latin typeface="Lucida Sans Unicode"/>
                <a:cs typeface="Lucida Sans Unicode"/>
              </a:rPr>
              <a:t>партнёре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200" dirty="0">
              <a:latin typeface="Tahoma"/>
              <a:cs typeface="Tahoma"/>
            </a:endParaRPr>
          </a:p>
          <a:p>
            <a:pPr marL="1957705" marR="153035" indent="-1833245">
              <a:lnSpc>
                <a:spcPct val="71900"/>
              </a:lnSpc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следует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65" dirty="0">
                <a:latin typeface="Tahoma"/>
                <a:cs typeface="Tahoma"/>
              </a:rPr>
              <a:t>заполнять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индивидуальный </a:t>
            </a:r>
            <a:r>
              <a:rPr sz="2000" b="1" spc="95" dirty="0">
                <a:latin typeface="Tahoma"/>
                <a:cs typeface="Tahoma"/>
              </a:rPr>
              <a:t>учебный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45" dirty="0">
                <a:latin typeface="Tahoma"/>
                <a:cs typeface="Tahoma"/>
              </a:rPr>
              <a:t>план?</a:t>
            </a:r>
            <a:endParaRPr sz="2000" dirty="0">
              <a:latin typeface="Tahoma"/>
              <a:cs typeface="Tahoma"/>
            </a:endParaRPr>
          </a:p>
          <a:p>
            <a:pPr marL="48260" marR="5080" algn="just">
              <a:lnSpc>
                <a:spcPct val="114599"/>
              </a:lnSpc>
              <a:spcBef>
                <a:spcPts val="1925"/>
              </a:spcBef>
            </a:pP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Индивидуальный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646B"/>
                </a:solidFill>
                <a:latin typeface="Arial Black"/>
                <a:cs typeface="Arial Black"/>
              </a:rPr>
              <a:t>учебный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план</a:t>
            </a:r>
            <a:r>
              <a:rPr sz="1200" spc="-4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latin typeface="Tahoma"/>
                <a:cs typeface="Tahoma"/>
              </a:rPr>
              <a:t>(</a:t>
            </a:r>
            <a:r>
              <a:rPr sz="1200" spc="-35" dirty="0">
                <a:latin typeface="Lucida Sans Unicode"/>
                <a:cs typeface="Lucida Sans Unicode"/>
              </a:rPr>
              <a:t>ИУП</a:t>
            </a:r>
            <a:r>
              <a:rPr sz="1200" spc="-35" dirty="0">
                <a:latin typeface="Tahoma"/>
                <a:cs typeface="Tahoma"/>
              </a:rPr>
              <a:t>)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является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важнейшим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документом</a:t>
            </a:r>
            <a:r>
              <a:rPr sz="1200" spc="-25" dirty="0">
                <a:latin typeface="Lucida Sans Unicode"/>
                <a:cs typeface="Lucida Sans Unicode"/>
              </a:rPr>
              <a:t> для</a:t>
            </a:r>
            <a:r>
              <a:rPr sz="1200" spc="3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студента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период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его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участия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программе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Tahoma"/>
                <a:cs typeface="Tahoma"/>
              </a:rPr>
              <a:t>"</a:t>
            </a:r>
            <a:r>
              <a:rPr sz="1200" spc="10" dirty="0">
                <a:latin typeface="Lucida Sans Unicode"/>
                <a:cs typeface="Lucida Sans Unicode"/>
              </a:rPr>
              <a:t>Включённое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обучение</a:t>
            </a:r>
            <a:r>
              <a:rPr sz="1200" spc="-5" dirty="0">
                <a:latin typeface="Tahoma"/>
                <a:cs typeface="Tahoma"/>
              </a:rPr>
              <a:t>".</a:t>
            </a:r>
            <a:r>
              <a:rPr sz="1200" spc="29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ИУП </a:t>
            </a:r>
            <a:r>
              <a:rPr sz="1200" spc="-20" dirty="0">
                <a:latin typeface="Lucida Sans Unicode"/>
                <a:cs typeface="Lucida Sans Unicode"/>
              </a:rPr>
              <a:t>содержит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список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дисциплин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предусмотренных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образовательной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программой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675" dirty="0">
                <a:latin typeface="Tahoma"/>
                <a:cs typeface="Tahoma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а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также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список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учебных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предметов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67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студент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планирует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изучить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принимающем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вузе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220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ИУПе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отражается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возможность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признания</a:t>
            </a:r>
            <a:r>
              <a:rPr sz="1200" spc="100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результатов</a:t>
            </a:r>
            <a:r>
              <a:rPr sz="1200" spc="100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академической</a:t>
            </a:r>
            <a:r>
              <a:rPr sz="1200" spc="100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мобильности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1060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для</a:t>
            </a:r>
            <a:r>
              <a:rPr sz="1200" spc="104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чего</a:t>
            </a:r>
            <a:r>
              <a:rPr sz="1200" spc="10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соответствующих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колонках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необходимо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указать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названия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дисциплин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Финуниверситете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и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иностранной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образовательной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организации</a:t>
            </a:r>
            <a:r>
              <a:rPr sz="1200" spc="-15" dirty="0">
                <a:latin typeface="Tahoma"/>
                <a:cs typeface="Tahoma"/>
              </a:rPr>
              <a:t>.</a:t>
            </a:r>
            <a:r>
              <a:rPr sz="1200" spc="28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ИУП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также</a:t>
            </a:r>
            <a:r>
              <a:rPr sz="1200" spc="5" dirty="0">
                <a:latin typeface="Lucida Sans Unicode"/>
                <a:cs typeface="Lucida Sans Unicode"/>
              </a:rPr>
              <a:t> устанавливает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сроки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сдачи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зачетов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5" dirty="0">
                <a:latin typeface="Arial Black"/>
                <a:cs typeface="Arial Black"/>
              </a:rPr>
              <a:t>и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экзаменов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учебным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дисциплинам</a:t>
            </a:r>
            <a:r>
              <a:rPr sz="1200" spc="-45" dirty="0">
                <a:latin typeface="Tahoma"/>
                <a:cs typeface="Tahoma"/>
              </a:rPr>
              <a:t>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отсутствуют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учебном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плане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студента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принимающем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университете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62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Данные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сроки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являются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D82125"/>
                </a:solidFill>
                <a:latin typeface="Arial Black"/>
                <a:cs typeface="Arial Black"/>
              </a:rPr>
              <a:t>обязательными</a:t>
            </a:r>
            <a:r>
              <a:rPr sz="1200" spc="-60" dirty="0">
                <a:latin typeface="Tahoma"/>
                <a:cs typeface="Tahoma"/>
              </a:rPr>
              <a:t>,</a:t>
            </a:r>
            <a:r>
              <a:rPr sz="1200" spc="62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контроль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за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их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соблюдением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осуществляет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деканат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факультета</a:t>
            </a:r>
            <a:r>
              <a:rPr sz="1200" spc="-15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48260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получения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консультации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вопросам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заполнения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ИУПа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spc="-10" dirty="0" err="1">
                <a:latin typeface="Lucida Sans Unicode"/>
                <a:cs typeface="Lucida Sans Unicode"/>
              </a:rPr>
              <a:t>можете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обращаться</a:t>
            </a:r>
            <a:r>
              <a:rPr lang="ru-RU" sz="1200" spc="375" dirty="0">
                <a:latin typeface="Lucida Sans Unicode"/>
                <a:cs typeface="Lucida Sans Unicode"/>
              </a:rPr>
              <a:t> в</a:t>
            </a:r>
            <a:r>
              <a:rPr sz="1200" dirty="0" err="1">
                <a:latin typeface="Lucida Sans Unicode"/>
                <a:cs typeface="Lucida Sans Unicode"/>
              </a:rPr>
              <a:t>деканат</a:t>
            </a:r>
            <a:r>
              <a:rPr sz="1200" spc="1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своего</a:t>
            </a:r>
            <a:r>
              <a:rPr sz="1200" spc="20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факультета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0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Помните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04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что </a:t>
            </a:r>
            <a:r>
              <a:rPr sz="1200" dirty="0">
                <a:latin typeface="Lucida Sans Unicode"/>
                <a:cs typeface="Lucida Sans Unicode"/>
              </a:rPr>
              <a:t>подписывая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свой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ИУП</a:t>
            </a:r>
            <a:r>
              <a:rPr sz="1200" spc="-35" dirty="0">
                <a:latin typeface="Tahoma"/>
                <a:cs typeface="Tahoma"/>
              </a:rPr>
              <a:t>,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D82125"/>
                </a:solidFill>
                <a:latin typeface="Arial Black"/>
                <a:cs typeface="Arial Black"/>
              </a:rPr>
              <a:t>берёте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D82125"/>
                </a:solidFill>
                <a:latin typeface="Arial Black"/>
                <a:cs typeface="Arial Black"/>
              </a:rPr>
              <a:t>на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D82125"/>
                </a:solidFill>
                <a:latin typeface="Arial Black"/>
                <a:cs typeface="Arial Black"/>
              </a:rPr>
              <a:t>себя</a:t>
            </a:r>
            <a:r>
              <a:rPr sz="1200" spc="-9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D82125"/>
                </a:solidFill>
                <a:latin typeface="Arial Black"/>
                <a:cs typeface="Arial Black"/>
              </a:rPr>
              <a:t>обязательства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D82125"/>
                </a:solidFill>
                <a:latin typeface="Arial Black"/>
                <a:cs typeface="Arial Black"/>
              </a:rPr>
              <a:t>по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D82125"/>
                </a:solidFill>
                <a:latin typeface="Arial Black"/>
                <a:cs typeface="Arial Black"/>
              </a:rPr>
              <a:t>его</a:t>
            </a:r>
            <a:r>
              <a:rPr sz="1200" spc="-9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выполнению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139" y="6860881"/>
            <a:ext cx="6598284" cy="1503680"/>
            <a:chOff x="23139" y="6860881"/>
            <a:chExt cx="6598284" cy="1503680"/>
          </a:xfrm>
        </p:grpSpPr>
        <p:sp>
          <p:nvSpPr>
            <p:cNvPr id="8" name="object 8"/>
            <p:cNvSpPr/>
            <p:nvPr/>
          </p:nvSpPr>
          <p:spPr>
            <a:xfrm>
              <a:off x="23139" y="6860882"/>
              <a:ext cx="571500" cy="504825"/>
            </a:xfrm>
            <a:custGeom>
              <a:avLst/>
              <a:gdLst/>
              <a:ahLst/>
              <a:cxnLst/>
              <a:rect l="l" t="t" r="r" b="b"/>
              <a:pathLst>
                <a:path w="571500" h="504825">
                  <a:moveTo>
                    <a:pt x="571500" y="250596"/>
                  </a:moveTo>
                  <a:lnTo>
                    <a:pt x="570306" y="248208"/>
                  </a:lnTo>
                  <a:lnTo>
                    <a:pt x="568134" y="246811"/>
                  </a:lnTo>
                  <a:lnTo>
                    <a:pt x="563587" y="243497"/>
                  </a:lnTo>
                  <a:lnTo>
                    <a:pt x="563587" y="253187"/>
                  </a:lnTo>
                  <a:lnTo>
                    <a:pt x="227761" y="496798"/>
                  </a:lnTo>
                  <a:lnTo>
                    <a:pt x="227812" y="425373"/>
                  </a:lnTo>
                  <a:lnTo>
                    <a:pt x="456920" y="259181"/>
                  </a:lnTo>
                  <a:lnTo>
                    <a:pt x="458889" y="257581"/>
                  </a:lnTo>
                  <a:lnTo>
                    <a:pt x="460273" y="255181"/>
                  </a:lnTo>
                  <a:lnTo>
                    <a:pt x="460273" y="250202"/>
                  </a:lnTo>
                  <a:lnTo>
                    <a:pt x="459092" y="247802"/>
                  </a:lnTo>
                  <a:lnTo>
                    <a:pt x="456920" y="246405"/>
                  </a:lnTo>
                  <a:lnTo>
                    <a:pt x="452374" y="243090"/>
                  </a:lnTo>
                  <a:lnTo>
                    <a:pt x="452374" y="252793"/>
                  </a:lnTo>
                  <a:lnTo>
                    <a:pt x="227825" y="415683"/>
                  </a:lnTo>
                  <a:lnTo>
                    <a:pt x="227888" y="338594"/>
                  </a:lnTo>
                  <a:lnTo>
                    <a:pt x="346087" y="252793"/>
                  </a:lnTo>
                  <a:lnTo>
                    <a:pt x="228015" y="166687"/>
                  </a:lnTo>
                  <a:lnTo>
                    <a:pt x="228079" y="89217"/>
                  </a:lnTo>
                  <a:lnTo>
                    <a:pt x="452374" y="252793"/>
                  </a:lnTo>
                  <a:lnTo>
                    <a:pt x="452374" y="243090"/>
                  </a:lnTo>
                  <a:lnTo>
                    <a:pt x="228092" y="79425"/>
                  </a:lnTo>
                  <a:lnTo>
                    <a:pt x="228155" y="8382"/>
                  </a:lnTo>
                  <a:lnTo>
                    <a:pt x="563587" y="253187"/>
                  </a:lnTo>
                  <a:lnTo>
                    <a:pt x="563587" y="243497"/>
                  </a:lnTo>
                  <a:lnTo>
                    <a:pt x="241630" y="8382"/>
                  </a:lnTo>
                  <a:lnTo>
                    <a:pt x="231521" y="1003"/>
                  </a:lnTo>
                  <a:lnTo>
                    <a:pt x="229743" y="406"/>
                  </a:lnTo>
                  <a:lnTo>
                    <a:pt x="226974" y="406"/>
                  </a:lnTo>
                  <a:lnTo>
                    <a:pt x="225793" y="609"/>
                  </a:lnTo>
                  <a:lnTo>
                    <a:pt x="224599" y="1206"/>
                  </a:lnTo>
                  <a:lnTo>
                    <a:pt x="222034" y="2603"/>
                  </a:lnTo>
                  <a:lnTo>
                    <a:pt x="220256" y="5397"/>
                  </a:lnTo>
                  <a:lnTo>
                    <a:pt x="220256" y="8382"/>
                  </a:lnTo>
                  <a:lnTo>
                    <a:pt x="220192" y="73660"/>
                  </a:lnTo>
                  <a:lnTo>
                    <a:pt x="220192" y="83451"/>
                  </a:lnTo>
                  <a:lnTo>
                    <a:pt x="220129" y="160921"/>
                  </a:lnTo>
                  <a:lnTo>
                    <a:pt x="219976" y="160820"/>
                  </a:lnTo>
                  <a:lnTo>
                    <a:pt x="219976" y="344322"/>
                  </a:lnTo>
                  <a:lnTo>
                    <a:pt x="219913" y="421424"/>
                  </a:lnTo>
                  <a:lnTo>
                    <a:pt x="116547" y="496404"/>
                  </a:lnTo>
                  <a:lnTo>
                    <a:pt x="116573" y="419379"/>
                  </a:lnTo>
                  <a:lnTo>
                    <a:pt x="219976" y="344322"/>
                  </a:lnTo>
                  <a:lnTo>
                    <a:pt x="219976" y="160820"/>
                  </a:lnTo>
                  <a:lnTo>
                    <a:pt x="116700" y="85471"/>
                  </a:lnTo>
                  <a:lnTo>
                    <a:pt x="116738" y="7988"/>
                  </a:lnTo>
                  <a:lnTo>
                    <a:pt x="220192" y="83451"/>
                  </a:lnTo>
                  <a:lnTo>
                    <a:pt x="220192" y="73660"/>
                  </a:lnTo>
                  <a:lnTo>
                    <a:pt x="130213" y="7988"/>
                  </a:lnTo>
                  <a:lnTo>
                    <a:pt x="120103" y="609"/>
                  </a:lnTo>
                  <a:lnTo>
                    <a:pt x="118516" y="0"/>
                  </a:lnTo>
                  <a:lnTo>
                    <a:pt x="115557" y="0"/>
                  </a:lnTo>
                  <a:lnTo>
                    <a:pt x="114376" y="203"/>
                  </a:lnTo>
                  <a:lnTo>
                    <a:pt x="113182" y="800"/>
                  </a:lnTo>
                  <a:lnTo>
                    <a:pt x="110617" y="2197"/>
                  </a:lnTo>
                  <a:lnTo>
                    <a:pt x="108839" y="4991"/>
                  </a:lnTo>
                  <a:lnTo>
                    <a:pt x="108800" y="79705"/>
                  </a:lnTo>
                  <a:lnTo>
                    <a:pt x="393" y="609"/>
                  </a:lnTo>
                  <a:lnTo>
                    <a:pt x="0" y="503986"/>
                  </a:lnTo>
                  <a:lnTo>
                    <a:pt x="108673" y="425119"/>
                  </a:lnTo>
                  <a:lnTo>
                    <a:pt x="108648" y="499389"/>
                  </a:lnTo>
                  <a:lnTo>
                    <a:pt x="110223" y="502183"/>
                  </a:lnTo>
                  <a:lnTo>
                    <a:pt x="114173" y="504177"/>
                  </a:lnTo>
                  <a:lnTo>
                    <a:pt x="115366" y="504380"/>
                  </a:lnTo>
                  <a:lnTo>
                    <a:pt x="118122" y="504380"/>
                  </a:lnTo>
                  <a:lnTo>
                    <a:pt x="119710" y="503783"/>
                  </a:lnTo>
                  <a:lnTo>
                    <a:pt x="129882" y="496404"/>
                  </a:lnTo>
                  <a:lnTo>
                    <a:pt x="219913" y="431101"/>
                  </a:lnTo>
                  <a:lnTo>
                    <a:pt x="219862" y="499795"/>
                  </a:lnTo>
                  <a:lnTo>
                    <a:pt x="221437" y="502589"/>
                  </a:lnTo>
                  <a:lnTo>
                    <a:pt x="225399" y="504583"/>
                  </a:lnTo>
                  <a:lnTo>
                    <a:pt x="226580" y="504786"/>
                  </a:lnTo>
                  <a:lnTo>
                    <a:pt x="229349" y="504786"/>
                  </a:lnTo>
                  <a:lnTo>
                    <a:pt x="568134" y="259575"/>
                  </a:lnTo>
                  <a:lnTo>
                    <a:pt x="571500" y="255587"/>
                  </a:lnTo>
                  <a:lnTo>
                    <a:pt x="571500" y="250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0792" y="7403848"/>
              <a:ext cx="960755" cy="960755"/>
            </a:xfrm>
            <a:custGeom>
              <a:avLst/>
              <a:gdLst/>
              <a:ahLst/>
              <a:cxnLst/>
              <a:rect l="l" t="t" r="r" b="b"/>
              <a:pathLst>
                <a:path w="960754" h="960754">
                  <a:moveTo>
                    <a:pt x="480293" y="960586"/>
                  </a:moveTo>
                  <a:lnTo>
                    <a:pt x="431185" y="958106"/>
                  </a:lnTo>
                  <a:lnTo>
                    <a:pt x="383497" y="950828"/>
                  </a:lnTo>
                  <a:lnTo>
                    <a:pt x="337468" y="938993"/>
                  </a:lnTo>
                  <a:lnTo>
                    <a:pt x="293341" y="922842"/>
                  </a:lnTo>
                  <a:lnTo>
                    <a:pt x="251356" y="902617"/>
                  </a:lnTo>
                  <a:lnTo>
                    <a:pt x="211756" y="878560"/>
                  </a:lnTo>
                  <a:lnTo>
                    <a:pt x="174782" y="850910"/>
                  </a:lnTo>
                  <a:lnTo>
                    <a:pt x="140674" y="819911"/>
                  </a:lnTo>
                  <a:lnTo>
                    <a:pt x="109675" y="785804"/>
                  </a:lnTo>
                  <a:lnTo>
                    <a:pt x="82026" y="748829"/>
                  </a:lnTo>
                  <a:lnTo>
                    <a:pt x="57968" y="709229"/>
                  </a:lnTo>
                  <a:lnTo>
                    <a:pt x="37743" y="667245"/>
                  </a:lnTo>
                  <a:lnTo>
                    <a:pt x="21593" y="623117"/>
                  </a:lnTo>
                  <a:lnTo>
                    <a:pt x="9757" y="577089"/>
                  </a:lnTo>
                  <a:lnTo>
                    <a:pt x="2479" y="529400"/>
                  </a:lnTo>
                  <a:lnTo>
                    <a:pt x="0" y="480293"/>
                  </a:lnTo>
                  <a:lnTo>
                    <a:pt x="2479" y="431186"/>
                  </a:lnTo>
                  <a:lnTo>
                    <a:pt x="9757" y="383497"/>
                  </a:lnTo>
                  <a:lnTo>
                    <a:pt x="21593" y="337468"/>
                  </a:lnTo>
                  <a:lnTo>
                    <a:pt x="37743" y="293341"/>
                  </a:lnTo>
                  <a:lnTo>
                    <a:pt x="57968" y="251356"/>
                  </a:lnTo>
                  <a:lnTo>
                    <a:pt x="82026" y="211756"/>
                  </a:lnTo>
                  <a:lnTo>
                    <a:pt x="109675" y="174782"/>
                  </a:lnTo>
                  <a:lnTo>
                    <a:pt x="140674" y="140674"/>
                  </a:lnTo>
                  <a:lnTo>
                    <a:pt x="174782" y="109675"/>
                  </a:lnTo>
                  <a:lnTo>
                    <a:pt x="211756" y="82026"/>
                  </a:lnTo>
                  <a:lnTo>
                    <a:pt x="251356" y="57968"/>
                  </a:lnTo>
                  <a:lnTo>
                    <a:pt x="293341" y="37743"/>
                  </a:lnTo>
                  <a:lnTo>
                    <a:pt x="337468" y="21593"/>
                  </a:lnTo>
                  <a:lnTo>
                    <a:pt x="383497" y="9757"/>
                  </a:lnTo>
                  <a:lnTo>
                    <a:pt x="431185" y="2479"/>
                  </a:lnTo>
                  <a:lnTo>
                    <a:pt x="480293" y="0"/>
                  </a:lnTo>
                  <a:lnTo>
                    <a:pt x="529400" y="2479"/>
                  </a:lnTo>
                  <a:lnTo>
                    <a:pt x="577088" y="9757"/>
                  </a:lnTo>
                  <a:lnTo>
                    <a:pt x="623117" y="21593"/>
                  </a:lnTo>
                  <a:lnTo>
                    <a:pt x="667245" y="37743"/>
                  </a:lnTo>
                  <a:lnTo>
                    <a:pt x="709229" y="57968"/>
                  </a:lnTo>
                  <a:lnTo>
                    <a:pt x="748829" y="82026"/>
                  </a:lnTo>
                  <a:lnTo>
                    <a:pt x="785804" y="109675"/>
                  </a:lnTo>
                  <a:lnTo>
                    <a:pt x="819911" y="140674"/>
                  </a:lnTo>
                  <a:lnTo>
                    <a:pt x="850911" y="174782"/>
                  </a:lnTo>
                  <a:lnTo>
                    <a:pt x="878560" y="211756"/>
                  </a:lnTo>
                  <a:lnTo>
                    <a:pt x="902617" y="251356"/>
                  </a:lnTo>
                  <a:lnTo>
                    <a:pt x="922842" y="293341"/>
                  </a:lnTo>
                  <a:lnTo>
                    <a:pt x="938993" y="337468"/>
                  </a:lnTo>
                  <a:lnTo>
                    <a:pt x="950829" y="383497"/>
                  </a:lnTo>
                  <a:lnTo>
                    <a:pt x="958107" y="431186"/>
                  </a:lnTo>
                  <a:lnTo>
                    <a:pt x="960586" y="480293"/>
                  </a:lnTo>
                  <a:lnTo>
                    <a:pt x="958107" y="529400"/>
                  </a:lnTo>
                  <a:lnTo>
                    <a:pt x="950829" y="577089"/>
                  </a:lnTo>
                  <a:lnTo>
                    <a:pt x="938993" y="623117"/>
                  </a:lnTo>
                  <a:lnTo>
                    <a:pt x="922842" y="667245"/>
                  </a:lnTo>
                  <a:lnTo>
                    <a:pt x="902617" y="709229"/>
                  </a:lnTo>
                  <a:lnTo>
                    <a:pt x="878560" y="748829"/>
                  </a:lnTo>
                  <a:lnTo>
                    <a:pt x="850911" y="785804"/>
                  </a:lnTo>
                  <a:lnTo>
                    <a:pt x="819911" y="819911"/>
                  </a:lnTo>
                  <a:lnTo>
                    <a:pt x="785804" y="850910"/>
                  </a:lnTo>
                  <a:lnTo>
                    <a:pt x="748829" y="878560"/>
                  </a:lnTo>
                  <a:lnTo>
                    <a:pt x="709229" y="902617"/>
                  </a:lnTo>
                  <a:lnTo>
                    <a:pt x="667245" y="922842"/>
                  </a:lnTo>
                  <a:lnTo>
                    <a:pt x="623117" y="938993"/>
                  </a:lnTo>
                  <a:lnTo>
                    <a:pt x="577088" y="950828"/>
                  </a:lnTo>
                  <a:lnTo>
                    <a:pt x="529400" y="958106"/>
                  </a:lnTo>
                  <a:lnTo>
                    <a:pt x="480293" y="960586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4908" y="6784542"/>
            <a:ext cx="5204460" cy="1624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3794760" indent="41275">
              <a:lnSpc>
                <a:spcPts val="2100"/>
              </a:lnSpc>
              <a:spcBef>
                <a:spcPts val="520"/>
              </a:spcBef>
            </a:pPr>
            <a:r>
              <a:rPr sz="2100" b="1" spc="-25" dirty="0">
                <a:solidFill>
                  <a:srgbClr val="00646B"/>
                </a:solidFill>
                <a:latin typeface="Verdana"/>
                <a:cs typeface="Verdana"/>
              </a:rPr>
              <a:t>Учёба</a:t>
            </a:r>
            <a:r>
              <a:rPr sz="2100" b="1" spc="-135" dirty="0">
                <a:solidFill>
                  <a:srgbClr val="00646B"/>
                </a:solidFill>
                <a:latin typeface="Verdana"/>
                <a:cs typeface="Verdana"/>
              </a:rPr>
              <a:t> </a:t>
            </a:r>
            <a:r>
              <a:rPr sz="2100" b="1" spc="-25" dirty="0">
                <a:solidFill>
                  <a:srgbClr val="00646B"/>
                </a:solidFill>
                <a:latin typeface="Verdana"/>
                <a:cs typeface="Verdana"/>
              </a:rPr>
              <a:t>за </a:t>
            </a:r>
            <a:r>
              <a:rPr sz="2100" b="1" spc="-10" dirty="0">
                <a:solidFill>
                  <a:srgbClr val="00646B"/>
                </a:solidFill>
                <a:latin typeface="Verdana"/>
                <a:cs typeface="Verdana"/>
              </a:rPr>
              <a:t>рубежом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4"/>
              </a:spcBef>
            </a:pPr>
            <a:endParaRPr sz="2100">
              <a:latin typeface="Verdana"/>
              <a:cs typeface="Verdana"/>
            </a:endParaRPr>
          </a:p>
          <a:p>
            <a:pPr marL="1276350" marR="5080" indent="-536575">
              <a:lnSpc>
                <a:spcPct val="71900"/>
              </a:lnSpc>
            </a:pPr>
            <a:r>
              <a:rPr sz="2000" b="1" spc="65" dirty="0">
                <a:latin typeface="Tahoma"/>
                <a:cs typeface="Tahoma"/>
              </a:rPr>
              <a:t>Каков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порядок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действий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после </a:t>
            </a:r>
            <a:r>
              <a:rPr sz="2000" b="1" spc="70" dirty="0">
                <a:latin typeface="Tahoma"/>
                <a:cs typeface="Tahoma"/>
              </a:rPr>
              <a:t>направления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за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рубеж?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3299" y="8696090"/>
            <a:ext cx="6073775" cy="85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1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прибытии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иностранный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</a:t>
            </a:r>
            <a:r>
              <a:rPr sz="1200" spc="1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после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прохождения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spc="-20" dirty="0">
                <a:latin typeface="Lucida Sans Unicode"/>
                <a:cs typeface="Lucida Sans Unicode"/>
              </a:rPr>
              <a:t>всех </a:t>
            </a:r>
            <a:r>
              <a:rPr sz="1200" dirty="0">
                <a:latin typeface="Lucida Sans Unicode"/>
                <a:cs typeface="Lucida Sans Unicode"/>
              </a:rPr>
              <a:t>необходимых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процедур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регистрации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программу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необходимо </a:t>
            </a:r>
            <a:r>
              <a:rPr sz="1200" dirty="0">
                <a:latin typeface="Arial Black"/>
                <a:cs typeface="Arial Black"/>
              </a:rPr>
              <a:t>сообщить</a:t>
            </a:r>
            <a:r>
              <a:rPr sz="1200" spc="41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вашему</a:t>
            </a:r>
            <a:r>
              <a:rPr sz="1200" spc="41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координатору</a:t>
            </a:r>
            <a:r>
              <a:rPr sz="1200" spc="430" dirty="0">
                <a:latin typeface="Arial Black"/>
                <a:cs typeface="Arial Black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44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Управлении</a:t>
            </a:r>
            <a:r>
              <a:rPr sz="1200" spc="44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международного </a:t>
            </a:r>
            <a:r>
              <a:rPr sz="1200" dirty="0">
                <a:latin typeface="Lucida Sans Unicode"/>
                <a:cs typeface="Lucida Sans Unicode"/>
              </a:rPr>
              <a:t>сотрудничества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65" dirty="0">
                <a:latin typeface="Lucida Sans Unicode"/>
                <a:cs typeface="Lucida Sans Unicode"/>
              </a:rPr>
              <a:t>  </a:t>
            </a:r>
            <a:r>
              <a:rPr lang="ru-RU" sz="1200" dirty="0">
                <a:latin typeface="Lucida Sans Unicode"/>
                <a:cs typeface="Lucida Sans Unicode"/>
              </a:rPr>
              <a:t>своем прибытии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зарубежный</a:t>
            </a:r>
            <a:r>
              <a:rPr sz="1200" spc="165" dirty="0">
                <a:latin typeface="Lucida Sans Unicode"/>
                <a:cs typeface="Lucida Sans Unicode"/>
              </a:rPr>
              <a:t>  </a:t>
            </a:r>
            <a:r>
              <a:rPr sz="1200" dirty="0" err="1" smtClean="0">
                <a:latin typeface="Lucida Sans Unicode"/>
                <a:cs typeface="Lucida Sans Unicode"/>
              </a:rPr>
              <a:t>университе</a:t>
            </a:r>
            <a:r>
              <a:rPr lang="ru-RU" sz="1200" dirty="0" smtClean="0">
                <a:latin typeface="Lucida Sans Unicode"/>
                <a:cs typeface="Lucida Sans Unicode"/>
              </a:rPr>
              <a:t>т</a:t>
            </a:r>
            <a:r>
              <a:rPr sz="1200" spc="-10" dirty="0" smtClean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10696575"/>
            <a:chOff x="0" y="0"/>
            <a:chExt cx="756285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2850" cy="10696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0838"/>
              <a:ext cx="948690" cy="38100"/>
            </a:xfrm>
            <a:custGeom>
              <a:avLst/>
              <a:gdLst/>
              <a:ahLst/>
              <a:cxnLst/>
              <a:rect l="l" t="t" r="r" b="b"/>
              <a:pathLst>
                <a:path w="948690" h="38100">
                  <a:moveTo>
                    <a:pt x="948661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48661" y="0"/>
                  </a:lnTo>
                  <a:lnTo>
                    <a:pt x="948661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4295"/>
              <a:ext cx="7562850" cy="7802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9138" y="210778"/>
              <a:ext cx="1847849" cy="5905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60701" y="4210448"/>
              <a:ext cx="1136015" cy="1136015"/>
            </a:xfrm>
            <a:custGeom>
              <a:avLst/>
              <a:gdLst/>
              <a:ahLst/>
              <a:cxnLst/>
              <a:rect l="l" t="t" r="r" b="b"/>
              <a:pathLst>
                <a:path w="1136015" h="1136014">
                  <a:moveTo>
                    <a:pt x="567775" y="1135551"/>
                  </a:moveTo>
                  <a:lnTo>
                    <a:pt x="518786" y="1133467"/>
                  </a:lnTo>
                  <a:lnTo>
                    <a:pt x="470953" y="1127329"/>
                  </a:lnTo>
                  <a:lnTo>
                    <a:pt x="424448" y="1117306"/>
                  </a:lnTo>
                  <a:lnTo>
                    <a:pt x="379441" y="1103570"/>
                  </a:lnTo>
                  <a:lnTo>
                    <a:pt x="336102" y="1086290"/>
                  </a:lnTo>
                  <a:lnTo>
                    <a:pt x="294603" y="1065637"/>
                  </a:lnTo>
                  <a:lnTo>
                    <a:pt x="255113" y="1041783"/>
                  </a:lnTo>
                  <a:lnTo>
                    <a:pt x="217803" y="1014896"/>
                  </a:lnTo>
                  <a:lnTo>
                    <a:pt x="182843" y="985148"/>
                  </a:lnTo>
                  <a:lnTo>
                    <a:pt x="150403" y="952708"/>
                  </a:lnTo>
                  <a:lnTo>
                    <a:pt x="120655" y="917748"/>
                  </a:lnTo>
                  <a:lnTo>
                    <a:pt x="93768" y="880438"/>
                  </a:lnTo>
                  <a:lnTo>
                    <a:pt x="69913" y="840948"/>
                  </a:lnTo>
                  <a:lnTo>
                    <a:pt x="49261" y="799448"/>
                  </a:lnTo>
                  <a:lnTo>
                    <a:pt x="31981" y="756110"/>
                  </a:lnTo>
                  <a:lnTo>
                    <a:pt x="18245" y="711103"/>
                  </a:lnTo>
                  <a:lnTo>
                    <a:pt x="8222" y="664598"/>
                  </a:lnTo>
                  <a:lnTo>
                    <a:pt x="2084" y="616765"/>
                  </a:lnTo>
                  <a:lnTo>
                    <a:pt x="0" y="567775"/>
                  </a:lnTo>
                  <a:lnTo>
                    <a:pt x="2084" y="518786"/>
                  </a:lnTo>
                  <a:lnTo>
                    <a:pt x="8222" y="470953"/>
                  </a:lnTo>
                  <a:lnTo>
                    <a:pt x="18245" y="424448"/>
                  </a:lnTo>
                  <a:lnTo>
                    <a:pt x="31981" y="379441"/>
                  </a:lnTo>
                  <a:lnTo>
                    <a:pt x="49261" y="336102"/>
                  </a:lnTo>
                  <a:lnTo>
                    <a:pt x="69913" y="294603"/>
                  </a:lnTo>
                  <a:lnTo>
                    <a:pt x="93768" y="255113"/>
                  </a:lnTo>
                  <a:lnTo>
                    <a:pt x="120655" y="217803"/>
                  </a:lnTo>
                  <a:lnTo>
                    <a:pt x="150403" y="182843"/>
                  </a:lnTo>
                  <a:lnTo>
                    <a:pt x="182843" y="150403"/>
                  </a:lnTo>
                  <a:lnTo>
                    <a:pt x="217803" y="120655"/>
                  </a:lnTo>
                  <a:lnTo>
                    <a:pt x="255113" y="93768"/>
                  </a:lnTo>
                  <a:lnTo>
                    <a:pt x="294603" y="69913"/>
                  </a:lnTo>
                  <a:lnTo>
                    <a:pt x="336102" y="49261"/>
                  </a:lnTo>
                  <a:lnTo>
                    <a:pt x="379441" y="31981"/>
                  </a:lnTo>
                  <a:lnTo>
                    <a:pt x="424448" y="18245"/>
                  </a:lnTo>
                  <a:lnTo>
                    <a:pt x="470953" y="8222"/>
                  </a:lnTo>
                  <a:lnTo>
                    <a:pt x="518786" y="2084"/>
                  </a:lnTo>
                  <a:lnTo>
                    <a:pt x="567775" y="0"/>
                  </a:lnTo>
                  <a:lnTo>
                    <a:pt x="616765" y="2084"/>
                  </a:lnTo>
                  <a:lnTo>
                    <a:pt x="664598" y="8222"/>
                  </a:lnTo>
                  <a:lnTo>
                    <a:pt x="711103" y="18245"/>
                  </a:lnTo>
                  <a:lnTo>
                    <a:pt x="756110" y="31981"/>
                  </a:lnTo>
                  <a:lnTo>
                    <a:pt x="799448" y="49261"/>
                  </a:lnTo>
                  <a:lnTo>
                    <a:pt x="840948" y="69913"/>
                  </a:lnTo>
                  <a:lnTo>
                    <a:pt x="880438" y="93768"/>
                  </a:lnTo>
                  <a:lnTo>
                    <a:pt x="917748" y="120655"/>
                  </a:lnTo>
                  <a:lnTo>
                    <a:pt x="952708" y="150403"/>
                  </a:lnTo>
                  <a:lnTo>
                    <a:pt x="985148" y="182843"/>
                  </a:lnTo>
                  <a:lnTo>
                    <a:pt x="1014896" y="217803"/>
                  </a:lnTo>
                  <a:lnTo>
                    <a:pt x="1041783" y="255113"/>
                  </a:lnTo>
                  <a:lnTo>
                    <a:pt x="1065637" y="294603"/>
                  </a:lnTo>
                  <a:lnTo>
                    <a:pt x="1086290" y="336102"/>
                  </a:lnTo>
                  <a:lnTo>
                    <a:pt x="1103570" y="379441"/>
                  </a:lnTo>
                  <a:lnTo>
                    <a:pt x="1117306" y="424448"/>
                  </a:lnTo>
                  <a:lnTo>
                    <a:pt x="1127329" y="470953"/>
                  </a:lnTo>
                  <a:lnTo>
                    <a:pt x="1133467" y="518786"/>
                  </a:lnTo>
                  <a:lnTo>
                    <a:pt x="1135551" y="567775"/>
                  </a:lnTo>
                  <a:lnTo>
                    <a:pt x="1133467" y="616765"/>
                  </a:lnTo>
                  <a:lnTo>
                    <a:pt x="1127329" y="664598"/>
                  </a:lnTo>
                  <a:lnTo>
                    <a:pt x="1117306" y="711103"/>
                  </a:lnTo>
                  <a:lnTo>
                    <a:pt x="1103570" y="756110"/>
                  </a:lnTo>
                  <a:lnTo>
                    <a:pt x="1086290" y="799448"/>
                  </a:lnTo>
                  <a:lnTo>
                    <a:pt x="1065637" y="840948"/>
                  </a:lnTo>
                  <a:lnTo>
                    <a:pt x="1041783" y="880438"/>
                  </a:lnTo>
                  <a:lnTo>
                    <a:pt x="1014896" y="917748"/>
                  </a:lnTo>
                  <a:lnTo>
                    <a:pt x="985148" y="952708"/>
                  </a:lnTo>
                  <a:lnTo>
                    <a:pt x="952708" y="985148"/>
                  </a:lnTo>
                  <a:lnTo>
                    <a:pt x="917748" y="1014896"/>
                  </a:lnTo>
                  <a:lnTo>
                    <a:pt x="880438" y="1041783"/>
                  </a:lnTo>
                  <a:lnTo>
                    <a:pt x="840948" y="1065637"/>
                  </a:lnTo>
                  <a:lnTo>
                    <a:pt x="799448" y="1086290"/>
                  </a:lnTo>
                  <a:lnTo>
                    <a:pt x="756110" y="1103570"/>
                  </a:lnTo>
                  <a:lnTo>
                    <a:pt x="711103" y="1117306"/>
                  </a:lnTo>
                  <a:lnTo>
                    <a:pt x="664598" y="1127329"/>
                  </a:lnTo>
                  <a:lnTo>
                    <a:pt x="616765" y="1133467"/>
                  </a:lnTo>
                  <a:lnTo>
                    <a:pt x="567775" y="1135551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662651"/>
              <a:ext cx="3052335" cy="8477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856785"/>
              <a:ext cx="547370" cy="504825"/>
            </a:xfrm>
            <a:custGeom>
              <a:avLst/>
              <a:gdLst/>
              <a:ahLst/>
              <a:cxnLst/>
              <a:rect l="l" t="t" r="r" b="b"/>
              <a:pathLst>
                <a:path w="547370" h="504825">
                  <a:moveTo>
                    <a:pt x="547192" y="250596"/>
                  </a:moveTo>
                  <a:lnTo>
                    <a:pt x="546011" y="248196"/>
                  </a:lnTo>
                  <a:lnTo>
                    <a:pt x="543839" y="246799"/>
                  </a:lnTo>
                  <a:lnTo>
                    <a:pt x="539292" y="243484"/>
                  </a:lnTo>
                  <a:lnTo>
                    <a:pt x="539292" y="253187"/>
                  </a:lnTo>
                  <a:lnTo>
                    <a:pt x="203466" y="496798"/>
                  </a:lnTo>
                  <a:lnTo>
                    <a:pt x="203517" y="425361"/>
                  </a:lnTo>
                  <a:lnTo>
                    <a:pt x="432612" y="259168"/>
                  </a:lnTo>
                  <a:lnTo>
                    <a:pt x="434594" y="257581"/>
                  </a:lnTo>
                  <a:lnTo>
                    <a:pt x="435978" y="255181"/>
                  </a:lnTo>
                  <a:lnTo>
                    <a:pt x="435978" y="250190"/>
                  </a:lnTo>
                  <a:lnTo>
                    <a:pt x="434797" y="247802"/>
                  </a:lnTo>
                  <a:lnTo>
                    <a:pt x="432612" y="246405"/>
                  </a:lnTo>
                  <a:lnTo>
                    <a:pt x="428078" y="243103"/>
                  </a:lnTo>
                  <a:lnTo>
                    <a:pt x="428078" y="252793"/>
                  </a:lnTo>
                  <a:lnTo>
                    <a:pt x="203530" y="415683"/>
                  </a:lnTo>
                  <a:lnTo>
                    <a:pt x="203593" y="338594"/>
                  </a:lnTo>
                  <a:lnTo>
                    <a:pt x="321792" y="252793"/>
                  </a:lnTo>
                  <a:lnTo>
                    <a:pt x="203720" y="166674"/>
                  </a:lnTo>
                  <a:lnTo>
                    <a:pt x="203784" y="89217"/>
                  </a:lnTo>
                  <a:lnTo>
                    <a:pt x="428078" y="252793"/>
                  </a:lnTo>
                  <a:lnTo>
                    <a:pt x="428078" y="243103"/>
                  </a:lnTo>
                  <a:lnTo>
                    <a:pt x="203796" y="79425"/>
                  </a:lnTo>
                  <a:lnTo>
                    <a:pt x="203860" y="8382"/>
                  </a:lnTo>
                  <a:lnTo>
                    <a:pt x="539292" y="253187"/>
                  </a:lnTo>
                  <a:lnTo>
                    <a:pt x="539292" y="243484"/>
                  </a:lnTo>
                  <a:lnTo>
                    <a:pt x="217322" y="8382"/>
                  </a:lnTo>
                  <a:lnTo>
                    <a:pt x="207213" y="1003"/>
                  </a:lnTo>
                  <a:lnTo>
                    <a:pt x="205435" y="406"/>
                  </a:lnTo>
                  <a:lnTo>
                    <a:pt x="202679" y="406"/>
                  </a:lnTo>
                  <a:lnTo>
                    <a:pt x="201485" y="596"/>
                  </a:lnTo>
                  <a:lnTo>
                    <a:pt x="200304" y="1193"/>
                  </a:lnTo>
                  <a:lnTo>
                    <a:pt x="197739" y="2590"/>
                  </a:lnTo>
                  <a:lnTo>
                    <a:pt x="195961" y="5384"/>
                  </a:lnTo>
                  <a:lnTo>
                    <a:pt x="195961" y="8382"/>
                  </a:lnTo>
                  <a:lnTo>
                    <a:pt x="195897" y="73672"/>
                  </a:lnTo>
                  <a:lnTo>
                    <a:pt x="195897" y="83451"/>
                  </a:lnTo>
                  <a:lnTo>
                    <a:pt x="195834" y="160921"/>
                  </a:lnTo>
                  <a:lnTo>
                    <a:pt x="195681" y="160820"/>
                  </a:lnTo>
                  <a:lnTo>
                    <a:pt x="195681" y="344322"/>
                  </a:lnTo>
                  <a:lnTo>
                    <a:pt x="195618" y="421411"/>
                  </a:lnTo>
                  <a:lnTo>
                    <a:pt x="92252" y="496392"/>
                  </a:lnTo>
                  <a:lnTo>
                    <a:pt x="92278" y="419379"/>
                  </a:lnTo>
                  <a:lnTo>
                    <a:pt x="195681" y="344322"/>
                  </a:lnTo>
                  <a:lnTo>
                    <a:pt x="195681" y="160820"/>
                  </a:lnTo>
                  <a:lnTo>
                    <a:pt x="92405" y="85458"/>
                  </a:lnTo>
                  <a:lnTo>
                    <a:pt x="92443" y="7988"/>
                  </a:lnTo>
                  <a:lnTo>
                    <a:pt x="195897" y="83451"/>
                  </a:lnTo>
                  <a:lnTo>
                    <a:pt x="195897" y="73672"/>
                  </a:lnTo>
                  <a:lnTo>
                    <a:pt x="105918" y="7988"/>
                  </a:lnTo>
                  <a:lnTo>
                    <a:pt x="95808" y="596"/>
                  </a:lnTo>
                  <a:lnTo>
                    <a:pt x="94221" y="0"/>
                  </a:lnTo>
                  <a:lnTo>
                    <a:pt x="91262" y="0"/>
                  </a:lnTo>
                  <a:lnTo>
                    <a:pt x="90068" y="203"/>
                  </a:lnTo>
                  <a:lnTo>
                    <a:pt x="88887" y="800"/>
                  </a:lnTo>
                  <a:lnTo>
                    <a:pt x="86321" y="2197"/>
                  </a:lnTo>
                  <a:lnTo>
                    <a:pt x="84543" y="4991"/>
                  </a:lnTo>
                  <a:lnTo>
                    <a:pt x="84505" y="79692"/>
                  </a:lnTo>
                  <a:lnTo>
                    <a:pt x="0" y="18034"/>
                  </a:lnTo>
                  <a:lnTo>
                    <a:pt x="0" y="486346"/>
                  </a:lnTo>
                  <a:lnTo>
                    <a:pt x="84366" y="425119"/>
                  </a:lnTo>
                  <a:lnTo>
                    <a:pt x="84340" y="499389"/>
                  </a:lnTo>
                  <a:lnTo>
                    <a:pt x="85928" y="502183"/>
                  </a:lnTo>
                  <a:lnTo>
                    <a:pt x="89877" y="504177"/>
                  </a:lnTo>
                  <a:lnTo>
                    <a:pt x="91059" y="504380"/>
                  </a:lnTo>
                  <a:lnTo>
                    <a:pt x="93827" y="504380"/>
                  </a:lnTo>
                  <a:lnTo>
                    <a:pt x="95402" y="503783"/>
                  </a:lnTo>
                  <a:lnTo>
                    <a:pt x="105587" y="496392"/>
                  </a:lnTo>
                  <a:lnTo>
                    <a:pt x="195618" y="431088"/>
                  </a:lnTo>
                  <a:lnTo>
                    <a:pt x="195567" y="499795"/>
                  </a:lnTo>
                  <a:lnTo>
                    <a:pt x="197142" y="502577"/>
                  </a:lnTo>
                  <a:lnTo>
                    <a:pt x="201091" y="504583"/>
                  </a:lnTo>
                  <a:lnTo>
                    <a:pt x="202285" y="504774"/>
                  </a:lnTo>
                  <a:lnTo>
                    <a:pt x="205041" y="504774"/>
                  </a:lnTo>
                  <a:lnTo>
                    <a:pt x="543839" y="259575"/>
                  </a:lnTo>
                  <a:lnTo>
                    <a:pt x="547192" y="255587"/>
                  </a:lnTo>
                  <a:lnTo>
                    <a:pt x="547192" y="250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384" y="5744990"/>
              <a:ext cx="523874" cy="523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4830" y="5785382"/>
              <a:ext cx="438149" cy="4381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33682" y="5744990"/>
              <a:ext cx="466724" cy="466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4240" y="5744990"/>
              <a:ext cx="438149" cy="4381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3299" y="1213435"/>
            <a:ext cx="6073775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протяжении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всего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периода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следует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spc="-55" dirty="0">
                <a:latin typeface="Arial Black"/>
                <a:cs typeface="Arial Black"/>
              </a:rPr>
              <a:t>заблаговременно </a:t>
            </a:r>
            <a:r>
              <a:rPr sz="1200" dirty="0" err="1">
                <a:latin typeface="Arial Black"/>
                <a:cs typeface="Arial Black"/>
              </a:rPr>
              <a:t>информировать</a:t>
            </a:r>
            <a:r>
              <a:rPr sz="1200" spc="305" dirty="0">
                <a:latin typeface="Arial Black"/>
                <a:cs typeface="Arial Black"/>
              </a:rPr>
              <a:t>  </a:t>
            </a:r>
            <a:r>
              <a:rPr sz="1200" dirty="0" err="1" smtClean="0">
                <a:latin typeface="Arial Black"/>
                <a:cs typeface="Arial Black"/>
              </a:rPr>
              <a:t>координатора</a:t>
            </a:r>
            <a:r>
              <a:rPr sz="1200" spc="320" dirty="0" smtClean="0">
                <a:latin typeface="Arial Black"/>
                <a:cs typeface="Arial Black"/>
              </a:rPr>
              <a:t>   </a:t>
            </a:r>
            <a:r>
              <a:rPr sz="1200" dirty="0" err="1">
                <a:latin typeface="Lucida Sans Unicode"/>
                <a:cs typeface="Lucida Sans Unicode"/>
              </a:rPr>
              <a:t>из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lang="ru-RU" sz="1200" spc="335" dirty="0" smtClean="0">
                <a:latin typeface="Lucida Sans Unicode"/>
                <a:cs typeface="Lucida Sans Unicode"/>
              </a:rPr>
              <a:t>отдела международных связей </a:t>
            </a:r>
            <a:r>
              <a:rPr sz="1200" dirty="0" smtClean="0">
                <a:latin typeface="Lucida Sans Unicode"/>
                <a:cs typeface="Lucida Sans Unicode"/>
              </a:rPr>
              <a:t>и</a:t>
            </a:r>
            <a:r>
              <a:rPr sz="1200" spc="150" dirty="0" smtClean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работников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деканата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факультета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4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всех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внештатных </a:t>
            </a:r>
            <a:r>
              <a:rPr sz="1200" dirty="0">
                <a:latin typeface="Lucida Sans Unicode"/>
                <a:cs typeface="Lucida Sans Unicode"/>
              </a:rPr>
              <a:t>ситуациях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9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возникающих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ходе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0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таким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случаям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95" dirty="0">
                <a:latin typeface="Tahoma"/>
                <a:cs typeface="Tahoma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например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относится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утрата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документов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4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удостоверяющих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личность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проблемы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spc="-50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академической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успеваемостью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7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необходимость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изменения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даты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возвращения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Финуниверситет</a:t>
            </a:r>
            <a:r>
              <a:rPr sz="1200" spc="3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3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другие</a:t>
            </a:r>
            <a:r>
              <a:rPr sz="1200" spc="3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ситуации</a:t>
            </a:r>
            <a:r>
              <a:rPr sz="1200" b="1" dirty="0">
                <a:latin typeface="Tahoma"/>
                <a:cs typeface="Tahoma"/>
              </a:rPr>
              <a:t>,</a:t>
            </a:r>
            <a:r>
              <a:rPr sz="1200" b="1" spc="375" dirty="0">
                <a:latin typeface="Tahoma"/>
                <a:cs typeface="Tahoma"/>
              </a:rPr>
              <a:t>  </a:t>
            </a:r>
            <a:r>
              <a:rPr sz="1200" dirty="0">
                <a:latin typeface="Arial Black"/>
                <a:cs typeface="Arial Black"/>
              </a:rPr>
              <a:t>требующие</a:t>
            </a:r>
            <a:r>
              <a:rPr sz="1200" spc="325" dirty="0">
                <a:latin typeface="Arial Black"/>
                <a:cs typeface="Arial Black"/>
              </a:rPr>
              <a:t>  </a:t>
            </a:r>
            <a:r>
              <a:rPr sz="1200" spc="-25" dirty="0">
                <a:latin typeface="Arial Black"/>
                <a:cs typeface="Arial Black"/>
              </a:rPr>
              <a:t>оперативного реагирования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Помните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обязаны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соблюдать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сроки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0" dirty="0">
                <a:latin typeface="Tahoma"/>
                <a:cs typeface="Tahoma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установленные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вашим</a:t>
            </a:r>
            <a:r>
              <a:rPr lang="ru-RU" sz="1200" spc="135" dirty="0">
                <a:latin typeface="Lucida Sans Unicode"/>
                <a:cs typeface="Lucida Sans Unicode"/>
              </a:rPr>
              <a:t> </a:t>
            </a:r>
            <a:r>
              <a:rPr lang="ru-RU" sz="1200" spc="135" dirty="0" smtClean="0">
                <a:latin typeface="Lucida Sans Unicode"/>
                <a:cs typeface="Lucida Sans Unicode"/>
              </a:rPr>
              <a:t>заявлением о направлении на обучение</a:t>
            </a:r>
            <a:r>
              <a:rPr sz="1200" dirty="0" smtClean="0">
                <a:latin typeface="Tahoma"/>
                <a:cs typeface="Tahoma"/>
              </a:rPr>
              <a:t>,</a:t>
            </a:r>
            <a:r>
              <a:rPr sz="1200" spc="145" dirty="0" smtClean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а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их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нарушение</a:t>
            </a:r>
            <a:r>
              <a:rPr sz="1200" spc="1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повлечь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за </a:t>
            </a:r>
            <a:r>
              <a:rPr sz="1200" spc="-10" dirty="0">
                <a:latin typeface="Lucida Sans Unicode"/>
                <a:cs typeface="Lucida Sans Unicode"/>
              </a:rPr>
              <a:t>собой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соответствующие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D82125"/>
                </a:solidFill>
                <a:latin typeface="Arial Black"/>
                <a:cs typeface="Arial Black"/>
              </a:rPr>
              <a:t>дисциплинарные</a:t>
            </a:r>
            <a:r>
              <a:rPr sz="1200" spc="-7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взыскания</a:t>
            </a:r>
            <a:r>
              <a:rPr sz="1200" b="1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9031" y="6943490"/>
            <a:ext cx="6073775" cy="273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первую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очередь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необходимо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Arial Black"/>
                <a:cs typeface="Arial Black"/>
              </a:rPr>
              <a:t>прийти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деканат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и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сообщить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о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вашем </a:t>
            </a:r>
            <a:r>
              <a:rPr sz="1200" dirty="0">
                <a:latin typeface="Arial Black"/>
                <a:cs typeface="Arial Black"/>
              </a:rPr>
              <a:t>возвращении</a:t>
            </a:r>
            <a:r>
              <a:rPr sz="1200" spc="229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подготовки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соответствующего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приказа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деканате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вам </a:t>
            </a:r>
            <a:r>
              <a:rPr sz="1200" dirty="0">
                <a:latin typeface="Lucida Sans Unicode"/>
                <a:cs typeface="Lucida Sans Unicode"/>
              </a:rPr>
              <a:t>помогут</a:t>
            </a:r>
            <a:r>
              <a:rPr sz="1200" spc="3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договориться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преподавателями</a:t>
            </a:r>
            <a:r>
              <a:rPr sz="1200" spc="3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признании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результатов </a:t>
            </a:r>
            <a:r>
              <a:rPr sz="1200" dirty="0">
                <a:latin typeface="Lucida Sans Unicode"/>
                <a:cs typeface="Lucida Sans Unicode"/>
              </a:rPr>
              <a:t>мобильности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сдаче</a:t>
            </a:r>
            <a:r>
              <a:rPr sz="1200" spc="8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оставшихся</a:t>
            </a:r>
            <a:r>
              <a:rPr sz="1200" spc="90" dirty="0">
                <a:latin typeface="Arial Black"/>
                <a:cs typeface="Arial Black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дисциплин</a:t>
            </a:r>
            <a:r>
              <a:rPr sz="1200" spc="-20" dirty="0">
                <a:latin typeface="Tahoma"/>
                <a:cs typeface="Tahoma"/>
              </a:rPr>
              <a:t>.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того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чтобы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результаты </a:t>
            </a:r>
            <a:r>
              <a:rPr sz="1200" dirty="0">
                <a:latin typeface="Lucida Sans Unicode"/>
                <a:cs typeface="Lucida Sans Unicode"/>
              </a:rPr>
              <a:t>вашего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вузе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партнёре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были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признаны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2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необходимо </a:t>
            </a:r>
            <a:r>
              <a:rPr sz="1200" dirty="0">
                <a:latin typeface="Lucida Sans Unicode"/>
                <a:cs typeface="Lucida Sans Unicode"/>
              </a:rPr>
              <a:t>представить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транскрипт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42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выданный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иностранным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университетом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spc="-50" dirty="0">
                <a:latin typeface="Lucida Sans Unicode"/>
                <a:cs typeface="Lucida Sans Unicode"/>
              </a:rPr>
              <a:t>и </a:t>
            </a:r>
            <a:r>
              <a:rPr sz="1200" dirty="0">
                <a:latin typeface="Lucida Sans Unicode"/>
                <a:cs typeface="Lucida Sans Unicode"/>
              </a:rPr>
              <a:t>переведенный</a:t>
            </a:r>
            <a:r>
              <a:rPr sz="1200" spc="8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8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русский</a:t>
            </a:r>
            <a:r>
              <a:rPr sz="1200" spc="85" dirty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язык</a:t>
            </a:r>
            <a:r>
              <a:rPr lang="ru-RU" sz="1200" dirty="0" smtClean="0">
                <a:latin typeface="Tahoma"/>
                <a:cs typeface="Tahoma"/>
              </a:rPr>
              <a:t>. После окончания программы необходимо предоставить отзыв о программе академического обмена </a:t>
            </a:r>
            <a:r>
              <a:rPr lang="ru-RU" sz="1200" smtClean="0">
                <a:latin typeface="Tahoma"/>
                <a:cs typeface="Tahoma"/>
              </a:rPr>
              <a:t>с фото</a:t>
            </a:r>
            <a:r>
              <a:rPr sz="1200" smtClean="0">
                <a:latin typeface="Tahoma"/>
                <a:cs typeface="Tahoma"/>
              </a:rPr>
              <a:t>.</a:t>
            </a:r>
            <a:r>
              <a:rPr sz="1200" spc="300" smtClean="0">
                <a:latin typeface="Tahoma"/>
                <a:cs typeface="Tahoma"/>
              </a:rPr>
              <a:t> </a:t>
            </a:r>
            <a:r>
              <a:rPr sz="1200" spc="50" dirty="0">
                <a:latin typeface="Lucida Sans Unicode"/>
                <a:cs typeface="Lucida Sans Unicode"/>
              </a:rPr>
              <a:t>Ваш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опыт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будет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необычайно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полезен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будущим</a:t>
            </a:r>
            <a:r>
              <a:rPr sz="1200" spc="29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участникам </a:t>
            </a:r>
            <a:r>
              <a:rPr sz="1200" dirty="0">
                <a:latin typeface="Lucida Sans Unicode"/>
                <a:cs typeface="Lucida Sans Unicode"/>
              </a:rPr>
              <a:t>программы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«</a:t>
            </a:r>
            <a:r>
              <a:rPr sz="1200" dirty="0">
                <a:latin typeface="Lucida Sans Unicode"/>
                <a:cs typeface="Lucida Sans Unicode"/>
              </a:rPr>
              <a:t>Включённое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обучение</a:t>
            </a:r>
            <a:r>
              <a:rPr sz="1200" spc="-10" dirty="0">
                <a:latin typeface="Tahoma"/>
                <a:cs typeface="Tahoma"/>
              </a:rPr>
              <a:t>».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200" dirty="0">
              <a:latin typeface="Tahoma"/>
              <a:cs typeface="Tahoma"/>
            </a:endParaRPr>
          </a:p>
          <a:p>
            <a:pPr marL="473075">
              <a:lnSpc>
                <a:spcPct val="100000"/>
              </a:lnSpc>
            </a:pPr>
            <a:r>
              <a:rPr sz="1600" b="1" i="1" spc="-40" dirty="0">
                <a:latin typeface="Verdana"/>
                <a:cs typeface="Verdana"/>
              </a:rPr>
              <a:t>Обучение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95" dirty="0">
                <a:latin typeface="Verdana"/>
                <a:cs typeface="Verdana"/>
              </a:rPr>
              <a:t>в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20" dirty="0">
                <a:latin typeface="Verdana"/>
                <a:cs typeface="Verdana"/>
              </a:rPr>
              <a:t>иностранном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25" dirty="0">
                <a:latin typeface="Verdana"/>
                <a:cs typeface="Verdana"/>
              </a:rPr>
              <a:t>университете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345" dirty="0">
                <a:latin typeface="Verdana"/>
                <a:cs typeface="Verdana"/>
              </a:rPr>
              <a:t>–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25" dirty="0">
                <a:latin typeface="Verdana"/>
                <a:cs typeface="Verdana"/>
              </a:rPr>
              <a:t>это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1020" y="9557673"/>
            <a:ext cx="58896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5"/>
              </a:lnSpc>
              <a:spcBef>
                <a:spcPts val="100"/>
              </a:spcBef>
            </a:pPr>
            <a:r>
              <a:rPr sz="1600" b="1" i="1" spc="-45" dirty="0">
                <a:latin typeface="Verdana"/>
                <a:cs typeface="Verdana"/>
              </a:rPr>
              <a:t>отличный</a:t>
            </a:r>
            <a:r>
              <a:rPr sz="1600" b="1" i="1" spc="-85" dirty="0">
                <a:latin typeface="Verdana"/>
                <a:cs typeface="Verdana"/>
              </a:rPr>
              <a:t> </a:t>
            </a:r>
            <a:r>
              <a:rPr sz="1600" b="1" i="1" dirty="0">
                <a:latin typeface="Verdana"/>
                <a:cs typeface="Verdana"/>
              </a:rPr>
              <a:t>шанс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30" dirty="0">
                <a:latin typeface="Verdana"/>
                <a:cs typeface="Verdana"/>
              </a:rPr>
              <a:t>не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35" dirty="0">
                <a:latin typeface="Verdana"/>
                <a:cs typeface="Verdana"/>
              </a:rPr>
              <a:t>только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25" dirty="0">
                <a:latin typeface="Verdana"/>
                <a:cs typeface="Verdana"/>
              </a:rPr>
              <a:t>приобрести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новые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350"/>
              </a:lnSpc>
            </a:pPr>
            <a:r>
              <a:rPr sz="1600" b="1" i="1" spc="-55" dirty="0">
                <a:latin typeface="Verdana"/>
                <a:cs typeface="Verdana"/>
              </a:rPr>
              <a:t>знания,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35" dirty="0">
                <a:latin typeface="Verdana"/>
                <a:cs typeface="Verdana"/>
              </a:rPr>
              <a:t>но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dirty="0">
                <a:latin typeface="Verdana"/>
                <a:cs typeface="Verdana"/>
              </a:rPr>
              <a:t>и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95" dirty="0">
                <a:latin typeface="Verdana"/>
                <a:cs typeface="Verdana"/>
              </a:rPr>
              <a:t>по-</a:t>
            </a:r>
            <a:r>
              <a:rPr sz="1600" b="1" i="1" spc="-20" dirty="0">
                <a:latin typeface="Verdana"/>
                <a:cs typeface="Verdana"/>
              </a:rPr>
              <a:t>настоящему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35" dirty="0">
                <a:latin typeface="Verdana"/>
                <a:cs typeface="Verdana"/>
              </a:rPr>
              <a:t>изменить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55" dirty="0">
                <a:latin typeface="Verdana"/>
                <a:cs typeface="Verdana"/>
              </a:rPr>
              <a:t>свою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жизнь.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635"/>
              </a:lnSpc>
            </a:pPr>
            <a:r>
              <a:rPr sz="1600" b="1" i="1" spc="-45" dirty="0">
                <a:latin typeface="Verdana"/>
                <a:cs typeface="Verdana"/>
              </a:rPr>
              <a:t>Не</a:t>
            </a:r>
            <a:r>
              <a:rPr sz="1600" b="1" i="1" spc="-95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упустите</a:t>
            </a:r>
            <a:r>
              <a:rPr sz="1600" b="1" i="1" spc="-95" dirty="0">
                <a:latin typeface="Verdana"/>
                <a:cs typeface="Verdana"/>
              </a:rPr>
              <a:t> </a:t>
            </a:r>
            <a:r>
              <a:rPr sz="1600" b="1" i="1" spc="-20" dirty="0">
                <a:latin typeface="Verdana"/>
                <a:cs typeface="Verdana"/>
              </a:rPr>
              <a:t>его!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271" y="3829706"/>
            <a:ext cx="5501640" cy="1518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392170" indent="112395">
              <a:lnSpc>
                <a:spcPts val="1650"/>
              </a:lnSpc>
              <a:spcBef>
                <a:spcPts val="480"/>
              </a:spcBef>
            </a:pPr>
            <a:r>
              <a:rPr sz="1700" b="1" spc="-35" dirty="0">
                <a:solidFill>
                  <a:srgbClr val="00646B"/>
                </a:solidFill>
                <a:latin typeface="Verdana"/>
                <a:cs typeface="Verdana"/>
              </a:rPr>
              <a:t>Возвращение</a:t>
            </a:r>
            <a:r>
              <a:rPr sz="1700" b="1" spc="-60" dirty="0">
                <a:solidFill>
                  <a:srgbClr val="00646B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00646B"/>
                </a:solidFill>
                <a:latin typeface="Verdana"/>
                <a:cs typeface="Verdana"/>
              </a:rPr>
              <a:t>в </a:t>
            </a:r>
            <a:r>
              <a:rPr sz="1700" b="1" spc="-10" dirty="0">
                <a:solidFill>
                  <a:srgbClr val="00646B"/>
                </a:solidFill>
                <a:latin typeface="Verdana"/>
                <a:cs typeface="Verdana"/>
              </a:rPr>
              <a:t>Финуниверситет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700">
              <a:latin typeface="Verdana"/>
              <a:cs typeface="Verdana"/>
            </a:endParaRPr>
          </a:p>
          <a:p>
            <a:pPr marL="713740" marR="5080" indent="166370">
              <a:lnSpc>
                <a:spcPct val="71900"/>
              </a:lnSpc>
            </a:pPr>
            <a:r>
              <a:rPr sz="2000" b="1" spc="65" dirty="0">
                <a:latin typeface="Tahoma"/>
                <a:cs typeface="Tahoma"/>
              </a:rPr>
              <a:t>Что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необходимо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сделать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после возвращения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Финуниверситет?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031" y="6468591"/>
            <a:ext cx="1247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Lucida Sans Unicode"/>
                <a:cs typeface="Lucida Sans Unicode"/>
              </a:rPr>
              <a:t>Прийти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в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деканат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1314" y="6367149"/>
            <a:ext cx="1520190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 err="1">
                <a:latin typeface="Lucida Sans Unicode"/>
                <a:cs typeface="Lucida Sans Unicode"/>
              </a:rPr>
              <a:t>Принести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-10" dirty="0" err="1" smtClean="0">
                <a:latin typeface="Lucida Sans Unicode"/>
                <a:cs typeface="Lucida Sans Unicode"/>
              </a:rPr>
              <a:t>транскрипт</a:t>
            </a:r>
            <a:endParaRPr lang="ru-RU" sz="1100" spc="-10" dirty="0" smtClean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 smtClean="0">
                <a:latin typeface="Lucida Sans Unicode"/>
                <a:cs typeface="Lucida Sans Unicode"/>
              </a:rPr>
              <a:t>с заверенным УМД переводом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7721" y="6468591"/>
            <a:ext cx="11493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Lucida Sans Unicode"/>
                <a:cs typeface="Lucida Sans Unicode"/>
              </a:rPr>
              <a:t>Сдать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предметы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63868" y="6468591"/>
            <a:ext cx="1123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Написать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отзыв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77241" y="5948431"/>
            <a:ext cx="3905885" cy="128905"/>
            <a:chOff x="1877241" y="5948431"/>
            <a:chExt cx="3905885" cy="128905"/>
          </a:xfrm>
        </p:grpSpPr>
        <p:sp>
          <p:nvSpPr>
            <p:cNvPr id="23" name="object 23"/>
            <p:cNvSpPr/>
            <p:nvPr/>
          </p:nvSpPr>
          <p:spPr>
            <a:xfrm>
              <a:off x="1877241" y="6005581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30541" y="0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50633" y="5962719"/>
              <a:ext cx="57150" cy="85725"/>
            </a:xfrm>
            <a:custGeom>
              <a:avLst/>
              <a:gdLst/>
              <a:ahLst/>
              <a:cxnLst/>
              <a:rect l="l" t="t" r="r" b="b"/>
              <a:pathLst>
                <a:path w="57150" h="85725">
                  <a:moveTo>
                    <a:pt x="0" y="0"/>
                  </a:moveTo>
                  <a:lnTo>
                    <a:pt x="57150" y="42862"/>
                  </a:lnTo>
                  <a:lnTo>
                    <a:pt x="0" y="85724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65380" y="6005581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>
                  <a:moveTo>
                    <a:pt x="0" y="0"/>
                  </a:moveTo>
                  <a:lnTo>
                    <a:pt x="630541" y="0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771" y="5962719"/>
              <a:ext cx="57150" cy="85725"/>
            </a:xfrm>
            <a:custGeom>
              <a:avLst/>
              <a:gdLst/>
              <a:ahLst/>
              <a:cxnLst/>
              <a:rect l="l" t="t" r="r" b="b"/>
              <a:pathLst>
                <a:path w="57150" h="85725">
                  <a:moveTo>
                    <a:pt x="0" y="0"/>
                  </a:moveTo>
                  <a:lnTo>
                    <a:pt x="57150" y="42862"/>
                  </a:lnTo>
                  <a:lnTo>
                    <a:pt x="0" y="85724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8286" y="6019869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>
                  <a:moveTo>
                    <a:pt x="0" y="0"/>
                  </a:moveTo>
                  <a:lnTo>
                    <a:pt x="630541" y="0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1677" y="5977006"/>
              <a:ext cx="57150" cy="85725"/>
            </a:xfrm>
            <a:custGeom>
              <a:avLst/>
              <a:gdLst/>
              <a:ahLst/>
              <a:cxnLst/>
              <a:rect l="l" t="t" r="r" b="b"/>
              <a:pathLst>
                <a:path w="57150" h="85725">
                  <a:moveTo>
                    <a:pt x="0" y="0"/>
                  </a:moveTo>
                  <a:lnTo>
                    <a:pt x="57150" y="42862"/>
                  </a:lnTo>
                  <a:lnTo>
                    <a:pt x="0" y="85724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1" cy="10696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052" y="4575793"/>
              <a:ext cx="6144260" cy="0"/>
            </a:xfrm>
            <a:custGeom>
              <a:avLst/>
              <a:gdLst/>
              <a:ahLst/>
              <a:cxnLst/>
              <a:rect l="l" t="t" r="r" b="b"/>
              <a:pathLst>
                <a:path w="6144259">
                  <a:moveTo>
                    <a:pt x="0" y="0"/>
                  </a:moveTo>
                  <a:lnTo>
                    <a:pt x="614416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6525" y="1904465"/>
              <a:ext cx="836294" cy="836294"/>
            </a:xfrm>
            <a:custGeom>
              <a:avLst/>
              <a:gdLst/>
              <a:ahLst/>
              <a:cxnLst/>
              <a:rect l="l" t="t" r="r" b="b"/>
              <a:pathLst>
                <a:path w="836295" h="836294">
                  <a:moveTo>
                    <a:pt x="417848" y="835697"/>
                  </a:moveTo>
                  <a:lnTo>
                    <a:pt x="369118" y="832885"/>
                  </a:lnTo>
                  <a:lnTo>
                    <a:pt x="322039" y="824661"/>
                  </a:lnTo>
                  <a:lnTo>
                    <a:pt x="276925" y="811337"/>
                  </a:lnTo>
                  <a:lnTo>
                    <a:pt x="234089" y="793226"/>
                  </a:lnTo>
                  <a:lnTo>
                    <a:pt x="193844" y="770643"/>
                  </a:lnTo>
                  <a:lnTo>
                    <a:pt x="156505" y="743900"/>
                  </a:lnTo>
                  <a:lnTo>
                    <a:pt x="122384" y="713311"/>
                  </a:lnTo>
                  <a:lnTo>
                    <a:pt x="91796" y="679191"/>
                  </a:lnTo>
                  <a:lnTo>
                    <a:pt x="65053" y="641852"/>
                  </a:lnTo>
                  <a:lnTo>
                    <a:pt x="42470" y="601607"/>
                  </a:lnTo>
                  <a:lnTo>
                    <a:pt x="24359" y="558771"/>
                  </a:lnTo>
                  <a:lnTo>
                    <a:pt x="11035" y="513657"/>
                  </a:lnTo>
                  <a:lnTo>
                    <a:pt x="2811" y="466578"/>
                  </a:lnTo>
                  <a:lnTo>
                    <a:pt x="0" y="417848"/>
                  </a:lnTo>
                  <a:lnTo>
                    <a:pt x="2811" y="369118"/>
                  </a:lnTo>
                  <a:lnTo>
                    <a:pt x="11035" y="322039"/>
                  </a:lnTo>
                  <a:lnTo>
                    <a:pt x="24359" y="276925"/>
                  </a:lnTo>
                  <a:lnTo>
                    <a:pt x="42470" y="234089"/>
                  </a:lnTo>
                  <a:lnTo>
                    <a:pt x="65053" y="193844"/>
                  </a:lnTo>
                  <a:lnTo>
                    <a:pt x="91796" y="156505"/>
                  </a:lnTo>
                  <a:lnTo>
                    <a:pt x="122384" y="122384"/>
                  </a:lnTo>
                  <a:lnTo>
                    <a:pt x="156505" y="91796"/>
                  </a:lnTo>
                  <a:lnTo>
                    <a:pt x="193844" y="65053"/>
                  </a:lnTo>
                  <a:lnTo>
                    <a:pt x="234089" y="42470"/>
                  </a:lnTo>
                  <a:lnTo>
                    <a:pt x="276925" y="24359"/>
                  </a:lnTo>
                  <a:lnTo>
                    <a:pt x="322039" y="11035"/>
                  </a:lnTo>
                  <a:lnTo>
                    <a:pt x="369118" y="2811"/>
                  </a:lnTo>
                  <a:lnTo>
                    <a:pt x="417848" y="0"/>
                  </a:lnTo>
                  <a:lnTo>
                    <a:pt x="466578" y="2811"/>
                  </a:lnTo>
                  <a:lnTo>
                    <a:pt x="513657" y="11035"/>
                  </a:lnTo>
                  <a:lnTo>
                    <a:pt x="558771" y="24359"/>
                  </a:lnTo>
                  <a:lnTo>
                    <a:pt x="601607" y="42470"/>
                  </a:lnTo>
                  <a:lnTo>
                    <a:pt x="641852" y="65053"/>
                  </a:lnTo>
                  <a:lnTo>
                    <a:pt x="679191" y="91796"/>
                  </a:lnTo>
                  <a:lnTo>
                    <a:pt x="713311" y="122384"/>
                  </a:lnTo>
                  <a:lnTo>
                    <a:pt x="743900" y="156505"/>
                  </a:lnTo>
                  <a:lnTo>
                    <a:pt x="770642" y="193844"/>
                  </a:lnTo>
                  <a:lnTo>
                    <a:pt x="793226" y="234089"/>
                  </a:lnTo>
                  <a:lnTo>
                    <a:pt x="811336" y="276925"/>
                  </a:lnTo>
                  <a:lnTo>
                    <a:pt x="824661" y="322039"/>
                  </a:lnTo>
                  <a:lnTo>
                    <a:pt x="832885" y="369118"/>
                  </a:lnTo>
                  <a:lnTo>
                    <a:pt x="835696" y="417848"/>
                  </a:lnTo>
                  <a:lnTo>
                    <a:pt x="832885" y="466578"/>
                  </a:lnTo>
                  <a:lnTo>
                    <a:pt x="824661" y="513657"/>
                  </a:lnTo>
                  <a:lnTo>
                    <a:pt x="811336" y="558771"/>
                  </a:lnTo>
                  <a:lnTo>
                    <a:pt x="793226" y="601607"/>
                  </a:lnTo>
                  <a:lnTo>
                    <a:pt x="770642" y="641852"/>
                  </a:lnTo>
                  <a:lnTo>
                    <a:pt x="743900" y="679191"/>
                  </a:lnTo>
                  <a:lnTo>
                    <a:pt x="713311" y="713311"/>
                  </a:lnTo>
                  <a:lnTo>
                    <a:pt x="679191" y="743900"/>
                  </a:lnTo>
                  <a:lnTo>
                    <a:pt x="641852" y="770643"/>
                  </a:lnTo>
                  <a:lnTo>
                    <a:pt x="601607" y="793226"/>
                  </a:lnTo>
                  <a:lnTo>
                    <a:pt x="558771" y="811337"/>
                  </a:lnTo>
                  <a:lnTo>
                    <a:pt x="513657" y="824661"/>
                  </a:lnTo>
                  <a:lnTo>
                    <a:pt x="466578" y="832885"/>
                  </a:lnTo>
                  <a:lnTo>
                    <a:pt x="417848" y="83569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1621" y="2076126"/>
              <a:ext cx="485775" cy="493395"/>
            </a:xfrm>
            <a:custGeom>
              <a:avLst/>
              <a:gdLst/>
              <a:ahLst/>
              <a:cxnLst/>
              <a:rect l="l" t="t" r="r" b="b"/>
              <a:pathLst>
                <a:path w="485775" h="493394">
                  <a:moveTo>
                    <a:pt x="44502" y="492875"/>
                  </a:moveTo>
                  <a:lnTo>
                    <a:pt x="30925" y="479745"/>
                  </a:lnTo>
                  <a:lnTo>
                    <a:pt x="31008" y="477491"/>
                  </a:lnTo>
                  <a:lnTo>
                    <a:pt x="96171" y="261205"/>
                  </a:lnTo>
                  <a:lnTo>
                    <a:pt x="98210" y="251493"/>
                  </a:lnTo>
                  <a:lnTo>
                    <a:pt x="98459" y="241903"/>
                  </a:lnTo>
                  <a:lnTo>
                    <a:pt x="96917" y="232433"/>
                  </a:lnTo>
                  <a:lnTo>
                    <a:pt x="93585" y="223086"/>
                  </a:lnTo>
                  <a:lnTo>
                    <a:pt x="332" y="16846"/>
                  </a:lnTo>
                  <a:lnTo>
                    <a:pt x="0" y="14184"/>
                  </a:lnTo>
                  <a:lnTo>
                    <a:pt x="14082" y="0"/>
                  </a:lnTo>
                  <a:lnTo>
                    <a:pt x="16746" y="313"/>
                  </a:lnTo>
                  <a:lnTo>
                    <a:pt x="143704" y="56618"/>
                  </a:lnTo>
                  <a:lnTo>
                    <a:pt x="164703" y="66057"/>
                  </a:lnTo>
                  <a:lnTo>
                    <a:pt x="476097" y="199837"/>
                  </a:lnTo>
                  <a:lnTo>
                    <a:pt x="485424" y="214507"/>
                  </a:lnTo>
                  <a:lnTo>
                    <a:pt x="485121" y="217135"/>
                  </a:lnTo>
                  <a:lnTo>
                    <a:pt x="364481" y="296919"/>
                  </a:lnTo>
                  <a:lnTo>
                    <a:pt x="190357" y="403674"/>
                  </a:lnTo>
                  <a:lnTo>
                    <a:pt x="46802" y="492507"/>
                  </a:lnTo>
                  <a:lnTo>
                    <a:pt x="44502" y="492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1621" y="2076126"/>
              <a:ext cx="485775" cy="270510"/>
            </a:xfrm>
            <a:custGeom>
              <a:avLst/>
              <a:gdLst/>
              <a:ahLst/>
              <a:cxnLst/>
              <a:rect l="l" t="t" r="r" b="b"/>
              <a:pathLst>
                <a:path w="485775" h="270510">
                  <a:moveTo>
                    <a:pt x="408341" y="270024"/>
                  </a:moveTo>
                  <a:lnTo>
                    <a:pt x="378618" y="234404"/>
                  </a:lnTo>
                  <a:lnTo>
                    <a:pt x="342821" y="201754"/>
                  </a:lnTo>
                  <a:lnTo>
                    <a:pt x="301455" y="172783"/>
                  </a:lnTo>
                  <a:lnTo>
                    <a:pt x="255025" y="148201"/>
                  </a:lnTo>
                  <a:lnTo>
                    <a:pt x="204038" y="128718"/>
                  </a:lnTo>
                  <a:lnTo>
                    <a:pt x="164295" y="118037"/>
                  </a:lnTo>
                  <a:lnTo>
                    <a:pt x="124088" y="111286"/>
                  </a:lnTo>
                  <a:lnTo>
                    <a:pt x="83415" y="108468"/>
                  </a:lnTo>
                  <a:lnTo>
                    <a:pt x="42276" y="109581"/>
                  </a:lnTo>
                  <a:lnTo>
                    <a:pt x="332" y="16846"/>
                  </a:lnTo>
                  <a:lnTo>
                    <a:pt x="14082" y="0"/>
                  </a:lnTo>
                  <a:lnTo>
                    <a:pt x="16746" y="313"/>
                  </a:lnTo>
                  <a:lnTo>
                    <a:pt x="143704" y="56618"/>
                  </a:lnTo>
                  <a:lnTo>
                    <a:pt x="164703" y="66057"/>
                  </a:lnTo>
                  <a:lnTo>
                    <a:pt x="476097" y="199837"/>
                  </a:lnTo>
                  <a:lnTo>
                    <a:pt x="485503" y="214546"/>
                  </a:lnTo>
                  <a:lnTo>
                    <a:pt x="485197" y="217186"/>
                  </a:lnTo>
                  <a:lnTo>
                    <a:pt x="479796" y="226060"/>
                  </a:lnTo>
                  <a:lnTo>
                    <a:pt x="408341" y="270024"/>
                  </a:lnTo>
                  <a:close/>
                </a:path>
              </a:pathLst>
            </a:custGeom>
            <a:solidFill>
              <a:srgbClr val="000000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8903" y="2114957"/>
              <a:ext cx="415290" cy="415290"/>
            </a:xfrm>
            <a:custGeom>
              <a:avLst/>
              <a:gdLst/>
              <a:ahLst/>
              <a:cxnLst/>
              <a:rect l="l" t="t" r="r" b="b"/>
              <a:pathLst>
                <a:path w="415290" h="415289">
                  <a:moveTo>
                    <a:pt x="218178" y="414976"/>
                  </a:moveTo>
                  <a:lnTo>
                    <a:pt x="196711" y="414976"/>
                  </a:lnTo>
                  <a:lnTo>
                    <a:pt x="183085" y="413812"/>
                  </a:lnTo>
                  <a:lnTo>
                    <a:pt x="143097" y="404999"/>
                  </a:lnTo>
                  <a:lnTo>
                    <a:pt x="105602" y="388504"/>
                  </a:lnTo>
                  <a:lnTo>
                    <a:pt x="72096" y="364992"/>
                  </a:lnTo>
                  <a:lnTo>
                    <a:pt x="43843" y="335353"/>
                  </a:lnTo>
                  <a:lnTo>
                    <a:pt x="21954" y="300747"/>
                  </a:lnTo>
                  <a:lnTo>
                    <a:pt x="4082" y="248777"/>
                  </a:lnTo>
                  <a:lnTo>
                    <a:pt x="0" y="207608"/>
                  </a:lnTo>
                  <a:lnTo>
                    <a:pt x="1020" y="186816"/>
                  </a:lnTo>
                  <a:lnTo>
                    <a:pt x="9186" y="146473"/>
                  </a:lnTo>
                  <a:lnTo>
                    <a:pt x="26553" y="106006"/>
                  </a:lnTo>
                  <a:lnTo>
                    <a:pt x="48587" y="74098"/>
                  </a:lnTo>
                  <a:lnTo>
                    <a:pt x="76176" y="46849"/>
                  </a:lnTo>
                  <a:lnTo>
                    <a:pt x="108344" y="25217"/>
                  </a:lnTo>
                  <a:lnTo>
                    <a:pt x="143977" y="9949"/>
                  </a:lnTo>
                  <a:lnTo>
                    <a:pt x="181839" y="1578"/>
                  </a:lnTo>
                  <a:lnTo>
                    <a:pt x="205065" y="0"/>
                  </a:lnTo>
                  <a:lnTo>
                    <a:pt x="211595" y="0"/>
                  </a:lnTo>
                  <a:lnTo>
                    <a:pt x="251336" y="4673"/>
                  </a:lnTo>
                  <a:lnTo>
                    <a:pt x="262250" y="7382"/>
                  </a:lnTo>
                  <a:lnTo>
                    <a:pt x="208620" y="7382"/>
                  </a:lnTo>
                  <a:lnTo>
                    <a:pt x="202018" y="7709"/>
                  </a:lnTo>
                  <a:lnTo>
                    <a:pt x="201651" y="7709"/>
                  </a:lnTo>
                  <a:lnTo>
                    <a:pt x="186759" y="9268"/>
                  </a:lnTo>
                  <a:lnTo>
                    <a:pt x="144306" y="20121"/>
                  </a:lnTo>
                  <a:lnTo>
                    <a:pt x="105224" y="39935"/>
                  </a:lnTo>
                  <a:lnTo>
                    <a:pt x="71378" y="67765"/>
                  </a:lnTo>
                  <a:lnTo>
                    <a:pt x="44386" y="102282"/>
                  </a:lnTo>
                  <a:lnTo>
                    <a:pt x="25534" y="141838"/>
                  </a:lnTo>
                  <a:lnTo>
                    <a:pt x="15725" y="184544"/>
                  </a:lnTo>
                  <a:lnTo>
                    <a:pt x="14375" y="206445"/>
                  </a:lnTo>
                  <a:lnTo>
                    <a:pt x="14458" y="213753"/>
                  </a:lnTo>
                  <a:lnTo>
                    <a:pt x="20533" y="257148"/>
                  </a:lnTo>
                  <a:lnTo>
                    <a:pt x="35889" y="298188"/>
                  </a:lnTo>
                  <a:lnTo>
                    <a:pt x="59791" y="334912"/>
                  </a:lnTo>
                  <a:lnTo>
                    <a:pt x="91100" y="365568"/>
                  </a:lnTo>
                  <a:lnTo>
                    <a:pt x="128320" y="388692"/>
                  </a:lnTo>
                  <a:lnTo>
                    <a:pt x="166220" y="402285"/>
                  </a:lnTo>
                  <a:lnTo>
                    <a:pt x="204480" y="407961"/>
                  </a:lnTo>
                  <a:lnTo>
                    <a:pt x="262060" y="407961"/>
                  </a:lnTo>
                  <a:lnTo>
                    <a:pt x="257727" y="409115"/>
                  </a:lnTo>
                  <a:lnTo>
                    <a:pt x="244355" y="411979"/>
                  </a:lnTo>
                  <a:lnTo>
                    <a:pt x="237614" y="413077"/>
                  </a:lnTo>
                  <a:lnTo>
                    <a:pt x="224025" y="414609"/>
                  </a:lnTo>
                  <a:lnTo>
                    <a:pt x="218178" y="414976"/>
                  </a:lnTo>
                  <a:close/>
                </a:path>
                <a:path w="415290" h="415289">
                  <a:moveTo>
                    <a:pt x="402542" y="136877"/>
                  </a:moveTo>
                  <a:lnTo>
                    <a:pt x="401921" y="136619"/>
                  </a:lnTo>
                  <a:lnTo>
                    <a:pt x="401171" y="134291"/>
                  </a:lnTo>
                  <a:lnTo>
                    <a:pt x="400292" y="131990"/>
                  </a:lnTo>
                  <a:lnTo>
                    <a:pt x="380259" y="94697"/>
                  </a:lnTo>
                  <a:lnTo>
                    <a:pt x="354621" y="64156"/>
                  </a:lnTo>
                  <a:lnTo>
                    <a:pt x="313851" y="33396"/>
                  </a:lnTo>
                  <a:lnTo>
                    <a:pt x="273605" y="16068"/>
                  </a:lnTo>
                  <a:lnTo>
                    <a:pt x="230556" y="7895"/>
                  </a:lnTo>
                  <a:lnTo>
                    <a:pt x="221996" y="7382"/>
                  </a:lnTo>
                  <a:lnTo>
                    <a:pt x="262250" y="7382"/>
                  </a:lnTo>
                  <a:lnTo>
                    <a:pt x="302358" y="22954"/>
                  </a:lnTo>
                  <a:lnTo>
                    <a:pt x="335032" y="43836"/>
                  </a:lnTo>
                  <a:lnTo>
                    <a:pt x="363240" y="70426"/>
                  </a:lnTo>
                  <a:lnTo>
                    <a:pt x="386007" y="101802"/>
                  </a:lnTo>
                  <a:lnTo>
                    <a:pt x="402443" y="136619"/>
                  </a:lnTo>
                  <a:lnTo>
                    <a:pt x="402542" y="136877"/>
                  </a:lnTo>
                  <a:close/>
                </a:path>
                <a:path w="415290" h="415289">
                  <a:moveTo>
                    <a:pt x="413296" y="233790"/>
                  </a:moveTo>
                  <a:lnTo>
                    <a:pt x="414820" y="216933"/>
                  </a:lnTo>
                  <a:lnTo>
                    <a:pt x="413709" y="231030"/>
                  </a:lnTo>
                  <a:lnTo>
                    <a:pt x="413296" y="233790"/>
                  </a:lnTo>
                  <a:close/>
                </a:path>
                <a:path w="415290" h="415289">
                  <a:moveTo>
                    <a:pt x="410525" y="250032"/>
                  </a:moveTo>
                  <a:lnTo>
                    <a:pt x="410659" y="248777"/>
                  </a:lnTo>
                  <a:lnTo>
                    <a:pt x="413018" y="235617"/>
                  </a:lnTo>
                  <a:lnTo>
                    <a:pt x="411567" y="245345"/>
                  </a:lnTo>
                  <a:lnTo>
                    <a:pt x="410525" y="250032"/>
                  </a:lnTo>
                  <a:close/>
                </a:path>
                <a:path w="415290" h="415289">
                  <a:moveTo>
                    <a:pt x="262060" y="407961"/>
                  </a:moveTo>
                  <a:lnTo>
                    <a:pt x="225150" y="407961"/>
                  </a:lnTo>
                  <a:lnTo>
                    <a:pt x="238311" y="406838"/>
                  </a:lnTo>
                  <a:lnTo>
                    <a:pt x="244847" y="405954"/>
                  </a:lnTo>
                  <a:lnTo>
                    <a:pt x="283169" y="396178"/>
                  </a:lnTo>
                  <a:lnTo>
                    <a:pt x="318827" y="379069"/>
                  </a:lnTo>
                  <a:lnTo>
                    <a:pt x="350432" y="355293"/>
                  </a:lnTo>
                  <a:lnTo>
                    <a:pt x="376754" y="325775"/>
                  </a:lnTo>
                  <a:lnTo>
                    <a:pt x="396795" y="291604"/>
                  </a:lnTo>
                  <a:lnTo>
                    <a:pt x="410040" y="252130"/>
                  </a:lnTo>
                  <a:lnTo>
                    <a:pt x="408426" y="259474"/>
                  </a:lnTo>
                  <a:lnTo>
                    <a:pt x="393189" y="300213"/>
                  </a:lnTo>
                  <a:lnTo>
                    <a:pt x="369803" y="336886"/>
                  </a:lnTo>
                  <a:lnTo>
                    <a:pt x="339357" y="367846"/>
                  </a:lnTo>
                  <a:lnTo>
                    <a:pt x="303150" y="391817"/>
                  </a:lnTo>
                  <a:lnTo>
                    <a:pt x="264326" y="407358"/>
                  </a:lnTo>
                  <a:lnTo>
                    <a:pt x="262060" y="407961"/>
                  </a:lnTo>
                  <a:close/>
                </a:path>
              </a:pathLst>
            </a:custGeom>
            <a:solidFill>
              <a:srgbClr val="D82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82435"/>
              <a:ext cx="501650" cy="982980"/>
            </a:xfrm>
            <a:custGeom>
              <a:avLst/>
              <a:gdLst/>
              <a:ahLst/>
              <a:cxnLst/>
              <a:rect l="l" t="t" r="r" b="b"/>
              <a:pathLst>
                <a:path w="501650" h="982979">
                  <a:moveTo>
                    <a:pt x="47723" y="982531"/>
                  </a:moveTo>
                  <a:lnTo>
                    <a:pt x="0" y="982619"/>
                  </a:lnTo>
                  <a:lnTo>
                    <a:pt x="0" y="1126"/>
                  </a:lnTo>
                  <a:lnTo>
                    <a:pt x="36522" y="0"/>
                  </a:lnTo>
                  <a:lnTo>
                    <a:pt x="72161" y="1982"/>
                  </a:lnTo>
                  <a:lnTo>
                    <a:pt x="119096" y="9783"/>
                  </a:lnTo>
                  <a:lnTo>
                    <a:pt x="165041" y="22144"/>
                  </a:lnTo>
                  <a:lnTo>
                    <a:pt x="209555" y="38947"/>
                  </a:lnTo>
                  <a:lnTo>
                    <a:pt x="252208" y="60029"/>
                  </a:lnTo>
                  <a:lnTo>
                    <a:pt x="292590" y="85189"/>
                  </a:lnTo>
                  <a:lnTo>
                    <a:pt x="330314" y="114183"/>
                  </a:lnTo>
                  <a:lnTo>
                    <a:pt x="365016" y="146734"/>
                  </a:lnTo>
                  <a:lnTo>
                    <a:pt x="396363" y="182527"/>
                  </a:lnTo>
                  <a:lnTo>
                    <a:pt x="424052" y="221219"/>
                  </a:lnTo>
                  <a:lnTo>
                    <a:pt x="447817" y="262437"/>
                  </a:lnTo>
                  <a:lnTo>
                    <a:pt x="467431" y="305786"/>
                  </a:lnTo>
                  <a:lnTo>
                    <a:pt x="482704" y="350847"/>
                  </a:lnTo>
                  <a:lnTo>
                    <a:pt x="493490" y="397187"/>
                  </a:lnTo>
                  <a:lnTo>
                    <a:pt x="499683" y="444361"/>
                  </a:lnTo>
                  <a:lnTo>
                    <a:pt x="501226" y="491915"/>
                  </a:lnTo>
                  <a:lnTo>
                    <a:pt x="496398" y="563168"/>
                  </a:lnTo>
                  <a:lnTo>
                    <a:pt x="488369" y="610130"/>
                  </a:lnTo>
                  <a:lnTo>
                    <a:pt x="475693" y="656057"/>
                  </a:lnTo>
                  <a:lnTo>
                    <a:pt x="458496" y="700489"/>
                  </a:lnTo>
                  <a:lnTo>
                    <a:pt x="436951" y="742983"/>
                  </a:lnTo>
                  <a:lnTo>
                    <a:pt x="411272" y="783115"/>
                  </a:lnTo>
                  <a:lnTo>
                    <a:pt x="381716" y="820483"/>
                  </a:lnTo>
                  <a:lnTo>
                    <a:pt x="348577" y="854714"/>
                  </a:lnTo>
                  <a:lnTo>
                    <a:pt x="312188" y="885468"/>
                  </a:lnTo>
                  <a:lnTo>
                    <a:pt x="272912" y="912436"/>
                  </a:lnTo>
                  <a:lnTo>
                    <a:pt x="231139" y="935349"/>
                  </a:lnTo>
                  <a:lnTo>
                    <a:pt x="187289" y="953979"/>
                  </a:lnTo>
                  <a:lnTo>
                    <a:pt x="141798" y="968139"/>
                  </a:lnTo>
                  <a:lnTo>
                    <a:pt x="95121" y="977688"/>
                  </a:lnTo>
                  <a:lnTo>
                    <a:pt x="47723" y="982531"/>
                  </a:lnTo>
                  <a:close/>
                </a:path>
              </a:pathLst>
            </a:custGeom>
            <a:solidFill>
              <a:srgbClr val="009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396" y="9832375"/>
              <a:ext cx="1847849" cy="5905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9830" y="9130811"/>
              <a:ext cx="6144260" cy="0"/>
            </a:xfrm>
            <a:custGeom>
              <a:avLst/>
              <a:gdLst/>
              <a:ahLst/>
              <a:cxnLst/>
              <a:rect l="l" t="t" r="r" b="b"/>
              <a:pathLst>
                <a:path w="6144259">
                  <a:moveTo>
                    <a:pt x="0" y="0"/>
                  </a:moveTo>
                  <a:lnTo>
                    <a:pt x="614416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522" rIns="0" bIns="0" rtlCol="0">
            <a:spAutoFit/>
          </a:bodyPr>
          <a:lstStyle/>
          <a:p>
            <a:pPr marL="849630" marR="5080" indent="-834390">
              <a:lnSpc>
                <a:spcPts val="2630"/>
              </a:lnSpc>
              <a:spcBef>
                <a:spcPts val="595"/>
              </a:spcBef>
            </a:pPr>
            <a:r>
              <a:rPr spc="95" dirty="0">
                <a:solidFill>
                  <a:srgbClr val="000000"/>
                </a:solidFill>
                <a:latin typeface="Tahoma"/>
                <a:cs typeface="Tahoma"/>
              </a:rPr>
              <a:t>Общая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100" dirty="0">
                <a:solidFill>
                  <a:srgbClr val="000000"/>
                </a:solidFill>
                <a:latin typeface="Tahoma"/>
                <a:cs typeface="Tahoma"/>
              </a:rPr>
              <a:t>информация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110" dirty="0">
                <a:solidFill>
                  <a:srgbClr val="000000"/>
                </a:solidFill>
                <a:latin typeface="Tahoma"/>
                <a:cs typeface="Tahoma"/>
              </a:rPr>
              <a:t>о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105" dirty="0">
                <a:solidFill>
                  <a:srgbClr val="000000"/>
                </a:solidFill>
                <a:latin typeface="Tahoma"/>
                <a:cs typeface="Tahoma"/>
              </a:rPr>
              <a:t>программе </a:t>
            </a:r>
            <a:r>
              <a:rPr spc="80" dirty="0">
                <a:solidFill>
                  <a:srgbClr val="000000"/>
                </a:solidFill>
                <a:latin typeface="Tahoma"/>
                <a:cs typeface="Tahoma"/>
              </a:rPr>
              <a:t>"Включённое</a:t>
            </a:r>
            <a:r>
              <a:rPr spc="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85" dirty="0">
                <a:solidFill>
                  <a:srgbClr val="000000"/>
                </a:solidFill>
                <a:latin typeface="Tahoma"/>
                <a:cs typeface="Tahoma"/>
              </a:rPr>
              <a:t>обучение"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5352" y="2114052"/>
            <a:ext cx="3873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4310" algn="l"/>
                <a:tab pos="2853055" algn="l"/>
              </a:tabLst>
            </a:pPr>
            <a:r>
              <a:rPr sz="1200" spc="-10" dirty="0">
                <a:latin typeface="Lucida Sans Unicode"/>
                <a:cs typeface="Lucida Sans Unicode"/>
              </a:rPr>
              <a:t>международной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академической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мобильности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52" y="1877832"/>
            <a:ext cx="5098415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0"/>
              </a:spcBef>
              <a:tabLst>
                <a:tab pos="871855" algn="l"/>
                <a:tab pos="2182495" algn="l"/>
                <a:tab pos="3796665" algn="l"/>
                <a:tab pos="4152900" algn="l"/>
              </a:tabLst>
            </a:pPr>
            <a:r>
              <a:rPr sz="1200" spc="-10" dirty="0">
                <a:latin typeface="Lucida Sans Unicode"/>
                <a:cs typeface="Lucida Sans Unicode"/>
              </a:rPr>
              <a:t>Участие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обучающихся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Финуниверситета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10" dirty="0">
                <a:latin typeface="Lucida Sans Unicode"/>
                <a:cs typeface="Lucida Sans Unicode"/>
              </a:rPr>
              <a:t>в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программах</a:t>
            </a:r>
            <a:endParaRPr sz="12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210"/>
              </a:spcBef>
            </a:pPr>
            <a:r>
              <a:rPr sz="1200" spc="-10" dirty="0">
                <a:latin typeface="Lucida Sans Unicode"/>
                <a:cs typeface="Lucida Sans Unicode"/>
              </a:rPr>
              <a:t>регулируется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130" y="2296932"/>
            <a:ext cx="6169660" cy="1955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1067435">
              <a:lnSpc>
                <a:spcPct val="114599"/>
              </a:lnSpc>
              <a:spcBef>
                <a:spcPts val="100"/>
              </a:spcBef>
            </a:pPr>
            <a:r>
              <a:rPr sz="1200" u="sng" spc="-5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Положением</a:t>
            </a:r>
            <a:r>
              <a:rPr sz="1200" u="sng" spc="-3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о</a:t>
            </a:r>
            <a:r>
              <a:rPr sz="1200" u="sng" spc="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8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меж</a:t>
            </a:r>
            <a:r>
              <a:rPr sz="1200" spc="-85" dirty="0">
                <a:solidFill>
                  <a:srgbClr val="00646B"/>
                </a:solidFill>
                <a:latin typeface="Arial Black"/>
                <a:cs typeface="Arial Black"/>
                <a:hlinkClick r:id="rId4"/>
              </a:rPr>
              <a:t>ду</a:t>
            </a:r>
            <a:r>
              <a:rPr sz="1200" u="sng" spc="-16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3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наро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spc="-3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ной</a:t>
            </a:r>
            <a:r>
              <a:rPr sz="1200" u="sng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5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ака</a:t>
            </a:r>
            <a:r>
              <a:rPr sz="1200" spc="-50" dirty="0">
                <a:solidFill>
                  <a:srgbClr val="00646B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spc="-5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емической</a:t>
            </a:r>
            <a:r>
              <a:rPr sz="1200" u="sng" spc="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4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мобильности</a:t>
            </a:r>
            <a:r>
              <a:rPr sz="1200" spc="-4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u="sng" spc="-10" dirty="0" err="1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обучающихся</a:t>
            </a:r>
            <a:r>
              <a:rPr sz="1200" spc="-10" dirty="0">
                <a:latin typeface="Tahoma"/>
                <a:cs typeface="Tahoma"/>
              </a:rPr>
              <a:t>.</a:t>
            </a:r>
            <a:endParaRPr lang="en-US" sz="1200" spc="-10" dirty="0">
              <a:latin typeface="Tahoma"/>
              <a:cs typeface="Tahoma"/>
            </a:endParaRPr>
          </a:p>
          <a:p>
            <a:pPr marL="20320" marR="1067435">
              <a:lnSpc>
                <a:spcPct val="114599"/>
              </a:lnSpc>
              <a:spcBef>
                <a:spcPts val="100"/>
              </a:spcBef>
            </a:pPr>
            <a:endParaRPr sz="1200" dirty="0">
              <a:latin typeface="Tahoma"/>
              <a:cs typeface="Tahoma"/>
            </a:endParaRPr>
          </a:p>
          <a:p>
            <a:r>
              <a:rPr lang="ru-RU" sz="1200" dirty="0"/>
              <a:t>Студенты, желающие поехать на учёбу в иностранный вуз по программе «Включённое обучение», должны принять участие в конкурсном отборе. Конкурс проводится два раза в год</a:t>
            </a:r>
            <a:r>
              <a:rPr lang="ru-RU" sz="1200" b="1" dirty="0">
                <a:latin typeface="Arial Black" panose="020B0A04020102020204" pitchFamily="34" charset="0"/>
              </a:rPr>
              <a:t>: в феврале</a:t>
            </a:r>
            <a:r>
              <a:rPr lang="ru-RU" sz="1200" b="1" dirty="0"/>
              <a:t> — </a:t>
            </a:r>
            <a:r>
              <a:rPr lang="ru-RU" sz="1200" b="1" dirty="0">
                <a:latin typeface="Arial Black" panose="020B0A04020102020204" pitchFamily="34" charset="0"/>
              </a:rPr>
              <a:t>на осенний семестр</a:t>
            </a: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/>
              <a:t>текущего учебного года, </a:t>
            </a:r>
            <a:r>
              <a:rPr lang="ru-RU" sz="1200" dirty="0">
                <a:latin typeface="Arial Black" panose="020B0A04020102020204" pitchFamily="34" charset="0"/>
              </a:rPr>
              <a:t>и </a:t>
            </a:r>
            <a:r>
              <a:rPr lang="ru-RU" sz="1200" b="1" dirty="0">
                <a:latin typeface="Arial Black" panose="020B0A04020102020204" pitchFamily="34" charset="0"/>
              </a:rPr>
              <a:t>в сентябре — на весенний семестр.</a:t>
            </a:r>
            <a:endParaRPr lang="en-US" sz="1200" b="1" dirty="0">
              <a:latin typeface="Arial Black" panose="020B0A04020102020204" pitchFamily="34" charset="0"/>
            </a:endParaRPr>
          </a:p>
          <a:p>
            <a:endParaRPr lang="ru-RU" sz="1200" b="1" dirty="0"/>
          </a:p>
          <a:p>
            <a:r>
              <a:rPr lang="ru-RU" sz="1200" dirty="0"/>
              <a:t>Точные сроки проведения конкурса устанавливаются локальными нормативными актами </a:t>
            </a:r>
            <a:r>
              <a:rPr lang="ru-RU" sz="1200" dirty="0" err="1"/>
              <a:t>Финуниверситета</a:t>
            </a:r>
            <a:r>
              <a:rPr lang="ru-RU" sz="1200" dirty="0"/>
              <a:t> и размещаются на официальном сайте университета.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0708" y="5844075"/>
            <a:ext cx="61588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75" dirty="0">
                <a:latin typeface="Tahoma"/>
                <a:cs typeface="Tahoma"/>
              </a:rPr>
              <a:t>Кто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может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принимать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участие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конкурсе?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3295" y="7204188"/>
            <a:ext cx="47625" cy="466725"/>
          </a:xfrm>
          <a:custGeom>
            <a:avLst/>
            <a:gdLst/>
            <a:ahLst/>
            <a:cxnLst/>
            <a:rect l="l" t="t" r="r" b="b"/>
            <a:pathLst>
              <a:path w="47625" h="466725">
                <a:moveTo>
                  <a:pt x="47625" y="439750"/>
                </a:moveTo>
                <a:lnTo>
                  <a:pt x="26974" y="419100"/>
                </a:lnTo>
                <a:lnTo>
                  <a:pt x="20650" y="419100"/>
                </a:lnTo>
                <a:lnTo>
                  <a:pt x="0" y="439750"/>
                </a:lnTo>
                <a:lnTo>
                  <a:pt x="0" y="446074"/>
                </a:lnTo>
                <a:lnTo>
                  <a:pt x="20650" y="466725"/>
                </a:lnTo>
                <a:lnTo>
                  <a:pt x="26974" y="466725"/>
                </a:lnTo>
                <a:lnTo>
                  <a:pt x="47625" y="446074"/>
                </a:lnTo>
                <a:lnTo>
                  <a:pt x="47625" y="442912"/>
                </a:lnTo>
                <a:lnTo>
                  <a:pt x="47625" y="439750"/>
                </a:lnTo>
                <a:close/>
              </a:path>
              <a:path w="47625" h="466725">
                <a:moveTo>
                  <a:pt x="47625" y="20650"/>
                </a:moveTo>
                <a:lnTo>
                  <a:pt x="26974" y="0"/>
                </a:lnTo>
                <a:lnTo>
                  <a:pt x="20650" y="0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74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5352" y="6459961"/>
            <a:ext cx="6169660" cy="321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основном</a:t>
            </a:r>
            <a:r>
              <a:rPr sz="1200" spc="22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конкурсе</a:t>
            </a:r>
            <a:r>
              <a:rPr sz="1200" spc="240" dirty="0">
                <a:latin typeface="Arial Black"/>
                <a:cs typeface="Arial Black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могут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принимать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участие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студенты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5" dirty="0">
                <a:latin typeface="Tahoma"/>
                <a:cs typeface="Tahoma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успешно окончившие</a:t>
            </a:r>
            <a:r>
              <a:rPr sz="1200" spc="-10" dirty="0">
                <a:latin typeface="Tahoma"/>
                <a:cs typeface="Tahoma"/>
              </a:rPr>
              <a:t>*: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200" dirty="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</a:pPr>
            <a:r>
              <a:rPr sz="1200" b="1" dirty="0">
                <a:solidFill>
                  <a:srgbClr val="00646B"/>
                </a:solidFill>
                <a:latin typeface="Tahoma"/>
                <a:cs typeface="Tahoma"/>
              </a:rPr>
              <a:t>3</a:t>
            </a:r>
            <a:r>
              <a:rPr sz="1200" b="1" spc="330" dirty="0">
                <a:solidFill>
                  <a:srgbClr val="00646B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учебных</a:t>
            </a:r>
            <a:r>
              <a:rPr sz="1200" spc="28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646B"/>
                </a:solidFill>
                <a:latin typeface="Arial Black"/>
                <a:cs typeface="Arial Black"/>
              </a:rPr>
              <a:t>семестра</a:t>
            </a:r>
            <a:r>
              <a:rPr sz="1200" spc="31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spc="3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обучающихся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программам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бакалавриата</a:t>
            </a:r>
            <a:endParaRPr sz="1200" dirty="0">
              <a:latin typeface="Lucida Sans Unicode"/>
              <a:cs typeface="Lucida Sans Unicode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spc="-30" dirty="0">
                <a:latin typeface="Tahoma"/>
                <a:cs typeface="Tahoma"/>
              </a:rPr>
              <a:t>(</a:t>
            </a:r>
            <a:r>
              <a:rPr sz="1200" spc="-30" dirty="0">
                <a:latin typeface="Lucida Sans Unicode"/>
                <a:cs typeface="Lucida Sans Unicode"/>
              </a:rPr>
              <a:t>студенты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2-3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курса</a:t>
            </a:r>
            <a:r>
              <a:rPr sz="1200" spc="-10" dirty="0">
                <a:latin typeface="Tahoma"/>
                <a:cs typeface="Tahoma"/>
              </a:rPr>
              <a:t>);</a:t>
            </a:r>
            <a:endParaRPr sz="1200" dirty="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b="1" spc="-55" dirty="0">
                <a:solidFill>
                  <a:srgbClr val="00646B"/>
                </a:solidFill>
                <a:latin typeface="Tahoma"/>
                <a:cs typeface="Tahoma"/>
              </a:rPr>
              <a:t>2 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учебных</a:t>
            </a:r>
            <a:r>
              <a:rPr sz="1200" spc="-10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646B"/>
                </a:solidFill>
                <a:latin typeface="Arial Black"/>
                <a:cs typeface="Arial Black"/>
              </a:rPr>
              <a:t>модуля</a:t>
            </a:r>
            <a:r>
              <a:rPr sz="1200" spc="-7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75" dirty="0">
                <a:latin typeface="Tahoma"/>
                <a:cs typeface="Tahoma"/>
              </a:rPr>
              <a:t>–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для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обучающихся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программам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магистратуры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дополнительном</a:t>
            </a:r>
            <a:r>
              <a:rPr sz="1200" spc="18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конкурсе</a:t>
            </a:r>
            <a:r>
              <a:rPr sz="1200" spc="204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могут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принимать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участие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студенты</a:t>
            </a:r>
            <a:r>
              <a:rPr sz="1200" spc="18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00646B"/>
                </a:solidFill>
                <a:latin typeface="Tahoma"/>
                <a:cs typeface="Tahoma"/>
              </a:rPr>
              <a:t>3</a:t>
            </a:r>
            <a:r>
              <a:rPr sz="1200" b="1" spc="225" dirty="0">
                <a:solidFill>
                  <a:srgbClr val="00646B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646B"/>
                </a:solidFill>
                <a:latin typeface="Arial Black"/>
                <a:cs typeface="Arial Black"/>
              </a:rPr>
              <a:t>курса</a:t>
            </a:r>
            <a:r>
              <a:rPr sz="1200" spc="-45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обучающиеся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программам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бакалавриата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Данное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ограничение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связано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тем</a:t>
            </a:r>
            <a:r>
              <a:rPr sz="1200" spc="-2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итогам</a:t>
            </a:r>
            <a:r>
              <a:rPr sz="1200" spc="-10" dirty="0">
                <a:latin typeface="Lucida Sans Unicode"/>
                <a:cs typeface="Lucida Sans Unicode"/>
              </a:rPr>
              <a:t> дополнительного конкурса студенты </a:t>
            </a:r>
            <a:r>
              <a:rPr sz="1200" dirty="0">
                <a:latin typeface="Lucida Sans Unicode"/>
                <a:cs typeface="Lucida Sans Unicode"/>
              </a:rPr>
              <a:t>направляются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обучение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вузы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партнеры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весенний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семестр</a:t>
            </a:r>
            <a:r>
              <a:rPr sz="1200" spc="-30" dirty="0">
                <a:latin typeface="Lucida Sans Unicode"/>
                <a:cs typeface="Lucida Sans Unicode"/>
              </a:rPr>
              <a:t> того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же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академического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года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5080" algn="just">
              <a:lnSpc>
                <a:spcPct val="112500"/>
              </a:lnSpc>
              <a:spcBef>
                <a:spcPts val="5"/>
              </a:spcBef>
            </a:pPr>
            <a:r>
              <a:rPr sz="1000" spc="-85" dirty="0">
                <a:latin typeface="Tahoma"/>
                <a:cs typeface="Tahoma"/>
              </a:rPr>
              <a:t>*</a:t>
            </a:r>
            <a:r>
              <a:rPr sz="1000" spc="-85" dirty="0">
                <a:latin typeface="Lucida Sans Unicode"/>
                <a:cs typeface="Lucida Sans Unicode"/>
              </a:rPr>
              <a:t>под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успешным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окончанием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понимается</a:t>
            </a:r>
            <a:r>
              <a:rPr sz="1000" spc="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наличие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у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обучающегося</a:t>
            </a:r>
            <a:r>
              <a:rPr sz="1000" spc="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Arial Black"/>
                <a:cs typeface="Arial Black"/>
              </a:rPr>
              <a:t>среднего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spc="-75" dirty="0">
                <a:latin typeface="Arial Black"/>
                <a:cs typeface="Arial Black"/>
              </a:rPr>
              <a:t>балла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spc="-100" dirty="0">
                <a:latin typeface="Arial Black"/>
                <a:cs typeface="Arial Black"/>
              </a:rPr>
              <a:t>не</a:t>
            </a:r>
            <a:r>
              <a:rPr sz="1000" spc="15" dirty="0">
                <a:latin typeface="Arial Black"/>
                <a:cs typeface="Arial Black"/>
              </a:rPr>
              <a:t> </a:t>
            </a:r>
            <a:r>
              <a:rPr sz="1000" spc="-55" dirty="0">
                <a:latin typeface="Arial Black"/>
                <a:cs typeface="Arial Black"/>
              </a:rPr>
              <a:t>ниже</a:t>
            </a:r>
            <a:r>
              <a:rPr sz="1000" spc="-15" dirty="0">
                <a:latin typeface="Arial Black"/>
                <a:cs typeface="Arial Black"/>
              </a:rPr>
              <a:t> </a:t>
            </a:r>
            <a:r>
              <a:rPr sz="1000" b="1" spc="-25" dirty="0">
                <a:latin typeface="Tahoma"/>
                <a:cs typeface="Tahoma"/>
              </a:rPr>
              <a:t>4.0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dirty="0">
                <a:latin typeface="Lucida Sans Unicode"/>
                <a:cs typeface="Lucida Sans Unicode"/>
              </a:rPr>
              <a:t>по</a:t>
            </a:r>
            <a:r>
              <a:rPr sz="1000" spc="2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пятибалльной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шкале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70" dirty="0">
                <a:latin typeface="Tahoma"/>
                <a:cs typeface="Tahoma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и</a:t>
            </a:r>
            <a:r>
              <a:rPr sz="1000" spc="2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Black"/>
                <a:cs typeface="Arial Black"/>
              </a:rPr>
              <a:t>отсутствие</a:t>
            </a:r>
            <a:r>
              <a:rPr sz="1000" spc="229" dirty="0">
                <a:latin typeface="Arial Black"/>
                <a:cs typeface="Arial Black"/>
              </a:rPr>
              <a:t> </a:t>
            </a:r>
            <a:r>
              <a:rPr sz="1000" spc="-20" dirty="0">
                <a:latin typeface="Arial Black"/>
                <a:cs typeface="Arial Black"/>
              </a:rPr>
              <a:t>академической</a:t>
            </a:r>
            <a:r>
              <a:rPr sz="1000" spc="229" dirty="0">
                <a:latin typeface="Arial Black"/>
                <a:cs typeface="Arial Black"/>
              </a:rPr>
              <a:t> </a:t>
            </a:r>
            <a:r>
              <a:rPr sz="1000" spc="-30" dirty="0">
                <a:latin typeface="Arial Black"/>
                <a:cs typeface="Arial Black"/>
              </a:rPr>
              <a:t>задолженности</a:t>
            </a:r>
            <a:r>
              <a:rPr sz="1000" spc="254" dirty="0">
                <a:latin typeface="Arial Black"/>
                <a:cs typeface="Arial Black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за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весь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период </a:t>
            </a:r>
            <a:r>
              <a:rPr sz="1000" dirty="0">
                <a:latin typeface="Lucida Sans Unicode"/>
                <a:cs typeface="Lucida Sans Unicode"/>
              </a:rPr>
              <a:t>обучения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в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Финансовом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университете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по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текущей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образовательной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программе</a:t>
            </a:r>
            <a:r>
              <a:rPr sz="1000" spc="-10" dirty="0">
                <a:latin typeface="Tahoma"/>
                <a:cs typeface="Tahoma"/>
              </a:rPr>
              <a:t>.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963" y="4833086"/>
            <a:ext cx="6182933" cy="69997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09216" y="5070033"/>
            <a:ext cx="679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Arial Black"/>
                <a:cs typeface="Arial Black"/>
              </a:rPr>
              <a:t>Конкурс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6367" y="4938588"/>
            <a:ext cx="99631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20" dirty="0">
                <a:latin typeface="Arial Black"/>
                <a:cs typeface="Arial Black"/>
              </a:rPr>
              <a:t>Подготовка </a:t>
            </a:r>
            <a:r>
              <a:rPr sz="1200" spc="-40" dirty="0">
                <a:latin typeface="Arial Black"/>
                <a:cs typeface="Arial Black"/>
              </a:rPr>
              <a:t>документов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2384" y="4933941"/>
            <a:ext cx="7499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60" dirty="0">
                <a:latin typeface="Arial Black"/>
                <a:cs typeface="Arial Black"/>
              </a:rPr>
              <a:t>Учёба</a:t>
            </a:r>
            <a:r>
              <a:rPr sz="1200" spc="-10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за </a:t>
            </a:r>
            <a:r>
              <a:rPr sz="1200" spc="-65" dirty="0">
                <a:latin typeface="Arial Black"/>
                <a:cs typeface="Arial Black"/>
              </a:rPr>
              <a:t>рубежом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8504" y="4933941"/>
            <a:ext cx="13938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70" dirty="0">
                <a:latin typeface="Arial Black"/>
                <a:cs typeface="Arial Black"/>
              </a:rPr>
              <a:t>Возвращение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в </a:t>
            </a:r>
            <a:r>
              <a:rPr sz="1200" spc="-45" dirty="0">
                <a:latin typeface="Arial Black"/>
                <a:cs typeface="Arial Black"/>
              </a:rPr>
              <a:t>Финуниверситет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4339"/>
            <a:ext cx="7555991" cy="10495411"/>
            <a:chOff x="0" y="210778"/>
            <a:chExt cx="7555991" cy="1049541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32362"/>
              <a:ext cx="7555991" cy="8073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778"/>
              <a:ext cx="3076574" cy="847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6000" y="1235686"/>
              <a:ext cx="1033144" cy="1033144"/>
            </a:xfrm>
            <a:custGeom>
              <a:avLst/>
              <a:gdLst/>
              <a:ahLst/>
              <a:cxnLst/>
              <a:rect l="l" t="t" r="r" b="b"/>
              <a:pathLst>
                <a:path w="1033144" h="1033144">
                  <a:moveTo>
                    <a:pt x="516275" y="1032551"/>
                  </a:moveTo>
                  <a:lnTo>
                    <a:pt x="469284" y="1030441"/>
                  </a:lnTo>
                  <a:lnTo>
                    <a:pt x="423474" y="1024233"/>
                  </a:lnTo>
                  <a:lnTo>
                    <a:pt x="379029" y="1014109"/>
                  </a:lnTo>
                  <a:lnTo>
                    <a:pt x="336130" y="1000251"/>
                  </a:lnTo>
                  <a:lnTo>
                    <a:pt x="294960" y="982842"/>
                  </a:lnTo>
                  <a:lnTo>
                    <a:pt x="255701" y="962064"/>
                  </a:lnTo>
                  <a:lnTo>
                    <a:pt x="218535" y="938099"/>
                  </a:lnTo>
                  <a:lnTo>
                    <a:pt x="183645" y="911129"/>
                  </a:lnTo>
                  <a:lnTo>
                    <a:pt x="151213" y="881337"/>
                  </a:lnTo>
                  <a:lnTo>
                    <a:pt x="121421" y="848905"/>
                  </a:lnTo>
                  <a:lnTo>
                    <a:pt x="94451" y="814015"/>
                  </a:lnTo>
                  <a:lnTo>
                    <a:pt x="70486" y="776849"/>
                  </a:lnTo>
                  <a:lnTo>
                    <a:pt x="49708" y="737590"/>
                  </a:lnTo>
                  <a:lnTo>
                    <a:pt x="32299" y="696421"/>
                  </a:lnTo>
                  <a:lnTo>
                    <a:pt x="18441" y="653522"/>
                  </a:lnTo>
                  <a:lnTo>
                    <a:pt x="8317" y="609076"/>
                  </a:lnTo>
                  <a:lnTo>
                    <a:pt x="2109" y="563267"/>
                  </a:lnTo>
                  <a:lnTo>
                    <a:pt x="0" y="516275"/>
                  </a:lnTo>
                  <a:lnTo>
                    <a:pt x="2109" y="469284"/>
                  </a:lnTo>
                  <a:lnTo>
                    <a:pt x="8317" y="423474"/>
                  </a:lnTo>
                  <a:lnTo>
                    <a:pt x="18441" y="379029"/>
                  </a:lnTo>
                  <a:lnTo>
                    <a:pt x="32299" y="336130"/>
                  </a:lnTo>
                  <a:lnTo>
                    <a:pt x="49708" y="294960"/>
                  </a:lnTo>
                  <a:lnTo>
                    <a:pt x="70486" y="255701"/>
                  </a:lnTo>
                  <a:lnTo>
                    <a:pt x="94451" y="218535"/>
                  </a:lnTo>
                  <a:lnTo>
                    <a:pt x="121421" y="183645"/>
                  </a:lnTo>
                  <a:lnTo>
                    <a:pt x="151213" y="151213"/>
                  </a:lnTo>
                  <a:lnTo>
                    <a:pt x="183645" y="121421"/>
                  </a:lnTo>
                  <a:lnTo>
                    <a:pt x="218535" y="94451"/>
                  </a:lnTo>
                  <a:lnTo>
                    <a:pt x="255701" y="70486"/>
                  </a:lnTo>
                  <a:lnTo>
                    <a:pt x="294960" y="49708"/>
                  </a:lnTo>
                  <a:lnTo>
                    <a:pt x="336130" y="32299"/>
                  </a:lnTo>
                  <a:lnTo>
                    <a:pt x="379029" y="18441"/>
                  </a:lnTo>
                  <a:lnTo>
                    <a:pt x="423474" y="8317"/>
                  </a:lnTo>
                  <a:lnTo>
                    <a:pt x="469284" y="2109"/>
                  </a:lnTo>
                  <a:lnTo>
                    <a:pt x="516275" y="0"/>
                  </a:lnTo>
                  <a:lnTo>
                    <a:pt x="563267" y="2109"/>
                  </a:lnTo>
                  <a:lnTo>
                    <a:pt x="609076" y="8317"/>
                  </a:lnTo>
                  <a:lnTo>
                    <a:pt x="653522" y="18441"/>
                  </a:lnTo>
                  <a:lnTo>
                    <a:pt x="696421" y="32299"/>
                  </a:lnTo>
                  <a:lnTo>
                    <a:pt x="737591" y="49708"/>
                  </a:lnTo>
                  <a:lnTo>
                    <a:pt x="776849" y="70486"/>
                  </a:lnTo>
                  <a:lnTo>
                    <a:pt x="814015" y="94451"/>
                  </a:lnTo>
                  <a:lnTo>
                    <a:pt x="848905" y="121421"/>
                  </a:lnTo>
                  <a:lnTo>
                    <a:pt x="881337" y="151213"/>
                  </a:lnTo>
                  <a:lnTo>
                    <a:pt x="911129" y="183645"/>
                  </a:lnTo>
                  <a:lnTo>
                    <a:pt x="938099" y="218535"/>
                  </a:lnTo>
                  <a:lnTo>
                    <a:pt x="962064" y="255701"/>
                  </a:lnTo>
                  <a:lnTo>
                    <a:pt x="982842" y="294960"/>
                  </a:lnTo>
                  <a:lnTo>
                    <a:pt x="1000251" y="336130"/>
                  </a:lnTo>
                  <a:lnTo>
                    <a:pt x="1014109" y="379029"/>
                  </a:lnTo>
                  <a:lnTo>
                    <a:pt x="1024233" y="423474"/>
                  </a:lnTo>
                  <a:lnTo>
                    <a:pt x="1030441" y="469284"/>
                  </a:lnTo>
                  <a:lnTo>
                    <a:pt x="1032551" y="516275"/>
                  </a:lnTo>
                  <a:lnTo>
                    <a:pt x="1030441" y="563267"/>
                  </a:lnTo>
                  <a:lnTo>
                    <a:pt x="1024233" y="609076"/>
                  </a:lnTo>
                  <a:lnTo>
                    <a:pt x="1014109" y="653522"/>
                  </a:lnTo>
                  <a:lnTo>
                    <a:pt x="1000251" y="696421"/>
                  </a:lnTo>
                  <a:lnTo>
                    <a:pt x="982842" y="737590"/>
                  </a:lnTo>
                  <a:lnTo>
                    <a:pt x="962064" y="776849"/>
                  </a:lnTo>
                  <a:lnTo>
                    <a:pt x="938099" y="814015"/>
                  </a:lnTo>
                  <a:lnTo>
                    <a:pt x="911129" y="848905"/>
                  </a:lnTo>
                  <a:lnTo>
                    <a:pt x="881337" y="881337"/>
                  </a:lnTo>
                  <a:lnTo>
                    <a:pt x="848905" y="911129"/>
                  </a:lnTo>
                  <a:lnTo>
                    <a:pt x="814015" y="938099"/>
                  </a:lnTo>
                  <a:lnTo>
                    <a:pt x="776849" y="962064"/>
                  </a:lnTo>
                  <a:lnTo>
                    <a:pt x="737591" y="982842"/>
                  </a:lnTo>
                  <a:lnTo>
                    <a:pt x="696421" y="1000251"/>
                  </a:lnTo>
                  <a:lnTo>
                    <a:pt x="653522" y="1014109"/>
                  </a:lnTo>
                  <a:lnTo>
                    <a:pt x="609076" y="1024233"/>
                  </a:lnTo>
                  <a:lnTo>
                    <a:pt x="563267" y="1030441"/>
                  </a:lnTo>
                  <a:lnTo>
                    <a:pt x="516275" y="1032551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7211" y="285456"/>
              <a:ext cx="2190749" cy="6953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82247" y="6130429"/>
              <a:ext cx="944244" cy="944244"/>
            </a:xfrm>
            <a:custGeom>
              <a:avLst/>
              <a:gdLst/>
              <a:ahLst/>
              <a:cxnLst/>
              <a:rect l="l" t="t" r="r" b="b"/>
              <a:pathLst>
                <a:path w="944245" h="944245">
                  <a:moveTo>
                    <a:pt x="471967" y="943934"/>
                  </a:moveTo>
                  <a:lnTo>
                    <a:pt x="423711" y="941498"/>
                  </a:lnTo>
                  <a:lnTo>
                    <a:pt x="376849" y="934346"/>
                  </a:lnTo>
                  <a:lnTo>
                    <a:pt x="331618" y="922716"/>
                  </a:lnTo>
                  <a:lnTo>
                    <a:pt x="288256" y="906845"/>
                  </a:lnTo>
                  <a:lnTo>
                    <a:pt x="246999" y="886970"/>
                  </a:lnTo>
                  <a:lnTo>
                    <a:pt x="208085" y="863330"/>
                  </a:lnTo>
                  <a:lnTo>
                    <a:pt x="171752" y="836160"/>
                  </a:lnTo>
                  <a:lnTo>
                    <a:pt x="138236" y="805698"/>
                  </a:lnTo>
                  <a:lnTo>
                    <a:pt x="107774" y="772182"/>
                  </a:lnTo>
                  <a:lnTo>
                    <a:pt x="80604" y="735848"/>
                  </a:lnTo>
                  <a:lnTo>
                    <a:pt x="56963" y="696935"/>
                  </a:lnTo>
                  <a:lnTo>
                    <a:pt x="37089" y="655678"/>
                  </a:lnTo>
                  <a:lnTo>
                    <a:pt x="21218" y="612316"/>
                  </a:lnTo>
                  <a:lnTo>
                    <a:pt x="9588" y="567085"/>
                  </a:lnTo>
                  <a:lnTo>
                    <a:pt x="2436" y="520223"/>
                  </a:lnTo>
                  <a:lnTo>
                    <a:pt x="0" y="471967"/>
                  </a:lnTo>
                  <a:lnTo>
                    <a:pt x="2436" y="423711"/>
                  </a:lnTo>
                  <a:lnTo>
                    <a:pt x="9588" y="376849"/>
                  </a:lnTo>
                  <a:lnTo>
                    <a:pt x="21218" y="331618"/>
                  </a:lnTo>
                  <a:lnTo>
                    <a:pt x="37089" y="288256"/>
                  </a:lnTo>
                  <a:lnTo>
                    <a:pt x="56963" y="246999"/>
                  </a:lnTo>
                  <a:lnTo>
                    <a:pt x="80604" y="208085"/>
                  </a:lnTo>
                  <a:lnTo>
                    <a:pt x="107774" y="171752"/>
                  </a:lnTo>
                  <a:lnTo>
                    <a:pt x="138236" y="138236"/>
                  </a:lnTo>
                  <a:lnTo>
                    <a:pt x="171752" y="107774"/>
                  </a:lnTo>
                  <a:lnTo>
                    <a:pt x="208085" y="80604"/>
                  </a:lnTo>
                  <a:lnTo>
                    <a:pt x="246999" y="56963"/>
                  </a:lnTo>
                  <a:lnTo>
                    <a:pt x="288256" y="37089"/>
                  </a:lnTo>
                  <a:lnTo>
                    <a:pt x="331618" y="21218"/>
                  </a:lnTo>
                  <a:lnTo>
                    <a:pt x="376849" y="9588"/>
                  </a:lnTo>
                  <a:lnTo>
                    <a:pt x="423711" y="2436"/>
                  </a:lnTo>
                  <a:lnTo>
                    <a:pt x="471967" y="0"/>
                  </a:lnTo>
                  <a:lnTo>
                    <a:pt x="520223" y="2436"/>
                  </a:lnTo>
                  <a:lnTo>
                    <a:pt x="567085" y="9588"/>
                  </a:lnTo>
                  <a:lnTo>
                    <a:pt x="612316" y="21218"/>
                  </a:lnTo>
                  <a:lnTo>
                    <a:pt x="655678" y="37089"/>
                  </a:lnTo>
                  <a:lnTo>
                    <a:pt x="696935" y="56963"/>
                  </a:lnTo>
                  <a:lnTo>
                    <a:pt x="735849" y="80604"/>
                  </a:lnTo>
                  <a:lnTo>
                    <a:pt x="772183" y="107774"/>
                  </a:lnTo>
                  <a:lnTo>
                    <a:pt x="805699" y="138236"/>
                  </a:lnTo>
                  <a:lnTo>
                    <a:pt x="836160" y="171752"/>
                  </a:lnTo>
                  <a:lnTo>
                    <a:pt x="863330" y="208085"/>
                  </a:lnTo>
                  <a:lnTo>
                    <a:pt x="886971" y="246999"/>
                  </a:lnTo>
                  <a:lnTo>
                    <a:pt x="906845" y="288256"/>
                  </a:lnTo>
                  <a:lnTo>
                    <a:pt x="922716" y="331618"/>
                  </a:lnTo>
                  <a:lnTo>
                    <a:pt x="934346" y="376849"/>
                  </a:lnTo>
                  <a:lnTo>
                    <a:pt x="941498" y="423711"/>
                  </a:lnTo>
                  <a:lnTo>
                    <a:pt x="943935" y="471967"/>
                  </a:lnTo>
                  <a:lnTo>
                    <a:pt x="941498" y="520223"/>
                  </a:lnTo>
                  <a:lnTo>
                    <a:pt x="934346" y="567085"/>
                  </a:lnTo>
                  <a:lnTo>
                    <a:pt x="922716" y="612316"/>
                  </a:lnTo>
                  <a:lnTo>
                    <a:pt x="906845" y="655678"/>
                  </a:lnTo>
                  <a:lnTo>
                    <a:pt x="886971" y="696935"/>
                  </a:lnTo>
                  <a:lnTo>
                    <a:pt x="863330" y="735848"/>
                  </a:lnTo>
                  <a:lnTo>
                    <a:pt x="836160" y="772182"/>
                  </a:lnTo>
                  <a:lnTo>
                    <a:pt x="805699" y="805698"/>
                  </a:lnTo>
                  <a:lnTo>
                    <a:pt x="772183" y="836160"/>
                  </a:lnTo>
                  <a:lnTo>
                    <a:pt x="735849" y="863330"/>
                  </a:lnTo>
                  <a:lnTo>
                    <a:pt x="696935" y="886970"/>
                  </a:lnTo>
                  <a:lnTo>
                    <a:pt x="655678" y="906845"/>
                  </a:lnTo>
                  <a:lnTo>
                    <a:pt x="612316" y="922716"/>
                  </a:lnTo>
                  <a:lnTo>
                    <a:pt x="567085" y="934346"/>
                  </a:lnTo>
                  <a:lnTo>
                    <a:pt x="520223" y="941498"/>
                  </a:lnTo>
                  <a:lnTo>
                    <a:pt x="471967" y="943934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84263"/>
              <a:ext cx="923925" cy="4269105"/>
            </a:xfrm>
            <a:custGeom>
              <a:avLst/>
              <a:gdLst/>
              <a:ahLst/>
              <a:cxnLst/>
              <a:rect l="l" t="t" r="r" b="b"/>
              <a:pathLst>
                <a:path w="923925" h="4269105">
                  <a:moveTo>
                    <a:pt x="571487" y="250596"/>
                  </a:moveTo>
                  <a:lnTo>
                    <a:pt x="570306" y="248196"/>
                  </a:lnTo>
                  <a:lnTo>
                    <a:pt x="568134" y="246799"/>
                  </a:lnTo>
                  <a:lnTo>
                    <a:pt x="563587" y="243484"/>
                  </a:lnTo>
                  <a:lnTo>
                    <a:pt x="563587" y="253187"/>
                  </a:lnTo>
                  <a:lnTo>
                    <a:pt x="227761" y="496798"/>
                  </a:lnTo>
                  <a:lnTo>
                    <a:pt x="227812" y="425361"/>
                  </a:lnTo>
                  <a:lnTo>
                    <a:pt x="456920" y="259168"/>
                  </a:lnTo>
                  <a:lnTo>
                    <a:pt x="458889" y="257581"/>
                  </a:lnTo>
                  <a:lnTo>
                    <a:pt x="460273" y="255181"/>
                  </a:lnTo>
                  <a:lnTo>
                    <a:pt x="460273" y="250190"/>
                  </a:lnTo>
                  <a:lnTo>
                    <a:pt x="459092" y="247802"/>
                  </a:lnTo>
                  <a:lnTo>
                    <a:pt x="456920" y="246405"/>
                  </a:lnTo>
                  <a:lnTo>
                    <a:pt x="452374" y="243090"/>
                  </a:lnTo>
                  <a:lnTo>
                    <a:pt x="452374" y="252793"/>
                  </a:lnTo>
                  <a:lnTo>
                    <a:pt x="227825" y="415683"/>
                  </a:lnTo>
                  <a:lnTo>
                    <a:pt x="227888" y="338582"/>
                  </a:lnTo>
                  <a:lnTo>
                    <a:pt x="346087" y="252793"/>
                  </a:lnTo>
                  <a:lnTo>
                    <a:pt x="228015" y="166674"/>
                  </a:lnTo>
                  <a:lnTo>
                    <a:pt x="228079" y="89204"/>
                  </a:lnTo>
                  <a:lnTo>
                    <a:pt x="452374" y="252793"/>
                  </a:lnTo>
                  <a:lnTo>
                    <a:pt x="452374" y="243090"/>
                  </a:lnTo>
                  <a:lnTo>
                    <a:pt x="228092" y="79413"/>
                  </a:lnTo>
                  <a:lnTo>
                    <a:pt x="228155" y="8382"/>
                  </a:lnTo>
                  <a:lnTo>
                    <a:pt x="563587" y="253187"/>
                  </a:lnTo>
                  <a:lnTo>
                    <a:pt x="563587" y="243484"/>
                  </a:lnTo>
                  <a:lnTo>
                    <a:pt x="241630" y="8382"/>
                  </a:lnTo>
                  <a:lnTo>
                    <a:pt x="231521" y="1003"/>
                  </a:lnTo>
                  <a:lnTo>
                    <a:pt x="229743" y="406"/>
                  </a:lnTo>
                  <a:lnTo>
                    <a:pt x="226974" y="406"/>
                  </a:lnTo>
                  <a:lnTo>
                    <a:pt x="225793" y="596"/>
                  </a:lnTo>
                  <a:lnTo>
                    <a:pt x="224599" y="1193"/>
                  </a:lnTo>
                  <a:lnTo>
                    <a:pt x="222034" y="2590"/>
                  </a:lnTo>
                  <a:lnTo>
                    <a:pt x="220256" y="5384"/>
                  </a:lnTo>
                  <a:lnTo>
                    <a:pt x="220256" y="8382"/>
                  </a:lnTo>
                  <a:lnTo>
                    <a:pt x="220192" y="73660"/>
                  </a:lnTo>
                  <a:lnTo>
                    <a:pt x="220192" y="83451"/>
                  </a:lnTo>
                  <a:lnTo>
                    <a:pt x="220129" y="160921"/>
                  </a:lnTo>
                  <a:lnTo>
                    <a:pt x="219976" y="160820"/>
                  </a:lnTo>
                  <a:lnTo>
                    <a:pt x="219976" y="344322"/>
                  </a:lnTo>
                  <a:lnTo>
                    <a:pt x="219913" y="421411"/>
                  </a:lnTo>
                  <a:lnTo>
                    <a:pt x="116547" y="496392"/>
                  </a:lnTo>
                  <a:lnTo>
                    <a:pt x="116573" y="419366"/>
                  </a:lnTo>
                  <a:lnTo>
                    <a:pt x="219976" y="344322"/>
                  </a:lnTo>
                  <a:lnTo>
                    <a:pt x="219976" y="160820"/>
                  </a:lnTo>
                  <a:lnTo>
                    <a:pt x="116700" y="85458"/>
                  </a:lnTo>
                  <a:lnTo>
                    <a:pt x="116738" y="7975"/>
                  </a:lnTo>
                  <a:lnTo>
                    <a:pt x="220192" y="83451"/>
                  </a:lnTo>
                  <a:lnTo>
                    <a:pt x="220192" y="73660"/>
                  </a:lnTo>
                  <a:lnTo>
                    <a:pt x="130213" y="7975"/>
                  </a:lnTo>
                  <a:lnTo>
                    <a:pt x="120103" y="596"/>
                  </a:lnTo>
                  <a:lnTo>
                    <a:pt x="118516" y="0"/>
                  </a:lnTo>
                  <a:lnTo>
                    <a:pt x="115557" y="0"/>
                  </a:lnTo>
                  <a:lnTo>
                    <a:pt x="108800" y="79692"/>
                  </a:lnTo>
                  <a:lnTo>
                    <a:pt x="393" y="596"/>
                  </a:lnTo>
                  <a:lnTo>
                    <a:pt x="0" y="503974"/>
                  </a:lnTo>
                  <a:lnTo>
                    <a:pt x="108673" y="425107"/>
                  </a:lnTo>
                  <a:lnTo>
                    <a:pt x="108648" y="499389"/>
                  </a:lnTo>
                  <a:lnTo>
                    <a:pt x="110223" y="502183"/>
                  </a:lnTo>
                  <a:lnTo>
                    <a:pt x="114173" y="504177"/>
                  </a:lnTo>
                  <a:lnTo>
                    <a:pt x="115354" y="504380"/>
                  </a:lnTo>
                  <a:lnTo>
                    <a:pt x="118122" y="504380"/>
                  </a:lnTo>
                  <a:lnTo>
                    <a:pt x="119710" y="503783"/>
                  </a:lnTo>
                  <a:lnTo>
                    <a:pt x="129882" y="496392"/>
                  </a:lnTo>
                  <a:lnTo>
                    <a:pt x="219913" y="431088"/>
                  </a:lnTo>
                  <a:lnTo>
                    <a:pt x="219862" y="499783"/>
                  </a:lnTo>
                  <a:lnTo>
                    <a:pt x="221437" y="502577"/>
                  </a:lnTo>
                  <a:lnTo>
                    <a:pt x="225399" y="504571"/>
                  </a:lnTo>
                  <a:lnTo>
                    <a:pt x="226580" y="504774"/>
                  </a:lnTo>
                  <a:lnTo>
                    <a:pt x="229349" y="504774"/>
                  </a:lnTo>
                  <a:lnTo>
                    <a:pt x="568134" y="259575"/>
                  </a:lnTo>
                  <a:lnTo>
                    <a:pt x="571487" y="255587"/>
                  </a:lnTo>
                  <a:lnTo>
                    <a:pt x="571487" y="250596"/>
                  </a:lnTo>
                  <a:close/>
                </a:path>
                <a:path w="923925" h="4269105">
                  <a:moveTo>
                    <a:pt x="923798" y="4242130"/>
                  </a:moveTo>
                  <a:lnTo>
                    <a:pt x="903135" y="4221467"/>
                  </a:lnTo>
                  <a:lnTo>
                    <a:pt x="896823" y="4221467"/>
                  </a:lnTo>
                  <a:lnTo>
                    <a:pt x="876173" y="4242130"/>
                  </a:lnTo>
                  <a:lnTo>
                    <a:pt x="876173" y="4248442"/>
                  </a:lnTo>
                  <a:lnTo>
                    <a:pt x="896823" y="4269092"/>
                  </a:lnTo>
                  <a:lnTo>
                    <a:pt x="903135" y="4269092"/>
                  </a:lnTo>
                  <a:lnTo>
                    <a:pt x="923798" y="4248442"/>
                  </a:lnTo>
                  <a:lnTo>
                    <a:pt x="923798" y="4245280"/>
                  </a:lnTo>
                  <a:lnTo>
                    <a:pt x="923798" y="4242130"/>
                  </a:lnTo>
                  <a:close/>
                </a:path>
                <a:path w="923925" h="4269105">
                  <a:moveTo>
                    <a:pt x="923798" y="3403930"/>
                  </a:moveTo>
                  <a:lnTo>
                    <a:pt x="903135" y="3383267"/>
                  </a:lnTo>
                  <a:lnTo>
                    <a:pt x="896823" y="3383267"/>
                  </a:lnTo>
                  <a:lnTo>
                    <a:pt x="876173" y="3403930"/>
                  </a:lnTo>
                  <a:lnTo>
                    <a:pt x="876173" y="3410242"/>
                  </a:lnTo>
                  <a:lnTo>
                    <a:pt x="896823" y="3430892"/>
                  </a:lnTo>
                  <a:lnTo>
                    <a:pt x="903135" y="3430892"/>
                  </a:lnTo>
                  <a:lnTo>
                    <a:pt x="923798" y="3410242"/>
                  </a:lnTo>
                  <a:lnTo>
                    <a:pt x="923798" y="3407079"/>
                  </a:lnTo>
                  <a:lnTo>
                    <a:pt x="923798" y="3403930"/>
                  </a:lnTo>
                  <a:close/>
                </a:path>
                <a:path w="923925" h="4269105">
                  <a:moveTo>
                    <a:pt x="923798" y="2984830"/>
                  </a:moveTo>
                  <a:lnTo>
                    <a:pt x="903135" y="2964167"/>
                  </a:lnTo>
                  <a:lnTo>
                    <a:pt x="896823" y="2964167"/>
                  </a:lnTo>
                  <a:lnTo>
                    <a:pt x="876173" y="2984830"/>
                  </a:lnTo>
                  <a:lnTo>
                    <a:pt x="876173" y="2991142"/>
                  </a:lnTo>
                  <a:lnTo>
                    <a:pt x="896823" y="3011792"/>
                  </a:lnTo>
                  <a:lnTo>
                    <a:pt x="903135" y="3011792"/>
                  </a:lnTo>
                  <a:lnTo>
                    <a:pt x="923798" y="2991142"/>
                  </a:lnTo>
                  <a:lnTo>
                    <a:pt x="923798" y="2987979"/>
                  </a:lnTo>
                  <a:lnTo>
                    <a:pt x="923798" y="2984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592827" y="2732949"/>
            <a:ext cx="6023609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/>
              <a:t>Все документы, перечисленные ниже, должны быть поданы единым полным пакетом в Управление международного сотрудничества по адресу: Ленинградский проспект, д. 49/2, кабинет 100а. Студенты филиалов могут подать документы онлайн, направив их по электронной почте.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Перечень документов:</a:t>
            </a:r>
          </a:p>
          <a:p>
            <a:pPr algn="just"/>
            <a:r>
              <a:rPr lang="ru-RU" b="1" dirty="0"/>
              <a:t>•  заполненная анкета </a:t>
            </a:r>
            <a:r>
              <a:rPr lang="ru-RU" dirty="0"/>
              <a:t>в формате MS </a:t>
            </a:r>
            <a:r>
              <a:rPr lang="ru-RU" dirty="0" err="1"/>
              <a:t>Word</a:t>
            </a:r>
            <a:r>
              <a:rPr lang="ru-RU" dirty="0"/>
              <a:t>, подписанная деканом факультета;</a:t>
            </a:r>
          </a:p>
          <a:p>
            <a:pPr algn="just"/>
            <a:r>
              <a:rPr lang="ru-RU" dirty="0"/>
              <a:t>• </a:t>
            </a:r>
            <a:r>
              <a:rPr lang="ru-RU" b="1" dirty="0"/>
              <a:t>документ, подтверждающий уровень владения иностранным языком </a:t>
            </a:r>
            <a:r>
              <a:rPr lang="ru-RU" dirty="0"/>
              <a:t>не ниже B2 (международный языковой сертификат — 30 баллов или справка от заведующего кафедрой иностранных языков — 15 баллов);</a:t>
            </a:r>
          </a:p>
          <a:p>
            <a:pPr algn="just"/>
            <a:r>
              <a:rPr lang="ru-RU" dirty="0"/>
              <a:t>•  </a:t>
            </a:r>
            <a:r>
              <a:rPr lang="ru-RU" b="1" dirty="0"/>
              <a:t>копия первой страницы действующего заграничного паспорта </a:t>
            </a:r>
            <a:r>
              <a:rPr lang="ru-RU" dirty="0"/>
              <a:t>заявителя (паспорт должен быть действителен на весь период обучения плюс дополнительно шесть месяцев);</a:t>
            </a:r>
          </a:p>
          <a:p>
            <a:pPr algn="just"/>
            <a:r>
              <a:rPr lang="ru-RU" dirty="0"/>
              <a:t>•   </a:t>
            </a:r>
            <a:r>
              <a:rPr lang="ru-RU" b="1" dirty="0"/>
              <a:t>транскрипт</a:t>
            </a:r>
            <a:r>
              <a:rPr lang="ru-RU" dirty="0"/>
              <a:t> на английском языке из учебного офиса;</a:t>
            </a:r>
          </a:p>
          <a:p>
            <a:pPr algn="just"/>
            <a:r>
              <a:rPr lang="ru-RU" dirty="0"/>
              <a:t>• </a:t>
            </a:r>
            <a:r>
              <a:rPr lang="ru-RU" b="1" dirty="0"/>
              <a:t>дополнительные достижения</a:t>
            </a:r>
            <a:r>
              <a:rPr lang="ru-RU" dirty="0"/>
              <a:t> (дипломы/сертификаты победителей или призёров олимпиад, конкурсов, конференций, круглых столов, научных конгрессов и т.д.).</a:t>
            </a:r>
          </a:p>
          <a:p>
            <a:r>
              <a:rPr lang="ru-RU" dirty="0"/>
              <a:t/>
            </a:r>
            <a:br>
              <a:rPr lang="ru-RU" dirty="0"/>
            </a:br>
            <a:endParaRPr spc="-1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7159" y="1467025"/>
            <a:ext cx="5575300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90170">
              <a:lnSpc>
                <a:spcPct val="71900"/>
              </a:lnSpc>
              <a:spcBef>
                <a:spcPts val="770"/>
              </a:spcBef>
            </a:pPr>
            <a:r>
              <a:rPr sz="2000" b="1" spc="90" dirty="0">
                <a:latin typeface="Tahoma"/>
                <a:cs typeface="Tahoma"/>
              </a:rPr>
              <a:t>Какие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документы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130" dirty="0">
                <a:latin typeface="Tahoma"/>
                <a:cs typeface="Tahoma"/>
              </a:rPr>
              <a:t>и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куда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необходимо </a:t>
            </a:r>
            <a:r>
              <a:rPr sz="2000" b="1" spc="85" dirty="0">
                <a:latin typeface="Tahoma"/>
                <a:cs typeface="Tahoma"/>
              </a:rPr>
              <a:t>предоставить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для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участия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конкурсе?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6414" y="6394639"/>
            <a:ext cx="4636770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24940" marR="5080" indent="-1412875">
              <a:lnSpc>
                <a:spcPct val="71900"/>
              </a:lnSpc>
              <a:spcBef>
                <a:spcPts val="770"/>
              </a:spcBef>
            </a:pPr>
            <a:r>
              <a:rPr sz="2000" b="1" spc="70" dirty="0">
                <a:latin typeface="Tahoma"/>
                <a:cs typeface="Tahoma"/>
              </a:rPr>
              <a:t>По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каким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критериям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оценивают </a:t>
            </a:r>
            <a:r>
              <a:rPr sz="2000" b="1" spc="70" dirty="0">
                <a:latin typeface="Tahoma"/>
                <a:cs typeface="Tahoma"/>
              </a:rPr>
              <a:t>участников?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Конкурс</a:t>
            </a:r>
          </a:p>
        </p:txBody>
      </p:sp>
      <p:sp>
        <p:nvSpPr>
          <p:cNvPr id="13" name="object 13"/>
          <p:cNvSpPr/>
          <p:nvPr/>
        </p:nvSpPr>
        <p:spPr>
          <a:xfrm>
            <a:off x="397469" y="7414472"/>
            <a:ext cx="1745614" cy="877569"/>
          </a:xfrm>
          <a:custGeom>
            <a:avLst/>
            <a:gdLst/>
            <a:ahLst/>
            <a:cxnLst/>
            <a:rect l="l" t="t" r="r" b="b"/>
            <a:pathLst>
              <a:path w="1745614" h="877570">
                <a:moveTo>
                  <a:pt x="828389" y="877084"/>
                </a:moveTo>
                <a:lnTo>
                  <a:pt x="464840" y="877084"/>
                </a:lnTo>
                <a:lnTo>
                  <a:pt x="345071" y="876596"/>
                </a:lnTo>
                <a:lnTo>
                  <a:pt x="220820" y="875668"/>
                </a:lnTo>
                <a:lnTo>
                  <a:pt x="68049" y="871776"/>
                </a:lnTo>
                <a:lnTo>
                  <a:pt x="53692" y="871776"/>
                </a:lnTo>
                <a:lnTo>
                  <a:pt x="10096" y="871317"/>
                </a:lnTo>
                <a:lnTo>
                  <a:pt x="0" y="871317"/>
                </a:lnTo>
                <a:lnTo>
                  <a:pt x="3184" y="450496"/>
                </a:lnTo>
                <a:lnTo>
                  <a:pt x="3250" y="441726"/>
                </a:lnTo>
                <a:lnTo>
                  <a:pt x="4513" y="102795"/>
                </a:lnTo>
                <a:lnTo>
                  <a:pt x="4540" y="95725"/>
                </a:lnTo>
                <a:lnTo>
                  <a:pt x="4651" y="65692"/>
                </a:lnTo>
                <a:lnTo>
                  <a:pt x="4772" y="33177"/>
                </a:lnTo>
                <a:lnTo>
                  <a:pt x="4895" y="0"/>
                </a:lnTo>
                <a:lnTo>
                  <a:pt x="1188168" y="4040"/>
                </a:lnTo>
                <a:lnTo>
                  <a:pt x="1252518" y="4602"/>
                </a:lnTo>
                <a:lnTo>
                  <a:pt x="1421159" y="9875"/>
                </a:lnTo>
                <a:lnTo>
                  <a:pt x="1560923" y="11872"/>
                </a:lnTo>
                <a:lnTo>
                  <a:pt x="1740459" y="11872"/>
                </a:lnTo>
                <a:lnTo>
                  <a:pt x="1740459" y="12509"/>
                </a:lnTo>
                <a:lnTo>
                  <a:pt x="1742634" y="12509"/>
                </a:lnTo>
                <a:lnTo>
                  <a:pt x="1741912" y="16818"/>
                </a:lnTo>
                <a:lnTo>
                  <a:pt x="1741342" y="24543"/>
                </a:lnTo>
                <a:lnTo>
                  <a:pt x="1741131" y="29370"/>
                </a:lnTo>
                <a:lnTo>
                  <a:pt x="1317853" y="29370"/>
                </a:lnTo>
                <a:lnTo>
                  <a:pt x="1317853" y="33177"/>
                </a:lnTo>
                <a:lnTo>
                  <a:pt x="1391279" y="33177"/>
                </a:lnTo>
                <a:lnTo>
                  <a:pt x="1391279" y="36984"/>
                </a:lnTo>
                <a:lnTo>
                  <a:pt x="925232" y="39364"/>
                </a:lnTo>
                <a:lnTo>
                  <a:pt x="894647" y="40089"/>
                </a:lnTo>
                <a:lnTo>
                  <a:pt x="875285" y="41004"/>
                </a:lnTo>
                <a:lnTo>
                  <a:pt x="869049" y="42136"/>
                </a:lnTo>
                <a:lnTo>
                  <a:pt x="877843" y="43511"/>
                </a:lnTo>
                <a:lnTo>
                  <a:pt x="951269" y="43511"/>
                </a:lnTo>
                <a:lnTo>
                  <a:pt x="951269" y="46230"/>
                </a:lnTo>
                <a:lnTo>
                  <a:pt x="1428264" y="48950"/>
                </a:lnTo>
                <a:lnTo>
                  <a:pt x="1428264" y="51669"/>
                </a:lnTo>
                <a:lnTo>
                  <a:pt x="1318397" y="51669"/>
                </a:lnTo>
                <a:lnTo>
                  <a:pt x="1388262" y="52111"/>
                </a:lnTo>
                <a:lnTo>
                  <a:pt x="1437578" y="53165"/>
                </a:lnTo>
                <a:lnTo>
                  <a:pt x="1501689" y="55477"/>
                </a:lnTo>
                <a:lnTo>
                  <a:pt x="1596327" y="57108"/>
                </a:lnTo>
                <a:lnTo>
                  <a:pt x="1608022" y="57108"/>
                </a:lnTo>
                <a:lnTo>
                  <a:pt x="1698035" y="57567"/>
                </a:lnTo>
                <a:lnTo>
                  <a:pt x="1698029" y="63091"/>
                </a:lnTo>
                <a:lnTo>
                  <a:pt x="1245515" y="63091"/>
                </a:lnTo>
                <a:lnTo>
                  <a:pt x="730159" y="65692"/>
                </a:lnTo>
                <a:lnTo>
                  <a:pt x="695928" y="67561"/>
                </a:lnTo>
                <a:lnTo>
                  <a:pt x="658111" y="67986"/>
                </a:lnTo>
                <a:lnTo>
                  <a:pt x="548244" y="67986"/>
                </a:lnTo>
                <a:lnTo>
                  <a:pt x="563278" y="69499"/>
                </a:lnTo>
                <a:lnTo>
                  <a:pt x="557558" y="70706"/>
                </a:lnTo>
                <a:lnTo>
                  <a:pt x="538072" y="71504"/>
                </a:lnTo>
                <a:lnTo>
                  <a:pt x="76688" y="73969"/>
                </a:lnTo>
                <a:lnTo>
                  <a:pt x="76589" y="358969"/>
                </a:lnTo>
                <a:lnTo>
                  <a:pt x="76482" y="386623"/>
                </a:lnTo>
                <a:lnTo>
                  <a:pt x="76416" y="402459"/>
                </a:lnTo>
                <a:lnTo>
                  <a:pt x="76300" y="420074"/>
                </a:lnTo>
                <a:lnTo>
                  <a:pt x="76204" y="434570"/>
                </a:lnTo>
                <a:lnTo>
                  <a:pt x="76099" y="450496"/>
                </a:lnTo>
                <a:lnTo>
                  <a:pt x="75752" y="487327"/>
                </a:lnTo>
                <a:lnTo>
                  <a:pt x="75644" y="498767"/>
                </a:lnTo>
                <a:lnTo>
                  <a:pt x="75105" y="542193"/>
                </a:lnTo>
                <a:lnTo>
                  <a:pt x="74129" y="683575"/>
                </a:lnTo>
                <a:lnTo>
                  <a:pt x="73524" y="783573"/>
                </a:lnTo>
                <a:lnTo>
                  <a:pt x="73425" y="800067"/>
                </a:lnTo>
                <a:lnTo>
                  <a:pt x="220820" y="800067"/>
                </a:lnTo>
                <a:lnTo>
                  <a:pt x="220820" y="800611"/>
                </a:lnTo>
                <a:lnTo>
                  <a:pt x="230066" y="801155"/>
                </a:lnTo>
                <a:lnTo>
                  <a:pt x="294246" y="801155"/>
                </a:lnTo>
                <a:lnTo>
                  <a:pt x="294246" y="802718"/>
                </a:lnTo>
                <a:lnTo>
                  <a:pt x="513979" y="802718"/>
                </a:lnTo>
                <a:lnTo>
                  <a:pt x="513979" y="803330"/>
                </a:lnTo>
                <a:lnTo>
                  <a:pt x="660830" y="803330"/>
                </a:lnTo>
                <a:lnTo>
                  <a:pt x="660830" y="803874"/>
                </a:lnTo>
                <a:lnTo>
                  <a:pt x="1291971" y="803874"/>
                </a:lnTo>
                <a:lnTo>
                  <a:pt x="1308267" y="804087"/>
                </a:lnTo>
                <a:lnTo>
                  <a:pt x="1356517" y="804087"/>
                </a:lnTo>
                <a:lnTo>
                  <a:pt x="1347232" y="805982"/>
                </a:lnTo>
                <a:lnTo>
                  <a:pt x="1330023" y="808089"/>
                </a:lnTo>
                <a:lnTo>
                  <a:pt x="1326581" y="809993"/>
                </a:lnTo>
                <a:lnTo>
                  <a:pt x="1357558" y="811489"/>
                </a:lnTo>
                <a:lnTo>
                  <a:pt x="1542280" y="817169"/>
                </a:lnTo>
                <a:lnTo>
                  <a:pt x="1677596" y="823373"/>
                </a:lnTo>
                <a:lnTo>
                  <a:pt x="1693105" y="824321"/>
                </a:lnTo>
                <a:lnTo>
                  <a:pt x="1693127" y="832177"/>
                </a:lnTo>
                <a:lnTo>
                  <a:pt x="1693306" y="832177"/>
                </a:lnTo>
                <a:lnTo>
                  <a:pt x="1392435" y="841564"/>
                </a:lnTo>
                <a:lnTo>
                  <a:pt x="1343688" y="844598"/>
                </a:lnTo>
                <a:lnTo>
                  <a:pt x="1301876" y="848346"/>
                </a:lnTo>
                <a:lnTo>
                  <a:pt x="1284132" y="851737"/>
                </a:lnTo>
                <a:lnTo>
                  <a:pt x="1210706" y="851737"/>
                </a:lnTo>
                <a:lnTo>
                  <a:pt x="1210706" y="852281"/>
                </a:lnTo>
                <a:lnTo>
                  <a:pt x="1212780" y="853003"/>
                </a:lnTo>
                <a:lnTo>
                  <a:pt x="1218729" y="853572"/>
                </a:lnTo>
                <a:lnTo>
                  <a:pt x="1228145" y="854040"/>
                </a:lnTo>
                <a:lnTo>
                  <a:pt x="1240620" y="854456"/>
                </a:lnTo>
                <a:lnTo>
                  <a:pt x="1311870" y="855544"/>
                </a:lnTo>
                <a:lnTo>
                  <a:pt x="1338161" y="855544"/>
                </a:lnTo>
                <a:lnTo>
                  <a:pt x="1467424" y="856632"/>
                </a:lnTo>
                <a:lnTo>
                  <a:pt x="1482220" y="858510"/>
                </a:lnTo>
                <a:lnTo>
                  <a:pt x="1476466" y="860643"/>
                </a:lnTo>
                <a:lnTo>
                  <a:pt x="1456946" y="862674"/>
                </a:lnTo>
                <a:lnTo>
                  <a:pt x="1430439" y="864246"/>
                </a:lnTo>
                <a:lnTo>
                  <a:pt x="1410978" y="865878"/>
                </a:lnTo>
                <a:lnTo>
                  <a:pt x="1357150" y="869549"/>
                </a:lnTo>
                <a:lnTo>
                  <a:pt x="1275787" y="873425"/>
                </a:lnTo>
                <a:lnTo>
                  <a:pt x="1173722" y="875668"/>
                </a:lnTo>
                <a:lnTo>
                  <a:pt x="1100497" y="876066"/>
                </a:lnTo>
                <a:lnTo>
                  <a:pt x="892988" y="876910"/>
                </a:lnTo>
                <a:lnTo>
                  <a:pt x="828389" y="877084"/>
                </a:lnTo>
                <a:close/>
              </a:path>
              <a:path w="1745614" h="877570">
                <a:moveTo>
                  <a:pt x="1103229" y="4602"/>
                </a:moveTo>
                <a:lnTo>
                  <a:pt x="805665" y="4602"/>
                </a:lnTo>
                <a:lnTo>
                  <a:pt x="1188168" y="4040"/>
                </a:lnTo>
                <a:lnTo>
                  <a:pt x="1011562" y="4040"/>
                </a:lnTo>
                <a:lnTo>
                  <a:pt x="1103229" y="4602"/>
                </a:lnTo>
                <a:close/>
              </a:path>
              <a:path w="1745614" h="877570">
                <a:moveTo>
                  <a:pt x="1252518" y="4602"/>
                </a:moveTo>
                <a:lnTo>
                  <a:pt x="1103229" y="4602"/>
                </a:lnTo>
                <a:lnTo>
                  <a:pt x="1011562" y="4040"/>
                </a:lnTo>
                <a:lnTo>
                  <a:pt x="1187368" y="4040"/>
                </a:lnTo>
                <a:lnTo>
                  <a:pt x="1252518" y="4602"/>
                </a:lnTo>
                <a:close/>
              </a:path>
              <a:path w="1745614" h="877570">
                <a:moveTo>
                  <a:pt x="1725773" y="102251"/>
                </a:moveTo>
                <a:lnTo>
                  <a:pt x="1724686" y="102251"/>
                </a:lnTo>
                <a:lnTo>
                  <a:pt x="1724686" y="29370"/>
                </a:lnTo>
                <a:lnTo>
                  <a:pt x="1741131" y="29370"/>
                </a:lnTo>
                <a:lnTo>
                  <a:pt x="1740965" y="33177"/>
                </a:lnTo>
                <a:lnTo>
                  <a:pt x="1740875" y="35225"/>
                </a:lnTo>
                <a:lnTo>
                  <a:pt x="1740759" y="38802"/>
                </a:lnTo>
                <a:lnTo>
                  <a:pt x="1740650" y="42136"/>
                </a:lnTo>
                <a:lnTo>
                  <a:pt x="1740606" y="43511"/>
                </a:lnTo>
                <a:lnTo>
                  <a:pt x="1740494" y="46935"/>
                </a:lnTo>
                <a:lnTo>
                  <a:pt x="1740429" y="48950"/>
                </a:lnTo>
                <a:lnTo>
                  <a:pt x="1740326" y="52111"/>
                </a:lnTo>
                <a:lnTo>
                  <a:pt x="1740203" y="55885"/>
                </a:lnTo>
                <a:lnTo>
                  <a:pt x="1740149" y="57567"/>
                </a:lnTo>
                <a:lnTo>
                  <a:pt x="1740051" y="60576"/>
                </a:lnTo>
                <a:lnTo>
                  <a:pt x="1739928" y="64616"/>
                </a:lnTo>
                <a:lnTo>
                  <a:pt x="1739908" y="65267"/>
                </a:lnTo>
                <a:lnTo>
                  <a:pt x="1726317" y="65267"/>
                </a:lnTo>
                <a:lnTo>
                  <a:pt x="1726317" y="91879"/>
                </a:lnTo>
                <a:lnTo>
                  <a:pt x="1725773" y="95725"/>
                </a:lnTo>
                <a:lnTo>
                  <a:pt x="1725773" y="102251"/>
                </a:lnTo>
                <a:close/>
              </a:path>
              <a:path w="1745614" h="877570">
                <a:moveTo>
                  <a:pt x="1693233" y="825388"/>
                </a:moveTo>
                <a:lnTo>
                  <a:pt x="1693105" y="824321"/>
                </a:lnTo>
                <a:lnTo>
                  <a:pt x="1692464" y="587121"/>
                </a:lnTo>
                <a:lnTo>
                  <a:pt x="1692353" y="546068"/>
                </a:lnTo>
                <a:lnTo>
                  <a:pt x="1692232" y="501036"/>
                </a:lnTo>
                <a:lnTo>
                  <a:pt x="1692146" y="469380"/>
                </a:lnTo>
                <a:lnTo>
                  <a:pt x="1692052" y="63091"/>
                </a:lnTo>
                <a:lnTo>
                  <a:pt x="1698029" y="63091"/>
                </a:lnTo>
                <a:lnTo>
                  <a:pt x="1697925" y="151901"/>
                </a:lnTo>
                <a:lnTo>
                  <a:pt x="1697811" y="204204"/>
                </a:lnTo>
                <a:lnTo>
                  <a:pt x="1697686" y="258438"/>
                </a:lnTo>
                <a:lnTo>
                  <a:pt x="1697583" y="313338"/>
                </a:lnTo>
                <a:lnTo>
                  <a:pt x="1697491" y="397586"/>
                </a:lnTo>
                <a:lnTo>
                  <a:pt x="1697277" y="414174"/>
                </a:lnTo>
                <a:lnTo>
                  <a:pt x="1697219" y="418653"/>
                </a:lnTo>
                <a:lnTo>
                  <a:pt x="1696539" y="429471"/>
                </a:lnTo>
                <a:lnTo>
                  <a:pt x="1695655" y="433457"/>
                </a:lnTo>
                <a:lnTo>
                  <a:pt x="1694771" y="434026"/>
                </a:lnTo>
                <a:lnTo>
                  <a:pt x="1694860" y="450496"/>
                </a:lnTo>
                <a:lnTo>
                  <a:pt x="1694962" y="469380"/>
                </a:lnTo>
                <a:lnTo>
                  <a:pt x="1695020" y="587121"/>
                </a:lnTo>
                <a:lnTo>
                  <a:pt x="1694772" y="635335"/>
                </a:lnTo>
                <a:lnTo>
                  <a:pt x="1694421" y="683575"/>
                </a:lnTo>
                <a:lnTo>
                  <a:pt x="1693567" y="783573"/>
                </a:lnTo>
                <a:lnTo>
                  <a:pt x="1693444" y="798902"/>
                </a:lnTo>
                <a:lnTo>
                  <a:pt x="1693326" y="813694"/>
                </a:lnTo>
                <a:lnTo>
                  <a:pt x="1693233" y="825388"/>
                </a:lnTo>
                <a:close/>
              </a:path>
              <a:path w="1745614" h="877570">
                <a:moveTo>
                  <a:pt x="1728476" y="555918"/>
                </a:moveTo>
                <a:lnTo>
                  <a:pt x="1726919" y="501036"/>
                </a:lnTo>
                <a:lnTo>
                  <a:pt x="1726552" y="450496"/>
                </a:lnTo>
                <a:lnTo>
                  <a:pt x="1726317" y="65267"/>
                </a:lnTo>
                <a:lnTo>
                  <a:pt x="1739908" y="65267"/>
                </a:lnTo>
                <a:lnTo>
                  <a:pt x="1738842" y="102251"/>
                </a:lnTo>
                <a:lnTo>
                  <a:pt x="1738573" y="139236"/>
                </a:lnTo>
                <a:lnTo>
                  <a:pt x="1732300" y="139236"/>
                </a:lnTo>
                <a:lnTo>
                  <a:pt x="1732181" y="440009"/>
                </a:lnTo>
                <a:lnTo>
                  <a:pt x="1731289" y="497227"/>
                </a:lnTo>
                <a:lnTo>
                  <a:pt x="1731229" y="501036"/>
                </a:lnTo>
                <a:lnTo>
                  <a:pt x="1729853" y="542193"/>
                </a:lnTo>
                <a:lnTo>
                  <a:pt x="1728476" y="555918"/>
                </a:lnTo>
                <a:close/>
              </a:path>
              <a:path w="1745614" h="877570">
                <a:moveTo>
                  <a:pt x="1734833" y="400424"/>
                </a:moveTo>
                <a:lnTo>
                  <a:pt x="1733932" y="395954"/>
                </a:lnTo>
                <a:lnTo>
                  <a:pt x="1733609" y="358969"/>
                </a:lnTo>
                <a:lnTo>
                  <a:pt x="1733619" y="240174"/>
                </a:lnTo>
                <a:lnTo>
                  <a:pt x="1733760" y="204204"/>
                </a:lnTo>
                <a:lnTo>
                  <a:pt x="1733827" y="187081"/>
                </a:lnTo>
                <a:lnTo>
                  <a:pt x="1733932" y="139236"/>
                </a:lnTo>
                <a:lnTo>
                  <a:pt x="1738573" y="139236"/>
                </a:lnTo>
                <a:lnTo>
                  <a:pt x="1738595" y="354499"/>
                </a:lnTo>
                <a:lnTo>
                  <a:pt x="1736838" y="354499"/>
                </a:lnTo>
                <a:lnTo>
                  <a:pt x="1735028" y="395954"/>
                </a:lnTo>
                <a:lnTo>
                  <a:pt x="1734957" y="397586"/>
                </a:lnTo>
                <a:lnTo>
                  <a:pt x="1734833" y="400424"/>
                </a:lnTo>
                <a:close/>
              </a:path>
              <a:path w="1745614" h="877570">
                <a:moveTo>
                  <a:pt x="1738827" y="469380"/>
                </a:moveTo>
                <a:lnTo>
                  <a:pt x="1738198" y="441726"/>
                </a:lnTo>
                <a:lnTo>
                  <a:pt x="1738178" y="440009"/>
                </a:lnTo>
                <a:lnTo>
                  <a:pt x="1738054" y="429471"/>
                </a:lnTo>
                <a:lnTo>
                  <a:pt x="1737944" y="420074"/>
                </a:lnTo>
                <a:lnTo>
                  <a:pt x="1737825" y="402459"/>
                </a:lnTo>
                <a:lnTo>
                  <a:pt x="1737739" y="358969"/>
                </a:lnTo>
                <a:lnTo>
                  <a:pt x="1736838" y="354499"/>
                </a:lnTo>
                <a:lnTo>
                  <a:pt x="1738595" y="354499"/>
                </a:lnTo>
                <a:lnTo>
                  <a:pt x="1738718" y="400666"/>
                </a:lnTo>
                <a:lnTo>
                  <a:pt x="1738827" y="469380"/>
                </a:lnTo>
                <a:close/>
              </a:path>
              <a:path w="1745614" h="877570">
                <a:moveTo>
                  <a:pt x="220820" y="800067"/>
                </a:moveTo>
                <a:lnTo>
                  <a:pt x="110954" y="800067"/>
                </a:lnTo>
                <a:lnTo>
                  <a:pt x="110954" y="798435"/>
                </a:lnTo>
                <a:lnTo>
                  <a:pt x="114200" y="798749"/>
                </a:lnTo>
                <a:lnTo>
                  <a:pt x="122589" y="798902"/>
                </a:lnTo>
                <a:lnTo>
                  <a:pt x="220820" y="798902"/>
                </a:lnTo>
                <a:lnTo>
                  <a:pt x="220820" y="800067"/>
                </a:lnTo>
                <a:close/>
              </a:path>
              <a:path w="1745614" h="877570">
                <a:moveTo>
                  <a:pt x="215721" y="798902"/>
                </a:moveTo>
                <a:lnTo>
                  <a:pt x="170034" y="798902"/>
                </a:lnTo>
                <a:lnTo>
                  <a:pt x="191817" y="798749"/>
                </a:lnTo>
                <a:lnTo>
                  <a:pt x="205523" y="798749"/>
                </a:lnTo>
                <a:lnTo>
                  <a:pt x="215721" y="798902"/>
                </a:lnTo>
                <a:close/>
              </a:path>
              <a:path w="1745614" h="877570">
                <a:moveTo>
                  <a:pt x="996863" y="801614"/>
                </a:moveTo>
                <a:lnTo>
                  <a:pt x="817690" y="801614"/>
                </a:lnTo>
                <a:lnTo>
                  <a:pt x="847891" y="801155"/>
                </a:lnTo>
                <a:lnTo>
                  <a:pt x="865528" y="801155"/>
                </a:lnTo>
                <a:lnTo>
                  <a:pt x="996863" y="801614"/>
                </a:lnTo>
                <a:close/>
              </a:path>
              <a:path w="1745614" h="877570">
                <a:moveTo>
                  <a:pt x="513979" y="802718"/>
                </a:moveTo>
                <a:lnTo>
                  <a:pt x="303583" y="802718"/>
                </a:lnTo>
                <a:lnTo>
                  <a:pt x="349230" y="802387"/>
                </a:lnTo>
                <a:lnTo>
                  <a:pt x="460320" y="802387"/>
                </a:lnTo>
                <a:lnTo>
                  <a:pt x="520597" y="801614"/>
                </a:lnTo>
                <a:lnTo>
                  <a:pt x="513979" y="801614"/>
                </a:lnTo>
                <a:lnTo>
                  <a:pt x="513979" y="802718"/>
                </a:lnTo>
                <a:close/>
              </a:path>
              <a:path w="1745614" h="877570">
                <a:moveTo>
                  <a:pt x="1168859" y="802387"/>
                </a:moveTo>
                <a:lnTo>
                  <a:pt x="638189" y="802387"/>
                </a:lnTo>
                <a:lnTo>
                  <a:pt x="822393" y="801614"/>
                </a:lnTo>
                <a:lnTo>
                  <a:pt x="1055126" y="801614"/>
                </a:lnTo>
                <a:lnTo>
                  <a:pt x="1101267" y="802072"/>
                </a:lnTo>
                <a:lnTo>
                  <a:pt x="1168859" y="802387"/>
                </a:lnTo>
                <a:close/>
              </a:path>
              <a:path w="1745614" h="877570">
                <a:moveTo>
                  <a:pt x="660830" y="803330"/>
                </a:moveTo>
                <a:lnTo>
                  <a:pt x="513979" y="803330"/>
                </a:lnTo>
                <a:lnTo>
                  <a:pt x="565055" y="802718"/>
                </a:lnTo>
                <a:lnTo>
                  <a:pt x="638325" y="802718"/>
                </a:lnTo>
                <a:lnTo>
                  <a:pt x="654002" y="802387"/>
                </a:lnTo>
                <a:lnTo>
                  <a:pt x="660830" y="802387"/>
                </a:lnTo>
                <a:lnTo>
                  <a:pt x="660830" y="803330"/>
                </a:lnTo>
                <a:close/>
              </a:path>
              <a:path w="1745614" h="877570">
                <a:moveTo>
                  <a:pt x="1153189" y="802718"/>
                </a:moveTo>
                <a:lnTo>
                  <a:pt x="668776" y="802718"/>
                </a:lnTo>
                <a:lnTo>
                  <a:pt x="677053" y="802387"/>
                </a:lnTo>
                <a:lnTo>
                  <a:pt x="1141562" y="802387"/>
                </a:lnTo>
                <a:lnTo>
                  <a:pt x="1145966" y="802557"/>
                </a:lnTo>
                <a:lnTo>
                  <a:pt x="1153189" y="802718"/>
                </a:lnTo>
                <a:close/>
              </a:path>
              <a:path w="1745614" h="877570">
                <a:moveTo>
                  <a:pt x="1291971" y="803874"/>
                </a:moveTo>
                <a:lnTo>
                  <a:pt x="660830" y="803874"/>
                </a:lnTo>
                <a:lnTo>
                  <a:pt x="661469" y="803330"/>
                </a:lnTo>
                <a:lnTo>
                  <a:pt x="661842" y="803330"/>
                </a:lnTo>
                <a:lnTo>
                  <a:pt x="666396" y="802718"/>
                </a:lnTo>
                <a:lnTo>
                  <a:pt x="1213105" y="802718"/>
                </a:lnTo>
                <a:lnTo>
                  <a:pt x="1291971" y="803874"/>
                </a:lnTo>
                <a:close/>
              </a:path>
              <a:path w="1745614" h="877570">
                <a:moveTo>
                  <a:pt x="1356517" y="804087"/>
                </a:moveTo>
                <a:lnTo>
                  <a:pt x="1308267" y="804087"/>
                </a:lnTo>
                <a:lnTo>
                  <a:pt x="1357576" y="803874"/>
                </a:lnTo>
                <a:lnTo>
                  <a:pt x="1356517" y="804087"/>
                </a:lnTo>
                <a:close/>
              </a:path>
              <a:path w="1745614" h="877570">
                <a:moveTo>
                  <a:pt x="1693179" y="832177"/>
                </a:moveTo>
                <a:lnTo>
                  <a:pt x="1693241" y="824321"/>
                </a:lnTo>
                <a:lnTo>
                  <a:pt x="1693105" y="824321"/>
                </a:lnTo>
                <a:lnTo>
                  <a:pt x="1710564" y="825388"/>
                </a:lnTo>
                <a:lnTo>
                  <a:pt x="1733864" y="827245"/>
                </a:lnTo>
                <a:lnTo>
                  <a:pt x="1745333" y="828863"/>
                </a:lnTo>
                <a:lnTo>
                  <a:pt x="1742813" y="830164"/>
                </a:lnTo>
                <a:lnTo>
                  <a:pt x="1724142" y="831069"/>
                </a:lnTo>
                <a:lnTo>
                  <a:pt x="1693179" y="832177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7995" y="7543681"/>
            <a:ext cx="1433195" cy="558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500" spc="-65" dirty="0">
                <a:latin typeface="Arial Black"/>
                <a:cs typeface="Arial Black"/>
              </a:rPr>
              <a:t>Успеваемость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latin typeface="Tahoma"/>
                <a:cs typeface="Tahoma"/>
              </a:rPr>
              <a:t>70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БАЛЛОВ</a:t>
            </a:r>
            <a:endParaRPr sz="15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03779" y="7402934"/>
            <a:ext cx="4833620" cy="1595755"/>
            <a:chOff x="2303779" y="7402934"/>
            <a:chExt cx="4833620" cy="1595755"/>
          </a:xfrm>
        </p:grpSpPr>
        <p:sp>
          <p:nvSpPr>
            <p:cNvPr id="16" name="object 16"/>
            <p:cNvSpPr/>
            <p:nvPr/>
          </p:nvSpPr>
          <p:spPr>
            <a:xfrm>
              <a:off x="2731825" y="7402934"/>
              <a:ext cx="1745614" cy="877569"/>
            </a:xfrm>
            <a:custGeom>
              <a:avLst/>
              <a:gdLst/>
              <a:ahLst/>
              <a:cxnLst/>
              <a:rect l="l" t="t" r="r" b="b"/>
              <a:pathLst>
                <a:path w="1745614" h="877570">
                  <a:moveTo>
                    <a:pt x="828389" y="877084"/>
                  </a:moveTo>
                  <a:lnTo>
                    <a:pt x="464840" y="877084"/>
                  </a:lnTo>
                  <a:lnTo>
                    <a:pt x="345071" y="876596"/>
                  </a:lnTo>
                  <a:lnTo>
                    <a:pt x="220820" y="875668"/>
                  </a:lnTo>
                  <a:lnTo>
                    <a:pt x="68049" y="871776"/>
                  </a:lnTo>
                  <a:lnTo>
                    <a:pt x="53692" y="871776"/>
                  </a:lnTo>
                  <a:lnTo>
                    <a:pt x="10096" y="871317"/>
                  </a:lnTo>
                  <a:lnTo>
                    <a:pt x="0" y="871317"/>
                  </a:lnTo>
                  <a:lnTo>
                    <a:pt x="3184" y="450496"/>
                  </a:lnTo>
                  <a:lnTo>
                    <a:pt x="3250" y="441726"/>
                  </a:lnTo>
                  <a:lnTo>
                    <a:pt x="4513" y="102795"/>
                  </a:lnTo>
                  <a:lnTo>
                    <a:pt x="4540" y="95725"/>
                  </a:lnTo>
                  <a:lnTo>
                    <a:pt x="4651" y="65692"/>
                  </a:lnTo>
                  <a:lnTo>
                    <a:pt x="4772" y="33177"/>
                  </a:lnTo>
                  <a:lnTo>
                    <a:pt x="4895" y="0"/>
                  </a:lnTo>
                  <a:lnTo>
                    <a:pt x="1188168" y="4040"/>
                  </a:lnTo>
                  <a:lnTo>
                    <a:pt x="1252518" y="4602"/>
                  </a:lnTo>
                  <a:lnTo>
                    <a:pt x="1421159" y="9875"/>
                  </a:lnTo>
                  <a:lnTo>
                    <a:pt x="1560923" y="11872"/>
                  </a:lnTo>
                  <a:lnTo>
                    <a:pt x="1740459" y="11872"/>
                  </a:lnTo>
                  <a:lnTo>
                    <a:pt x="1740459" y="12509"/>
                  </a:lnTo>
                  <a:lnTo>
                    <a:pt x="1742634" y="12509"/>
                  </a:lnTo>
                  <a:lnTo>
                    <a:pt x="1741912" y="16818"/>
                  </a:lnTo>
                  <a:lnTo>
                    <a:pt x="1741342" y="24543"/>
                  </a:lnTo>
                  <a:lnTo>
                    <a:pt x="1741131" y="29370"/>
                  </a:lnTo>
                  <a:lnTo>
                    <a:pt x="1317853" y="29370"/>
                  </a:lnTo>
                  <a:lnTo>
                    <a:pt x="1317853" y="33177"/>
                  </a:lnTo>
                  <a:lnTo>
                    <a:pt x="1391279" y="33177"/>
                  </a:lnTo>
                  <a:lnTo>
                    <a:pt x="1391279" y="36984"/>
                  </a:lnTo>
                  <a:lnTo>
                    <a:pt x="925232" y="39364"/>
                  </a:lnTo>
                  <a:lnTo>
                    <a:pt x="894647" y="40089"/>
                  </a:lnTo>
                  <a:lnTo>
                    <a:pt x="875285" y="41004"/>
                  </a:lnTo>
                  <a:lnTo>
                    <a:pt x="869049" y="42136"/>
                  </a:lnTo>
                  <a:lnTo>
                    <a:pt x="877843" y="43511"/>
                  </a:lnTo>
                  <a:lnTo>
                    <a:pt x="951269" y="43511"/>
                  </a:lnTo>
                  <a:lnTo>
                    <a:pt x="951269" y="46230"/>
                  </a:lnTo>
                  <a:lnTo>
                    <a:pt x="1428264" y="48950"/>
                  </a:lnTo>
                  <a:lnTo>
                    <a:pt x="1428264" y="51669"/>
                  </a:lnTo>
                  <a:lnTo>
                    <a:pt x="1318397" y="51669"/>
                  </a:lnTo>
                  <a:lnTo>
                    <a:pt x="1388262" y="52111"/>
                  </a:lnTo>
                  <a:lnTo>
                    <a:pt x="1437578" y="53165"/>
                  </a:lnTo>
                  <a:lnTo>
                    <a:pt x="1501689" y="55477"/>
                  </a:lnTo>
                  <a:lnTo>
                    <a:pt x="1596327" y="57108"/>
                  </a:lnTo>
                  <a:lnTo>
                    <a:pt x="1608022" y="57108"/>
                  </a:lnTo>
                  <a:lnTo>
                    <a:pt x="1698035" y="57567"/>
                  </a:lnTo>
                  <a:lnTo>
                    <a:pt x="1698029" y="63091"/>
                  </a:lnTo>
                  <a:lnTo>
                    <a:pt x="1245515" y="63091"/>
                  </a:lnTo>
                  <a:lnTo>
                    <a:pt x="730159" y="65692"/>
                  </a:lnTo>
                  <a:lnTo>
                    <a:pt x="695928" y="67561"/>
                  </a:lnTo>
                  <a:lnTo>
                    <a:pt x="658111" y="67986"/>
                  </a:lnTo>
                  <a:lnTo>
                    <a:pt x="548244" y="67986"/>
                  </a:lnTo>
                  <a:lnTo>
                    <a:pt x="563278" y="69499"/>
                  </a:lnTo>
                  <a:lnTo>
                    <a:pt x="557558" y="70706"/>
                  </a:lnTo>
                  <a:lnTo>
                    <a:pt x="538072" y="71504"/>
                  </a:lnTo>
                  <a:lnTo>
                    <a:pt x="76688" y="73969"/>
                  </a:lnTo>
                  <a:lnTo>
                    <a:pt x="76589" y="358969"/>
                  </a:lnTo>
                  <a:lnTo>
                    <a:pt x="76482" y="386623"/>
                  </a:lnTo>
                  <a:lnTo>
                    <a:pt x="76416" y="402459"/>
                  </a:lnTo>
                  <a:lnTo>
                    <a:pt x="76300" y="420074"/>
                  </a:lnTo>
                  <a:lnTo>
                    <a:pt x="76204" y="434570"/>
                  </a:lnTo>
                  <a:lnTo>
                    <a:pt x="76099" y="450496"/>
                  </a:lnTo>
                  <a:lnTo>
                    <a:pt x="75752" y="487327"/>
                  </a:lnTo>
                  <a:lnTo>
                    <a:pt x="75644" y="498767"/>
                  </a:lnTo>
                  <a:lnTo>
                    <a:pt x="75105" y="542193"/>
                  </a:lnTo>
                  <a:lnTo>
                    <a:pt x="74129" y="683575"/>
                  </a:lnTo>
                  <a:lnTo>
                    <a:pt x="73524" y="783573"/>
                  </a:lnTo>
                  <a:lnTo>
                    <a:pt x="73425" y="800067"/>
                  </a:lnTo>
                  <a:lnTo>
                    <a:pt x="220820" y="800067"/>
                  </a:lnTo>
                  <a:lnTo>
                    <a:pt x="220820" y="800611"/>
                  </a:lnTo>
                  <a:lnTo>
                    <a:pt x="230066" y="801155"/>
                  </a:lnTo>
                  <a:lnTo>
                    <a:pt x="294246" y="801155"/>
                  </a:lnTo>
                  <a:lnTo>
                    <a:pt x="294246" y="802718"/>
                  </a:lnTo>
                  <a:lnTo>
                    <a:pt x="513979" y="802718"/>
                  </a:lnTo>
                  <a:lnTo>
                    <a:pt x="513979" y="803330"/>
                  </a:lnTo>
                  <a:lnTo>
                    <a:pt x="660830" y="803330"/>
                  </a:lnTo>
                  <a:lnTo>
                    <a:pt x="660830" y="803874"/>
                  </a:lnTo>
                  <a:lnTo>
                    <a:pt x="1291971" y="803874"/>
                  </a:lnTo>
                  <a:lnTo>
                    <a:pt x="1308267" y="804087"/>
                  </a:lnTo>
                  <a:lnTo>
                    <a:pt x="1356517" y="804087"/>
                  </a:lnTo>
                  <a:lnTo>
                    <a:pt x="1347232" y="805982"/>
                  </a:lnTo>
                  <a:lnTo>
                    <a:pt x="1330023" y="808089"/>
                  </a:lnTo>
                  <a:lnTo>
                    <a:pt x="1326581" y="809993"/>
                  </a:lnTo>
                  <a:lnTo>
                    <a:pt x="1357558" y="811489"/>
                  </a:lnTo>
                  <a:lnTo>
                    <a:pt x="1542280" y="817169"/>
                  </a:lnTo>
                  <a:lnTo>
                    <a:pt x="1677596" y="823373"/>
                  </a:lnTo>
                  <a:lnTo>
                    <a:pt x="1693105" y="824321"/>
                  </a:lnTo>
                  <a:lnTo>
                    <a:pt x="1693127" y="832177"/>
                  </a:lnTo>
                  <a:lnTo>
                    <a:pt x="1693306" y="832177"/>
                  </a:lnTo>
                  <a:lnTo>
                    <a:pt x="1392435" y="841564"/>
                  </a:lnTo>
                  <a:lnTo>
                    <a:pt x="1343688" y="844598"/>
                  </a:lnTo>
                  <a:lnTo>
                    <a:pt x="1301876" y="848346"/>
                  </a:lnTo>
                  <a:lnTo>
                    <a:pt x="1284132" y="851737"/>
                  </a:lnTo>
                  <a:lnTo>
                    <a:pt x="1210706" y="851737"/>
                  </a:lnTo>
                  <a:lnTo>
                    <a:pt x="1210706" y="852281"/>
                  </a:lnTo>
                  <a:lnTo>
                    <a:pt x="1212780" y="853003"/>
                  </a:lnTo>
                  <a:lnTo>
                    <a:pt x="1218729" y="853572"/>
                  </a:lnTo>
                  <a:lnTo>
                    <a:pt x="1228145" y="854040"/>
                  </a:lnTo>
                  <a:lnTo>
                    <a:pt x="1240620" y="854456"/>
                  </a:lnTo>
                  <a:lnTo>
                    <a:pt x="1311870" y="855544"/>
                  </a:lnTo>
                  <a:lnTo>
                    <a:pt x="1338161" y="855544"/>
                  </a:lnTo>
                  <a:lnTo>
                    <a:pt x="1467424" y="856632"/>
                  </a:lnTo>
                  <a:lnTo>
                    <a:pt x="1482220" y="858510"/>
                  </a:lnTo>
                  <a:lnTo>
                    <a:pt x="1476466" y="860643"/>
                  </a:lnTo>
                  <a:lnTo>
                    <a:pt x="1456946" y="862674"/>
                  </a:lnTo>
                  <a:lnTo>
                    <a:pt x="1430439" y="864246"/>
                  </a:lnTo>
                  <a:lnTo>
                    <a:pt x="1410978" y="865878"/>
                  </a:lnTo>
                  <a:lnTo>
                    <a:pt x="1357150" y="869549"/>
                  </a:lnTo>
                  <a:lnTo>
                    <a:pt x="1275787" y="873425"/>
                  </a:lnTo>
                  <a:lnTo>
                    <a:pt x="1173722" y="875668"/>
                  </a:lnTo>
                  <a:lnTo>
                    <a:pt x="1100497" y="876066"/>
                  </a:lnTo>
                  <a:lnTo>
                    <a:pt x="892988" y="876910"/>
                  </a:lnTo>
                  <a:lnTo>
                    <a:pt x="828389" y="877084"/>
                  </a:lnTo>
                  <a:close/>
                </a:path>
                <a:path w="1745614" h="877570">
                  <a:moveTo>
                    <a:pt x="1103229" y="4602"/>
                  </a:moveTo>
                  <a:lnTo>
                    <a:pt x="805665" y="4602"/>
                  </a:lnTo>
                  <a:lnTo>
                    <a:pt x="1188168" y="4040"/>
                  </a:lnTo>
                  <a:lnTo>
                    <a:pt x="1011562" y="4040"/>
                  </a:lnTo>
                  <a:lnTo>
                    <a:pt x="1103229" y="4602"/>
                  </a:lnTo>
                  <a:close/>
                </a:path>
                <a:path w="1745614" h="877570">
                  <a:moveTo>
                    <a:pt x="1252518" y="4602"/>
                  </a:moveTo>
                  <a:lnTo>
                    <a:pt x="1103229" y="4602"/>
                  </a:lnTo>
                  <a:lnTo>
                    <a:pt x="1011562" y="4040"/>
                  </a:lnTo>
                  <a:lnTo>
                    <a:pt x="1187368" y="4040"/>
                  </a:lnTo>
                  <a:lnTo>
                    <a:pt x="1252518" y="4602"/>
                  </a:lnTo>
                  <a:close/>
                </a:path>
                <a:path w="1745614" h="877570">
                  <a:moveTo>
                    <a:pt x="1725773" y="102251"/>
                  </a:moveTo>
                  <a:lnTo>
                    <a:pt x="1724686" y="102251"/>
                  </a:lnTo>
                  <a:lnTo>
                    <a:pt x="1724686" y="29370"/>
                  </a:lnTo>
                  <a:lnTo>
                    <a:pt x="1741131" y="29370"/>
                  </a:lnTo>
                  <a:lnTo>
                    <a:pt x="1740965" y="33177"/>
                  </a:lnTo>
                  <a:lnTo>
                    <a:pt x="1740875" y="35225"/>
                  </a:lnTo>
                  <a:lnTo>
                    <a:pt x="1740759" y="38802"/>
                  </a:lnTo>
                  <a:lnTo>
                    <a:pt x="1740650" y="42136"/>
                  </a:lnTo>
                  <a:lnTo>
                    <a:pt x="1740606" y="43511"/>
                  </a:lnTo>
                  <a:lnTo>
                    <a:pt x="1740494" y="46935"/>
                  </a:lnTo>
                  <a:lnTo>
                    <a:pt x="1740429" y="48950"/>
                  </a:lnTo>
                  <a:lnTo>
                    <a:pt x="1740326" y="52111"/>
                  </a:lnTo>
                  <a:lnTo>
                    <a:pt x="1740203" y="55885"/>
                  </a:lnTo>
                  <a:lnTo>
                    <a:pt x="1740149" y="57567"/>
                  </a:lnTo>
                  <a:lnTo>
                    <a:pt x="1740051" y="60576"/>
                  </a:lnTo>
                  <a:lnTo>
                    <a:pt x="1739928" y="64616"/>
                  </a:lnTo>
                  <a:lnTo>
                    <a:pt x="1739908" y="65267"/>
                  </a:lnTo>
                  <a:lnTo>
                    <a:pt x="1726317" y="65267"/>
                  </a:lnTo>
                  <a:lnTo>
                    <a:pt x="1726317" y="91879"/>
                  </a:lnTo>
                  <a:lnTo>
                    <a:pt x="1725773" y="95725"/>
                  </a:lnTo>
                  <a:lnTo>
                    <a:pt x="1725773" y="102251"/>
                  </a:lnTo>
                  <a:close/>
                </a:path>
                <a:path w="1745614" h="877570">
                  <a:moveTo>
                    <a:pt x="1693233" y="825388"/>
                  </a:moveTo>
                  <a:lnTo>
                    <a:pt x="1693105" y="824321"/>
                  </a:lnTo>
                  <a:lnTo>
                    <a:pt x="1692464" y="587121"/>
                  </a:lnTo>
                  <a:lnTo>
                    <a:pt x="1692353" y="546068"/>
                  </a:lnTo>
                  <a:lnTo>
                    <a:pt x="1692232" y="501036"/>
                  </a:lnTo>
                  <a:lnTo>
                    <a:pt x="1692146" y="469380"/>
                  </a:lnTo>
                  <a:lnTo>
                    <a:pt x="1692052" y="63091"/>
                  </a:lnTo>
                  <a:lnTo>
                    <a:pt x="1698029" y="63091"/>
                  </a:lnTo>
                  <a:lnTo>
                    <a:pt x="1697925" y="151901"/>
                  </a:lnTo>
                  <a:lnTo>
                    <a:pt x="1697811" y="204204"/>
                  </a:lnTo>
                  <a:lnTo>
                    <a:pt x="1697686" y="258438"/>
                  </a:lnTo>
                  <a:lnTo>
                    <a:pt x="1697583" y="313338"/>
                  </a:lnTo>
                  <a:lnTo>
                    <a:pt x="1697491" y="397586"/>
                  </a:lnTo>
                  <a:lnTo>
                    <a:pt x="1697277" y="414174"/>
                  </a:lnTo>
                  <a:lnTo>
                    <a:pt x="1697219" y="418653"/>
                  </a:lnTo>
                  <a:lnTo>
                    <a:pt x="1696539" y="429471"/>
                  </a:lnTo>
                  <a:lnTo>
                    <a:pt x="1695655" y="433457"/>
                  </a:lnTo>
                  <a:lnTo>
                    <a:pt x="1694771" y="434026"/>
                  </a:lnTo>
                  <a:lnTo>
                    <a:pt x="1694860" y="450496"/>
                  </a:lnTo>
                  <a:lnTo>
                    <a:pt x="1694962" y="469380"/>
                  </a:lnTo>
                  <a:lnTo>
                    <a:pt x="1695020" y="587121"/>
                  </a:lnTo>
                  <a:lnTo>
                    <a:pt x="1694772" y="635335"/>
                  </a:lnTo>
                  <a:lnTo>
                    <a:pt x="1694421" y="683575"/>
                  </a:lnTo>
                  <a:lnTo>
                    <a:pt x="1693567" y="783573"/>
                  </a:lnTo>
                  <a:lnTo>
                    <a:pt x="1693444" y="798902"/>
                  </a:lnTo>
                  <a:lnTo>
                    <a:pt x="1693326" y="813694"/>
                  </a:lnTo>
                  <a:lnTo>
                    <a:pt x="1693233" y="825388"/>
                  </a:lnTo>
                  <a:close/>
                </a:path>
                <a:path w="1745614" h="877570">
                  <a:moveTo>
                    <a:pt x="1728476" y="555918"/>
                  </a:moveTo>
                  <a:lnTo>
                    <a:pt x="1726919" y="501036"/>
                  </a:lnTo>
                  <a:lnTo>
                    <a:pt x="1726552" y="450496"/>
                  </a:lnTo>
                  <a:lnTo>
                    <a:pt x="1726317" y="65267"/>
                  </a:lnTo>
                  <a:lnTo>
                    <a:pt x="1739908" y="65267"/>
                  </a:lnTo>
                  <a:lnTo>
                    <a:pt x="1738842" y="102251"/>
                  </a:lnTo>
                  <a:lnTo>
                    <a:pt x="1738573" y="139236"/>
                  </a:lnTo>
                  <a:lnTo>
                    <a:pt x="1732300" y="139236"/>
                  </a:lnTo>
                  <a:lnTo>
                    <a:pt x="1732181" y="440009"/>
                  </a:lnTo>
                  <a:lnTo>
                    <a:pt x="1731289" y="497227"/>
                  </a:lnTo>
                  <a:lnTo>
                    <a:pt x="1731229" y="501036"/>
                  </a:lnTo>
                  <a:lnTo>
                    <a:pt x="1729853" y="542193"/>
                  </a:lnTo>
                  <a:lnTo>
                    <a:pt x="1728476" y="555918"/>
                  </a:lnTo>
                  <a:close/>
                </a:path>
                <a:path w="1745614" h="877570">
                  <a:moveTo>
                    <a:pt x="1734833" y="400424"/>
                  </a:moveTo>
                  <a:lnTo>
                    <a:pt x="1733932" y="395954"/>
                  </a:lnTo>
                  <a:lnTo>
                    <a:pt x="1733609" y="358969"/>
                  </a:lnTo>
                  <a:lnTo>
                    <a:pt x="1733619" y="240174"/>
                  </a:lnTo>
                  <a:lnTo>
                    <a:pt x="1733760" y="204204"/>
                  </a:lnTo>
                  <a:lnTo>
                    <a:pt x="1733827" y="187081"/>
                  </a:lnTo>
                  <a:lnTo>
                    <a:pt x="1733932" y="139236"/>
                  </a:lnTo>
                  <a:lnTo>
                    <a:pt x="1738573" y="139236"/>
                  </a:lnTo>
                  <a:lnTo>
                    <a:pt x="1738595" y="354499"/>
                  </a:lnTo>
                  <a:lnTo>
                    <a:pt x="1736838" y="354499"/>
                  </a:lnTo>
                  <a:lnTo>
                    <a:pt x="1735028" y="395954"/>
                  </a:lnTo>
                  <a:lnTo>
                    <a:pt x="1734957" y="397586"/>
                  </a:lnTo>
                  <a:lnTo>
                    <a:pt x="1734833" y="400424"/>
                  </a:lnTo>
                  <a:close/>
                </a:path>
                <a:path w="1745614" h="877570">
                  <a:moveTo>
                    <a:pt x="1738827" y="469380"/>
                  </a:moveTo>
                  <a:lnTo>
                    <a:pt x="1738198" y="441726"/>
                  </a:lnTo>
                  <a:lnTo>
                    <a:pt x="1738178" y="440009"/>
                  </a:lnTo>
                  <a:lnTo>
                    <a:pt x="1738054" y="429471"/>
                  </a:lnTo>
                  <a:lnTo>
                    <a:pt x="1737944" y="420074"/>
                  </a:lnTo>
                  <a:lnTo>
                    <a:pt x="1737825" y="402459"/>
                  </a:lnTo>
                  <a:lnTo>
                    <a:pt x="1737739" y="358969"/>
                  </a:lnTo>
                  <a:lnTo>
                    <a:pt x="1736838" y="354499"/>
                  </a:lnTo>
                  <a:lnTo>
                    <a:pt x="1738595" y="354499"/>
                  </a:lnTo>
                  <a:lnTo>
                    <a:pt x="1738718" y="400666"/>
                  </a:lnTo>
                  <a:lnTo>
                    <a:pt x="1738827" y="469380"/>
                  </a:lnTo>
                  <a:close/>
                </a:path>
                <a:path w="1745614" h="877570">
                  <a:moveTo>
                    <a:pt x="220820" y="800067"/>
                  </a:moveTo>
                  <a:lnTo>
                    <a:pt x="110954" y="800067"/>
                  </a:lnTo>
                  <a:lnTo>
                    <a:pt x="110954" y="798435"/>
                  </a:lnTo>
                  <a:lnTo>
                    <a:pt x="114200" y="798749"/>
                  </a:lnTo>
                  <a:lnTo>
                    <a:pt x="122589" y="798902"/>
                  </a:lnTo>
                  <a:lnTo>
                    <a:pt x="220820" y="798902"/>
                  </a:lnTo>
                  <a:lnTo>
                    <a:pt x="220820" y="800067"/>
                  </a:lnTo>
                  <a:close/>
                </a:path>
                <a:path w="1745614" h="877570">
                  <a:moveTo>
                    <a:pt x="215721" y="798902"/>
                  </a:moveTo>
                  <a:lnTo>
                    <a:pt x="170034" y="798902"/>
                  </a:lnTo>
                  <a:lnTo>
                    <a:pt x="191817" y="798749"/>
                  </a:lnTo>
                  <a:lnTo>
                    <a:pt x="205523" y="798749"/>
                  </a:lnTo>
                  <a:lnTo>
                    <a:pt x="215721" y="798902"/>
                  </a:lnTo>
                  <a:close/>
                </a:path>
                <a:path w="1745614" h="877570">
                  <a:moveTo>
                    <a:pt x="996863" y="801614"/>
                  </a:moveTo>
                  <a:lnTo>
                    <a:pt x="817690" y="801614"/>
                  </a:lnTo>
                  <a:lnTo>
                    <a:pt x="847891" y="801155"/>
                  </a:lnTo>
                  <a:lnTo>
                    <a:pt x="865528" y="801155"/>
                  </a:lnTo>
                  <a:lnTo>
                    <a:pt x="996863" y="801614"/>
                  </a:lnTo>
                  <a:close/>
                </a:path>
                <a:path w="1745614" h="877570">
                  <a:moveTo>
                    <a:pt x="513979" y="802718"/>
                  </a:moveTo>
                  <a:lnTo>
                    <a:pt x="303583" y="802718"/>
                  </a:lnTo>
                  <a:lnTo>
                    <a:pt x="349230" y="802387"/>
                  </a:lnTo>
                  <a:lnTo>
                    <a:pt x="460320" y="802387"/>
                  </a:lnTo>
                  <a:lnTo>
                    <a:pt x="520597" y="801614"/>
                  </a:lnTo>
                  <a:lnTo>
                    <a:pt x="513979" y="801614"/>
                  </a:lnTo>
                  <a:lnTo>
                    <a:pt x="513979" y="802718"/>
                  </a:lnTo>
                  <a:close/>
                </a:path>
                <a:path w="1745614" h="877570">
                  <a:moveTo>
                    <a:pt x="1168859" y="802387"/>
                  </a:moveTo>
                  <a:lnTo>
                    <a:pt x="638189" y="802387"/>
                  </a:lnTo>
                  <a:lnTo>
                    <a:pt x="822393" y="801614"/>
                  </a:lnTo>
                  <a:lnTo>
                    <a:pt x="1055126" y="801614"/>
                  </a:lnTo>
                  <a:lnTo>
                    <a:pt x="1101267" y="802072"/>
                  </a:lnTo>
                  <a:lnTo>
                    <a:pt x="1168859" y="802387"/>
                  </a:lnTo>
                  <a:close/>
                </a:path>
                <a:path w="1745614" h="877570">
                  <a:moveTo>
                    <a:pt x="660830" y="803330"/>
                  </a:moveTo>
                  <a:lnTo>
                    <a:pt x="513979" y="803330"/>
                  </a:lnTo>
                  <a:lnTo>
                    <a:pt x="565055" y="802718"/>
                  </a:lnTo>
                  <a:lnTo>
                    <a:pt x="638325" y="802718"/>
                  </a:lnTo>
                  <a:lnTo>
                    <a:pt x="654002" y="802387"/>
                  </a:lnTo>
                  <a:lnTo>
                    <a:pt x="660830" y="802387"/>
                  </a:lnTo>
                  <a:lnTo>
                    <a:pt x="660830" y="803330"/>
                  </a:lnTo>
                  <a:close/>
                </a:path>
                <a:path w="1745614" h="877570">
                  <a:moveTo>
                    <a:pt x="1153189" y="802718"/>
                  </a:moveTo>
                  <a:lnTo>
                    <a:pt x="668776" y="802718"/>
                  </a:lnTo>
                  <a:lnTo>
                    <a:pt x="677053" y="802387"/>
                  </a:lnTo>
                  <a:lnTo>
                    <a:pt x="1141562" y="802387"/>
                  </a:lnTo>
                  <a:lnTo>
                    <a:pt x="1145966" y="802557"/>
                  </a:lnTo>
                  <a:lnTo>
                    <a:pt x="1153189" y="802718"/>
                  </a:lnTo>
                  <a:close/>
                </a:path>
                <a:path w="1745614" h="877570">
                  <a:moveTo>
                    <a:pt x="1291971" y="803874"/>
                  </a:moveTo>
                  <a:lnTo>
                    <a:pt x="660830" y="803874"/>
                  </a:lnTo>
                  <a:lnTo>
                    <a:pt x="661469" y="803330"/>
                  </a:lnTo>
                  <a:lnTo>
                    <a:pt x="661842" y="803330"/>
                  </a:lnTo>
                  <a:lnTo>
                    <a:pt x="666396" y="802718"/>
                  </a:lnTo>
                  <a:lnTo>
                    <a:pt x="1213105" y="802718"/>
                  </a:lnTo>
                  <a:lnTo>
                    <a:pt x="1291971" y="803874"/>
                  </a:lnTo>
                  <a:close/>
                </a:path>
                <a:path w="1745614" h="877570">
                  <a:moveTo>
                    <a:pt x="1356517" y="804087"/>
                  </a:moveTo>
                  <a:lnTo>
                    <a:pt x="1308267" y="804087"/>
                  </a:lnTo>
                  <a:lnTo>
                    <a:pt x="1357576" y="803874"/>
                  </a:lnTo>
                  <a:lnTo>
                    <a:pt x="1356517" y="804087"/>
                  </a:lnTo>
                  <a:close/>
                </a:path>
                <a:path w="1745614" h="877570">
                  <a:moveTo>
                    <a:pt x="1693179" y="832177"/>
                  </a:moveTo>
                  <a:lnTo>
                    <a:pt x="1693241" y="824321"/>
                  </a:lnTo>
                  <a:lnTo>
                    <a:pt x="1693105" y="824321"/>
                  </a:lnTo>
                  <a:lnTo>
                    <a:pt x="1710564" y="825388"/>
                  </a:lnTo>
                  <a:lnTo>
                    <a:pt x="1733864" y="827245"/>
                  </a:lnTo>
                  <a:lnTo>
                    <a:pt x="1745333" y="828863"/>
                  </a:lnTo>
                  <a:lnTo>
                    <a:pt x="1742813" y="830164"/>
                  </a:lnTo>
                  <a:lnTo>
                    <a:pt x="1724142" y="831069"/>
                  </a:lnTo>
                  <a:lnTo>
                    <a:pt x="1693179" y="83217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9845" y="7414472"/>
              <a:ext cx="1937297" cy="1583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79" y="7661157"/>
              <a:ext cx="295274" cy="3333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8824" y="8398612"/>
              <a:ext cx="295274" cy="3333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9193" y="7715280"/>
              <a:ext cx="333374" cy="276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854884" y="7543681"/>
            <a:ext cx="1524000" cy="558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500" spc="-60" dirty="0">
                <a:latin typeface="Arial Black"/>
                <a:cs typeface="Arial Black"/>
              </a:rPr>
              <a:t>Уровень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60" dirty="0">
                <a:latin typeface="Arial Black"/>
                <a:cs typeface="Arial Black"/>
              </a:rPr>
              <a:t>языка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latin typeface="Tahoma"/>
                <a:cs typeface="Tahoma"/>
              </a:rPr>
              <a:t>30</a:t>
            </a:r>
            <a:r>
              <a:rPr sz="1500" b="1" spc="-105" dirty="0">
                <a:latin typeface="Tahoma"/>
                <a:cs typeface="Tahoma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БАЛЛОВ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00533" y="7715131"/>
            <a:ext cx="1232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latin typeface="Tahoma"/>
                <a:cs typeface="Tahoma"/>
              </a:rPr>
              <a:t>100</a:t>
            </a:r>
            <a:r>
              <a:rPr sz="1500" b="1" spc="-85" dirty="0">
                <a:latin typeface="Tahoma"/>
                <a:cs typeface="Tahoma"/>
              </a:rPr>
              <a:t> </a:t>
            </a:r>
            <a:r>
              <a:rPr sz="1500" spc="-120" dirty="0">
                <a:latin typeface="Arial Black"/>
                <a:cs typeface="Arial Black"/>
              </a:rPr>
              <a:t>БАЛЛОВ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4877" y="8271339"/>
            <a:ext cx="93218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spc="-10" dirty="0">
                <a:latin typeface="Arial Black"/>
                <a:cs typeface="Arial Black"/>
              </a:rPr>
              <a:t>Олимпиады</a:t>
            </a:r>
            <a:endParaRPr sz="11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-55" dirty="0">
                <a:latin typeface="Tahoma"/>
                <a:cs typeface="Tahoma"/>
              </a:rPr>
              <a:t>7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БАЛЛОВ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081" y="9147077"/>
            <a:ext cx="60236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оценки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участников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конкурса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последующего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составления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рейтинга </a:t>
            </a:r>
            <a:r>
              <a:rPr sz="1200" dirty="0">
                <a:latin typeface="Lucida Sans Unicode"/>
                <a:cs typeface="Lucida Sans Unicode"/>
              </a:rPr>
              <a:t>используется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b="1" spc="-60" dirty="0">
                <a:latin typeface="Tahoma"/>
                <a:cs typeface="Tahoma"/>
              </a:rPr>
              <a:t>100-</a:t>
            </a:r>
            <a:r>
              <a:rPr sz="1200" dirty="0">
                <a:latin typeface="Arial Black"/>
                <a:cs typeface="Arial Black"/>
              </a:rPr>
              <a:t>балльная</a:t>
            </a:r>
            <a:r>
              <a:rPr sz="1200" spc="1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система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6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основанная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двух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критериях</a:t>
            </a:r>
            <a:r>
              <a:rPr sz="1200" spc="-10" dirty="0">
                <a:latin typeface="Tahoma"/>
                <a:cs typeface="Tahoma"/>
              </a:rPr>
              <a:t>: </a:t>
            </a:r>
            <a:r>
              <a:rPr sz="1200" spc="-55" dirty="0">
                <a:latin typeface="Arial Black"/>
                <a:cs typeface="Arial Black"/>
              </a:rPr>
              <a:t>успеваемости</a:t>
            </a:r>
            <a:r>
              <a:rPr sz="1200" spc="35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обучающегося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>
                <a:latin typeface="Lucida Sans Unicode"/>
                <a:cs typeface="Lucida Sans Unicode"/>
              </a:rPr>
              <a:t>максимум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spc="95" dirty="0">
                <a:latin typeface="Tahoma"/>
                <a:cs typeface="Tahoma"/>
              </a:rPr>
              <a:t>70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баллов</a:t>
            </a:r>
            <a:r>
              <a:rPr sz="1200" dirty="0">
                <a:latin typeface="Tahoma"/>
                <a:cs typeface="Tahoma"/>
              </a:rPr>
              <a:t>)</a:t>
            </a:r>
            <a:r>
              <a:rPr sz="1200" spc="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его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уровне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владения </a:t>
            </a:r>
            <a:r>
              <a:rPr sz="1200" spc="-65" dirty="0">
                <a:latin typeface="Arial Black"/>
                <a:cs typeface="Arial Black"/>
              </a:rPr>
              <a:t>иностранным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языком</a:t>
            </a:r>
            <a:r>
              <a:rPr sz="1200" spc="-5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Tahoma"/>
                <a:cs typeface="Tahoma"/>
              </a:rPr>
              <a:t>(</a:t>
            </a:r>
            <a:r>
              <a:rPr sz="1200" spc="-25" dirty="0">
                <a:latin typeface="Lucida Sans Unicode"/>
                <a:cs typeface="Lucida Sans Unicode"/>
              </a:rPr>
              <a:t>максимум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spc="80" dirty="0">
                <a:latin typeface="Tahoma"/>
                <a:cs typeface="Tahoma"/>
              </a:rPr>
              <a:t>30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баллов</a:t>
            </a:r>
            <a:r>
              <a:rPr sz="1200" spc="-10" dirty="0">
                <a:latin typeface="Tahoma"/>
                <a:cs typeface="Tahoma"/>
              </a:rPr>
              <a:t>).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" y="3140075"/>
            <a:ext cx="7555991" cy="78449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4701" y="1243442"/>
            <a:ext cx="6023610" cy="2971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Балльная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оценка</a:t>
            </a:r>
            <a:r>
              <a:rPr sz="1200" spc="-2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646B"/>
                </a:solidFill>
                <a:latin typeface="Arial Black"/>
                <a:cs typeface="Arial Black"/>
              </a:rPr>
              <a:t>успеваемости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пропорционально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зависит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среднего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балла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студента</a:t>
            </a:r>
            <a:r>
              <a:rPr lang="ru-RU" sz="1200" spc="215" dirty="0">
                <a:latin typeface="Lucida Sans Unicode"/>
                <a:cs typeface="Lucida Sans Unicode"/>
              </a:rPr>
              <a:t>, </a:t>
            </a:r>
            <a:r>
              <a:rPr sz="1200" dirty="0" err="1">
                <a:latin typeface="Lucida Sans Unicode"/>
                <a:cs typeface="Lucida Sans Unicode"/>
              </a:rPr>
              <a:t>исходя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соответствия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максимального </a:t>
            </a:r>
            <a:r>
              <a:rPr sz="1200" spc="-25" dirty="0">
                <a:latin typeface="Lucida Sans Unicode"/>
                <a:cs typeface="Lucida Sans Unicode"/>
              </a:rPr>
              <a:t>среднего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балла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b="1" spc="-25" dirty="0">
                <a:latin typeface="Tahoma"/>
                <a:cs typeface="Tahoma"/>
              </a:rPr>
              <a:t>70-</a:t>
            </a:r>
            <a:r>
              <a:rPr sz="1200" dirty="0">
                <a:latin typeface="Arial Black"/>
                <a:cs typeface="Arial Black"/>
              </a:rPr>
              <a:t>ти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рейтинговым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80" dirty="0">
                <a:latin typeface="Arial Black"/>
                <a:cs typeface="Arial Black"/>
              </a:rPr>
              <a:t>баллам</a:t>
            </a:r>
            <a:r>
              <a:rPr sz="1200" spc="-80" dirty="0">
                <a:latin typeface="Tahoma"/>
                <a:cs typeface="Tahoma"/>
              </a:rPr>
              <a:t>.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Балльная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оценка</a:t>
            </a:r>
            <a:r>
              <a:rPr sz="1200" spc="1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646B"/>
                </a:solidFill>
                <a:latin typeface="Arial Black"/>
                <a:cs typeface="Arial Black"/>
              </a:rPr>
              <a:t>уровня </a:t>
            </a:r>
            <a:r>
              <a:rPr sz="1200" spc="-60" dirty="0">
                <a:solidFill>
                  <a:srgbClr val="00646B"/>
                </a:solidFill>
                <a:latin typeface="Arial Black"/>
                <a:cs typeface="Arial Black"/>
              </a:rPr>
              <a:t>владения</a:t>
            </a:r>
            <a:r>
              <a:rPr sz="1200" spc="-4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иностранным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646B"/>
                </a:solidFill>
                <a:latin typeface="Arial Black"/>
                <a:cs typeface="Arial Black"/>
              </a:rPr>
              <a:t>языком</a:t>
            </a:r>
            <a:r>
              <a:rPr sz="1200" spc="-2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зависит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уровня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владения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90" dirty="0">
                <a:latin typeface="Tahoma"/>
                <a:cs typeface="Tahoma"/>
              </a:rPr>
              <a:t>CEFR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(Common </a:t>
            </a:r>
            <a:r>
              <a:rPr sz="1200" spc="85" dirty="0">
                <a:latin typeface="Tahoma"/>
                <a:cs typeface="Tahoma"/>
              </a:rPr>
              <a:t>European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Framework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of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Reference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for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Languages),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присвоенного</a:t>
            </a:r>
            <a:r>
              <a:rPr sz="1200" spc="14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студенту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по </a:t>
            </a:r>
            <a:r>
              <a:rPr sz="1200" dirty="0">
                <a:latin typeface="Lucida Sans Unicode"/>
                <a:cs typeface="Lucida Sans Unicode"/>
              </a:rPr>
              <a:t>результатам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международного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экзамена</a:t>
            </a:r>
            <a:r>
              <a:rPr sz="1200" spc="1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или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справкой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14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Департамента иностранных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Максимальный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b="1" dirty="0">
                <a:latin typeface="Tahoma"/>
                <a:cs typeface="Tahoma"/>
              </a:rPr>
              <a:t>30</a:t>
            </a:r>
            <a:r>
              <a:rPr sz="1200" b="1" spc="15" dirty="0">
                <a:latin typeface="Tahoma"/>
                <a:cs typeface="Tahoma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баллов</a:t>
            </a:r>
            <a:r>
              <a:rPr sz="1200" spc="-65" dirty="0">
                <a:latin typeface="Tahoma"/>
                <a:cs typeface="Tahoma"/>
              </a:rPr>
              <a:t>)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соответствует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уровням </a:t>
            </a:r>
            <a:r>
              <a:rPr sz="1200" spc="-100" dirty="0">
                <a:latin typeface="Lucida Sans Unicode"/>
                <a:cs typeface="Lucida Sans Unicode"/>
              </a:rPr>
              <a:t>С</a:t>
            </a:r>
            <a:r>
              <a:rPr sz="1200" spc="-100" dirty="0">
                <a:latin typeface="Tahoma"/>
                <a:cs typeface="Tahoma"/>
              </a:rPr>
              <a:t>1-</a:t>
            </a:r>
            <a:r>
              <a:rPr sz="1200" spc="-30" dirty="0">
                <a:latin typeface="Lucida Sans Unicode"/>
                <a:cs typeface="Lucida Sans Unicode"/>
              </a:rPr>
              <a:t>С</a:t>
            </a:r>
            <a:r>
              <a:rPr sz="1200" spc="-30" dirty="0">
                <a:latin typeface="Tahoma"/>
                <a:cs typeface="Tahoma"/>
              </a:rPr>
              <a:t>2.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Дополнительные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95" dirty="0">
                <a:solidFill>
                  <a:srgbClr val="00646B"/>
                </a:solidFill>
                <a:latin typeface="Arial Black"/>
                <a:cs typeface="Arial Black"/>
              </a:rPr>
              <a:t>баллы</a:t>
            </a:r>
            <a:r>
              <a:rPr sz="1200" spc="-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latin typeface="Tahoma"/>
                <a:cs typeface="Tahoma"/>
              </a:rPr>
              <a:t>(</a:t>
            </a:r>
            <a:r>
              <a:rPr sz="1200" spc="-10" dirty="0">
                <a:latin typeface="Lucida Sans Unicode"/>
                <a:cs typeface="Lucida Sans Unicode"/>
              </a:rPr>
              <a:t>максимум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7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баллов</a:t>
            </a:r>
            <a:r>
              <a:rPr sz="1200" dirty="0">
                <a:latin typeface="Tahoma"/>
                <a:cs typeface="Tahoma"/>
              </a:rPr>
              <a:t>)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начисляются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следующим категориям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студентов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270510" marR="5080" algn="just">
              <a:lnSpc>
                <a:spcPct val="114599"/>
              </a:lnSpc>
            </a:pPr>
            <a:endParaRPr lang="ru-RU" sz="1200" dirty="0">
              <a:latin typeface="Tahoma"/>
              <a:cs typeface="Tahoma"/>
            </a:endParaRPr>
          </a:p>
          <a:p>
            <a:pPr marL="44196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sz="1200" dirty="0" err="1">
                <a:latin typeface="Lucida Sans Unicode"/>
                <a:cs typeface="Lucida Sans Unicode"/>
              </a:rPr>
              <a:t>победителям</a:t>
            </a:r>
            <a:r>
              <a:rPr sz="1200" spc="25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заключительного</a:t>
            </a:r>
            <a:r>
              <a:rPr sz="1200" spc="25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этапа</a:t>
            </a:r>
            <a:r>
              <a:rPr sz="1200" spc="25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всероссийской</a:t>
            </a:r>
            <a:r>
              <a:rPr sz="1200" spc="254" dirty="0">
                <a:latin typeface="Lucida Sans Unicode"/>
                <a:cs typeface="Lucida Sans Unicode"/>
              </a:rPr>
              <a:t>   </a:t>
            </a:r>
            <a:r>
              <a:rPr sz="1200" spc="-10" dirty="0">
                <a:latin typeface="Lucida Sans Unicode"/>
                <a:cs typeface="Lucida Sans Unicode"/>
              </a:rPr>
              <a:t>олимпиады </a:t>
            </a:r>
            <a:r>
              <a:rPr sz="1200" dirty="0">
                <a:latin typeface="Lucida Sans Unicode"/>
                <a:cs typeface="Lucida Sans Unicode"/>
              </a:rPr>
              <a:t>школьников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членам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сборных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команд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участвовавших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международных </a:t>
            </a:r>
            <a:r>
              <a:rPr sz="1200" spc="-30" dirty="0">
                <a:latin typeface="Lucida Sans Unicode"/>
                <a:cs typeface="Lucida Sans Unicode"/>
              </a:rPr>
              <a:t>олимпиадах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общеобразовательным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предметам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75" dirty="0">
                <a:latin typeface="Tahoma"/>
                <a:cs typeface="Tahoma"/>
              </a:rPr>
              <a:t>–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b="1" spc="-60" dirty="0">
                <a:latin typeface="Tahoma"/>
                <a:cs typeface="Tahoma"/>
              </a:rPr>
              <a:t>7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spc="-10" dirty="0" err="1">
                <a:latin typeface="Arial Black"/>
                <a:cs typeface="Arial Black"/>
              </a:rPr>
              <a:t>баллов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19138" y="210776"/>
            <a:ext cx="1847850" cy="5464810"/>
            <a:chOff x="5319138" y="210776"/>
            <a:chExt cx="1847850" cy="54648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77855" y="4785279"/>
              <a:ext cx="890269" cy="890269"/>
            </a:xfrm>
            <a:custGeom>
              <a:avLst/>
              <a:gdLst/>
              <a:ahLst/>
              <a:cxnLst/>
              <a:rect l="l" t="t" r="r" b="b"/>
              <a:pathLst>
                <a:path w="890270" h="890270">
                  <a:moveTo>
                    <a:pt x="444839" y="889678"/>
                  </a:moveTo>
                  <a:lnTo>
                    <a:pt x="396368" y="887067"/>
                  </a:lnTo>
                  <a:lnTo>
                    <a:pt x="349410" y="879418"/>
                  </a:lnTo>
                  <a:lnTo>
                    <a:pt x="304235" y="866999"/>
                  </a:lnTo>
                  <a:lnTo>
                    <a:pt x="261114" y="850084"/>
                  </a:lnTo>
                  <a:lnTo>
                    <a:pt x="220320" y="828944"/>
                  </a:lnTo>
                  <a:lnTo>
                    <a:pt x="182122" y="803849"/>
                  </a:lnTo>
                  <a:lnTo>
                    <a:pt x="146794" y="775072"/>
                  </a:lnTo>
                  <a:lnTo>
                    <a:pt x="114605" y="742883"/>
                  </a:lnTo>
                  <a:lnTo>
                    <a:pt x="85828" y="707555"/>
                  </a:lnTo>
                  <a:lnTo>
                    <a:pt x="60733" y="669357"/>
                  </a:lnTo>
                  <a:lnTo>
                    <a:pt x="39593" y="628563"/>
                  </a:lnTo>
                  <a:lnTo>
                    <a:pt x="22678" y="585442"/>
                  </a:lnTo>
                  <a:lnTo>
                    <a:pt x="10260" y="540267"/>
                  </a:lnTo>
                  <a:lnTo>
                    <a:pt x="2610" y="493309"/>
                  </a:lnTo>
                  <a:lnTo>
                    <a:pt x="0" y="444839"/>
                  </a:lnTo>
                  <a:lnTo>
                    <a:pt x="2610" y="396368"/>
                  </a:lnTo>
                  <a:lnTo>
                    <a:pt x="10260" y="349410"/>
                  </a:lnTo>
                  <a:lnTo>
                    <a:pt x="22678" y="304235"/>
                  </a:lnTo>
                  <a:lnTo>
                    <a:pt x="39593" y="261114"/>
                  </a:lnTo>
                  <a:lnTo>
                    <a:pt x="60733" y="220320"/>
                  </a:lnTo>
                  <a:lnTo>
                    <a:pt x="85828" y="182122"/>
                  </a:lnTo>
                  <a:lnTo>
                    <a:pt x="114605" y="146794"/>
                  </a:lnTo>
                  <a:lnTo>
                    <a:pt x="146794" y="114605"/>
                  </a:lnTo>
                  <a:lnTo>
                    <a:pt x="182122" y="85828"/>
                  </a:lnTo>
                  <a:lnTo>
                    <a:pt x="220320" y="60733"/>
                  </a:lnTo>
                  <a:lnTo>
                    <a:pt x="261114" y="39593"/>
                  </a:lnTo>
                  <a:lnTo>
                    <a:pt x="304235" y="22678"/>
                  </a:lnTo>
                  <a:lnTo>
                    <a:pt x="349410" y="10260"/>
                  </a:lnTo>
                  <a:lnTo>
                    <a:pt x="396368" y="2610"/>
                  </a:lnTo>
                  <a:lnTo>
                    <a:pt x="444839" y="0"/>
                  </a:lnTo>
                  <a:lnTo>
                    <a:pt x="493309" y="2610"/>
                  </a:lnTo>
                  <a:lnTo>
                    <a:pt x="540267" y="10260"/>
                  </a:lnTo>
                  <a:lnTo>
                    <a:pt x="585442" y="22678"/>
                  </a:lnTo>
                  <a:lnTo>
                    <a:pt x="628563" y="39593"/>
                  </a:lnTo>
                  <a:lnTo>
                    <a:pt x="669357" y="60733"/>
                  </a:lnTo>
                  <a:lnTo>
                    <a:pt x="707555" y="85828"/>
                  </a:lnTo>
                  <a:lnTo>
                    <a:pt x="742884" y="114605"/>
                  </a:lnTo>
                  <a:lnTo>
                    <a:pt x="775072" y="146794"/>
                  </a:lnTo>
                  <a:lnTo>
                    <a:pt x="803850" y="182122"/>
                  </a:lnTo>
                  <a:lnTo>
                    <a:pt x="828944" y="220320"/>
                  </a:lnTo>
                  <a:lnTo>
                    <a:pt x="850085" y="261114"/>
                  </a:lnTo>
                  <a:lnTo>
                    <a:pt x="867000" y="304235"/>
                  </a:lnTo>
                  <a:lnTo>
                    <a:pt x="879418" y="349410"/>
                  </a:lnTo>
                  <a:lnTo>
                    <a:pt x="887067" y="396368"/>
                  </a:lnTo>
                  <a:lnTo>
                    <a:pt x="889678" y="444839"/>
                  </a:lnTo>
                  <a:lnTo>
                    <a:pt x="887067" y="493309"/>
                  </a:lnTo>
                  <a:lnTo>
                    <a:pt x="879418" y="540267"/>
                  </a:lnTo>
                  <a:lnTo>
                    <a:pt x="867000" y="585442"/>
                  </a:lnTo>
                  <a:lnTo>
                    <a:pt x="850085" y="628563"/>
                  </a:lnTo>
                  <a:lnTo>
                    <a:pt x="828944" y="669357"/>
                  </a:lnTo>
                  <a:lnTo>
                    <a:pt x="803850" y="707555"/>
                  </a:lnTo>
                  <a:lnTo>
                    <a:pt x="775072" y="742883"/>
                  </a:lnTo>
                  <a:lnTo>
                    <a:pt x="742884" y="775072"/>
                  </a:lnTo>
                  <a:lnTo>
                    <a:pt x="707555" y="803849"/>
                  </a:lnTo>
                  <a:lnTo>
                    <a:pt x="669357" y="828944"/>
                  </a:lnTo>
                  <a:lnTo>
                    <a:pt x="628563" y="850084"/>
                  </a:lnTo>
                  <a:lnTo>
                    <a:pt x="585442" y="866999"/>
                  </a:lnTo>
                  <a:lnTo>
                    <a:pt x="540267" y="879418"/>
                  </a:lnTo>
                  <a:lnTo>
                    <a:pt x="493309" y="887067"/>
                  </a:lnTo>
                  <a:lnTo>
                    <a:pt x="444839" y="889678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97896" y="5060311"/>
            <a:ext cx="5473700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54610">
              <a:lnSpc>
                <a:spcPct val="71900"/>
              </a:lnSpc>
              <a:spcBef>
                <a:spcPts val="770"/>
              </a:spcBef>
            </a:pPr>
            <a:r>
              <a:rPr sz="2000" b="1" spc="90" dirty="0">
                <a:latin typeface="Tahoma"/>
                <a:cs typeface="Tahoma"/>
              </a:rPr>
              <a:t>Какие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документы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могут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подтвердить </a:t>
            </a:r>
            <a:r>
              <a:rPr sz="2000" b="1" dirty="0">
                <a:latin typeface="Tahoma"/>
                <a:cs typeface="Tahoma"/>
              </a:rPr>
              <a:t>факт</a:t>
            </a:r>
            <a:r>
              <a:rPr sz="2000" b="1" spc="70" dirty="0">
                <a:latin typeface="Tahoma"/>
                <a:cs typeface="Tahoma"/>
              </a:rPr>
              <a:t> владения</a:t>
            </a:r>
            <a:r>
              <a:rPr sz="2000" b="1" spc="7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иностранным</a:t>
            </a:r>
            <a:r>
              <a:rPr sz="2000" b="1" spc="7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языком?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6312" y="7303299"/>
            <a:ext cx="47625" cy="2143125"/>
          </a:xfrm>
          <a:custGeom>
            <a:avLst/>
            <a:gdLst/>
            <a:ahLst/>
            <a:cxnLst/>
            <a:rect l="l" t="t" r="r" b="b"/>
            <a:pathLst>
              <a:path w="47625" h="2143125">
                <a:moveTo>
                  <a:pt x="47625" y="2116150"/>
                </a:moveTo>
                <a:lnTo>
                  <a:pt x="26974" y="2095487"/>
                </a:lnTo>
                <a:lnTo>
                  <a:pt x="20662" y="2095487"/>
                </a:lnTo>
                <a:lnTo>
                  <a:pt x="0" y="2116150"/>
                </a:lnTo>
                <a:lnTo>
                  <a:pt x="0" y="2122462"/>
                </a:lnTo>
                <a:lnTo>
                  <a:pt x="20662" y="2143112"/>
                </a:lnTo>
                <a:lnTo>
                  <a:pt x="26974" y="2143112"/>
                </a:lnTo>
                <a:lnTo>
                  <a:pt x="47625" y="2122462"/>
                </a:lnTo>
                <a:lnTo>
                  <a:pt x="47625" y="2119299"/>
                </a:lnTo>
                <a:lnTo>
                  <a:pt x="47625" y="2116150"/>
                </a:lnTo>
                <a:close/>
              </a:path>
              <a:path w="47625" h="2143125">
                <a:moveTo>
                  <a:pt x="47625" y="1068400"/>
                </a:moveTo>
                <a:lnTo>
                  <a:pt x="26974" y="1047737"/>
                </a:lnTo>
                <a:lnTo>
                  <a:pt x="20662" y="1047737"/>
                </a:lnTo>
                <a:lnTo>
                  <a:pt x="0" y="1068400"/>
                </a:lnTo>
                <a:lnTo>
                  <a:pt x="0" y="1074712"/>
                </a:lnTo>
                <a:lnTo>
                  <a:pt x="20662" y="1095362"/>
                </a:lnTo>
                <a:lnTo>
                  <a:pt x="26974" y="1095362"/>
                </a:lnTo>
                <a:lnTo>
                  <a:pt x="47625" y="1074712"/>
                </a:lnTo>
                <a:lnTo>
                  <a:pt x="47625" y="1071549"/>
                </a:lnTo>
                <a:lnTo>
                  <a:pt x="47625" y="1068400"/>
                </a:lnTo>
                <a:close/>
              </a:path>
              <a:path w="47625" h="2143125">
                <a:moveTo>
                  <a:pt x="47625" y="20650"/>
                </a:moveTo>
                <a:lnTo>
                  <a:pt x="26974" y="0"/>
                </a:lnTo>
                <a:lnTo>
                  <a:pt x="20662" y="0"/>
                </a:lnTo>
                <a:lnTo>
                  <a:pt x="0" y="20650"/>
                </a:lnTo>
                <a:lnTo>
                  <a:pt x="0" y="26962"/>
                </a:lnTo>
                <a:lnTo>
                  <a:pt x="20662" y="47612"/>
                </a:lnTo>
                <a:lnTo>
                  <a:pt x="26974" y="47612"/>
                </a:lnTo>
                <a:lnTo>
                  <a:pt x="47625" y="26962"/>
                </a:lnTo>
                <a:lnTo>
                  <a:pt x="47625" y="23812"/>
                </a:lnTo>
                <a:lnTo>
                  <a:pt x="47625" y="2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7588" y="5944911"/>
            <a:ext cx="6073775" cy="4038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Существует</a:t>
            </a:r>
            <a:r>
              <a:rPr sz="1200" spc="250" dirty="0">
                <a:latin typeface="Lucida Sans Unicode"/>
                <a:cs typeface="Lucida Sans Unicode"/>
              </a:rPr>
              <a:t> 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два</a:t>
            </a:r>
            <a:r>
              <a:rPr sz="1200" spc="220" dirty="0">
                <a:solidFill>
                  <a:srgbClr val="00646B"/>
                </a:solidFill>
                <a:latin typeface="Arial Black"/>
                <a:cs typeface="Arial Black"/>
              </a:rPr>
              <a:t> 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типа</a:t>
            </a:r>
            <a:r>
              <a:rPr sz="1200" spc="220" dirty="0">
                <a:solidFill>
                  <a:srgbClr val="00646B"/>
                </a:solidFill>
                <a:latin typeface="Arial Black"/>
                <a:cs typeface="Arial Black"/>
              </a:rPr>
              <a:t> 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документов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4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подтверждающих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факт</a:t>
            </a:r>
            <a:r>
              <a:rPr sz="1200" spc="25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владения </a:t>
            </a:r>
            <a:r>
              <a:rPr sz="1200" dirty="0">
                <a:latin typeface="Lucida Sans Unicode"/>
                <a:cs typeface="Lucida Sans Unicode"/>
              </a:rPr>
              <a:t>обучающимся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иностранным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языком</a:t>
            </a:r>
            <a:r>
              <a:rPr sz="1200" dirty="0">
                <a:latin typeface="Tahoma"/>
                <a:cs typeface="Tahoma"/>
              </a:rPr>
              <a:t>: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международный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языковой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сертификат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справка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заведующего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Кафедрой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иностранных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45" dirty="0">
                <a:latin typeface="Tahoma"/>
                <a:cs typeface="Tahoma"/>
              </a:rPr>
              <a:t> </a:t>
            </a:r>
            <a:r>
              <a:rPr sz="1200" spc="35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процессе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подготовки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документов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советуем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обратить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внимание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spc="-25" dirty="0">
                <a:latin typeface="Lucida Sans Unicode"/>
                <a:cs typeface="Lucida Sans Unicode"/>
              </a:rPr>
              <a:t>на </a:t>
            </a:r>
            <a:r>
              <a:rPr sz="1200" spc="-10" dirty="0">
                <a:latin typeface="Lucida Sans Unicode"/>
                <a:cs typeface="Lucida Sans Unicode"/>
              </a:rPr>
              <a:t>следующее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 dirty="0">
              <a:latin typeface="Tahoma"/>
              <a:cs typeface="Tahoma"/>
            </a:endParaRPr>
          </a:p>
          <a:p>
            <a:pPr marL="271145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часть</a:t>
            </a:r>
            <a:r>
              <a:rPr sz="1200" spc="3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вузов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партнеров</a:t>
            </a:r>
            <a:r>
              <a:rPr sz="1200" spc="3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Arial Black"/>
                <a:cs typeface="Arial Black"/>
              </a:rPr>
              <a:t>требует</a:t>
            </a:r>
            <a:r>
              <a:rPr sz="1200" spc="26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наличие</a:t>
            </a:r>
            <a:r>
              <a:rPr sz="1200" spc="270" dirty="0">
                <a:latin typeface="Arial Black"/>
                <a:cs typeface="Arial Black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международного</a:t>
            </a:r>
            <a:r>
              <a:rPr sz="1200" spc="26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языкового сертификата</a:t>
            </a:r>
            <a:r>
              <a:rPr sz="1200" spc="120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студентов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участвующих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программах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обмена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45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случае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если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данное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требование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не</a:t>
            </a:r>
            <a:r>
              <a:rPr sz="1200" spc="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указано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информационных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материалах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наличие</a:t>
            </a:r>
            <a:r>
              <a:rPr sz="1200" spc="-10" dirty="0">
                <a:latin typeface="Lucida Sans Unicode"/>
                <a:cs typeface="Lucida Sans Unicode"/>
              </a:rPr>
              <a:t> сертификата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</a:t>
            </a:r>
            <a:r>
              <a:rPr sz="1200" spc="-10" dirty="0">
                <a:latin typeface="Lucida Sans Unicode"/>
                <a:cs typeface="Lucida Sans Unicode"/>
              </a:rPr>
              <a:t> требуется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однако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его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предоставление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</a:t>
            </a:r>
            <a:r>
              <a:rPr sz="1200" spc="-10" dirty="0">
                <a:latin typeface="Lucida Sans Unicode"/>
                <a:cs typeface="Lucida Sans Unicode"/>
              </a:rPr>
              <a:t> подаче </a:t>
            </a:r>
            <a:r>
              <a:rPr sz="1200" dirty="0">
                <a:latin typeface="Lucida Sans Unicode"/>
                <a:cs typeface="Lucida Sans Unicode"/>
              </a:rPr>
              <a:t>заявки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увеличивает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количество</a:t>
            </a:r>
            <a:r>
              <a:rPr sz="1200" spc="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баллов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участника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конкурса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271145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при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направлении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вузы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некоторых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стран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lang="ru-RU" sz="1200" spc="-20" dirty="0">
                <a:latin typeface="Lucida Sans Unicode"/>
                <a:cs typeface="Lucida Sans Unicode"/>
              </a:rPr>
              <a:t>например, Китай, Аргентина, Бразилия</a:t>
            </a:r>
            <a:r>
              <a:rPr sz="1200" spc="-10" dirty="0">
                <a:latin typeface="Tahoma"/>
                <a:cs typeface="Tahoma"/>
              </a:rPr>
              <a:t>) </a:t>
            </a:r>
            <a:r>
              <a:rPr sz="1200" dirty="0">
                <a:latin typeface="Lucida Sans Unicode"/>
                <a:cs typeface="Lucida Sans Unicode"/>
              </a:rPr>
              <a:t>требуется</a:t>
            </a:r>
            <a:r>
              <a:rPr sz="1200" spc="27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подтверждение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факта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владения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студентом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spc="-10" dirty="0">
                <a:latin typeface="Arial Black"/>
                <a:cs typeface="Arial Black"/>
              </a:rPr>
              <a:t>вторым </a:t>
            </a:r>
            <a:r>
              <a:rPr sz="1200" spc="-30" dirty="0">
                <a:latin typeface="Arial Black"/>
                <a:cs typeface="Arial Black"/>
              </a:rPr>
              <a:t>иностранным</a:t>
            </a:r>
            <a:r>
              <a:rPr sz="1200" spc="12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языком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18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Процесс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получения</a:t>
            </a:r>
            <a:r>
              <a:rPr sz="1200" spc="1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справки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владении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вторым </a:t>
            </a:r>
            <a:r>
              <a:rPr sz="1200" dirty="0">
                <a:latin typeface="Lucida Sans Unicode"/>
                <a:cs typeface="Lucida Sans Unicode"/>
              </a:rPr>
              <a:t>иностранным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языком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соответствует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общему</a:t>
            </a:r>
            <a:r>
              <a:rPr sz="1200" u="sng" spc="27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поря</a:t>
            </a:r>
            <a:r>
              <a:rPr sz="1200" dirty="0">
                <a:latin typeface="Lucida Sans Unicode"/>
                <a:cs typeface="Lucida Sans Unicode"/>
                <a:hlinkClick r:id="rId4"/>
              </a:rPr>
              <a:t>д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ку</a:t>
            </a:r>
            <a:r>
              <a:rPr sz="1200" u="sng" spc="27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получения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справок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о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языке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271145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некоторые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международные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языковые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сертификаты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>
                <a:latin typeface="Lucida Sans Unicode"/>
                <a:cs typeface="Lucida Sans Unicode"/>
              </a:rPr>
              <a:t>в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том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числе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IELTS</a:t>
            </a:r>
            <a:r>
              <a:rPr sz="1200" spc="280" dirty="0">
                <a:latin typeface="Tahoma"/>
                <a:cs typeface="Tahoma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и </a:t>
            </a:r>
            <a:r>
              <a:rPr sz="1200" dirty="0">
                <a:latin typeface="Tahoma"/>
                <a:cs typeface="Tahoma"/>
              </a:rPr>
              <a:t>TOEFL)</a:t>
            </a:r>
            <a:r>
              <a:rPr sz="1200" spc="39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действительны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течение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определенного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срока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39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Сертификаты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истёкшим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сроком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действия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D82125"/>
                </a:solidFill>
                <a:latin typeface="Arial Black"/>
                <a:cs typeface="Arial Black"/>
              </a:rPr>
              <a:t>не</a:t>
            </a:r>
            <a:r>
              <a:rPr sz="1200" spc="-10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принимаются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89645"/>
              <a:ext cx="7555991" cy="8006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3318" y="138589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6970" y="47624"/>
                  </a:moveTo>
                  <a:lnTo>
                    <a:pt x="20654" y="47624"/>
                  </a:lnTo>
                  <a:lnTo>
                    <a:pt x="17617" y="47020"/>
                  </a:lnTo>
                  <a:lnTo>
                    <a:pt x="0" y="26970"/>
                  </a:lnTo>
                  <a:lnTo>
                    <a:pt x="0" y="20654"/>
                  </a:lnTo>
                  <a:lnTo>
                    <a:pt x="20654" y="0"/>
                  </a:lnTo>
                  <a:lnTo>
                    <a:pt x="26970" y="0"/>
                  </a:lnTo>
                  <a:lnTo>
                    <a:pt x="47625" y="23812"/>
                  </a:lnTo>
                  <a:lnTo>
                    <a:pt x="47624" y="26970"/>
                  </a:lnTo>
                  <a:lnTo>
                    <a:pt x="26970" y="47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84329" y="1270326"/>
            <a:ext cx="581469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55" dirty="0">
                <a:latin typeface="Arial Black"/>
                <a:cs typeface="Arial Black"/>
              </a:rPr>
              <a:t>справка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заведующего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Кафедрой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иностранных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приравнивается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b="1" spc="-45" dirty="0">
                <a:latin typeface="Tahoma"/>
                <a:cs typeface="Tahoma"/>
              </a:rPr>
              <a:t>15 </a:t>
            </a:r>
            <a:r>
              <a:rPr sz="1200" dirty="0">
                <a:latin typeface="Arial Black"/>
                <a:cs typeface="Arial Black"/>
              </a:rPr>
              <a:t>баллам</a:t>
            </a:r>
            <a:r>
              <a:rPr sz="1200" spc="55" dirty="0">
                <a:latin typeface="Arial Black"/>
                <a:cs typeface="Arial Black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spc="80" dirty="0">
                <a:latin typeface="Tahoma"/>
                <a:cs typeface="Tahoma"/>
              </a:rPr>
              <a:t>30  </a:t>
            </a:r>
            <a:r>
              <a:rPr sz="1200" dirty="0">
                <a:latin typeface="Lucida Sans Unicode"/>
                <a:cs typeface="Lucida Sans Unicode"/>
              </a:rPr>
              <a:t>максимально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возможных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0" dirty="0">
                <a:latin typeface="Tahoma"/>
                <a:cs typeface="Tahoma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то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время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как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результаты </a:t>
            </a:r>
            <a:r>
              <a:rPr sz="1200" spc="-25" dirty="0">
                <a:latin typeface="Lucida Sans Unicode"/>
                <a:cs typeface="Lucida Sans Unicode"/>
              </a:rPr>
              <a:t>международных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экзаменов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оцениваются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выше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546" y="5963922"/>
            <a:ext cx="5922645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78865" marR="5080" indent="-1066800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узнать,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какие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университеты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можно отправиться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на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обучение?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1640" y="7215448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540" y="9524"/>
                </a:moveTo>
                <a:lnTo>
                  <a:pt x="0" y="9524"/>
                </a:lnTo>
                <a:lnTo>
                  <a:pt x="0" y="0"/>
                </a:lnTo>
                <a:lnTo>
                  <a:pt x="65540" y="0"/>
                </a:lnTo>
                <a:lnTo>
                  <a:pt x="65540" y="9524"/>
                </a:lnTo>
                <a:close/>
              </a:path>
            </a:pathLst>
          </a:custGeom>
          <a:solidFill>
            <a:srgbClr val="006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3232" y="7014154"/>
            <a:ext cx="6073775" cy="274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Информацию</a:t>
            </a:r>
            <a:r>
              <a:rPr sz="1200" spc="1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u="sng" spc="-8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вузах</a:t>
            </a:r>
            <a:r>
              <a:rPr sz="1200" b="1" u="sng" spc="-8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Tahoma"/>
                <a:cs typeface="Tahoma"/>
                <a:hlinkClick r:id="rId4"/>
              </a:rPr>
              <a:t>-</a:t>
            </a:r>
            <a:r>
              <a:rPr sz="1200" u="sng" spc="-3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партнерах</a:t>
            </a:r>
            <a:r>
              <a:rPr sz="1200" b="1" spc="-35" dirty="0">
                <a:solidFill>
                  <a:srgbClr val="006A80"/>
                </a:solidFill>
                <a:latin typeface="Tahoma"/>
                <a:cs typeface="Tahoma"/>
                <a:hlinkClick r:id="rId4"/>
              </a:rPr>
              <a:t>,</a:t>
            </a:r>
            <a:r>
              <a:rPr sz="1200" b="1" spc="130" dirty="0">
                <a:solidFill>
                  <a:srgbClr val="006A80"/>
                </a:solidFill>
                <a:latin typeface="Tahoma"/>
                <a:cs typeface="Tahoma"/>
                <a:hlinkClick r:id="rId4"/>
              </a:rPr>
              <a:t> </a:t>
            </a:r>
            <a:r>
              <a:rPr sz="1200" spc="-50" dirty="0">
                <a:solidFill>
                  <a:srgbClr val="006A80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spc="-5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оступных</a:t>
            </a:r>
            <a:r>
              <a:rPr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dirty="0">
                <a:solidFill>
                  <a:srgbClr val="006A80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ля</a:t>
            </a:r>
            <a:r>
              <a:rPr sz="1200" u="sng" spc="8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2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выбора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13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можно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найти</a:t>
            </a:r>
            <a:r>
              <a:rPr sz="1200" spc="12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на </a:t>
            </a:r>
            <a:r>
              <a:rPr sz="1200" dirty="0">
                <a:latin typeface="Lucida Sans Unicode"/>
                <a:cs typeface="Lucida Sans Unicode"/>
              </a:rPr>
              <a:t>сайте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Финуниверситета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разделе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«</a:t>
            </a:r>
            <a:r>
              <a:rPr sz="1200" dirty="0">
                <a:latin typeface="Lucida Sans Unicode"/>
                <a:cs typeface="Lucida Sans Unicode"/>
              </a:rPr>
              <a:t>Включённое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обучение</a:t>
            </a:r>
            <a:r>
              <a:rPr sz="1200" dirty="0">
                <a:latin typeface="Tahoma"/>
                <a:cs typeface="Tahoma"/>
              </a:rPr>
              <a:t>».</a:t>
            </a:r>
            <a:r>
              <a:rPr sz="1200" spc="23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того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3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чтобы </a:t>
            </a:r>
            <a:r>
              <a:rPr sz="1200" dirty="0">
                <a:latin typeface="Lucida Sans Unicode"/>
                <a:cs typeface="Lucida Sans Unicode"/>
              </a:rPr>
              <a:t>выбрать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предлагающий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программу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0" dirty="0">
                <a:latin typeface="Tahoma"/>
                <a:cs typeface="Tahoma"/>
              </a:rPr>
              <a:t>  </a:t>
            </a:r>
            <a:r>
              <a:rPr sz="1200" dirty="0">
                <a:latin typeface="Arial Black"/>
                <a:cs typeface="Arial Black"/>
              </a:rPr>
              <a:t>наиболее</a:t>
            </a:r>
            <a:r>
              <a:rPr sz="1200" spc="484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близкую</a:t>
            </a:r>
            <a:r>
              <a:rPr sz="1200" spc="484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к </a:t>
            </a:r>
            <a:r>
              <a:rPr sz="1200" spc="-20" dirty="0">
                <a:latin typeface="Arial Black"/>
                <a:cs typeface="Arial Black"/>
              </a:rPr>
              <a:t>изучаемой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вами</a:t>
            </a:r>
            <a:r>
              <a:rPr sz="1200" spc="19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19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Финуниверситете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2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следует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кликнуть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название </a:t>
            </a:r>
            <a:r>
              <a:rPr sz="1200" dirty="0">
                <a:latin typeface="Lucida Sans Unicode"/>
                <a:cs typeface="Lucida Sans Unicode"/>
              </a:rPr>
              <a:t>иностранного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вуза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партнера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8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после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чего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откроется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файл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подробной </a:t>
            </a:r>
            <a:r>
              <a:rPr sz="1200" dirty="0">
                <a:latin typeface="Lucida Sans Unicode"/>
                <a:cs typeface="Lucida Sans Unicode"/>
              </a:rPr>
              <a:t>информацией</a:t>
            </a:r>
            <a:r>
              <a:rPr sz="1200" spc="4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нём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43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4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имеющимся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файле</a:t>
            </a:r>
            <a:r>
              <a:rPr sz="1200" spc="4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гиперссылкам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сможете </a:t>
            </a:r>
            <a:r>
              <a:rPr sz="1200" dirty="0">
                <a:latin typeface="Lucida Sans Unicode"/>
                <a:cs typeface="Lucida Sans Unicode"/>
              </a:rPr>
              <a:t>перейти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страницу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официального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сайта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90" dirty="0">
                <a:latin typeface="Tahoma"/>
                <a:cs typeface="Tahoma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посвященную </a:t>
            </a:r>
            <a:r>
              <a:rPr sz="1200" dirty="0">
                <a:latin typeface="Lucida Sans Unicode"/>
                <a:cs typeface="Lucida Sans Unicode"/>
              </a:rPr>
              <a:t>программам</a:t>
            </a:r>
            <a:r>
              <a:rPr sz="1200" spc="20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академического</a:t>
            </a:r>
            <a:r>
              <a:rPr sz="1200" spc="21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обмена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20" dirty="0">
                <a:latin typeface="Tahoma"/>
                <a:cs typeface="Tahoma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где</a:t>
            </a:r>
            <a:r>
              <a:rPr sz="1200" spc="21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можно</a:t>
            </a:r>
            <a:r>
              <a:rPr sz="1200" spc="20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ознакомиться</a:t>
            </a:r>
            <a:r>
              <a:rPr sz="1200" spc="210" dirty="0">
                <a:latin typeface="Lucida Sans Unicode"/>
                <a:cs typeface="Lucida Sans Unicode"/>
              </a:rPr>
              <a:t>   </a:t>
            </a:r>
            <a:r>
              <a:rPr sz="1200" spc="-50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предлагаемыми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дисциплинами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сравнить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их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2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учебным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планом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spc="-10" dirty="0">
                <a:latin typeface="Lucida Sans Unicode"/>
                <a:cs typeface="Lucida Sans Unicode"/>
              </a:rPr>
              <a:t>Финуниверситете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том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же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файле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указаны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контакты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сотрудника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Управления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международного сотрудничества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курирует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интересующий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вас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университет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кому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40" dirty="0">
                <a:latin typeface="Lucida Sans Unicode"/>
                <a:cs typeface="Lucida Sans Unicode"/>
              </a:rPr>
              <a:t>вы </a:t>
            </a:r>
            <a:r>
              <a:rPr sz="1200" dirty="0">
                <a:latin typeface="Lucida Sans Unicode"/>
                <a:cs typeface="Lucida Sans Unicode"/>
              </a:rPr>
              <a:t>можете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обратиться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если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вас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возникнут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вопросы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406" y="2202019"/>
            <a:ext cx="466749" cy="30437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9666" y="2749389"/>
            <a:ext cx="47053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Tahoma"/>
                <a:cs typeface="Tahoma"/>
              </a:rPr>
              <a:t>CEFR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666" y="4057457"/>
            <a:ext cx="2146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Lucida Sans Unicode"/>
                <a:cs typeface="Lucida Sans Unicode"/>
              </a:rPr>
              <a:t>В</a:t>
            </a:r>
            <a:r>
              <a:rPr sz="1200" spc="45" dirty="0"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7554" y="2730384"/>
            <a:ext cx="5918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Tahoma"/>
                <a:cs typeface="Tahoma"/>
              </a:rPr>
              <a:t>Exams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3871" y="2480071"/>
            <a:ext cx="576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ahoma"/>
                <a:cs typeface="Tahoma"/>
              </a:rPr>
              <a:t>TOEIC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5802" y="2497369"/>
            <a:ext cx="524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Tahoma"/>
                <a:cs typeface="Tahoma"/>
              </a:rPr>
              <a:t>IELTS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9065" y="2495854"/>
            <a:ext cx="14693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-20" dirty="0" err="1">
                <a:latin typeface="Arial Black"/>
                <a:cs typeface="Arial Black"/>
              </a:rPr>
              <a:t>Уровень</a:t>
            </a:r>
            <a:endParaRPr sz="2100" baseline="-7936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515" y="4709330"/>
            <a:ext cx="7188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400" b="1" spc="-25" dirty="0">
                <a:latin typeface="Tahoma"/>
                <a:cs typeface="Tahoma"/>
              </a:rPr>
              <a:t>20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800" spc="52" baseline="4629" dirty="0">
                <a:latin typeface="Lucida Sans Unicode"/>
                <a:cs typeface="Lucida Sans Unicode"/>
              </a:rPr>
              <a:t>В</a:t>
            </a:r>
            <a:r>
              <a:rPr sz="1800" spc="52" baseline="4629" dirty="0">
                <a:latin typeface="Tahoma"/>
                <a:cs typeface="Tahoma"/>
              </a:rPr>
              <a:t>2</a:t>
            </a:r>
            <a:endParaRPr sz="1800" baseline="4629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5515" y="4040038"/>
            <a:ext cx="238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Tahoma"/>
                <a:cs typeface="Tahoma"/>
              </a:rPr>
              <a:t>25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5515" y="3366668"/>
            <a:ext cx="927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400" b="1" spc="-25" dirty="0">
                <a:latin typeface="Tahoma"/>
                <a:cs typeface="Tahoma"/>
              </a:rPr>
              <a:t>30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200" spc="-95" dirty="0">
                <a:latin typeface="Lucida Sans Unicode"/>
                <a:cs typeface="Lucida Sans Unicode"/>
              </a:rPr>
              <a:t>С</a:t>
            </a:r>
            <a:r>
              <a:rPr sz="1200" spc="-95" dirty="0">
                <a:latin typeface="Tahoma"/>
                <a:cs typeface="Tahoma"/>
              </a:rPr>
              <a:t>1-</a:t>
            </a:r>
            <a:r>
              <a:rPr sz="1200" spc="-25" dirty="0">
                <a:latin typeface="Lucida Sans Unicode"/>
                <a:cs typeface="Lucida Sans Unicode"/>
              </a:rPr>
              <a:t>С</a:t>
            </a:r>
            <a:r>
              <a:rPr sz="1200" spc="-25" dirty="0"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009" y="2230868"/>
            <a:ext cx="302260" cy="712470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spc="-130" dirty="0">
                <a:latin typeface="Arial Black"/>
                <a:cs typeface="Arial Black"/>
              </a:rPr>
              <a:t>Баллы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7554" y="2529090"/>
            <a:ext cx="29133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770" algn="l"/>
                <a:tab pos="2131060" algn="l"/>
              </a:tabLst>
            </a:pPr>
            <a:r>
              <a:rPr sz="1300" b="1" spc="-10" dirty="0">
                <a:latin typeface="Tahoma"/>
                <a:cs typeface="Tahoma"/>
              </a:rPr>
              <a:t>Cambridge</a:t>
            </a:r>
            <a:r>
              <a:rPr sz="1300" b="1" dirty="0">
                <a:latin typeface="Tahoma"/>
                <a:cs typeface="Tahoma"/>
              </a:rPr>
              <a:t>	</a:t>
            </a:r>
            <a:r>
              <a:rPr sz="1300" b="1" spc="-10" dirty="0">
                <a:latin typeface="Tahoma"/>
                <a:cs typeface="Tahoma"/>
              </a:rPr>
              <a:t>Linguaskill</a:t>
            </a:r>
            <a:r>
              <a:rPr sz="1300" b="1" dirty="0">
                <a:latin typeface="Tahoma"/>
                <a:cs typeface="Tahoma"/>
              </a:rPr>
              <a:t>	</a:t>
            </a:r>
            <a:endParaRPr sz="1300" dirty="0">
              <a:latin typeface="Tahoma"/>
              <a:cs typeface="Tahoma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A9D1E2E4-A243-43BB-B804-D0759509D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83347"/>
              </p:ext>
            </p:extLst>
          </p:nvPr>
        </p:nvGraphicFramePr>
        <p:xfrm>
          <a:off x="1622662" y="3316142"/>
          <a:ext cx="5037665" cy="1714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4280452052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77988491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44841631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401440758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740439175"/>
                    </a:ext>
                  </a:extLst>
                </a:gridCol>
              </a:tblGrid>
              <a:tr h="571637">
                <a:tc>
                  <a:txBody>
                    <a:bodyPr/>
                    <a:lstStyle/>
                    <a:p>
                      <a:r>
                        <a:rPr lang="en-US" sz="1200" b="1" dirty="0"/>
                        <a:t>100-120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7</a:t>
                      </a:r>
                      <a:r>
                        <a:rPr lang="ru-RU" sz="1200" b="1" dirty="0"/>
                        <a:t>,0-9,0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945-990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180+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89230"/>
                  </a:ext>
                </a:extLst>
              </a:tr>
              <a:tr h="571637">
                <a:tc>
                  <a:txBody>
                    <a:bodyPr/>
                    <a:lstStyle/>
                    <a:p>
                      <a:r>
                        <a:rPr lang="en-US" sz="1200" b="1" dirty="0"/>
                        <a:t>90-99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851-944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176-184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170-179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5633"/>
                  </a:ext>
                </a:extLst>
              </a:tr>
              <a:tr h="571637">
                <a:tc>
                  <a:txBody>
                    <a:bodyPr/>
                    <a:lstStyle/>
                    <a:p>
                      <a:r>
                        <a:rPr lang="en-US" sz="1200" b="1" dirty="0"/>
                        <a:t>79-89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785-850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169-175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160-169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390768"/>
                  </a:ext>
                </a:extLst>
              </a:tr>
            </a:tbl>
          </a:graphicData>
        </a:graphic>
      </p:graphicFrame>
      <p:sp>
        <p:nvSpPr>
          <p:cNvPr id="26" name="object 15">
            <a:extLst>
              <a:ext uri="{FF2B5EF4-FFF2-40B4-BE49-F238E27FC236}">
                <a16:creationId xmlns:a16="http://schemas.microsoft.com/office/drawing/2014/main" id="{BCC6BC6A-1AB5-438A-AC97-D28D42494232}"/>
              </a:ext>
            </a:extLst>
          </p:cNvPr>
          <p:cNvSpPr txBox="1"/>
          <p:nvPr/>
        </p:nvSpPr>
        <p:spPr>
          <a:xfrm>
            <a:off x="1830206" y="2497369"/>
            <a:ext cx="79469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-30" dirty="0">
                <a:latin typeface="Tahoma"/>
                <a:cs typeface="Tahoma"/>
              </a:rPr>
              <a:t>TOEFL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-30" dirty="0" err="1">
                <a:latin typeface="Tahoma"/>
                <a:cs typeface="Tahoma"/>
              </a:rPr>
              <a:t>iBT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138" y="210778"/>
              <a:ext cx="1847849" cy="590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3737" y="800352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60" h="1102360">
                  <a:moveTo>
                    <a:pt x="551053" y="1102106"/>
                  </a:moveTo>
                  <a:lnTo>
                    <a:pt x="503506" y="1100084"/>
                  </a:lnTo>
                  <a:lnTo>
                    <a:pt x="457082" y="1094126"/>
                  </a:lnTo>
                  <a:lnTo>
                    <a:pt x="411947" y="1084398"/>
                  </a:lnTo>
                  <a:lnTo>
                    <a:pt x="368265" y="1071067"/>
                  </a:lnTo>
                  <a:lnTo>
                    <a:pt x="326204" y="1054296"/>
                  </a:lnTo>
                  <a:lnTo>
                    <a:pt x="285926" y="1034252"/>
                  </a:lnTo>
                  <a:lnTo>
                    <a:pt x="247599" y="1011100"/>
                  </a:lnTo>
                  <a:lnTo>
                    <a:pt x="211388" y="985005"/>
                  </a:lnTo>
                  <a:lnTo>
                    <a:pt x="177457" y="956133"/>
                  </a:lnTo>
                  <a:lnTo>
                    <a:pt x="145973" y="924649"/>
                  </a:lnTo>
                  <a:lnTo>
                    <a:pt x="117101" y="890718"/>
                  </a:lnTo>
                  <a:lnTo>
                    <a:pt x="91006" y="854507"/>
                  </a:lnTo>
                  <a:lnTo>
                    <a:pt x="67854" y="816180"/>
                  </a:lnTo>
                  <a:lnTo>
                    <a:pt x="47810" y="775903"/>
                  </a:lnTo>
                  <a:lnTo>
                    <a:pt x="31039" y="733841"/>
                  </a:lnTo>
                  <a:lnTo>
                    <a:pt x="17708" y="690159"/>
                  </a:lnTo>
                  <a:lnTo>
                    <a:pt x="7980" y="645024"/>
                  </a:lnTo>
                  <a:lnTo>
                    <a:pt x="2022" y="598600"/>
                  </a:lnTo>
                  <a:lnTo>
                    <a:pt x="0" y="551053"/>
                  </a:lnTo>
                  <a:lnTo>
                    <a:pt x="2022" y="503506"/>
                  </a:lnTo>
                  <a:lnTo>
                    <a:pt x="7980" y="457082"/>
                  </a:lnTo>
                  <a:lnTo>
                    <a:pt x="17708" y="411947"/>
                  </a:lnTo>
                  <a:lnTo>
                    <a:pt x="31039" y="368266"/>
                  </a:lnTo>
                  <a:lnTo>
                    <a:pt x="47810" y="326204"/>
                  </a:lnTo>
                  <a:lnTo>
                    <a:pt x="67854" y="285926"/>
                  </a:lnTo>
                  <a:lnTo>
                    <a:pt x="91006" y="247599"/>
                  </a:lnTo>
                  <a:lnTo>
                    <a:pt x="117101" y="211388"/>
                  </a:lnTo>
                  <a:lnTo>
                    <a:pt x="145973" y="177457"/>
                  </a:lnTo>
                  <a:lnTo>
                    <a:pt x="177457" y="145974"/>
                  </a:lnTo>
                  <a:lnTo>
                    <a:pt x="211388" y="117101"/>
                  </a:lnTo>
                  <a:lnTo>
                    <a:pt x="247599" y="91006"/>
                  </a:lnTo>
                  <a:lnTo>
                    <a:pt x="285926" y="67854"/>
                  </a:lnTo>
                  <a:lnTo>
                    <a:pt x="326204" y="47810"/>
                  </a:lnTo>
                  <a:lnTo>
                    <a:pt x="368265" y="31039"/>
                  </a:lnTo>
                  <a:lnTo>
                    <a:pt x="411947" y="17708"/>
                  </a:lnTo>
                  <a:lnTo>
                    <a:pt x="457082" y="7980"/>
                  </a:lnTo>
                  <a:lnTo>
                    <a:pt x="503506" y="2022"/>
                  </a:lnTo>
                  <a:lnTo>
                    <a:pt x="551053" y="0"/>
                  </a:lnTo>
                  <a:lnTo>
                    <a:pt x="598600" y="2022"/>
                  </a:lnTo>
                  <a:lnTo>
                    <a:pt x="645024" y="7980"/>
                  </a:lnTo>
                  <a:lnTo>
                    <a:pt x="690159" y="17708"/>
                  </a:lnTo>
                  <a:lnTo>
                    <a:pt x="733841" y="31039"/>
                  </a:lnTo>
                  <a:lnTo>
                    <a:pt x="775903" y="47810"/>
                  </a:lnTo>
                  <a:lnTo>
                    <a:pt x="816180" y="67854"/>
                  </a:lnTo>
                  <a:lnTo>
                    <a:pt x="854507" y="91006"/>
                  </a:lnTo>
                  <a:lnTo>
                    <a:pt x="890718" y="117101"/>
                  </a:lnTo>
                  <a:lnTo>
                    <a:pt x="924649" y="145974"/>
                  </a:lnTo>
                  <a:lnTo>
                    <a:pt x="956133" y="177457"/>
                  </a:lnTo>
                  <a:lnTo>
                    <a:pt x="985005" y="211388"/>
                  </a:lnTo>
                  <a:lnTo>
                    <a:pt x="1011100" y="247599"/>
                  </a:lnTo>
                  <a:lnTo>
                    <a:pt x="1034252" y="285926"/>
                  </a:lnTo>
                  <a:lnTo>
                    <a:pt x="1054296" y="326204"/>
                  </a:lnTo>
                  <a:lnTo>
                    <a:pt x="1071067" y="368266"/>
                  </a:lnTo>
                  <a:lnTo>
                    <a:pt x="1084399" y="411947"/>
                  </a:lnTo>
                  <a:lnTo>
                    <a:pt x="1094126" y="457082"/>
                  </a:lnTo>
                  <a:lnTo>
                    <a:pt x="1100084" y="503506"/>
                  </a:lnTo>
                  <a:lnTo>
                    <a:pt x="1102107" y="551053"/>
                  </a:lnTo>
                  <a:lnTo>
                    <a:pt x="1100084" y="598600"/>
                  </a:lnTo>
                  <a:lnTo>
                    <a:pt x="1094126" y="645024"/>
                  </a:lnTo>
                  <a:lnTo>
                    <a:pt x="1084399" y="690159"/>
                  </a:lnTo>
                  <a:lnTo>
                    <a:pt x="1071067" y="733841"/>
                  </a:lnTo>
                  <a:lnTo>
                    <a:pt x="1054296" y="775903"/>
                  </a:lnTo>
                  <a:lnTo>
                    <a:pt x="1034252" y="816180"/>
                  </a:lnTo>
                  <a:lnTo>
                    <a:pt x="1011100" y="854507"/>
                  </a:lnTo>
                  <a:lnTo>
                    <a:pt x="985005" y="890718"/>
                  </a:lnTo>
                  <a:lnTo>
                    <a:pt x="956133" y="924649"/>
                  </a:lnTo>
                  <a:lnTo>
                    <a:pt x="924649" y="956133"/>
                  </a:lnTo>
                  <a:lnTo>
                    <a:pt x="890718" y="985005"/>
                  </a:lnTo>
                  <a:lnTo>
                    <a:pt x="854507" y="1011100"/>
                  </a:lnTo>
                  <a:lnTo>
                    <a:pt x="816180" y="1034252"/>
                  </a:lnTo>
                  <a:lnTo>
                    <a:pt x="775903" y="1054296"/>
                  </a:lnTo>
                  <a:lnTo>
                    <a:pt x="733841" y="1071067"/>
                  </a:lnTo>
                  <a:lnTo>
                    <a:pt x="690159" y="1084398"/>
                  </a:lnTo>
                  <a:lnTo>
                    <a:pt x="645024" y="1094126"/>
                  </a:lnTo>
                  <a:lnTo>
                    <a:pt x="598600" y="1100084"/>
                  </a:lnTo>
                  <a:lnTo>
                    <a:pt x="551053" y="1102106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8570" y="1326703"/>
            <a:ext cx="4537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latin typeface="Tahoma"/>
                <a:cs typeface="Tahoma"/>
              </a:rPr>
              <a:t>Сколько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65" dirty="0">
                <a:latin typeface="Tahoma"/>
                <a:cs typeface="Tahoma"/>
              </a:rPr>
              <a:t>вузов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можно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выбрать?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1590"/>
            <a:ext cx="7555991" cy="78449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3300" y="6267127"/>
            <a:ext cx="6110264" cy="126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15" dirty="0">
                <a:latin typeface="Lucida Sans Unicode"/>
                <a:cs typeface="Lucida Sans Unicode"/>
              </a:rPr>
              <a:t>Для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того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370" dirty="0">
                <a:latin typeface="Tahoma"/>
                <a:cs typeface="Tahoma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чтобы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получить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всю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необходимую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информацию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квотам</a:t>
            </a:r>
            <a:r>
              <a:rPr sz="1200" spc="-15" dirty="0">
                <a:latin typeface="Tahoma"/>
                <a:cs typeface="Tahoma"/>
              </a:rPr>
              <a:t>,</a:t>
            </a:r>
            <a:r>
              <a:rPr sz="1200" spc="370" dirty="0">
                <a:latin typeface="Tahoma"/>
                <a:cs typeface="Tahoma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вам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следует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связаться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185" dirty="0">
                <a:latin typeface="Arial Black"/>
                <a:cs typeface="Arial Black"/>
              </a:rPr>
              <a:t>с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координатором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интересующего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вас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направления</a:t>
            </a:r>
            <a:r>
              <a:rPr sz="1200" spc="215" dirty="0">
                <a:latin typeface="Arial Black"/>
                <a:cs typeface="Arial Black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-10" dirty="0">
                <a:latin typeface="Lucida Sans Unicode"/>
                <a:cs typeface="Lucida Sans Unicode"/>
              </a:rPr>
              <a:t> электронной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почте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или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телефону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43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можете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найти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на</a:t>
            </a:r>
            <a:r>
              <a:rPr sz="1200" u="sng" spc="4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этой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u="sng" spc="-20" dirty="0" err="1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странице</a:t>
            </a:r>
            <a:r>
              <a:rPr sz="1200" spc="-20" dirty="0">
                <a:latin typeface="Tahoma"/>
                <a:cs typeface="Tahoma"/>
              </a:rPr>
              <a:t>.</a:t>
            </a:r>
            <a:r>
              <a:rPr lang="ru-RU" sz="1200" spc="1440" dirty="0">
                <a:latin typeface="Tahoma"/>
                <a:cs typeface="Tahoma"/>
              </a:rPr>
              <a:t> </a:t>
            </a:r>
            <a:r>
              <a:rPr lang="ru-RU" sz="1200" dirty="0"/>
              <a:t>Вы также можете получить данную информацию </a:t>
            </a:r>
            <a:r>
              <a:rPr lang="ru-RU" sz="1200" b="1" dirty="0">
                <a:latin typeface="Arial Black" panose="020B0A04020102020204" pitchFamily="34" charset="0"/>
              </a:rPr>
              <a:t>на информационных стендах</a:t>
            </a:r>
            <a:r>
              <a:rPr lang="ru-RU" sz="1200" b="1" dirty="0"/>
              <a:t>,</a:t>
            </a:r>
            <a:r>
              <a:rPr lang="ru-RU" sz="1200" dirty="0"/>
              <a:t> расположенных в корпусе 49/2 на Ленинградском проспекте у кабинетов Управления международного сотрудничества на 1 этаже. 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299" y="2231009"/>
            <a:ext cx="6073775" cy="126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dirty="0"/>
              <a:t>Студент имеет право указать в своей анкете до трёх иностранных образовательных организаций, распределив их в порядке приоритета. Следует помнить, что приоритет имеет важное значение при подведении итогов конкурса: списки формируются именно на основе указанных студентами приоритетов, поэтому просим внимательно отнестись к выбору партнёрского вуза. При этом студент должен быть готов к обучению в любом из выбранных вузов.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6302" y="4649159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551053" y="1102107"/>
                </a:moveTo>
                <a:lnTo>
                  <a:pt x="503506" y="1100084"/>
                </a:lnTo>
                <a:lnTo>
                  <a:pt x="457082" y="1094126"/>
                </a:lnTo>
                <a:lnTo>
                  <a:pt x="411947" y="1084399"/>
                </a:lnTo>
                <a:lnTo>
                  <a:pt x="368265" y="1071067"/>
                </a:lnTo>
                <a:lnTo>
                  <a:pt x="326203" y="1054296"/>
                </a:lnTo>
                <a:lnTo>
                  <a:pt x="285926" y="1034252"/>
                </a:lnTo>
                <a:lnTo>
                  <a:pt x="247599" y="1011100"/>
                </a:lnTo>
                <a:lnTo>
                  <a:pt x="211388" y="985005"/>
                </a:lnTo>
                <a:lnTo>
                  <a:pt x="177457" y="956132"/>
                </a:lnTo>
                <a:lnTo>
                  <a:pt x="145973" y="924648"/>
                </a:lnTo>
                <a:lnTo>
                  <a:pt x="117101" y="890718"/>
                </a:lnTo>
                <a:lnTo>
                  <a:pt x="91006" y="854507"/>
                </a:lnTo>
                <a:lnTo>
                  <a:pt x="67854" y="816180"/>
                </a:lnTo>
                <a:lnTo>
                  <a:pt x="47810" y="775902"/>
                </a:lnTo>
                <a:lnTo>
                  <a:pt x="31039" y="733840"/>
                </a:lnTo>
                <a:lnTo>
                  <a:pt x="17708" y="690159"/>
                </a:lnTo>
                <a:lnTo>
                  <a:pt x="7980" y="645024"/>
                </a:lnTo>
                <a:lnTo>
                  <a:pt x="2022" y="598600"/>
                </a:lnTo>
                <a:lnTo>
                  <a:pt x="0" y="551053"/>
                </a:lnTo>
                <a:lnTo>
                  <a:pt x="2022" y="503506"/>
                </a:lnTo>
                <a:lnTo>
                  <a:pt x="7980" y="457082"/>
                </a:lnTo>
                <a:lnTo>
                  <a:pt x="17708" y="411947"/>
                </a:lnTo>
                <a:lnTo>
                  <a:pt x="31039" y="368265"/>
                </a:lnTo>
                <a:lnTo>
                  <a:pt x="47810" y="326203"/>
                </a:lnTo>
                <a:lnTo>
                  <a:pt x="67854" y="285926"/>
                </a:lnTo>
                <a:lnTo>
                  <a:pt x="91006" y="247599"/>
                </a:lnTo>
                <a:lnTo>
                  <a:pt x="117101" y="211388"/>
                </a:lnTo>
                <a:lnTo>
                  <a:pt x="145973" y="177458"/>
                </a:lnTo>
                <a:lnTo>
                  <a:pt x="177457" y="145974"/>
                </a:lnTo>
                <a:lnTo>
                  <a:pt x="211388" y="117101"/>
                </a:lnTo>
                <a:lnTo>
                  <a:pt x="247599" y="91007"/>
                </a:lnTo>
                <a:lnTo>
                  <a:pt x="285926" y="67854"/>
                </a:lnTo>
                <a:lnTo>
                  <a:pt x="326203" y="47810"/>
                </a:lnTo>
                <a:lnTo>
                  <a:pt x="368265" y="31039"/>
                </a:lnTo>
                <a:lnTo>
                  <a:pt x="411947" y="17708"/>
                </a:lnTo>
                <a:lnTo>
                  <a:pt x="457082" y="7980"/>
                </a:lnTo>
                <a:lnTo>
                  <a:pt x="503506" y="2022"/>
                </a:lnTo>
                <a:lnTo>
                  <a:pt x="551053" y="0"/>
                </a:lnTo>
                <a:lnTo>
                  <a:pt x="598600" y="2022"/>
                </a:lnTo>
                <a:lnTo>
                  <a:pt x="645024" y="7980"/>
                </a:lnTo>
                <a:lnTo>
                  <a:pt x="690159" y="17708"/>
                </a:lnTo>
                <a:lnTo>
                  <a:pt x="733840" y="31039"/>
                </a:lnTo>
                <a:lnTo>
                  <a:pt x="775902" y="47810"/>
                </a:lnTo>
                <a:lnTo>
                  <a:pt x="816180" y="67854"/>
                </a:lnTo>
                <a:lnTo>
                  <a:pt x="854507" y="91007"/>
                </a:lnTo>
                <a:lnTo>
                  <a:pt x="890718" y="117101"/>
                </a:lnTo>
                <a:lnTo>
                  <a:pt x="924649" y="145974"/>
                </a:lnTo>
                <a:lnTo>
                  <a:pt x="956132" y="177458"/>
                </a:lnTo>
                <a:lnTo>
                  <a:pt x="985005" y="211388"/>
                </a:lnTo>
                <a:lnTo>
                  <a:pt x="1011100" y="247599"/>
                </a:lnTo>
                <a:lnTo>
                  <a:pt x="1034252" y="285926"/>
                </a:lnTo>
                <a:lnTo>
                  <a:pt x="1054296" y="326203"/>
                </a:lnTo>
                <a:lnTo>
                  <a:pt x="1071067" y="368265"/>
                </a:lnTo>
                <a:lnTo>
                  <a:pt x="1084399" y="411947"/>
                </a:lnTo>
                <a:lnTo>
                  <a:pt x="1094126" y="457082"/>
                </a:lnTo>
                <a:lnTo>
                  <a:pt x="1100084" y="503506"/>
                </a:lnTo>
                <a:lnTo>
                  <a:pt x="1102107" y="551053"/>
                </a:lnTo>
                <a:lnTo>
                  <a:pt x="1100084" y="598600"/>
                </a:lnTo>
                <a:lnTo>
                  <a:pt x="1094126" y="645024"/>
                </a:lnTo>
                <a:lnTo>
                  <a:pt x="1084399" y="690159"/>
                </a:lnTo>
                <a:lnTo>
                  <a:pt x="1071067" y="733840"/>
                </a:lnTo>
                <a:lnTo>
                  <a:pt x="1054296" y="775902"/>
                </a:lnTo>
                <a:lnTo>
                  <a:pt x="1034252" y="816180"/>
                </a:lnTo>
                <a:lnTo>
                  <a:pt x="1011100" y="854507"/>
                </a:lnTo>
                <a:lnTo>
                  <a:pt x="985005" y="890718"/>
                </a:lnTo>
                <a:lnTo>
                  <a:pt x="956132" y="924648"/>
                </a:lnTo>
                <a:lnTo>
                  <a:pt x="924649" y="956132"/>
                </a:lnTo>
                <a:lnTo>
                  <a:pt x="890718" y="985005"/>
                </a:lnTo>
                <a:lnTo>
                  <a:pt x="854507" y="1011100"/>
                </a:lnTo>
                <a:lnTo>
                  <a:pt x="816180" y="1034252"/>
                </a:lnTo>
                <a:lnTo>
                  <a:pt x="775902" y="1054296"/>
                </a:lnTo>
                <a:lnTo>
                  <a:pt x="733840" y="1071067"/>
                </a:lnTo>
                <a:lnTo>
                  <a:pt x="690159" y="1084399"/>
                </a:lnTo>
                <a:lnTo>
                  <a:pt x="645024" y="1094126"/>
                </a:lnTo>
                <a:lnTo>
                  <a:pt x="598600" y="1100084"/>
                </a:lnTo>
                <a:lnTo>
                  <a:pt x="551053" y="1102107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8507" y="4755165"/>
            <a:ext cx="4498975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635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узнать,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сколько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квот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есть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в </a:t>
            </a:r>
            <a:r>
              <a:rPr sz="2000" b="1" spc="95" dirty="0">
                <a:latin typeface="Tahoma"/>
                <a:cs typeface="Tahoma"/>
              </a:rPr>
              <a:t>интересующем</a:t>
            </a:r>
            <a:r>
              <a:rPr sz="2000" b="1" spc="29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вузе-</a:t>
            </a:r>
            <a:r>
              <a:rPr sz="2000" b="1" spc="70" dirty="0">
                <a:latin typeface="Tahoma"/>
                <a:cs typeface="Tahoma"/>
              </a:rPr>
              <a:t>партнере?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9" y="3175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1" cy="10696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1591"/>
              <a:ext cx="7555991" cy="78449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9942" y="1422426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5" h="768985">
                  <a:moveTo>
                    <a:pt x="384453" y="768907"/>
                  </a:moveTo>
                  <a:lnTo>
                    <a:pt x="336228" y="765912"/>
                  </a:lnTo>
                  <a:lnTo>
                    <a:pt x="289791" y="757166"/>
                  </a:lnTo>
                  <a:lnTo>
                    <a:pt x="245501" y="743029"/>
                  </a:lnTo>
                  <a:lnTo>
                    <a:pt x="203720" y="723862"/>
                  </a:lnTo>
                  <a:lnTo>
                    <a:pt x="164807" y="700026"/>
                  </a:lnTo>
                  <a:lnTo>
                    <a:pt x="129122" y="671880"/>
                  </a:lnTo>
                  <a:lnTo>
                    <a:pt x="97027" y="639785"/>
                  </a:lnTo>
                  <a:lnTo>
                    <a:pt x="68881" y="604100"/>
                  </a:lnTo>
                  <a:lnTo>
                    <a:pt x="45044" y="565187"/>
                  </a:lnTo>
                  <a:lnTo>
                    <a:pt x="25878" y="523406"/>
                  </a:lnTo>
                  <a:lnTo>
                    <a:pt x="11741" y="479116"/>
                  </a:lnTo>
                  <a:lnTo>
                    <a:pt x="2995" y="432678"/>
                  </a:lnTo>
                  <a:lnTo>
                    <a:pt x="0" y="384453"/>
                  </a:lnTo>
                  <a:lnTo>
                    <a:pt x="2995" y="336228"/>
                  </a:lnTo>
                  <a:lnTo>
                    <a:pt x="11741" y="289791"/>
                  </a:lnTo>
                  <a:lnTo>
                    <a:pt x="25878" y="245501"/>
                  </a:lnTo>
                  <a:lnTo>
                    <a:pt x="45044" y="203720"/>
                  </a:lnTo>
                  <a:lnTo>
                    <a:pt x="68881" y="164807"/>
                  </a:lnTo>
                  <a:lnTo>
                    <a:pt x="97027" y="129122"/>
                  </a:lnTo>
                  <a:lnTo>
                    <a:pt x="129122" y="97027"/>
                  </a:lnTo>
                  <a:lnTo>
                    <a:pt x="164807" y="68881"/>
                  </a:lnTo>
                  <a:lnTo>
                    <a:pt x="203720" y="45044"/>
                  </a:lnTo>
                  <a:lnTo>
                    <a:pt x="245501" y="25878"/>
                  </a:lnTo>
                  <a:lnTo>
                    <a:pt x="289791" y="11741"/>
                  </a:lnTo>
                  <a:lnTo>
                    <a:pt x="336228" y="2995"/>
                  </a:lnTo>
                  <a:lnTo>
                    <a:pt x="384453" y="0"/>
                  </a:lnTo>
                  <a:lnTo>
                    <a:pt x="432678" y="2995"/>
                  </a:lnTo>
                  <a:lnTo>
                    <a:pt x="479116" y="11741"/>
                  </a:lnTo>
                  <a:lnTo>
                    <a:pt x="523406" y="25878"/>
                  </a:lnTo>
                  <a:lnTo>
                    <a:pt x="565187" y="45044"/>
                  </a:lnTo>
                  <a:lnTo>
                    <a:pt x="604100" y="68881"/>
                  </a:lnTo>
                  <a:lnTo>
                    <a:pt x="639784" y="97027"/>
                  </a:lnTo>
                  <a:lnTo>
                    <a:pt x="671880" y="129122"/>
                  </a:lnTo>
                  <a:lnTo>
                    <a:pt x="700026" y="164807"/>
                  </a:lnTo>
                  <a:lnTo>
                    <a:pt x="723862" y="203720"/>
                  </a:lnTo>
                  <a:lnTo>
                    <a:pt x="743029" y="245501"/>
                  </a:lnTo>
                  <a:lnTo>
                    <a:pt x="757166" y="289791"/>
                  </a:lnTo>
                  <a:lnTo>
                    <a:pt x="765912" y="336228"/>
                  </a:lnTo>
                  <a:lnTo>
                    <a:pt x="768907" y="384453"/>
                  </a:lnTo>
                  <a:lnTo>
                    <a:pt x="765912" y="432678"/>
                  </a:lnTo>
                  <a:lnTo>
                    <a:pt x="757166" y="479116"/>
                  </a:lnTo>
                  <a:lnTo>
                    <a:pt x="743029" y="523406"/>
                  </a:lnTo>
                  <a:lnTo>
                    <a:pt x="723862" y="565187"/>
                  </a:lnTo>
                  <a:lnTo>
                    <a:pt x="700026" y="604100"/>
                  </a:lnTo>
                  <a:lnTo>
                    <a:pt x="671880" y="639785"/>
                  </a:lnTo>
                  <a:lnTo>
                    <a:pt x="639784" y="671880"/>
                  </a:lnTo>
                  <a:lnTo>
                    <a:pt x="604100" y="700026"/>
                  </a:lnTo>
                  <a:lnTo>
                    <a:pt x="565187" y="723862"/>
                  </a:lnTo>
                  <a:lnTo>
                    <a:pt x="523406" y="743029"/>
                  </a:lnTo>
                  <a:lnTo>
                    <a:pt x="479116" y="757166"/>
                  </a:lnTo>
                  <a:lnTo>
                    <a:pt x="432678" y="765912"/>
                  </a:lnTo>
                  <a:lnTo>
                    <a:pt x="384453" y="76890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7242" y="2597720"/>
            <a:ext cx="6073775" cy="234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15" dirty="0">
                <a:latin typeface="Lucida Sans Unicode"/>
                <a:cs typeface="Lucida Sans Unicode"/>
              </a:rPr>
              <a:t>После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подачи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вам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30" dirty="0" err="1">
                <a:latin typeface="Lucida Sans Unicode"/>
                <a:cs typeface="Lucida Sans Unicode"/>
              </a:rPr>
              <a:t>следует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20" dirty="0" err="1" smtClean="0">
                <a:latin typeface="Lucida Sans Unicode"/>
                <a:cs typeface="Lucida Sans Unicode"/>
              </a:rPr>
              <a:t>дождаться</a:t>
            </a:r>
            <a:r>
              <a:rPr lang="ru-RU" sz="1200" spc="-20" dirty="0" smtClean="0">
                <a:latin typeface="Lucida Sans Unicode"/>
                <a:cs typeface="Lucida Sans Unicode"/>
              </a:rPr>
              <a:t> </a:t>
            </a:r>
            <a:r>
              <a:rPr lang="ru-RU" sz="1200" b="1" spc="-20" dirty="0" smtClean="0">
                <a:latin typeface="Lucida Sans Unicode"/>
                <a:cs typeface="Lucida Sans Unicode"/>
              </a:rPr>
              <a:t>официальной публикации его итогов</a:t>
            </a:r>
            <a:r>
              <a:rPr sz="1200" spc="-40" dirty="0" smtClean="0">
                <a:latin typeface="Tahoma"/>
                <a:cs typeface="Tahoma"/>
              </a:rPr>
              <a:t>:</a:t>
            </a:r>
            <a:r>
              <a:rPr sz="1200" spc="125" dirty="0" smtClean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протокол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заседания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конкурсной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комиссии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будет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размещен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u="sng" spc="-19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оф</a:t>
            </a:r>
            <a:r>
              <a:rPr sz="1200" u="sng" spc="-8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1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ициальном</a:t>
            </a:r>
            <a:r>
              <a:rPr sz="1200" u="sng" spc="114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-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сайте</a:t>
            </a:r>
            <a:r>
              <a:rPr sz="1200" u="sng" spc="114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Финуниверситета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Дальнейшие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инструкции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сможете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получить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у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координатора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вашего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направления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свяжется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с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вами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адресу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электронной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почты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указанному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конкурсной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анкете</a:t>
            </a:r>
            <a:r>
              <a:rPr sz="1200" spc="-15" dirty="0">
                <a:latin typeface="Tahoma"/>
                <a:cs typeface="Tahoma"/>
              </a:rPr>
              <a:t>.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первую </a:t>
            </a:r>
            <a:r>
              <a:rPr sz="1200" spc="10" dirty="0">
                <a:latin typeface="Lucida Sans Unicode"/>
                <a:cs typeface="Lucida Sans Unicode"/>
              </a:rPr>
              <a:t>очередь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координатор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осуществляет</a:t>
            </a:r>
            <a:r>
              <a:rPr sz="1200" spc="125" dirty="0">
                <a:latin typeface="Lucida Sans Unicode"/>
                <a:cs typeface="Lucida Sans Unicode"/>
              </a:rPr>
              <a:t> </a:t>
            </a:r>
            <a:r>
              <a:rPr sz="1200" b="1" spc="-80" dirty="0">
                <a:latin typeface="Tahoma"/>
                <a:cs typeface="Tahoma"/>
              </a:rPr>
              <a:t>«</a:t>
            </a:r>
            <a:r>
              <a:rPr sz="1200" spc="-80" dirty="0">
                <a:latin typeface="Arial Black"/>
                <a:cs typeface="Arial Black"/>
              </a:rPr>
              <a:t>номинацию</a:t>
            </a:r>
            <a:r>
              <a:rPr sz="1200" b="1" spc="-80" dirty="0">
                <a:latin typeface="Tahoma"/>
                <a:cs typeface="Tahoma"/>
              </a:rPr>
              <a:t>»</a:t>
            </a:r>
            <a:r>
              <a:rPr sz="1200" b="1" spc="1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spc="125" dirty="0">
                <a:latin typeface="Tahoma"/>
                <a:cs typeface="Tahoma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выдвижение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кандидатур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студентов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33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прошедших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конкурсный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отбор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330" dirty="0">
                <a:latin typeface="Tahoma"/>
                <a:cs typeface="Tahoma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рассмотрение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принимающего</a:t>
            </a:r>
            <a:r>
              <a:rPr sz="1200" spc="-10" dirty="0">
                <a:latin typeface="Lucida Sans Unicode"/>
                <a:cs typeface="Lucida Sans Unicode"/>
              </a:rPr>
              <a:t> университета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450" dirty="0">
                <a:latin typeface="Tahoma"/>
                <a:cs typeface="Tahoma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Данная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процедура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носит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во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многом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формальный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характер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однако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потребовать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от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вас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представления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дополнительных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непосредственно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после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оглашения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результатов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конкурса</a:t>
            </a:r>
            <a:r>
              <a:rPr sz="1200" spc="-25" dirty="0">
                <a:latin typeface="Tahoma"/>
                <a:cs typeface="Tahoma"/>
              </a:rPr>
              <a:t>,</a:t>
            </a:r>
            <a:r>
              <a:rPr sz="1200" spc="11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поэтому</a:t>
            </a:r>
            <a:r>
              <a:rPr sz="1200" spc="75" dirty="0">
                <a:latin typeface="Lucida Sans Unicode"/>
                <a:cs typeface="Lucida Sans Unicode"/>
              </a:rPr>
              <a:t> </a:t>
            </a:r>
            <a:r>
              <a:rPr sz="1200" spc="-35" dirty="0" err="1">
                <a:latin typeface="Arial Black"/>
                <a:cs typeface="Arial Black"/>
              </a:rPr>
              <a:t>проверять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lang="ru-RU" sz="1200" spc="-75" dirty="0" smtClean="0">
                <a:latin typeface="Arial Black"/>
                <a:cs typeface="Arial Black"/>
              </a:rPr>
              <a:t>студенческую почту следует регулярно</a:t>
            </a:r>
            <a:r>
              <a:rPr sz="1200" spc="-60" dirty="0" smtClean="0">
                <a:latin typeface="Tahoma"/>
                <a:cs typeface="Tahoma"/>
              </a:rPr>
              <a:t>.</a:t>
            </a:r>
            <a:r>
              <a:rPr sz="1200" spc="5" dirty="0" smtClean="0">
                <a:latin typeface="Tahoma"/>
                <a:cs typeface="Tahoma"/>
              </a:rPr>
              <a:t> 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30850" y="5265905"/>
            <a:ext cx="930910" cy="930910"/>
          </a:xfrm>
          <a:custGeom>
            <a:avLst/>
            <a:gdLst/>
            <a:ahLst/>
            <a:cxnLst/>
            <a:rect l="l" t="t" r="r" b="b"/>
            <a:pathLst>
              <a:path w="930910" h="930909">
                <a:moveTo>
                  <a:pt x="465172" y="930344"/>
                </a:moveTo>
                <a:lnTo>
                  <a:pt x="417611" y="927942"/>
                </a:lnTo>
                <a:lnTo>
                  <a:pt x="371423" y="920893"/>
                </a:lnTo>
                <a:lnTo>
                  <a:pt x="326844" y="909430"/>
                </a:lnTo>
                <a:lnTo>
                  <a:pt x="284106" y="893788"/>
                </a:lnTo>
                <a:lnTo>
                  <a:pt x="243443" y="874200"/>
                </a:lnTo>
                <a:lnTo>
                  <a:pt x="205090" y="850900"/>
                </a:lnTo>
                <a:lnTo>
                  <a:pt x="169279" y="824121"/>
                </a:lnTo>
                <a:lnTo>
                  <a:pt x="136245" y="794098"/>
                </a:lnTo>
                <a:lnTo>
                  <a:pt x="106222" y="761064"/>
                </a:lnTo>
                <a:lnTo>
                  <a:pt x="79444" y="725254"/>
                </a:lnTo>
                <a:lnTo>
                  <a:pt x="56143" y="686900"/>
                </a:lnTo>
                <a:lnTo>
                  <a:pt x="36555" y="646238"/>
                </a:lnTo>
                <a:lnTo>
                  <a:pt x="20913" y="603500"/>
                </a:lnTo>
                <a:lnTo>
                  <a:pt x="9450" y="558920"/>
                </a:lnTo>
                <a:lnTo>
                  <a:pt x="2401" y="512733"/>
                </a:lnTo>
                <a:lnTo>
                  <a:pt x="0" y="465172"/>
                </a:lnTo>
                <a:lnTo>
                  <a:pt x="2401" y="417610"/>
                </a:lnTo>
                <a:lnTo>
                  <a:pt x="9450" y="371423"/>
                </a:lnTo>
                <a:lnTo>
                  <a:pt x="20913" y="326844"/>
                </a:lnTo>
                <a:lnTo>
                  <a:pt x="36555" y="284106"/>
                </a:lnTo>
                <a:lnTo>
                  <a:pt x="56143" y="243443"/>
                </a:lnTo>
                <a:lnTo>
                  <a:pt x="79444" y="205090"/>
                </a:lnTo>
                <a:lnTo>
                  <a:pt x="106222" y="169279"/>
                </a:lnTo>
                <a:lnTo>
                  <a:pt x="136245" y="136245"/>
                </a:lnTo>
                <a:lnTo>
                  <a:pt x="169279" y="106222"/>
                </a:lnTo>
                <a:lnTo>
                  <a:pt x="205090" y="79444"/>
                </a:lnTo>
                <a:lnTo>
                  <a:pt x="243443" y="56143"/>
                </a:lnTo>
                <a:lnTo>
                  <a:pt x="284106" y="36555"/>
                </a:lnTo>
                <a:lnTo>
                  <a:pt x="326844" y="20913"/>
                </a:lnTo>
                <a:lnTo>
                  <a:pt x="371423" y="9450"/>
                </a:lnTo>
                <a:lnTo>
                  <a:pt x="417611" y="2401"/>
                </a:lnTo>
                <a:lnTo>
                  <a:pt x="465172" y="0"/>
                </a:lnTo>
                <a:lnTo>
                  <a:pt x="512733" y="2401"/>
                </a:lnTo>
                <a:lnTo>
                  <a:pt x="558920" y="9450"/>
                </a:lnTo>
                <a:lnTo>
                  <a:pt x="603500" y="20913"/>
                </a:lnTo>
                <a:lnTo>
                  <a:pt x="646238" y="36555"/>
                </a:lnTo>
                <a:lnTo>
                  <a:pt x="686900" y="56143"/>
                </a:lnTo>
                <a:lnTo>
                  <a:pt x="725254" y="79444"/>
                </a:lnTo>
                <a:lnTo>
                  <a:pt x="761064" y="106222"/>
                </a:lnTo>
                <a:lnTo>
                  <a:pt x="794098" y="136245"/>
                </a:lnTo>
                <a:lnTo>
                  <a:pt x="824121" y="169279"/>
                </a:lnTo>
                <a:lnTo>
                  <a:pt x="850900" y="205090"/>
                </a:lnTo>
                <a:lnTo>
                  <a:pt x="874200" y="243443"/>
                </a:lnTo>
                <a:lnTo>
                  <a:pt x="893788" y="284106"/>
                </a:lnTo>
                <a:lnTo>
                  <a:pt x="909431" y="326844"/>
                </a:lnTo>
                <a:lnTo>
                  <a:pt x="920893" y="371423"/>
                </a:lnTo>
                <a:lnTo>
                  <a:pt x="927942" y="417610"/>
                </a:lnTo>
                <a:lnTo>
                  <a:pt x="930344" y="465172"/>
                </a:lnTo>
                <a:lnTo>
                  <a:pt x="927942" y="512733"/>
                </a:lnTo>
                <a:lnTo>
                  <a:pt x="920893" y="558920"/>
                </a:lnTo>
                <a:lnTo>
                  <a:pt x="909431" y="603500"/>
                </a:lnTo>
                <a:lnTo>
                  <a:pt x="893788" y="646238"/>
                </a:lnTo>
                <a:lnTo>
                  <a:pt x="874200" y="686900"/>
                </a:lnTo>
                <a:lnTo>
                  <a:pt x="850900" y="725254"/>
                </a:lnTo>
                <a:lnTo>
                  <a:pt x="824121" y="761064"/>
                </a:lnTo>
                <a:lnTo>
                  <a:pt x="794098" y="794098"/>
                </a:lnTo>
                <a:lnTo>
                  <a:pt x="761064" y="824121"/>
                </a:lnTo>
                <a:lnTo>
                  <a:pt x="725254" y="850900"/>
                </a:lnTo>
                <a:lnTo>
                  <a:pt x="686900" y="874200"/>
                </a:lnTo>
                <a:lnTo>
                  <a:pt x="646238" y="893788"/>
                </a:lnTo>
                <a:lnTo>
                  <a:pt x="603500" y="909430"/>
                </a:lnTo>
                <a:lnTo>
                  <a:pt x="558920" y="920893"/>
                </a:lnTo>
                <a:lnTo>
                  <a:pt x="512733" y="927942"/>
                </a:lnTo>
                <a:lnTo>
                  <a:pt x="465172" y="930344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4539" y="5685511"/>
            <a:ext cx="459867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происходит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регистрация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35" dirty="0">
                <a:latin typeface="Tahoma"/>
                <a:cs typeface="Tahoma"/>
              </a:rPr>
              <a:t>на</a:t>
            </a:r>
            <a:endParaRPr sz="2000" dirty="0">
              <a:latin typeface="Tahoma"/>
              <a:cs typeface="Tahoma"/>
            </a:endParaRPr>
          </a:p>
          <a:p>
            <a:pPr marL="302260" marR="294640" algn="ctr">
              <a:lnSpc>
                <a:spcPct val="71900"/>
              </a:lnSpc>
              <a:spcBef>
                <a:spcPts val="335"/>
              </a:spcBef>
            </a:pPr>
            <a:r>
              <a:rPr sz="2000" b="1" spc="90" dirty="0">
                <a:latin typeface="Tahoma"/>
                <a:cs typeface="Tahoma"/>
              </a:rPr>
              <a:t>программу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принимающем </a:t>
            </a:r>
            <a:r>
              <a:rPr sz="2000" b="1" spc="85" dirty="0">
                <a:latin typeface="Tahoma"/>
                <a:cs typeface="Tahoma"/>
              </a:rPr>
              <a:t>университете?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986" y="6742076"/>
            <a:ext cx="6073775" cy="348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Абсолютное</a:t>
            </a:r>
            <a:r>
              <a:rPr sz="1200" spc="4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большинство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зарубежных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вузов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после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одобрения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кандидатур </a:t>
            </a:r>
            <a:r>
              <a:rPr sz="1200" dirty="0">
                <a:latin typeface="Lucida Sans Unicode"/>
                <a:cs typeface="Lucida Sans Unicode"/>
              </a:rPr>
              <a:t>студентов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выдвинутых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Финуниверситетом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9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направляет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данным</a:t>
            </a:r>
            <a:r>
              <a:rPr sz="1200" spc="8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студентам </a:t>
            </a:r>
            <a:r>
              <a:rPr sz="1200" dirty="0">
                <a:latin typeface="Lucida Sans Unicode"/>
                <a:cs typeface="Lucida Sans Unicode"/>
              </a:rPr>
              <a:t>соответствующие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письма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электронную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почту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340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них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содержится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список </a:t>
            </a:r>
            <a:r>
              <a:rPr sz="1200" dirty="0">
                <a:latin typeface="Lucida Sans Unicode"/>
                <a:cs typeface="Lucida Sans Unicode"/>
              </a:rPr>
              <a:t>документов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9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необходимо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собрать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9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а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также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сроки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90" dirty="0">
                <a:latin typeface="Tahoma"/>
                <a:cs typeface="Tahoma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это </a:t>
            </a:r>
            <a:r>
              <a:rPr sz="1200" spc="-10" dirty="0" err="1">
                <a:latin typeface="Lucida Sans Unicode"/>
                <a:cs typeface="Lucida Sans Unicode"/>
              </a:rPr>
              <a:t>необходимо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сделать</a:t>
            </a:r>
            <a:r>
              <a:rPr sz="1200" spc="-25" dirty="0" smtClean="0">
                <a:latin typeface="Tahoma"/>
                <a:cs typeface="Tahoma"/>
              </a:rPr>
              <a:t>.</a:t>
            </a:r>
            <a:r>
              <a:rPr sz="1200" spc="50" dirty="0" smtClean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Как </a:t>
            </a:r>
            <a:r>
              <a:rPr sz="1200" dirty="0">
                <a:latin typeface="Lucida Sans Unicode"/>
                <a:cs typeface="Lucida Sans Unicode"/>
              </a:rPr>
              <a:t>правило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студенту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требуется</a:t>
            </a:r>
            <a:r>
              <a:rPr sz="1200" spc="204" dirty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представить</a:t>
            </a:r>
            <a:r>
              <a:rPr lang="en-US" sz="1200" dirty="0" smtClean="0">
                <a:latin typeface="Lucida Sans Unicode"/>
                <a:cs typeface="Lucida Sans Unicode"/>
              </a:rPr>
              <a:t>:</a:t>
            </a: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Tx/>
              <a:buChar char="-"/>
            </a:pPr>
            <a:r>
              <a:rPr sz="1200" spc="-10" dirty="0" err="1" smtClean="0">
                <a:latin typeface="Arial Black"/>
                <a:cs typeface="Arial Black"/>
              </a:rPr>
              <a:t>транскрипт</a:t>
            </a:r>
            <a:r>
              <a:rPr sz="1200" spc="190" dirty="0" smtClean="0">
                <a:latin typeface="Arial Black"/>
                <a:cs typeface="Arial Black"/>
              </a:rPr>
              <a:t> </a:t>
            </a:r>
            <a:r>
              <a:rPr sz="1200" dirty="0" smtClean="0">
                <a:latin typeface="Tahoma"/>
                <a:cs typeface="Tahoma"/>
              </a:rPr>
              <a:t>(</a:t>
            </a:r>
            <a:r>
              <a:rPr sz="1200" dirty="0" err="1" smtClean="0">
                <a:latin typeface="Lucida Sans Unicode"/>
                <a:cs typeface="Lucida Sans Unicode"/>
              </a:rPr>
              <a:t>выписку</a:t>
            </a:r>
            <a:r>
              <a:rPr sz="1200" spc="204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из</a:t>
            </a:r>
            <a:r>
              <a:rPr sz="1200" spc="204" dirty="0" smtClean="0">
                <a:latin typeface="Lucida Sans Unicode"/>
                <a:cs typeface="Lucida Sans Unicode"/>
              </a:rPr>
              <a:t> </a:t>
            </a:r>
            <a:r>
              <a:rPr sz="1200" spc="-10" dirty="0" err="1" smtClean="0">
                <a:latin typeface="Lucida Sans Unicode"/>
                <a:cs typeface="Lucida Sans Unicode"/>
              </a:rPr>
              <a:t>зачетно</a:t>
            </a:r>
            <a:r>
              <a:rPr sz="1200" spc="-10" dirty="0" smtClean="0">
                <a:latin typeface="Tahoma"/>
                <a:cs typeface="Tahoma"/>
              </a:rPr>
              <a:t>- </a:t>
            </a:r>
            <a:r>
              <a:rPr sz="1200" dirty="0" err="1" smtClean="0">
                <a:latin typeface="Lucida Sans Unicode"/>
                <a:cs typeface="Lucida Sans Unicode"/>
              </a:rPr>
              <a:t>экзаменационной</a:t>
            </a:r>
            <a:r>
              <a:rPr sz="1200" spc="340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ведомости</a:t>
            </a:r>
            <a:r>
              <a:rPr sz="1200" spc="345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на</a:t>
            </a:r>
            <a:r>
              <a:rPr sz="1200" spc="340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английском</a:t>
            </a:r>
            <a:r>
              <a:rPr sz="1200" spc="345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языке</a:t>
            </a:r>
            <a:r>
              <a:rPr sz="1200" dirty="0" smtClean="0">
                <a:latin typeface="Tahoma"/>
                <a:cs typeface="Tahoma"/>
              </a:rPr>
              <a:t>;</a:t>
            </a:r>
            <a:r>
              <a:rPr sz="1200" spc="350" dirty="0" smtClean="0">
                <a:latin typeface="Tahoma"/>
                <a:cs typeface="Tahoma"/>
              </a:rPr>
              <a:t> </a:t>
            </a:r>
            <a:r>
              <a:rPr sz="1200" dirty="0" smtClean="0">
                <a:latin typeface="Lucida Sans Unicode"/>
                <a:cs typeface="Lucida Sans Unicode"/>
              </a:rPr>
              <a:t>с</a:t>
            </a:r>
            <a:r>
              <a:rPr sz="1200" spc="340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порядком</a:t>
            </a:r>
            <a:r>
              <a:rPr sz="1200" spc="345" dirty="0" smtClean="0">
                <a:latin typeface="Lucida Sans Unicode"/>
                <a:cs typeface="Lucida Sans Unicode"/>
              </a:rPr>
              <a:t> </a:t>
            </a:r>
            <a:r>
              <a:rPr sz="1200" spc="-10" dirty="0" err="1" smtClean="0">
                <a:latin typeface="Lucida Sans Unicode"/>
                <a:cs typeface="Lucida Sans Unicode"/>
              </a:rPr>
              <a:t>получения</a:t>
            </a:r>
            <a:r>
              <a:rPr sz="1200" spc="-10" dirty="0" smtClean="0">
                <a:latin typeface="Lucida Sans Unicode"/>
                <a:cs typeface="Lucida Sans Unicode"/>
              </a:rPr>
              <a:t> </a:t>
            </a:r>
            <a:r>
              <a:rPr sz="1200" dirty="0" err="1" smtClean="0">
                <a:latin typeface="Lucida Sans Unicode"/>
                <a:cs typeface="Lucida Sans Unicode"/>
              </a:rPr>
              <a:t>транскрипта</a:t>
            </a:r>
            <a:r>
              <a:rPr sz="1200" spc="229" dirty="0" smtClean="0">
                <a:latin typeface="Lucida Sans Unicode"/>
                <a:cs typeface="Lucida Sans Unicode"/>
              </a:rPr>
              <a:t>  </a:t>
            </a:r>
            <a:r>
              <a:rPr sz="1200" dirty="0" err="1" smtClean="0">
                <a:latin typeface="Lucida Sans Unicode"/>
                <a:cs typeface="Lucida Sans Unicode"/>
              </a:rPr>
              <a:t>можно</a:t>
            </a:r>
            <a:r>
              <a:rPr sz="1200" spc="229" dirty="0" smtClean="0">
                <a:latin typeface="Lucida Sans Unicode"/>
                <a:cs typeface="Lucida Sans Unicode"/>
              </a:rPr>
              <a:t>  </a:t>
            </a:r>
            <a:r>
              <a:rPr sz="1200" dirty="0" err="1" smtClean="0">
                <a:latin typeface="Lucida Sans Unicode"/>
                <a:cs typeface="Lucida Sans Unicode"/>
              </a:rPr>
              <a:t>ознакомиться</a:t>
            </a:r>
            <a:r>
              <a:rPr sz="1200" spc="235" dirty="0" smtClean="0">
                <a:latin typeface="Lucida Sans Unicode"/>
                <a:cs typeface="Lucida Sans Unicode"/>
              </a:rPr>
              <a:t>  </a:t>
            </a:r>
            <a:r>
              <a:rPr sz="1200" u="sng" dirty="0" err="1" smtClean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з</a:t>
            </a:r>
            <a:r>
              <a:rPr sz="1200" dirty="0" err="1" smtClean="0">
                <a:latin typeface="Lucida Sans Unicode"/>
                <a:cs typeface="Lucida Sans Unicode"/>
                <a:hlinkClick r:id="rId5"/>
              </a:rPr>
              <a:t>д</a:t>
            </a:r>
            <a:r>
              <a:rPr sz="1200" u="sng" dirty="0" err="1" smtClean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есь</a:t>
            </a:r>
            <a:r>
              <a:rPr sz="1200" dirty="0" smtClean="0">
                <a:latin typeface="Tahoma"/>
                <a:cs typeface="Tahoma"/>
              </a:rPr>
              <a:t>),</a:t>
            </a:r>
            <a:endParaRPr lang="ru-RU" sz="1200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spc="240" dirty="0" smtClean="0">
                <a:latin typeface="Tahoma"/>
                <a:cs typeface="Tahoma"/>
              </a:rPr>
              <a:t>-мотивационное письмо</a:t>
            </a: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Tx/>
              <a:buChar char="-"/>
            </a:pPr>
            <a:r>
              <a:rPr lang="en-US" sz="1200" spc="240" dirty="0" smtClean="0">
                <a:latin typeface="Tahoma"/>
                <a:cs typeface="Tahoma"/>
              </a:rPr>
              <a:t>CV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en-US" sz="1200" spc="240" dirty="0" smtClean="0">
                <a:latin typeface="Tahoma"/>
                <a:cs typeface="Tahoma"/>
              </a:rPr>
              <a:t>- </a:t>
            </a:r>
            <a:r>
              <a:rPr lang="ru-RU" sz="1200" spc="240" dirty="0">
                <a:latin typeface="Tahoma"/>
                <a:cs typeface="Tahoma"/>
              </a:rPr>
              <a:t>р</a:t>
            </a:r>
            <a:r>
              <a:rPr lang="ru-RU" sz="1200" spc="240" dirty="0" smtClean="0">
                <a:latin typeface="Tahoma"/>
                <a:cs typeface="Tahoma"/>
              </a:rPr>
              <a:t>екомендательное письмо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spc="240" dirty="0" smtClean="0">
                <a:latin typeface="Tahoma"/>
                <a:cs typeface="Tahoma"/>
              </a:rPr>
              <a:t>- Подтверждение уровня английского </a:t>
            </a:r>
            <a:endParaRPr lang="en-US" sz="1200" spc="240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spc="240" dirty="0" smtClean="0">
                <a:latin typeface="Tahoma"/>
                <a:cs typeface="Tahoma"/>
              </a:rPr>
              <a:t>Затем </a:t>
            </a:r>
            <a:r>
              <a:rPr sz="1200" dirty="0" err="1" smtClean="0">
                <a:latin typeface="Lucida Sans Unicode"/>
                <a:cs typeface="Lucida Sans Unicode"/>
              </a:rPr>
              <a:t>заполнить</a:t>
            </a:r>
            <a:r>
              <a:rPr sz="1200" spc="235" dirty="0" smtClean="0">
                <a:latin typeface="Lucida Sans Unicode"/>
                <a:cs typeface="Lucida Sans Unicode"/>
              </a:rPr>
              <a:t>  </a:t>
            </a:r>
            <a:r>
              <a:rPr sz="1200" spc="-45" dirty="0">
                <a:latin typeface="Arial Black"/>
                <a:cs typeface="Arial Black"/>
              </a:rPr>
              <a:t>регистрационные </a:t>
            </a:r>
            <a:r>
              <a:rPr sz="1200" spc="-85" dirty="0">
                <a:latin typeface="Arial Black"/>
                <a:cs typeface="Arial Black"/>
              </a:rPr>
              <a:t>формы</a:t>
            </a:r>
            <a:r>
              <a:rPr sz="1200" spc="-85" dirty="0">
                <a:latin typeface="Tahoma"/>
                <a:cs typeface="Tahoma"/>
              </a:rPr>
              <a:t>,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определиться</a:t>
            </a:r>
            <a:r>
              <a:rPr sz="1200" spc="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местом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проживания</a:t>
            </a:r>
            <a:r>
              <a:rPr sz="1200" spc="10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выбрать</a:t>
            </a:r>
            <a:r>
              <a:rPr sz="1200" spc="3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предметы</a:t>
            </a:r>
            <a:r>
              <a:rPr sz="1200" b="1" spc="-35" dirty="0">
                <a:latin typeface="Tahoma"/>
                <a:cs typeface="Tahoma"/>
              </a:rPr>
              <a:t>,</a:t>
            </a:r>
            <a:r>
              <a:rPr sz="1200" b="1" spc="30" dirty="0">
                <a:latin typeface="Tahoma"/>
                <a:cs typeface="Tahoma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которые </a:t>
            </a:r>
            <a:r>
              <a:rPr sz="1200" dirty="0">
                <a:latin typeface="Arial Black"/>
                <a:cs typeface="Arial Black"/>
              </a:rPr>
              <a:t>вы</a:t>
            </a:r>
            <a:r>
              <a:rPr sz="1200" spc="105" dirty="0">
                <a:latin typeface="Arial Black"/>
                <a:cs typeface="Arial Black"/>
              </a:rPr>
              <a:t> </a:t>
            </a:r>
            <a:r>
              <a:rPr sz="1200" spc="-35" dirty="0" err="1">
                <a:latin typeface="Arial Black"/>
                <a:cs typeface="Arial Black"/>
              </a:rPr>
              <a:t>планируете</a:t>
            </a:r>
            <a:r>
              <a:rPr sz="1200" spc="105" dirty="0">
                <a:latin typeface="Arial Black"/>
                <a:cs typeface="Arial Black"/>
              </a:rPr>
              <a:t> </a:t>
            </a:r>
            <a:r>
              <a:rPr sz="1200" spc="-20" dirty="0" err="1" smtClean="0">
                <a:latin typeface="Arial Black"/>
                <a:cs typeface="Arial Black"/>
              </a:rPr>
              <a:t>изучать</a:t>
            </a:r>
            <a:r>
              <a:rPr lang="en-US" sz="1200" spc="-20" dirty="0" smtClean="0">
                <a:latin typeface="Tahoma"/>
                <a:cs typeface="Tahoma"/>
              </a:rPr>
              <a:t>,</a:t>
            </a:r>
            <a:r>
              <a:rPr lang="ru-RU" sz="1200" spc="-20" dirty="0" smtClean="0">
                <a:latin typeface="Tahoma"/>
                <a:cs typeface="Tahoma"/>
              </a:rPr>
              <a:t> </a:t>
            </a:r>
            <a:r>
              <a:rPr lang="ru-RU" sz="1200" b="1" spc="-20" dirty="0" smtClean="0">
                <a:latin typeface="Tahoma"/>
                <a:cs typeface="Tahoma"/>
              </a:rPr>
              <a:t>а также составить индивидуальный учебный план и согласовать его с деканом факультета </a:t>
            </a:r>
            <a:endParaRPr sz="1200" b="1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73523"/>
            <a:ext cx="3076575" cy="847725"/>
            <a:chOff x="0" y="273523"/>
            <a:chExt cx="3076575" cy="8477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73523"/>
              <a:ext cx="3076574" cy="847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488339"/>
              <a:ext cx="571500" cy="504825"/>
            </a:xfrm>
            <a:custGeom>
              <a:avLst/>
              <a:gdLst/>
              <a:ahLst/>
              <a:cxnLst/>
              <a:rect l="l" t="t" r="r" b="b"/>
              <a:pathLst>
                <a:path w="571500" h="504825">
                  <a:moveTo>
                    <a:pt x="571487" y="250583"/>
                  </a:moveTo>
                  <a:lnTo>
                    <a:pt x="570306" y="248196"/>
                  </a:lnTo>
                  <a:lnTo>
                    <a:pt x="568134" y="246799"/>
                  </a:lnTo>
                  <a:lnTo>
                    <a:pt x="563587" y="243484"/>
                  </a:lnTo>
                  <a:lnTo>
                    <a:pt x="563587" y="253187"/>
                  </a:lnTo>
                  <a:lnTo>
                    <a:pt x="227761" y="496785"/>
                  </a:lnTo>
                  <a:lnTo>
                    <a:pt x="227812" y="425361"/>
                  </a:lnTo>
                  <a:lnTo>
                    <a:pt x="456920" y="259168"/>
                  </a:lnTo>
                  <a:lnTo>
                    <a:pt x="458889" y="257568"/>
                  </a:lnTo>
                  <a:lnTo>
                    <a:pt x="460273" y="255181"/>
                  </a:lnTo>
                  <a:lnTo>
                    <a:pt x="460273" y="250190"/>
                  </a:lnTo>
                  <a:lnTo>
                    <a:pt x="459092" y="247802"/>
                  </a:lnTo>
                  <a:lnTo>
                    <a:pt x="456920" y="246405"/>
                  </a:lnTo>
                  <a:lnTo>
                    <a:pt x="452374" y="243090"/>
                  </a:lnTo>
                  <a:lnTo>
                    <a:pt x="452374" y="252780"/>
                  </a:lnTo>
                  <a:lnTo>
                    <a:pt x="227825" y="415671"/>
                  </a:lnTo>
                  <a:lnTo>
                    <a:pt x="227888" y="338582"/>
                  </a:lnTo>
                  <a:lnTo>
                    <a:pt x="346087" y="252780"/>
                  </a:lnTo>
                  <a:lnTo>
                    <a:pt x="228015" y="166674"/>
                  </a:lnTo>
                  <a:lnTo>
                    <a:pt x="228079" y="89204"/>
                  </a:lnTo>
                  <a:lnTo>
                    <a:pt x="452374" y="252780"/>
                  </a:lnTo>
                  <a:lnTo>
                    <a:pt x="452374" y="243090"/>
                  </a:lnTo>
                  <a:lnTo>
                    <a:pt x="228092" y="79413"/>
                  </a:lnTo>
                  <a:lnTo>
                    <a:pt x="228155" y="8382"/>
                  </a:lnTo>
                  <a:lnTo>
                    <a:pt x="563587" y="253187"/>
                  </a:lnTo>
                  <a:lnTo>
                    <a:pt x="563587" y="243484"/>
                  </a:lnTo>
                  <a:lnTo>
                    <a:pt x="241630" y="8382"/>
                  </a:lnTo>
                  <a:lnTo>
                    <a:pt x="231521" y="990"/>
                  </a:lnTo>
                  <a:lnTo>
                    <a:pt x="229743" y="393"/>
                  </a:lnTo>
                  <a:lnTo>
                    <a:pt x="226974" y="393"/>
                  </a:lnTo>
                  <a:lnTo>
                    <a:pt x="225793" y="596"/>
                  </a:lnTo>
                  <a:lnTo>
                    <a:pt x="224599" y="1193"/>
                  </a:lnTo>
                  <a:lnTo>
                    <a:pt x="222034" y="2590"/>
                  </a:lnTo>
                  <a:lnTo>
                    <a:pt x="220256" y="5384"/>
                  </a:lnTo>
                  <a:lnTo>
                    <a:pt x="220256" y="8382"/>
                  </a:lnTo>
                  <a:lnTo>
                    <a:pt x="220192" y="73660"/>
                  </a:lnTo>
                  <a:lnTo>
                    <a:pt x="220192" y="83439"/>
                  </a:lnTo>
                  <a:lnTo>
                    <a:pt x="220129" y="160909"/>
                  </a:lnTo>
                  <a:lnTo>
                    <a:pt x="219976" y="160807"/>
                  </a:lnTo>
                  <a:lnTo>
                    <a:pt x="219976" y="344309"/>
                  </a:lnTo>
                  <a:lnTo>
                    <a:pt x="219913" y="421411"/>
                  </a:lnTo>
                  <a:lnTo>
                    <a:pt x="116547" y="496392"/>
                  </a:lnTo>
                  <a:lnTo>
                    <a:pt x="116573" y="419366"/>
                  </a:lnTo>
                  <a:lnTo>
                    <a:pt x="219976" y="344309"/>
                  </a:lnTo>
                  <a:lnTo>
                    <a:pt x="219976" y="160807"/>
                  </a:lnTo>
                  <a:lnTo>
                    <a:pt x="116700" y="85458"/>
                  </a:lnTo>
                  <a:lnTo>
                    <a:pt x="116738" y="7975"/>
                  </a:lnTo>
                  <a:lnTo>
                    <a:pt x="220192" y="83439"/>
                  </a:lnTo>
                  <a:lnTo>
                    <a:pt x="220192" y="73660"/>
                  </a:lnTo>
                  <a:lnTo>
                    <a:pt x="130213" y="7975"/>
                  </a:lnTo>
                  <a:lnTo>
                    <a:pt x="120103" y="596"/>
                  </a:lnTo>
                  <a:lnTo>
                    <a:pt x="118516" y="0"/>
                  </a:lnTo>
                  <a:lnTo>
                    <a:pt x="115557" y="0"/>
                  </a:lnTo>
                  <a:lnTo>
                    <a:pt x="108800" y="79692"/>
                  </a:lnTo>
                  <a:lnTo>
                    <a:pt x="393" y="596"/>
                  </a:lnTo>
                  <a:lnTo>
                    <a:pt x="0" y="503974"/>
                  </a:lnTo>
                  <a:lnTo>
                    <a:pt x="108673" y="425107"/>
                  </a:lnTo>
                  <a:lnTo>
                    <a:pt x="108648" y="499389"/>
                  </a:lnTo>
                  <a:lnTo>
                    <a:pt x="110223" y="502183"/>
                  </a:lnTo>
                  <a:lnTo>
                    <a:pt x="114173" y="504177"/>
                  </a:lnTo>
                  <a:lnTo>
                    <a:pt x="115354" y="504367"/>
                  </a:lnTo>
                  <a:lnTo>
                    <a:pt x="118122" y="504367"/>
                  </a:lnTo>
                  <a:lnTo>
                    <a:pt x="119710" y="503770"/>
                  </a:lnTo>
                  <a:lnTo>
                    <a:pt x="129882" y="496392"/>
                  </a:lnTo>
                  <a:lnTo>
                    <a:pt x="219913" y="431088"/>
                  </a:lnTo>
                  <a:lnTo>
                    <a:pt x="219862" y="499783"/>
                  </a:lnTo>
                  <a:lnTo>
                    <a:pt x="221437" y="502577"/>
                  </a:lnTo>
                  <a:lnTo>
                    <a:pt x="225399" y="504571"/>
                  </a:lnTo>
                  <a:lnTo>
                    <a:pt x="226580" y="504774"/>
                  </a:lnTo>
                  <a:lnTo>
                    <a:pt x="229349" y="504774"/>
                  </a:lnTo>
                  <a:lnTo>
                    <a:pt x="230924" y="504177"/>
                  </a:lnTo>
                  <a:lnTo>
                    <a:pt x="241096" y="496785"/>
                  </a:lnTo>
                  <a:lnTo>
                    <a:pt x="568134" y="259562"/>
                  </a:lnTo>
                  <a:lnTo>
                    <a:pt x="570115" y="257975"/>
                  </a:lnTo>
                  <a:lnTo>
                    <a:pt x="571487" y="255574"/>
                  </a:lnTo>
                  <a:lnTo>
                    <a:pt x="571487" y="250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9615" y="370666"/>
            <a:ext cx="6002655" cy="187896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4191000" indent="27305">
              <a:lnSpc>
                <a:spcPts val="2100"/>
              </a:lnSpc>
              <a:spcBef>
                <a:spcPts val="520"/>
              </a:spcBef>
            </a:pPr>
            <a:r>
              <a:rPr sz="2100" b="1" spc="65" dirty="0">
                <a:solidFill>
                  <a:srgbClr val="00646B"/>
                </a:solidFill>
                <a:latin typeface="Tahoma"/>
                <a:cs typeface="Tahoma"/>
              </a:rPr>
              <a:t>Подготовка </a:t>
            </a:r>
            <a:r>
              <a:rPr sz="2100" b="1" spc="90" dirty="0">
                <a:solidFill>
                  <a:srgbClr val="00646B"/>
                </a:solidFill>
                <a:latin typeface="Tahoma"/>
                <a:cs typeface="Tahoma"/>
              </a:rPr>
              <a:t>документов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2100">
              <a:latin typeface="Tahoma"/>
              <a:cs typeface="Tahoma"/>
            </a:endParaRPr>
          </a:p>
          <a:p>
            <a:pPr marL="2284095" marR="5080" indent="-1849120">
              <a:lnSpc>
                <a:spcPct val="71900"/>
              </a:lnSpc>
            </a:pPr>
            <a:r>
              <a:rPr sz="2000" b="1" spc="65" dirty="0">
                <a:latin typeface="Tahoma"/>
                <a:cs typeface="Tahoma"/>
              </a:rPr>
              <a:t>Каков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порядок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действий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после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подачи </a:t>
            </a:r>
            <a:r>
              <a:rPr sz="2000" b="1" spc="80" dirty="0">
                <a:latin typeface="Tahoma"/>
                <a:cs typeface="Tahoma"/>
              </a:rPr>
              <a:t>документов?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80762" y="389528"/>
            <a:ext cx="2190749" cy="695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1591"/>
              <a:ext cx="7555991" cy="7844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9138" y="210777"/>
              <a:ext cx="1847849" cy="5905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5999" y="3515692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5" h="768985">
                  <a:moveTo>
                    <a:pt x="384453" y="768907"/>
                  </a:moveTo>
                  <a:lnTo>
                    <a:pt x="336228" y="765912"/>
                  </a:lnTo>
                  <a:lnTo>
                    <a:pt x="289791" y="757166"/>
                  </a:lnTo>
                  <a:lnTo>
                    <a:pt x="245501" y="743029"/>
                  </a:lnTo>
                  <a:lnTo>
                    <a:pt x="203720" y="723862"/>
                  </a:lnTo>
                  <a:lnTo>
                    <a:pt x="164807" y="700026"/>
                  </a:lnTo>
                  <a:lnTo>
                    <a:pt x="129122" y="671880"/>
                  </a:lnTo>
                  <a:lnTo>
                    <a:pt x="97027" y="639784"/>
                  </a:lnTo>
                  <a:lnTo>
                    <a:pt x="68881" y="604100"/>
                  </a:lnTo>
                  <a:lnTo>
                    <a:pt x="45044" y="565187"/>
                  </a:lnTo>
                  <a:lnTo>
                    <a:pt x="25878" y="523406"/>
                  </a:lnTo>
                  <a:lnTo>
                    <a:pt x="11741" y="479116"/>
                  </a:lnTo>
                  <a:lnTo>
                    <a:pt x="2995" y="432678"/>
                  </a:lnTo>
                  <a:lnTo>
                    <a:pt x="0" y="384453"/>
                  </a:lnTo>
                  <a:lnTo>
                    <a:pt x="2995" y="336228"/>
                  </a:lnTo>
                  <a:lnTo>
                    <a:pt x="11741" y="289791"/>
                  </a:lnTo>
                  <a:lnTo>
                    <a:pt x="25878" y="245501"/>
                  </a:lnTo>
                  <a:lnTo>
                    <a:pt x="45044" y="203720"/>
                  </a:lnTo>
                  <a:lnTo>
                    <a:pt x="68881" y="164807"/>
                  </a:lnTo>
                  <a:lnTo>
                    <a:pt x="97027" y="129122"/>
                  </a:lnTo>
                  <a:lnTo>
                    <a:pt x="129122" y="97027"/>
                  </a:lnTo>
                  <a:lnTo>
                    <a:pt x="164807" y="68881"/>
                  </a:lnTo>
                  <a:lnTo>
                    <a:pt x="203720" y="45044"/>
                  </a:lnTo>
                  <a:lnTo>
                    <a:pt x="245501" y="25878"/>
                  </a:lnTo>
                  <a:lnTo>
                    <a:pt x="289791" y="11741"/>
                  </a:lnTo>
                  <a:lnTo>
                    <a:pt x="336228" y="2995"/>
                  </a:lnTo>
                  <a:lnTo>
                    <a:pt x="384453" y="0"/>
                  </a:lnTo>
                  <a:lnTo>
                    <a:pt x="432678" y="2995"/>
                  </a:lnTo>
                  <a:lnTo>
                    <a:pt x="479116" y="11741"/>
                  </a:lnTo>
                  <a:lnTo>
                    <a:pt x="523406" y="25878"/>
                  </a:lnTo>
                  <a:lnTo>
                    <a:pt x="565187" y="45044"/>
                  </a:lnTo>
                  <a:lnTo>
                    <a:pt x="604100" y="68881"/>
                  </a:lnTo>
                  <a:lnTo>
                    <a:pt x="639785" y="97027"/>
                  </a:lnTo>
                  <a:lnTo>
                    <a:pt x="671880" y="129122"/>
                  </a:lnTo>
                  <a:lnTo>
                    <a:pt x="700026" y="164807"/>
                  </a:lnTo>
                  <a:lnTo>
                    <a:pt x="723862" y="203720"/>
                  </a:lnTo>
                  <a:lnTo>
                    <a:pt x="743029" y="245501"/>
                  </a:lnTo>
                  <a:lnTo>
                    <a:pt x="757166" y="289791"/>
                  </a:lnTo>
                  <a:lnTo>
                    <a:pt x="765912" y="336228"/>
                  </a:lnTo>
                  <a:lnTo>
                    <a:pt x="768907" y="384453"/>
                  </a:lnTo>
                  <a:lnTo>
                    <a:pt x="765912" y="432678"/>
                  </a:lnTo>
                  <a:lnTo>
                    <a:pt x="757166" y="479116"/>
                  </a:lnTo>
                  <a:lnTo>
                    <a:pt x="743029" y="523406"/>
                  </a:lnTo>
                  <a:lnTo>
                    <a:pt x="723862" y="565187"/>
                  </a:lnTo>
                  <a:lnTo>
                    <a:pt x="700026" y="604100"/>
                  </a:lnTo>
                  <a:lnTo>
                    <a:pt x="671880" y="639784"/>
                  </a:lnTo>
                  <a:lnTo>
                    <a:pt x="639785" y="671880"/>
                  </a:lnTo>
                  <a:lnTo>
                    <a:pt x="604100" y="700026"/>
                  </a:lnTo>
                  <a:lnTo>
                    <a:pt x="565187" y="723862"/>
                  </a:lnTo>
                  <a:lnTo>
                    <a:pt x="523406" y="743029"/>
                  </a:lnTo>
                  <a:lnTo>
                    <a:pt x="479116" y="757166"/>
                  </a:lnTo>
                  <a:lnTo>
                    <a:pt x="432678" y="765912"/>
                  </a:lnTo>
                  <a:lnTo>
                    <a:pt x="384453" y="76890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6876" y="3833179"/>
            <a:ext cx="5499735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77695" marR="5080" indent="-1865630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определиться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55" dirty="0">
                <a:latin typeface="Tahoma"/>
                <a:cs typeface="Tahoma"/>
              </a:rPr>
              <a:t>с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выбором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учебных </a:t>
            </a:r>
            <a:r>
              <a:rPr sz="2000" b="1" spc="90" dirty="0">
                <a:latin typeface="Tahoma"/>
                <a:cs typeface="Tahoma"/>
              </a:rPr>
              <a:t>дисциплин?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031" y="4687187"/>
            <a:ext cx="607377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Выбор</a:t>
            </a:r>
            <a:r>
              <a:rPr sz="1200" spc="2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университета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должен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быть</a:t>
            </a:r>
            <a:r>
              <a:rPr sz="1200" spc="2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основан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сходстве</a:t>
            </a:r>
            <a:r>
              <a:rPr sz="1200" spc="29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содержания </a:t>
            </a:r>
            <a:r>
              <a:rPr sz="1200" dirty="0">
                <a:latin typeface="Lucida Sans Unicode"/>
                <a:cs typeface="Lucida Sans Unicode"/>
              </a:rPr>
              <a:t>образовательных</a:t>
            </a:r>
            <a:r>
              <a:rPr sz="1200" spc="1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программ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3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Несмотря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3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добиться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их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полного </a:t>
            </a:r>
            <a:r>
              <a:rPr sz="1200" dirty="0">
                <a:latin typeface="Lucida Sans Unicode"/>
                <a:cs typeface="Lucida Sans Unicode"/>
              </a:rPr>
              <a:t>совпадения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зачастую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невозможно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1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выбор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предметов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следует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осуществлять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Tahoma"/>
                <a:cs typeface="Tahoma"/>
              </a:rPr>
              <a:t>«</a:t>
            </a:r>
            <a:r>
              <a:rPr sz="1200" spc="-25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прицелом</a:t>
            </a:r>
            <a:r>
              <a:rPr sz="1200" dirty="0">
                <a:latin typeface="Tahoma"/>
                <a:cs typeface="Tahoma"/>
              </a:rPr>
              <a:t>»</a:t>
            </a:r>
            <a:r>
              <a:rPr sz="1200" spc="35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3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признание</a:t>
            </a:r>
            <a:r>
              <a:rPr sz="1200" spc="31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результатов</a:t>
            </a:r>
            <a:r>
              <a:rPr sz="1200" spc="3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вашей</a:t>
            </a:r>
            <a:r>
              <a:rPr sz="1200" spc="3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мобильности</a:t>
            </a:r>
            <a:r>
              <a:rPr sz="1200" spc="315" dirty="0">
                <a:latin typeface="Arial Black"/>
                <a:cs typeface="Arial Black"/>
              </a:rPr>
              <a:t>  </a:t>
            </a:r>
            <a:r>
              <a:rPr sz="1200" spc="-25" dirty="0">
                <a:latin typeface="Arial Black"/>
                <a:cs typeface="Arial Black"/>
              </a:rPr>
              <a:t>по </a:t>
            </a:r>
            <a:r>
              <a:rPr sz="1200" spc="-40" dirty="0">
                <a:latin typeface="Arial Black"/>
                <a:cs typeface="Arial Black"/>
              </a:rPr>
              <a:t>возвращению</a:t>
            </a:r>
            <a:r>
              <a:rPr sz="1200" spc="1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12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Финуниверситет</a:t>
            </a:r>
            <a:r>
              <a:rPr sz="1200" spc="-35" dirty="0">
                <a:latin typeface="Tahoma"/>
                <a:cs typeface="Tahoma"/>
              </a:rPr>
              <a:t>.</a:t>
            </a:r>
            <a:r>
              <a:rPr sz="1200" spc="185" dirty="0">
                <a:latin typeface="Tahoma"/>
                <a:cs typeface="Tahoma"/>
              </a:rPr>
              <a:t> </a:t>
            </a:r>
            <a:r>
              <a:rPr sz="1200" spc="55" dirty="0">
                <a:latin typeface="Lucida Sans Unicode"/>
                <a:cs typeface="Lucida Sans Unicode"/>
              </a:rPr>
              <a:t>Мы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советуем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обращаться</a:t>
            </a:r>
            <a:r>
              <a:rPr sz="1200" spc="18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помощью</a:t>
            </a:r>
            <a:r>
              <a:rPr sz="1200" spc="18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деканат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вашего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факультета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сможет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помочь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подбором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нужных </a:t>
            </a:r>
            <a:r>
              <a:rPr sz="1200" spc="-25" dirty="0">
                <a:latin typeface="Lucida Sans Unicode"/>
                <a:cs typeface="Lucida Sans Unicode"/>
              </a:rPr>
              <a:t>дисциплин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Помните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все </a:t>
            </a:r>
            <a:r>
              <a:rPr sz="1200" spc="-10" dirty="0">
                <a:latin typeface="Lucida Sans Unicode"/>
                <a:cs typeface="Lucida Sans Unicode"/>
              </a:rPr>
              <a:t>дисциплины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 </a:t>
            </a:r>
            <a:r>
              <a:rPr sz="1200" spc="-20" dirty="0">
                <a:latin typeface="Lucida Sans Unicode"/>
                <a:cs typeface="Lucida Sans Unicode"/>
              </a:rPr>
              <a:t>будут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приняты к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зачету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spc="-30" dirty="0">
                <a:latin typeface="Arial Black"/>
                <a:cs typeface="Arial Black"/>
              </a:rPr>
              <a:t>вам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потребуется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сдать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100" dirty="0">
                <a:latin typeface="Arial Black"/>
                <a:cs typeface="Arial Black"/>
              </a:rPr>
              <a:t>после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возвращения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Финуниверситет</a:t>
            </a:r>
            <a:r>
              <a:rPr sz="1200" b="1" spc="-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6838" y="6893941"/>
            <a:ext cx="930910" cy="930910"/>
          </a:xfrm>
          <a:custGeom>
            <a:avLst/>
            <a:gdLst/>
            <a:ahLst/>
            <a:cxnLst/>
            <a:rect l="l" t="t" r="r" b="b"/>
            <a:pathLst>
              <a:path w="930910" h="930909">
                <a:moveTo>
                  <a:pt x="465172" y="930343"/>
                </a:moveTo>
                <a:lnTo>
                  <a:pt x="417610" y="927942"/>
                </a:lnTo>
                <a:lnTo>
                  <a:pt x="371423" y="920893"/>
                </a:lnTo>
                <a:lnTo>
                  <a:pt x="326844" y="909430"/>
                </a:lnTo>
                <a:lnTo>
                  <a:pt x="284106" y="893788"/>
                </a:lnTo>
                <a:lnTo>
                  <a:pt x="243443" y="874200"/>
                </a:lnTo>
                <a:lnTo>
                  <a:pt x="205090" y="850899"/>
                </a:lnTo>
                <a:lnTo>
                  <a:pt x="169279" y="824121"/>
                </a:lnTo>
                <a:lnTo>
                  <a:pt x="136245" y="794098"/>
                </a:lnTo>
                <a:lnTo>
                  <a:pt x="106222" y="761064"/>
                </a:lnTo>
                <a:lnTo>
                  <a:pt x="79444" y="725254"/>
                </a:lnTo>
                <a:lnTo>
                  <a:pt x="56143" y="686900"/>
                </a:lnTo>
                <a:lnTo>
                  <a:pt x="36555" y="646238"/>
                </a:lnTo>
                <a:lnTo>
                  <a:pt x="20913" y="603500"/>
                </a:lnTo>
                <a:lnTo>
                  <a:pt x="9450" y="558920"/>
                </a:lnTo>
                <a:lnTo>
                  <a:pt x="2401" y="512733"/>
                </a:lnTo>
                <a:lnTo>
                  <a:pt x="0" y="465172"/>
                </a:lnTo>
                <a:lnTo>
                  <a:pt x="2401" y="417610"/>
                </a:lnTo>
                <a:lnTo>
                  <a:pt x="9450" y="371423"/>
                </a:lnTo>
                <a:lnTo>
                  <a:pt x="20913" y="326844"/>
                </a:lnTo>
                <a:lnTo>
                  <a:pt x="36555" y="284106"/>
                </a:lnTo>
                <a:lnTo>
                  <a:pt x="56143" y="243443"/>
                </a:lnTo>
                <a:lnTo>
                  <a:pt x="79444" y="205090"/>
                </a:lnTo>
                <a:lnTo>
                  <a:pt x="106222" y="169279"/>
                </a:lnTo>
                <a:lnTo>
                  <a:pt x="136245" y="136245"/>
                </a:lnTo>
                <a:lnTo>
                  <a:pt x="169279" y="106222"/>
                </a:lnTo>
                <a:lnTo>
                  <a:pt x="205090" y="79444"/>
                </a:lnTo>
                <a:lnTo>
                  <a:pt x="243443" y="56143"/>
                </a:lnTo>
                <a:lnTo>
                  <a:pt x="284106" y="36555"/>
                </a:lnTo>
                <a:lnTo>
                  <a:pt x="326844" y="20913"/>
                </a:lnTo>
                <a:lnTo>
                  <a:pt x="371423" y="9450"/>
                </a:lnTo>
                <a:lnTo>
                  <a:pt x="417610" y="2401"/>
                </a:lnTo>
                <a:lnTo>
                  <a:pt x="465172" y="0"/>
                </a:lnTo>
                <a:lnTo>
                  <a:pt x="512733" y="2401"/>
                </a:lnTo>
                <a:lnTo>
                  <a:pt x="558920" y="9450"/>
                </a:lnTo>
                <a:lnTo>
                  <a:pt x="603500" y="20913"/>
                </a:lnTo>
                <a:lnTo>
                  <a:pt x="646238" y="36555"/>
                </a:lnTo>
                <a:lnTo>
                  <a:pt x="686900" y="56143"/>
                </a:lnTo>
                <a:lnTo>
                  <a:pt x="725254" y="79444"/>
                </a:lnTo>
                <a:lnTo>
                  <a:pt x="761064" y="106222"/>
                </a:lnTo>
                <a:lnTo>
                  <a:pt x="794098" y="136245"/>
                </a:lnTo>
                <a:lnTo>
                  <a:pt x="824121" y="169279"/>
                </a:lnTo>
                <a:lnTo>
                  <a:pt x="850900" y="205090"/>
                </a:lnTo>
                <a:lnTo>
                  <a:pt x="874200" y="243443"/>
                </a:lnTo>
                <a:lnTo>
                  <a:pt x="893788" y="284106"/>
                </a:lnTo>
                <a:lnTo>
                  <a:pt x="909430" y="326844"/>
                </a:lnTo>
                <a:lnTo>
                  <a:pt x="920893" y="371423"/>
                </a:lnTo>
                <a:lnTo>
                  <a:pt x="927942" y="417610"/>
                </a:lnTo>
                <a:lnTo>
                  <a:pt x="930344" y="465172"/>
                </a:lnTo>
                <a:lnTo>
                  <a:pt x="927942" y="512733"/>
                </a:lnTo>
                <a:lnTo>
                  <a:pt x="920893" y="558920"/>
                </a:lnTo>
                <a:lnTo>
                  <a:pt x="909430" y="603500"/>
                </a:lnTo>
                <a:lnTo>
                  <a:pt x="893788" y="646238"/>
                </a:lnTo>
                <a:lnTo>
                  <a:pt x="874200" y="686900"/>
                </a:lnTo>
                <a:lnTo>
                  <a:pt x="850900" y="725254"/>
                </a:lnTo>
                <a:lnTo>
                  <a:pt x="824121" y="761064"/>
                </a:lnTo>
                <a:lnTo>
                  <a:pt x="794098" y="794098"/>
                </a:lnTo>
                <a:lnTo>
                  <a:pt x="761064" y="824121"/>
                </a:lnTo>
                <a:lnTo>
                  <a:pt x="725254" y="850899"/>
                </a:lnTo>
                <a:lnTo>
                  <a:pt x="686900" y="874200"/>
                </a:lnTo>
                <a:lnTo>
                  <a:pt x="646238" y="893788"/>
                </a:lnTo>
                <a:lnTo>
                  <a:pt x="603500" y="909430"/>
                </a:lnTo>
                <a:lnTo>
                  <a:pt x="558920" y="920893"/>
                </a:lnTo>
                <a:lnTo>
                  <a:pt x="512733" y="927942"/>
                </a:lnTo>
                <a:lnTo>
                  <a:pt x="465172" y="930343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0711" y="6963888"/>
            <a:ext cx="442023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2000" b="1" spc="65" dirty="0">
                <a:latin typeface="Tahoma"/>
                <a:cs typeface="Tahoma"/>
              </a:rPr>
              <a:t>Что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делать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после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получения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71900"/>
              </a:lnSpc>
              <a:spcBef>
                <a:spcPts val="335"/>
              </a:spcBef>
            </a:pPr>
            <a:r>
              <a:rPr sz="2000" b="1" spc="80" dirty="0">
                <a:latin typeface="Tahoma"/>
                <a:cs typeface="Tahoma"/>
              </a:rPr>
              <a:t>приглашения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из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иностранного </a:t>
            </a:r>
            <a:r>
              <a:rPr sz="2000" b="1" spc="80" dirty="0">
                <a:latin typeface="Tahoma"/>
                <a:cs typeface="Tahoma"/>
              </a:rPr>
              <a:t>университета?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299" y="8131626"/>
            <a:ext cx="6073775" cy="1287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Приглашение</a:t>
            </a:r>
            <a:r>
              <a:rPr sz="1200" spc="2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иностранного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университета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является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основанием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spc="-25" dirty="0">
                <a:latin typeface="Lucida Sans Unicode"/>
                <a:cs typeface="Lucida Sans Unicode"/>
              </a:rPr>
              <a:t>для </a:t>
            </a:r>
            <a:r>
              <a:rPr sz="1200" dirty="0">
                <a:latin typeface="Arial Black"/>
                <a:cs typeface="Arial Black"/>
              </a:rPr>
              <a:t>выдачи</a:t>
            </a:r>
            <a:r>
              <a:rPr sz="1200" spc="4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вам</a:t>
            </a:r>
            <a:r>
              <a:rPr sz="1200" spc="4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визы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459" dirty="0">
                <a:latin typeface="Tahoma"/>
                <a:cs typeface="Tahoma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Оформление</a:t>
            </a:r>
            <a:r>
              <a:rPr sz="1200" spc="450" dirty="0">
                <a:latin typeface="Lucida Sans Unicode"/>
                <a:cs typeface="Lucida Sans Unicode"/>
              </a:rPr>
              <a:t> </a:t>
            </a:r>
            <a:r>
              <a:rPr lang="ru-RU" sz="1200" spc="450" dirty="0" smtClean="0">
                <a:latin typeface="Lucida Sans Unicode"/>
                <a:cs typeface="Lucida Sans Unicode"/>
              </a:rPr>
              <a:t>студенческой</a:t>
            </a:r>
            <a:r>
              <a:rPr sz="1200" spc="450" dirty="0" smtClean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визы</a:t>
            </a:r>
            <a:r>
              <a:rPr sz="1200" spc="4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осуществляется</a:t>
            </a:r>
            <a:r>
              <a:rPr sz="1200" spc="45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студентом </a:t>
            </a:r>
            <a:r>
              <a:rPr sz="1200" spc="-10" dirty="0">
                <a:solidFill>
                  <a:srgbClr val="00646B"/>
                </a:solidFill>
                <a:latin typeface="Arial Black"/>
                <a:cs typeface="Arial Black"/>
              </a:rPr>
              <a:t>самостоятельно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lang="ru-RU" sz="1200" spc="120" dirty="0" smtClean="0">
                <a:latin typeface="Tahoma"/>
                <a:cs typeface="Tahoma"/>
              </a:rPr>
              <a:t>через посольство</a:t>
            </a:r>
            <a:r>
              <a:rPr sz="1200" dirty="0" smtClean="0">
                <a:latin typeface="Tahoma"/>
                <a:cs typeface="Tahoma"/>
              </a:rPr>
              <a:t>.</a:t>
            </a:r>
            <a:r>
              <a:rPr sz="1200" spc="265" dirty="0" smtClean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Пожалуйста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7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учитывайте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изготовление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визы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spc="-30" dirty="0">
                <a:latin typeface="Arial Black"/>
                <a:cs typeface="Arial Black"/>
              </a:rPr>
              <a:t>занимает </a:t>
            </a:r>
            <a:r>
              <a:rPr sz="1200" spc="-10" dirty="0">
                <a:latin typeface="Arial Black"/>
                <a:cs typeface="Arial Black"/>
              </a:rPr>
              <a:t>определенное</a:t>
            </a:r>
            <a:r>
              <a:rPr sz="1200" spc="6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время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поэтому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мы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рекомендуем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не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затягивать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подачу документов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визовый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отдел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посольства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031" y="1243661"/>
            <a:ext cx="607377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65" dirty="0">
                <a:latin typeface="Arial Black"/>
                <a:cs typeface="Arial Black"/>
              </a:rPr>
              <a:t>Своевременное</a:t>
            </a:r>
            <a:r>
              <a:rPr sz="1200" spc="1955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представление</a:t>
            </a:r>
            <a:r>
              <a:rPr sz="1200" spc="1955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данных</a:t>
            </a:r>
            <a:r>
              <a:rPr sz="1200" spc="195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документов</a:t>
            </a:r>
            <a:r>
              <a:rPr sz="1200" spc="1985" dirty="0">
                <a:latin typeface="Arial Black"/>
                <a:cs typeface="Arial Black"/>
              </a:rPr>
              <a:t> </a:t>
            </a:r>
            <a:r>
              <a:rPr sz="1200" spc="-170" dirty="0">
                <a:latin typeface="Tahoma"/>
                <a:cs typeface="Tahoma"/>
              </a:rPr>
              <a:t>–</a:t>
            </a:r>
            <a:r>
              <a:rPr sz="1200" spc="201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залог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заблаговременного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получения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приглашения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для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оформления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визы</a:t>
            </a:r>
            <a:r>
              <a:rPr sz="1200" spc="5" dirty="0">
                <a:latin typeface="Tahoma"/>
                <a:cs typeface="Tahoma"/>
              </a:rPr>
              <a:t>,</a:t>
            </a:r>
            <a:r>
              <a:rPr sz="1200" spc="229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поэтому </a:t>
            </a:r>
            <a:r>
              <a:rPr sz="1200" dirty="0">
                <a:latin typeface="Lucida Sans Unicode"/>
                <a:cs typeface="Lucida Sans Unicode"/>
              </a:rPr>
              <a:t>советуем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не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откладывать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подачу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до</a:t>
            </a:r>
            <a:r>
              <a:rPr sz="1200" spc="-25" dirty="0">
                <a:latin typeface="Lucida Sans Unicode"/>
                <a:cs typeface="Lucida Sans Unicode"/>
              </a:rPr>
              <a:t> последнего </a:t>
            </a:r>
            <a:r>
              <a:rPr sz="1200" spc="-45" dirty="0">
                <a:latin typeface="Lucida Sans Unicode"/>
                <a:cs typeface="Lucida Sans Unicode"/>
              </a:rPr>
              <a:t>дня</a:t>
            </a:r>
            <a:r>
              <a:rPr sz="1200" spc="-45" dirty="0">
                <a:latin typeface="Tahoma"/>
                <a:cs typeface="Tahoma"/>
              </a:rPr>
              <a:t>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Помните</a:t>
            </a:r>
            <a:r>
              <a:rPr sz="1200" b="1" spc="-45" dirty="0">
                <a:latin typeface="Tahoma"/>
                <a:cs typeface="Tahoma"/>
              </a:rPr>
              <a:t>,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spc="-15" dirty="0">
                <a:latin typeface="Arial Black"/>
                <a:cs typeface="Arial Black"/>
              </a:rPr>
              <a:t>что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зачастую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сервисы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регистрации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на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учебные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дисциплины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5" dirty="0">
                <a:latin typeface="Arial Black"/>
                <a:cs typeface="Arial Black"/>
              </a:rPr>
              <a:t>и</a:t>
            </a:r>
            <a:r>
              <a:rPr sz="1200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предоставлению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жилья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работают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принципу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b="1" spc="-45" dirty="0">
                <a:latin typeface="Tahoma"/>
                <a:cs typeface="Tahoma"/>
              </a:rPr>
              <a:t>«first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come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spc="-275" dirty="0">
                <a:latin typeface="Tahoma"/>
                <a:cs typeface="Tahoma"/>
              </a:rPr>
              <a:t>–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first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served».</a:t>
            </a:r>
            <a:r>
              <a:rPr sz="1200" b="1" spc="-8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Задержка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с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подготовкой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оставить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вас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без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возможности</a:t>
            </a:r>
            <a:r>
              <a:rPr sz="1200" spc="5" dirty="0">
                <a:latin typeface="Lucida Sans Unicode"/>
                <a:cs typeface="Lucida Sans Unicode"/>
              </a:rPr>
              <a:t> записаться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интересующий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предмет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или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заставить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потратить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дополнительное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время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и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финансовые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средства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поиск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и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бронирование </a:t>
            </a:r>
            <a:r>
              <a:rPr sz="1200" spc="10" dirty="0">
                <a:latin typeface="Lucida Sans Unicode"/>
                <a:cs typeface="Lucida Sans Unicode"/>
              </a:rPr>
              <a:t>жилья</a:t>
            </a:r>
            <a:r>
              <a:rPr sz="1200" spc="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87413"/>
              <a:ext cx="7555991" cy="80091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96015" y="544240"/>
            <a:ext cx="6130925" cy="7138034"/>
          </a:xfrm>
          <a:custGeom>
            <a:avLst/>
            <a:gdLst/>
            <a:ahLst/>
            <a:cxnLst/>
            <a:rect l="l" t="t" r="r" b="b"/>
            <a:pathLst>
              <a:path w="6130925" h="7138034">
                <a:moveTo>
                  <a:pt x="873277" y="436638"/>
                </a:moveTo>
                <a:lnTo>
                  <a:pt x="870712" y="389064"/>
                </a:lnTo>
                <a:lnTo>
                  <a:pt x="863206" y="342976"/>
                </a:lnTo>
                <a:lnTo>
                  <a:pt x="851014" y="298627"/>
                </a:lnTo>
                <a:lnTo>
                  <a:pt x="834415" y="256298"/>
                </a:lnTo>
                <a:lnTo>
                  <a:pt x="813663" y="216255"/>
                </a:lnTo>
                <a:lnTo>
                  <a:pt x="789025" y="178765"/>
                </a:lnTo>
                <a:lnTo>
                  <a:pt x="760780" y="144094"/>
                </a:lnTo>
                <a:lnTo>
                  <a:pt x="729183" y="112496"/>
                </a:lnTo>
                <a:lnTo>
                  <a:pt x="694512" y="84251"/>
                </a:lnTo>
                <a:lnTo>
                  <a:pt x="657009" y="59613"/>
                </a:lnTo>
                <a:lnTo>
                  <a:pt x="616966" y="38862"/>
                </a:lnTo>
                <a:lnTo>
                  <a:pt x="574649" y="22263"/>
                </a:lnTo>
                <a:lnTo>
                  <a:pt x="530301" y="10071"/>
                </a:lnTo>
                <a:lnTo>
                  <a:pt x="484212" y="2565"/>
                </a:lnTo>
                <a:lnTo>
                  <a:pt x="436638" y="0"/>
                </a:lnTo>
                <a:lnTo>
                  <a:pt x="389064" y="2565"/>
                </a:lnTo>
                <a:lnTo>
                  <a:pt x="342963" y="10071"/>
                </a:lnTo>
                <a:lnTo>
                  <a:pt x="298627" y="22263"/>
                </a:lnTo>
                <a:lnTo>
                  <a:pt x="256298" y="38862"/>
                </a:lnTo>
                <a:lnTo>
                  <a:pt x="216255" y="59613"/>
                </a:lnTo>
                <a:lnTo>
                  <a:pt x="178765" y="84251"/>
                </a:lnTo>
                <a:lnTo>
                  <a:pt x="144081" y="112496"/>
                </a:lnTo>
                <a:lnTo>
                  <a:pt x="112483" y="144094"/>
                </a:lnTo>
                <a:lnTo>
                  <a:pt x="84239" y="178765"/>
                </a:lnTo>
                <a:lnTo>
                  <a:pt x="59613" y="216255"/>
                </a:lnTo>
                <a:lnTo>
                  <a:pt x="38862" y="256298"/>
                </a:lnTo>
                <a:lnTo>
                  <a:pt x="22263" y="298627"/>
                </a:lnTo>
                <a:lnTo>
                  <a:pt x="10071" y="342976"/>
                </a:lnTo>
                <a:lnTo>
                  <a:pt x="2565" y="389064"/>
                </a:lnTo>
                <a:lnTo>
                  <a:pt x="0" y="436638"/>
                </a:lnTo>
                <a:lnTo>
                  <a:pt x="2565" y="484212"/>
                </a:lnTo>
                <a:lnTo>
                  <a:pt x="10071" y="530313"/>
                </a:lnTo>
                <a:lnTo>
                  <a:pt x="22263" y="574649"/>
                </a:lnTo>
                <a:lnTo>
                  <a:pt x="38862" y="616978"/>
                </a:lnTo>
                <a:lnTo>
                  <a:pt x="59613" y="657021"/>
                </a:lnTo>
                <a:lnTo>
                  <a:pt x="84239" y="694512"/>
                </a:lnTo>
                <a:lnTo>
                  <a:pt x="112483" y="729183"/>
                </a:lnTo>
                <a:lnTo>
                  <a:pt x="144081" y="760780"/>
                </a:lnTo>
                <a:lnTo>
                  <a:pt x="178765" y="789025"/>
                </a:lnTo>
                <a:lnTo>
                  <a:pt x="216255" y="813663"/>
                </a:lnTo>
                <a:lnTo>
                  <a:pt x="256298" y="834415"/>
                </a:lnTo>
                <a:lnTo>
                  <a:pt x="298627" y="851014"/>
                </a:lnTo>
                <a:lnTo>
                  <a:pt x="342963" y="863206"/>
                </a:lnTo>
                <a:lnTo>
                  <a:pt x="389064" y="870712"/>
                </a:lnTo>
                <a:lnTo>
                  <a:pt x="436638" y="873277"/>
                </a:lnTo>
                <a:lnTo>
                  <a:pt x="484212" y="870712"/>
                </a:lnTo>
                <a:lnTo>
                  <a:pt x="530301" y="863206"/>
                </a:lnTo>
                <a:lnTo>
                  <a:pt x="574649" y="851014"/>
                </a:lnTo>
                <a:lnTo>
                  <a:pt x="616966" y="834415"/>
                </a:lnTo>
                <a:lnTo>
                  <a:pt x="657009" y="813663"/>
                </a:lnTo>
                <a:lnTo>
                  <a:pt x="694512" y="789025"/>
                </a:lnTo>
                <a:lnTo>
                  <a:pt x="729183" y="760780"/>
                </a:lnTo>
                <a:lnTo>
                  <a:pt x="760780" y="729183"/>
                </a:lnTo>
                <a:lnTo>
                  <a:pt x="789025" y="694512"/>
                </a:lnTo>
                <a:lnTo>
                  <a:pt x="813663" y="657021"/>
                </a:lnTo>
                <a:lnTo>
                  <a:pt x="834415" y="616978"/>
                </a:lnTo>
                <a:lnTo>
                  <a:pt x="851014" y="574649"/>
                </a:lnTo>
                <a:lnTo>
                  <a:pt x="863206" y="530313"/>
                </a:lnTo>
                <a:lnTo>
                  <a:pt x="870712" y="484212"/>
                </a:lnTo>
                <a:lnTo>
                  <a:pt x="873277" y="436638"/>
                </a:lnTo>
                <a:close/>
              </a:path>
              <a:path w="6130925" h="7138034">
                <a:moveTo>
                  <a:pt x="6130391" y="6772173"/>
                </a:moveTo>
                <a:lnTo>
                  <a:pt x="6127051" y="6722605"/>
                </a:lnTo>
                <a:lnTo>
                  <a:pt x="6117336" y="6675069"/>
                </a:lnTo>
                <a:lnTo>
                  <a:pt x="6101689" y="6629984"/>
                </a:lnTo>
                <a:lnTo>
                  <a:pt x="6080518" y="6587807"/>
                </a:lnTo>
                <a:lnTo>
                  <a:pt x="6054280" y="6548958"/>
                </a:lnTo>
                <a:lnTo>
                  <a:pt x="6023394" y="6513881"/>
                </a:lnTo>
                <a:lnTo>
                  <a:pt x="5988316" y="6482994"/>
                </a:lnTo>
                <a:lnTo>
                  <a:pt x="5949467" y="6456756"/>
                </a:lnTo>
                <a:lnTo>
                  <a:pt x="5907290" y="6435585"/>
                </a:lnTo>
                <a:lnTo>
                  <a:pt x="5862205" y="6419926"/>
                </a:lnTo>
                <a:lnTo>
                  <a:pt x="5814669" y="6410223"/>
                </a:lnTo>
                <a:lnTo>
                  <a:pt x="5765089" y="6406883"/>
                </a:lnTo>
                <a:lnTo>
                  <a:pt x="5715520" y="6410223"/>
                </a:lnTo>
                <a:lnTo>
                  <a:pt x="5667984" y="6419926"/>
                </a:lnTo>
                <a:lnTo>
                  <a:pt x="5622899" y="6435585"/>
                </a:lnTo>
                <a:lnTo>
                  <a:pt x="5580723" y="6456756"/>
                </a:lnTo>
                <a:lnTo>
                  <a:pt x="5541873" y="6482994"/>
                </a:lnTo>
                <a:lnTo>
                  <a:pt x="5506796" y="6513881"/>
                </a:lnTo>
                <a:lnTo>
                  <a:pt x="5475910" y="6548958"/>
                </a:lnTo>
                <a:lnTo>
                  <a:pt x="5449671" y="6587807"/>
                </a:lnTo>
                <a:lnTo>
                  <a:pt x="5428500" y="6629984"/>
                </a:lnTo>
                <a:lnTo>
                  <a:pt x="5412854" y="6675069"/>
                </a:lnTo>
                <a:lnTo>
                  <a:pt x="5403139" y="6722605"/>
                </a:lnTo>
                <a:lnTo>
                  <a:pt x="5399798" y="6772173"/>
                </a:lnTo>
                <a:lnTo>
                  <a:pt x="5403139" y="6821741"/>
                </a:lnTo>
                <a:lnTo>
                  <a:pt x="5412854" y="6869290"/>
                </a:lnTo>
                <a:lnTo>
                  <a:pt x="5428500" y="6914362"/>
                </a:lnTo>
                <a:lnTo>
                  <a:pt x="5449671" y="6956552"/>
                </a:lnTo>
                <a:lnTo>
                  <a:pt x="5475910" y="6995401"/>
                </a:lnTo>
                <a:lnTo>
                  <a:pt x="5506796" y="7030479"/>
                </a:lnTo>
                <a:lnTo>
                  <a:pt x="5541873" y="7061365"/>
                </a:lnTo>
                <a:lnTo>
                  <a:pt x="5580723" y="7087603"/>
                </a:lnTo>
                <a:lnTo>
                  <a:pt x="5622899" y="7108761"/>
                </a:lnTo>
                <a:lnTo>
                  <a:pt x="5667984" y="7124420"/>
                </a:lnTo>
                <a:lnTo>
                  <a:pt x="5715520" y="7134136"/>
                </a:lnTo>
                <a:lnTo>
                  <a:pt x="5765089" y="7137476"/>
                </a:lnTo>
                <a:lnTo>
                  <a:pt x="5814669" y="7134136"/>
                </a:lnTo>
                <a:lnTo>
                  <a:pt x="5862205" y="7124420"/>
                </a:lnTo>
                <a:lnTo>
                  <a:pt x="5907290" y="7108761"/>
                </a:lnTo>
                <a:lnTo>
                  <a:pt x="5949467" y="7087603"/>
                </a:lnTo>
                <a:lnTo>
                  <a:pt x="5988316" y="7061365"/>
                </a:lnTo>
                <a:lnTo>
                  <a:pt x="6023394" y="7030479"/>
                </a:lnTo>
                <a:lnTo>
                  <a:pt x="6054280" y="6995401"/>
                </a:lnTo>
                <a:lnTo>
                  <a:pt x="6080518" y="6956552"/>
                </a:lnTo>
                <a:lnTo>
                  <a:pt x="6101689" y="6914362"/>
                </a:lnTo>
                <a:lnTo>
                  <a:pt x="6117336" y="6869290"/>
                </a:lnTo>
                <a:lnTo>
                  <a:pt x="6127051" y="6821741"/>
                </a:lnTo>
                <a:lnTo>
                  <a:pt x="6130391" y="6772173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015" y="6839492"/>
            <a:ext cx="6099175" cy="28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" algn="just">
              <a:lnSpc>
                <a:spcPct val="114599"/>
              </a:lnSpc>
              <a:spcBef>
                <a:spcPts val="100"/>
              </a:spcBef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200" dirty="0">
              <a:latin typeface="Tahoma"/>
              <a:cs typeface="Tahoma"/>
            </a:endParaRPr>
          </a:p>
          <a:p>
            <a:pPr marR="7620" algn="ctr">
              <a:lnSpc>
                <a:spcPts val="2065"/>
              </a:lnSpc>
              <a:spcBef>
                <a:spcPts val="5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осуществляется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финансирование</a:t>
            </a:r>
            <a:endParaRPr sz="2000" dirty="0">
              <a:latin typeface="Tahoma"/>
              <a:cs typeface="Tahoma"/>
            </a:endParaRPr>
          </a:p>
          <a:p>
            <a:pPr marL="536575" marR="544830" algn="ctr">
              <a:lnSpc>
                <a:spcPct val="71900"/>
              </a:lnSpc>
              <a:spcBef>
                <a:spcPts val="335"/>
              </a:spcBef>
            </a:pPr>
            <a:r>
              <a:rPr sz="2000" b="1" spc="80" dirty="0">
                <a:latin typeface="Tahoma"/>
                <a:cs typeface="Tahoma"/>
              </a:rPr>
              <a:t>участия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программе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35" dirty="0">
                <a:latin typeface="Tahoma"/>
                <a:cs typeface="Tahoma"/>
              </a:rPr>
              <a:t>«Включённое </a:t>
            </a:r>
            <a:r>
              <a:rPr sz="2000" b="1" spc="45" dirty="0">
                <a:latin typeface="Tahoma"/>
                <a:cs typeface="Tahoma"/>
              </a:rPr>
              <a:t>обучение»?</a:t>
            </a:r>
            <a:endParaRPr sz="2000" dirty="0">
              <a:latin typeface="Tahoma"/>
              <a:cs typeface="Tahoma"/>
            </a:endParaRPr>
          </a:p>
          <a:p>
            <a:pPr marL="38100" marR="5080" algn="just">
              <a:lnSpc>
                <a:spcPct val="114599"/>
              </a:lnSpc>
              <a:spcBef>
                <a:spcPts val="1700"/>
              </a:spcBef>
            </a:pPr>
            <a:r>
              <a:rPr sz="1200" spc="-60" dirty="0">
                <a:solidFill>
                  <a:srgbClr val="00646B"/>
                </a:solidFill>
                <a:latin typeface="Arial Black"/>
                <a:cs typeface="Arial Black"/>
              </a:rPr>
              <a:t>Обучение</a:t>
            </a:r>
            <a:r>
              <a:rPr sz="1200" spc="-2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принимающем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рамках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квот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 соглашениям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Финансовым </a:t>
            </a:r>
            <a:r>
              <a:rPr sz="1200" dirty="0">
                <a:latin typeface="Lucida Sans Unicode"/>
                <a:cs typeface="Lucida Sans Unicode"/>
              </a:rPr>
              <a:t>университетом</a:t>
            </a:r>
            <a:r>
              <a:rPr sz="1200" spc="4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осуществляется</a:t>
            </a:r>
            <a:r>
              <a:rPr sz="1200" spc="495" dirty="0"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бесплатно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65" dirty="0">
                <a:latin typeface="Tahoma"/>
                <a:cs typeface="Tahoma"/>
              </a:rPr>
              <a:t>  </a:t>
            </a:r>
            <a:r>
              <a:rPr sz="1200" dirty="0">
                <a:latin typeface="Arial Black"/>
                <a:cs typeface="Arial Black"/>
              </a:rPr>
              <a:t>Остальные</a:t>
            </a:r>
            <a:r>
              <a:rPr sz="1200" spc="45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расходы</a:t>
            </a:r>
            <a:r>
              <a:rPr sz="1200" spc="480" dirty="0">
                <a:latin typeface="Arial Black"/>
                <a:cs typeface="Arial Black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>
                <a:latin typeface="Lucida Sans Unicode"/>
                <a:cs typeface="Lucida Sans Unicode"/>
              </a:rPr>
              <a:t>в</a:t>
            </a:r>
            <a:r>
              <a:rPr sz="1200" spc="49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т</a:t>
            </a:r>
            <a:r>
              <a:rPr sz="1200" spc="-20" dirty="0">
                <a:latin typeface="Tahoma"/>
                <a:cs typeface="Tahoma"/>
              </a:rPr>
              <a:t>.</a:t>
            </a:r>
            <a:r>
              <a:rPr sz="1200" spc="-20" dirty="0">
                <a:latin typeface="Lucida Sans Unicode"/>
                <a:cs typeface="Lucida Sans Unicode"/>
              </a:rPr>
              <a:t>ч</a:t>
            </a:r>
            <a:r>
              <a:rPr sz="1200" spc="-20" dirty="0">
                <a:latin typeface="Tahoma"/>
                <a:cs typeface="Tahoma"/>
              </a:rPr>
              <a:t>. </a:t>
            </a:r>
            <a:r>
              <a:rPr sz="1200" dirty="0">
                <a:latin typeface="Lucida Sans Unicode"/>
                <a:cs typeface="Lucida Sans Unicode"/>
              </a:rPr>
              <a:t>транспортные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визовые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проживание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питание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т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-10" dirty="0">
                <a:latin typeface="Lucida Sans Unicode"/>
                <a:cs typeface="Lucida Sans Unicode"/>
              </a:rPr>
              <a:t>д</a:t>
            </a:r>
            <a:r>
              <a:rPr sz="1200" spc="-10" dirty="0">
                <a:latin typeface="Tahoma"/>
                <a:cs typeface="Tahoma"/>
              </a:rPr>
              <a:t>.)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осуществляются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D82125"/>
                </a:solidFill>
                <a:latin typeface="Arial Black"/>
                <a:cs typeface="Arial Black"/>
              </a:rPr>
              <a:t>за </a:t>
            </a:r>
            <a:r>
              <a:rPr sz="1200" spc="-55" dirty="0">
                <a:solidFill>
                  <a:srgbClr val="D82125"/>
                </a:solidFill>
                <a:latin typeface="Arial Black"/>
                <a:cs typeface="Arial Black"/>
              </a:rPr>
              <a:t>счет</a:t>
            </a:r>
            <a:r>
              <a:rPr sz="1200" spc="-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D82125"/>
                </a:solidFill>
                <a:latin typeface="Arial Black"/>
                <a:cs typeface="Arial Black"/>
              </a:rPr>
              <a:t>направляемого</a:t>
            </a:r>
            <a:r>
              <a:rPr sz="1200" spc="-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D82125"/>
                </a:solidFill>
                <a:latin typeface="Arial Black"/>
                <a:cs typeface="Arial Black"/>
              </a:rPr>
              <a:t>студента</a:t>
            </a:r>
            <a:r>
              <a:rPr sz="1200" spc="-45" dirty="0">
                <a:latin typeface="Tahoma"/>
                <a:cs typeface="Tahoma"/>
              </a:rPr>
              <a:t>.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Примерную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стоимость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проживания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том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или </a:t>
            </a:r>
            <a:r>
              <a:rPr sz="1200" dirty="0">
                <a:latin typeface="Lucida Sans Unicode"/>
                <a:cs typeface="Lucida Sans Unicode"/>
              </a:rPr>
              <a:t>ином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городе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можете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посмотреть</a:t>
            </a:r>
            <a:r>
              <a:rPr sz="1200" spc="95" dirty="0">
                <a:latin typeface="Lucida Sans Unicode"/>
                <a:cs typeface="Lucida Sans Unicode"/>
              </a:rPr>
              <a:t> </a:t>
            </a:r>
            <a:r>
              <a:rPr lang="ru-RU" sz="1200" spc="95" dirty="0">
                <a:latin typeface="Lucida Sans Unicode"/>
                <a:cs typeface="Lucida Sans Unicode"/>
              </a:rPr>
              <a:t>на сайте университета или на сайте </a:t>
            </a:r>
            <a:r>
              <a:rPr lang="en-US" sz="1200" spc="95" dirty="0">
                <a:latin typeface="Lucida Sans Unicode"/>
                <a:cs typeface="Lucida Sans Unicode"/>
                <a:hlinkClick r:id="rId4"/>
              </a:rPr>
              <a:t>Numbeo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2537541"/>
            <a:ext cx="314324" cy="3143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6015" y="715819"/>
            <a:ext cx="6083935" cy="6290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56055" marR="86995" indent="-1250315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оформляется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направление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студента </a:t>
            </a:r>
            <a:r>
              <a:rPr sz="2000" b="1" spc="60" dirty="0">
                <a:latin typeface="Tahoma"/>
                <a:cs typeface="Tahoma"/>
              </a:rPr>
              <a:t>на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обучение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за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рубеж?</a:t>
            </a:r>
            <a:endParaRPr sz="2000" dirty="0">
              <a:latin typeface="Tahoma"/>
              <a:cs typeface="Tahoma"/>
            </a:endParaRPr>
          </a:p>
          <a:p>
            <a:pPr marL="22225" marR="5080" algn="just">
              <a:lnSpc>
                <a:spcPct val="114599"/>
              </a:lnSpc>
              <a:spcBef>
                <a:spcPts val="1925"/>
              </a:spcBef>
            </a:pPr>
            <a:r>
              <a:rPr sz="1200" dirty="0">
                <a:latin typeface="Lucida Sans Unicode"/>
                <a:cs typeface="Lucida Sans Unicode"/>
              </a:rPr>
              <a:t>Основным</a:t>
            </a:r>
            <a:r>
              <a:rPr sz="1200" spc="2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локальным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нормативным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актом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7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санкционирующим</a:t>
            </a:r>
            <a:r>
              <a:rPr sz="1200" spc="2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направление </a:t>
            </a:r>
            <a:r>
              <a:rPr sz="1200" dirty="0">
                <a:latin typeface="Lucida Sans Unicode"/>
                <a:cs typeface="Lucida Sans Unicode"/>
              </a:rPr>
              <a:t>студента</a:t>
            </a:r>
            <a:r>
              <a:rPr sz="1200" spc="10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обучение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рубеж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является</a:t>
            </a:r>
            <a:r>
              <a:rPr sz="1200" spc="10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приказ</a:t>
            </a:r>
            <a:r>
              <a:rPr sz="1200" spc="5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Финуниверситета</a:t>
            </a:r>
            <a:r>
              <a:rPr sz="1200" spc="-40" dirty="0">
                <a:latin typeface="Tahoma"/>
                <a:cs typeface="Tahoma"/>
              </a:rPr>
              <a:t>.</a:t>
            </a:r>
            <a:r>
              <a:rPr sz="1200" spc="10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его </a:t>
            </a:r>
            <a:r>
              <a:rPr sz="1200" dirty="0">
                <a:latin typeface="Lucida Sans Unicode"/>
                <a:cs typeface="Lucida Sans Unicode"/>
              </a:rPr>
              <a:t>выпуска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потребуется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предоставить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вашему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координатору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Arial Black"/>
                <a:cs typeface="Arial Black"/>
              </a:rPr>
              <a:t>пакет </a:t>
            </a:r>
            <a:r>
              <a:rPr sz="1200" spc="-80" dirty="0">
                <a:latin typeface="Arial Black"/>
                <a:cs typeface="Arial Black"/>
              </a:rPr>
              <a:t>следующих</a:t>
            </a:r>
            <a:r>
              <a:rPr sz="1200" spc="-6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документов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200" dirty="0">
              <a:latin typeface="Tahoma"/>
              <a:cs typeface="Tahoma"/>
            </a:endParaRPr>
          </a:p>
          <a:p>
            <a:pPr marL="609600">
              <a:lnSpc>
                <a:spcPct val="100000"/>
              </a:lnSpc>
            </a:pPr>
            <a:r>
              <a:rPr sz="1200" dirty="0">
                <a:latin typeface="Lucida Sans Unicode"/>
                <a:cs typeface="Lucida Sans Unicode"/>
              </a:rPr>
              <a:t>Заявление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направлении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обучение</a:t>
            </a:r>
            <a:endParaRPr sz="1200" dirty="0">
              <a:latin typeface="Lucida Sans Unicode"/>
              <a:cs typeface="Lucida Sans Unicode"/>
            </a:endParaRPr>
          </a:p>
          <a:p>
            <a:pPr marL="609600" marR="633095">
              <a:lnSpc>
                <a:spcPct val="286500"/>
              </a:lnSpc>
            </a:pPr>
            <a:r>
              <a:rPr sz="1200" dirty="0">
                <a:latin typeface="Lucida Sans Unicode"/>
                <a:cs typeface="Lucida Sans Unicode"/>
              </a:rPr>
              <a:t>Заявление о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переводе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индивидуальный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учебный </a:t>
            </a:r>
            <a:r>
              <a:rPr sz="1200" spc="-20" dirty="0">
                <a:latin typeface="Lucida Sans Unicode"/>
                <a:cs typeface="Lucida Sans Unicode"/>
              </a:rPr>
              <a:t>план </a:t>
            </a:r>
            <a:r>
              <a:rPr sz="1200" dirty="0">
                <a:latin typeface="Lucida Sans Unicode"/>
                <a:cs typeface="Lucida Sans Unicode"/>
              </a:rPr>
              <a:t>Заполненный 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согласованный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индивидуальный </a:t>
            </a:r>
            <a:r>
              <a:rPr sz="1200" dirty="0" err="1">
                <a:latin typeface="Lucida Sans Unicode"/>
                <a:cs typeface="Lucida Sans Unicode"/>
              </a:rPr>
              <a:t>учебный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20" dirty="0" err="1">
                <a:latin typeface="Lucida Sans Unicode"/>
                <a:cs typeface="Lucida Sans Unicode"/>
              </a:rPr>
              <a:t>план</a:t>
            </a:r>
            <a:endParaRPr lang="ru-RU" sz="1200" spc="-20" dirty="0">
              <a:latin typeface="Lucida Sans Unicode"/>
              <a:cs typeface="Lucida Sans Unicode"/>
            </a:endParaRPr>
          </a:p>
          <a:p>
            <a:pPr marL="609600" marR="633095">
              <a:lnSpc>
                <a:spcPct val="286500"/>
              </a:lnSpc>
            </a:pPr>
            <a:r>
              <a:rPr sz="1200" dirty="0" err="1">
                <a:latin typeface="Lucida Sans Unicode"/>
                <a:cs typeface="Lucida Sans Unicode"/>
              </a:rPr>
              <a:t>Копия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приглашения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от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иностранного</a:t>
            </a:r>
            <a:r>
              <a:rPr sz="1200" spc="-10" dirty="0">
                <a:latin typeface="Lucida Sans Unicode"/>
                <a:cs typeface="Lucida Sans Unicode"/>
              </a:rPr>
              <a:t> университета</a:t>
            </a:r>
            <a:endParaRPr sz="1200" dirty="0">
              <a:latin typeface="Lucida Sans Unicode"/>
              <a:cs typeface="Lucida Sans Unicode"/>
            </a:endParaRPr>
          </a:p>
          <a:p>
            <a:pPr marL="609600">
              <a:lnSpc>
                <a:spcPct val="100000"/>
              </a:lnSpc>
            </a:pPr>
            <a:endParaRPr lang="ru-RU" sz="1200" dirty="0">
              <a:latin typeface="Lucida Sans Unicode"/>
              <a:cs typeface="Lucida Sans Unicode"/>
            </a:endParaRPr>
          </a:p>
          <a:p>
            <a:pPr marL="609600">
              <a:lnSpc>
                <a:spcPct val="100000"/>
              </a:lnSpc>
            </a:pPr>
            <a:r>
              <a:rPr sz="1200" spc="-20" dirty="0" err="1">
                <a:latin typeface="Lucida Sans Unicode"/>
                <a:cs typeface="Lucida Sans Unicode"/>
              </a:rPr>
              <a:t>Перевод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текста </a:t>
            </a:r>
            <a:r>
              <a:rPr sz="1200" dirty="0">
                <a:latin typeface="Lucida Sans Unicode"/>
                <a:cs typeface="Lucida Sans Unicode"/>
              </a:rPr>
              <a:t>приглашения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-20" dirty="0">
                <a:latin typeface="Lucida Sans Unicode"/>
                <a:cs typeface="Lucida Sans Unicode"/>
              </a:rPr>
              <a:t> русский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20" dirty="0">
                <a:latin typeface="Lucida Sans Unicode"/>
                <a:cs typeface="Lucida Sans Unicode"/>
              </a:rPr>
              <a:t>без </a:t>
            </a:r>
            <a:r>
              <a:rPr sz="1200" spc="-10" dirty="0" err="1">
                <a:latin typeface="Lucida Sans Unicode"/>
                <a:cs typeface="Lucida Sans Unicode"/>
              </a:rPr>
              <a:t>заверения</a:t>
            </a:r>
            <a:r>
              <a:rPr sz="1200" spc="-10" dirty="0">
                <a:latin typeface="Tahoma"/>
                <a:cs typeface="Tahoma"/>
              </a:rPr>
              <a:t>)</a:t>
            </a:r>
            <a:endParaRPr lang="ru-RU" sz="1200" spc="-10" dirty="0">
              <a:latin typeface="Tahoma"/>
              <a:cs typeface="Tahoma"/>
            </a:endParaRPr>
          </a:p>
          <a:p>
            <a:pPr marL="609600">
              <a:lnSpc>
                <a:spcPct val="100000"/>
              </a:lnSpc>
            </a:pPr>
            <a:endParaRPr lang="ru-RU" sz="1200" spc="-10" dirty="0">
              <a:latin typeface="Tahoma"/>
              <a:cs typeface="Tahoma"/>
            </a:endParaRPr>
          </a:p>
          <a:p>
            <a:pPr marL="609600">
              <a:lnSpc>
                <a:spcPct val="100000"/>
              </a:lnSpc>
            </a:pPr>
            <a:r>
              <a:rPr lang="ru-RU" sz="1200" spc="-10" dirty="0">
                <a:latin typeface="Tahoma"/>
                <a:cs typeface="Tahoma"/>
              </a:rPr>
              <a:t>Заявление о рисках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lang="ru-RU" sz="1200" dirty="0">
              <a:latin typeface="Tahoma"/>
              <a:cs typeface="Tahoma"/>
            </a:endParaRPr>
          </a:p>
          <a:p>
            <a:pPr algn="just">
              <a:spcBef>
                <a:spcPts val="475"/>
              </a:spcBef>
            </a:pPr>
            <a:r>
              <a:rPr lang="ru-RU" sz="1200" dirty="0">
                <a:latin typeface="Lucida Sans Unicode"/>
                <a:cs typeface="Lucida Sans Unicode"/>
              </a:rPr>
              <a:t>Образцы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заявлений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и</a:t>
            </a:r>
            <a:r>
              <a:rPr lang="ru-RU" sz="1200" spc="20" dirty="0">
                <a:latin typeface="Lucida Sans Unicode"/>
                <a:cs typeface="Lucida Sans Unicode"/>
              </a:rPr>
              <a:t> </a:t>
            </a:r>
            <a:r>
              <a:rPr lang="ru-RU" sz="1200" spc="-10" dirty="0">
                <a:latin typeface="Lucida Sans Unicode"/>
                <a:cs typeface="Lucida Sans Unicode"/>
              </a:rPr>
              <a:t>индивидуального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учебного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плана</a:t>
            </a:r>
            <a:r>
              <a:rPr lang="ru-RU" sz="1200" spc="20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можно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найти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на</a:t>
            </a:r>
            <a:r>
              <a:rPr lang="ru-RU" sz="1200" spc="20" dirty="0">
                <a:latin typeface="Lucida Sans Unicode"/>
                <a:cs typeface="Lucida Sans Unicode"/>
              </a:rPr>
              <a:t> </a:t>
            </a:r>
            <a:r>
              <a:rPr lang="ru-RU" sz="1200" spc="-10" dirty="0">
                <a:latin typeface="Lucida Sans Unicode"/>
                <a:cs typeface="Lucida Sans Unicode"/>
              </a:rPr>
              <a:t>сайте </a:t>
            </a:r>
            <a:r>
              <a:rPr lang="ru-RU" sz="1200" dirty="0" err="1">
                <a:latin typeface="Lucida Sans Unicode"/>
                <a:cs typeface="Lucida Sans Unicode"/>
              </a:rPr>
              <a:t>Финуниверситета</a:t>
            </a:r>
            <a:r>
              <a:rPr lang="ru-RU" sz="1200" spc="110" dirty="0">
                <a:latin typeface="Lucida Sans Unicode"/>
                <a:cs typeface="Lucida Sans Unicode"/>
              </a:rPr>
              <a:t>  </a:t>
            </a:r>
            <a:r>
              <a:rPr lang="ru-RU" sz="1200" spc="60" dirty="0">
                <a:latin typeface="Lucida Sans Unicode"/>
                <a:cs typeface="Lucida Sans Unicode"/>
              </a:rPr>
              <a:t>в</a:t>
            </a:r>
            <a:r>
              <a:rPr lang="ru-RU" sz="1200" spc="114" dirty="0">
                <a:latin typeface="Lucida Sans Unicode"/>
                <a:cs typeface="Lucida Sans Unicode"/>
              </a:rPr>
              <a:t>  </a:t>
            </a:r>
            <a:r>
              <a:rPr lang="ru-RU" sz="1200" dirty="0">
                <a:latin typeface="Lucida Sans Unicode"/>
                <a:cs typeface="Lucida Sans Unicode"/>
              </a:rPr>
              <a:t>разделе</a:t>
            </a:r>
            <a:r>
              <a:rPr lang="ru-RU" sz="1200" spc="120" dirty="0">
                <a:latin typeface="Lucida Sans Unicode"/>
                <a:cs typeface="Lucida Sans Unicode"/>
              </a:rPr>
              <a:t>  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Tahoma"/>
                <a:cs typeface="Tahoma"/>
                <a:hlinkClick r:id="rId6"/>
              </a:rPr>
              <a:t>«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6"/>
              </a:rPr>
              <a:t>Включённое</a:t>
            </a:r>
            <a:r>
              <a:rPr lang="ru-RU" sz="1200" u="sng" spc="11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6"/>
              </a:rPr>
              <a:t>  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6"/>
              </a:rPr>
              <a:t>обучение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Tahoma"/>
                <a:cs typeface="Tahoma"/>
                <a:hlinkClick r:id="rId6"/>
              </a:rPr>
              <a:t>»</a:t>
            </a:r>
            <a:r>
              <a:rPr lang="ru-RU" sz="1200" dirty="0">
                <a:latin typeface="Tahoma"/>
                <a:cs typeface="Tahoma"/>
              </a:rPr>
              <a:t>.</a:t>
            </a:r>
            <a:r>
              <a:rPr lang="ru-RU" sz="1200" spc="125" dirty="0">
                <a:latin typeface="Tahoma"/>
                <a:cs typeface="Tahoma"/>
              </a:rPr>
              <a:t>  </a:t>
            </a:r>
            <a:r>
              <a:rPr lang="ru-RU" sz="1200" dirty="0">
                <a:latin typeface="Lucida Sans Unicode"/>
                <a:cs typeface="Lucida Sans Unicode"/>
              </a:rPr>
              <a:t>Данные</a:t>
            </a:r>
            <a:r>
              <a:rPr lang="ru-RU" sz="1200" spc="114" dirty="0">
                <a:latin typeface="Lucida Sans Unicode"/>
                <a:cs typeface="Lucida Sans Unicode"/>
              </a:rPr>
              <a:t>  </a:t>
            </a:r>
            <a:r>
              <a:rPr lang="ru-RU" sz="1200" spc="-10" dirty="0">
                <a:latin typeface="Lucida Sans Unicode"/>
                <a:cs typeface="Lucida Sans Unicode"/>
              </a:rPr>
              <a:t>документы следует предоставлять в Управление международного сотрудничества </a:t>
            </a:r>
            <a:r>
              <a:rPr lang="ru-RU" sz="1200" b="1" spc="-10" dirty="0">
                <a:latin typeface="Lucida Sans Unicode"/>
                <a:cs typeface="Lucida Sans Unicode"/>
              </a:rPr>
              <a:t>непосредственно после получения приглашения от принимающей стороны. </a:t>
            </a:r>
            <a:r>
              <a:rPr lang="ru-RU" sz="1200" spc="-10" dirty="0">
                <a:latin typeface="Lucida Sans Unicode"/>
                <a:cs typeface="Lucida Sans Unicode"/>
              </a:rPr>
              <a:t>Направление студента без приказа является невозможным, а его </a:t>
            </a:r>
            <a:r>
              <a:rPr lang="ru-RU" sz="1200" spc="-10" dirty="0" smtClean="0">
                <a:latin typeface="Lucida Sans Unicode"/>
                <a:cs typeface="Lucida Sans Unicode"/>
              </a:rPr>
              <a:t>отсутствие </a:t>
            </a:r>
            <a:r>
              <a:rPr lang="ru-RU" sz="1200" spc="-10" dirty="0">
                <a:latin typeface="Lucida Sans Unicode"/>
                <a:cs typeface="Lucida Sans Unicode"/>
              </a:rPr>
              <a:t>на занятиях будет приравниваться к </a:t>
            </a:r>
            <a:r>
              <a:rPr lang="ru-RU" sz="1200" b="1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прогулам</a:t>
            </a:r>
            <a:r>
              <a:rPr lang="ru-RU" sz="1200" spc="-10" dirty="0">
                <a:latin typeface="Lucida Sans Unicode"/>
                <a:cs typeface="Lucida Sans Unicode"/>
              </a:rPr>
              <a:t>, что может повлечь к применению штрафных санкций вплоть до отчисления из </a:t>
            </a:r>
            <a:r>
              <a:rPr lang="ru-RU" sz="1200" spc="-10" dirty="0" err="1">
                <a:latin typeface="Lucida Sans Unicode"/>
                <a:cs typeface="Lucida Sans Unicode"/>
              </a:rPr>
              <a:t>Финуниверситета</a:t>
            </a:r>
            <a:r>
              <a:rPr lang="ru-RU" sz="1200" spc="-10" dirty="0">
                <a:latin typeface="Lucida Sans Unicode"/>
                <a:cs typeface="Lucida Sans Unicode"/>
              </a:rPr>
              <a:t>.</a:t>
            </a:r>
            <a:endParaRPr lang="ru-RU" sz="1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16" name="object 9">
            <a:extLst>
              <a:ext uri="{FF2B5EF4-FFF2-40B4-BE49-F238E27FC236}">
                <a16:creationId xmlns:a16="http://schemas.microsoft.com/office/drawing/2014/main" id="{5B0D0543-498A-4048-8532-5553C0DB91C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4877485"/>
            <a:ext cx="314324" cy="314324"/>
          </a:xfrm>
          <a:prstGeom prst="rect">
            <a:avLst/>
          </a:prstGeom>
        </p:spPr>
      </p:pic>
      <p:pic>
        <p:nvPicPr>
          <p:cNvPr id="17" name="object 9">
            <a:extLst>
              <a:ext uri="{FF2B5EF4-FFF2-40B4-BE49-F238E27FC236}">
                <a16:creationId xmlns:a16="http://schemas.microsoft.com/office/drawing/2014/main" id="{BF32ED3C-D0CD-420F-8A63-FE9D5AB2EC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4430414"/>
            <a:ext cx="314324" cy="314324"/>
          </a:xfrm>
          <a:prstGeom prst="rect">
            <a:avLst/>
          </a:prstGeom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A068EB58-4ECD-49A4-8BE4-1D7E46282A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3990417"/>
            <a:ext cx="314324" cy="314324"/>
          </a:xfrm>
          <a:prstGeom prst="rect">
            <a:avLst/>
          </a:prstGeom>
        </p:spPr>
      </p:pic>
      <p:pic>
        <p:nvPicPr>
          <p:cNvPr id="19" name="object 9">
            <a:extLst>
              <a:ext uri="{FF2B5EF4-FFF2-40B4-BE49-F238E27FC236}">
                <a16:creationId xmlns:a16="http://schemas.microsoft.com/office/drawing/2014/main" id="{CEF25DFF-128A-4DBF-9485-4827912661E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3491575"/>
            <a:ext cx="314324" cy="314324"/>
          </a:xfrm>
          <a:prstGeom prst="rect">
            <a:avLst/>
          </a:prstGeom>
        </p:spPr>
      </p:pic>
      <p:pic>
        <p:nvPicPr>
          <p:cNvPr id="20" name="object 9">
            <a:extLst>
              <a:ext uri="{FF2B5EF4-FFF2-40B4-BE49-F238E27FC236}">
                <a16:creationId xmlns:a16="http://schemas.microsoft.com/office/drawing/2014/main" id="{39D28F5B-1A01-4E1B-A769-EA7945461F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3007565"/>
            <a:ext cx="314324" cy="314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2084</Words>
  <Application>Microsoft Office PowerPoint</Application>
  <PresentationFormat>Произвольный</PresentationFormat>
  <Paragraphs>152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Lucida Sans Unicode</vt:lpstr>
      <vt:lpstr>Tahoma</vt:lpstr>
      <vt:lpstr>Verdana</vt:lpstr>
      <vt:lpstr>Office Theme</vt:lpstr>
      <vt:lpstr>ВКЛЮЧЁННОЕ ОБУЧЕНИЕ</vt:lpstr>
      <vt:lpstr>Общая информация о программе "Включённое обучение"</vt:lpstr>
      <vt:lpstr>Конкурс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"Включённое обучение"</dc:title>
  <dc:creator>Daria Shalina</dc:creator>
  <cp:keywords>DAFFDvr2ubA,BAE6roTmvVE</cp:keywords>
  <cp:lastModifiedBy>Евтеева Алена Ивановна</cp:lastModifiedBy>
  <cp:revision>16</cp:revision>
  <dcterms:created xsi:type="dcterms:W3CDTF">2026-03-11T08:51:22Z</dcterms:created>
  <dcterms:modified xsi:type="dcterms:W3CDTF">2026-03-16T11:55:38Z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Creator">
    <vt:lpwstr>Canva</vt:lpwstr>
  </property>
  <property fmtid="{D5CDD505-2E9C-101B-9397-08002B2CF9AE}" pid="4" name="LastSaved">
    <vt:filetime>2026-03-11T00:00:00Z</vt:filetime>
  </property>
  <property fmtid="{D5CDD505-2E9C-101B-9397-08002B2CF9AE}" pid="5" name="Producer">
    <vt:lpwstr>Canva</vt:lpwstr>
  </property>
</Properties>
</file>