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912" r:id="rId2"/>
    <p:sldMasterId id="2147483927" r:id="rId3"/>
  </p:sldMasterIdLst>
  <p:notesMasterIdLst>
    <p:notesMasterId r:id="rId24"/>
  </p:notesMasterIdLst>
  <p:sldIdLst>
    <p:sldId id="347" r:id="rId4"/>
    <p:sldId id="356" r:id="rId5"/>
    <p:sldId id="345" r:id="rId6"/>
    <p:sldId id="349" r:id="rId7"/>
    <p:sldId id="364" r:id="rId8"/>
    <p:sldId id="362" r:id="rId9"/>
    <p:sldId id="363" r:id="rId10"/>
    <p:sldId id="361" r:id="rId11"/>
    <p:sldId id="308" r:id="rId12"/>
    <p:sldId id="295" r:id="rId13"/>
    <p:sldId id="353" r:id="rId14"/>
    <p:sldId id="355" r:id="rId15"/>
    <p:sldId id="354" r:id="rId16"/>
    <p:sldId id="302" r:id="rId17"/>
    <p:sldId id="304" r:id="rId18"/>
    <p:sldId id="305" r:id="rId19"/>
    <p:sldId id="300" r:id="rId20"/>
    <p:sldId id="306" r:id="rId21"/>
    <p:sldId id="307" r:id="rId22"/>
    <p:sldId id="289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251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F6F6"/>
    <a:srgbClr val="002060"/>
    <a:srgbClr val="007DFF"/>
    <a:srgbClr val="F6A91E"/>
    <a:srgbClr val="EEEEEE"/>
    <a:srgbClr val="435D9A"/>
    <a:srgbClr val="4D7FA9"/>
    <a:srgbClr val="5171A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14" autoAdjust="0"/>
  </p:normalViewPr>
  <p:slideViewPr>
    <p:cSldViewPr snapToGrid="0">
      <p:cViewPr varScale="1">
        <p:scale>
          <a:sx n="111" d="100"/>
          <a:sy n="111" d="100"/>
        </p:scale>
        <p:origin x="336" y="78"/>
      </p:cViewPr>
      <p:guideLst>
        <p:guide orient="horz" pos="2251"/>
        <p:guide orient="horz" pos="799"/>
        <p:guide pos="688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4FF5E-22CA-4105-B973-0EEB8BA9636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554051-048C-469F-A2F8-58BAE5830A3D}">
      <dgm:prSet custT="1"/>
      <dgm:spPr>
        <a:solidFill>
          <a:srgbClr val="007DFF"/>
        </a:solidFill>
      </dgm:spPr>
      <dgm:t>
        <a:bodyPr/>
        <a:lstStyle/>
        <a:p>
          <a:pPr rtl="0"/>
          <a:r>
            <a:rPr lang="ru-RU" sz="1600" b="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</a:r>
          <a:endParaRPr lang="ru-RU" sz="1600" b="0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66B2D88C-F6A9-4358-9BD6-D25541E146B1}" type="parTrans" cxnId="{A2140229-6D32-45A2-90C2-50F07C97527E}">
      <dgm:prSet/>
      <dgm:spPr/>
      <dgm:t>
        <a:bodyPr/>
        <a:lstStyle/>
        <a:p>
          <a:endParaRPr lang="ru-RU"/>
        </a:p>
      </dgm:t>
    </dgm:pt>
    <dgm:pt modelId="{808EFFA9-2735-426B-87CD-AFF04E24A8E6}" type="sibTrans" cxnId="{A2140229-6D32-45A2-90C2-50F07C97527E}">
      <dgm:prSet/>
      <dgm:spPr/>
      <dgm:t>
        <a:bodyPr/>
        <a:lstStyle/>
        <a:p>
          <a:endParaRPr lang="ru-RU"/>
        </a:p>
      </dgm:t>
    </dgm:pt>
    <dgm:pt modelId="{EB08C46A-E3D5-4D22-A745-963660D4DF1C}">
      <dgm:prSet custT="1"/>
      <dgm:spPr>
        <a:solidFill>
          <a:srgbClr val="007DFF"/>
        </a:solidFill>
      </dgm:spPr>
      <dgm:t>
        <a:bodyPr/>
        <a:lstStyle/>
        <a:p>
          <a:pPr rtl="0"/>
          <a:r>
            <a:rPr lang="ru-RU" sz="1600" b="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Регламент организации и проведения практической подготовки студентов, обучающихся по образовательным программам высшего образования – программам бакалавриата, программам специалитета, программам магистратуры, в Финансовом университете</a:t>
          </a:r>
          <a:endParaRPr lang="ru-RU" sz="1600" b="0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BB9C425F-03F6-4726-9643-33B6092C7644}" type="parTrans" cxnId="{82F2071C-3A30-4186-9D2D-7F2527A7BD77}">
      <dgm:prSet/>
      <dgm:spPr/>
      <dgm:t>
        <a:bodyPr/>
        <a:lstStyle/>
        <a:p>
          <a:endParaRPr lang="ru-RU"/>
        </a:p>
      </dgm:t>
    </dgm:pt>
    <dgm:pt modelId="{4A8DB8AC-2C9D-4464-BB97-9C7E7FC10934}" type="sibTrans" cxnId="{82F2071C-3A30-4186-9D2D-7F2527A7BD77}">
      <dgm:prSet/>
      <dgm:spPr/>
      <dgm:t>
        <a:bodyPr/>
        <a:lstStyle/>
        <a:p>
          <a:endParaRPr lang="ru-RU"/>
        </a:p>
      </dgm:t>
    </dgm:pt>
    <dgm:pt modelId="{EE14DC2C-7F94-4BA7-AFF6-C13F47CA10F6}" type="pres">
      <dgm:prSet presAssocID="{1EA4FF5E-22CA-4105-B973-0EEB8BA963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1BFBD8-5221-4738-9AA1-A1F5EAF5DF5D}" type="pres">
      <dgm:prSet presAssocID="{C6554051-048C-469F-A2F8-58BAE5830A3D}" presName="parentText" presStyleLbl="node1" presStyleIdx="0" presStyleCnt="2" custLinFactNeighborX="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BF9AA-5579-4E6E-9974-DC512CDD9D06}" type="pres">
      <dgm:prSet presAssocID="{808EFFA9-2735-426B-87CD-AFF04E24A8E6}" presName="spacer" presStyleCnt="0"/>
      <dgm:spPr/>
    </dgm:pt>
    <dgm:pt modelId="{5E2D6A2F-3796-4102-8F53-C9FF91F087D1}" type="pres">
      <dgm:prSet presAssocID="{EB08C46A-E3D5-4D22-A745-963660D4DF1C}" presName="parentText" presStyleLbl="node1" presStyleIdx="1" presStyleCnt="2" custLinFactY="39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3CBDD-E42D-4A5C-9A00-A21444977D62}" type="presOf" srcId="{EB08C46A-E3D5-4D22-A745-963660D4DF1C}" destId="{5E2D6A2F-3796-4102-8F53-C9FF91F087D1}" srcOrd="0" destOrd="0" presId="urn:microsoft.com/office/officeart/2005/8/layout/vList2"/>
    <dgm:cxn modelId="{C6106005-1115-4442-9108-81BFF57D0DDB}" type="presOf" srcId="{C6554051-048C-469F-A2F8-58BAE5830A3D}" destId="{281BFBD8-5221-4738-9AA1-A1F5EAF5DF5D}" srcOrd="0" destOrd="0" presId="urn:microsoft.com/office/officeart/2005/8/layout/vList2"/>
    <dgm:cxn modelId="{8B3F9003-659B-4FE1-B355-0A690CE3FF6E}" type="presOf" srcId="{1EA4FF5E-22CA-4105-B973-0EEB8BA96362}" destId="{EE14DC2C-7F94-4BA7-AFF6-C13F47CA10F6}" srcOrd="0" destOrd="0" presId="urn:microsoft.com/office/officeart/2005/8/layout/vList2"/>
    <dgm:cxn modelId="{82F2071C-3A30-4186-9D2D-7F2527A7BD77}" srcId="{1EA4FF5E-22CA-4105-B973-0EEB8BA96362}" destId="{EB08C46A-E3D5-4D22-A745-963660D4DF1C}" srcOrd="1" destOrd="0" parTransId="{BB9C425F-03F6-4726-9643-33B6092C7644}" sibTransId="{4A8DB8AC-2C9D-4464-BB97-9C7E7FC10934}"/>
    <dgm:cxn modelId="{A2140229-6D32-45A2-90C2-50F07C97527E}" srcId="{1EA4FF5E-22CA-4105-B973-0EEB8BA96362}" destId="{C6554051-048C-469F-A2F8-58BAE5830A3D}" srcOrd="0" destOrd="0" parTransId="{66B2D88C-F6A9-4358-9BD6-D25541E146B1}" sibTransId="{808EFFA9-2735-426B-87CD-AFF04E24A8E6}"/>
    <dgm:cxn modelId="{8E6DE9E2-E227-41CD-ABC7-071EB469295E}" type="presParOf" srcId="{EE14DC2C-7F94-4BA7-AFF6-C13F47CA10F6}" destId="{281BFBD8-5221-4738-9AA1-A1F5EAF5DF5D}" srcOrd="0" destOrd="0" presId="urn:microsoft.com/office/officeart/2005/8/layout/vList2"/>
    <dgm:cxn modelId="{ECE11CA7-34C3-4B2A-BFD1-CC9BC542BCCD}" type="presParOf" srcId="{EE14DC2C-7F94-4BA7-AFF6-C13F47CA10F6}" destId="{D6DBF9AA-5579-4E6E-9974-DC512CDD9D06}" srcOrd="1" destOrd="0" presId="urn:microsoft.com/office/officeart/2005/8/layout/vList2"/>
    <dgm:cxn modelId="{13D22034-18D1-4D6C-9A08-60169B486782}" type="presParOf" srcId="{EE14DC2C-7F94-4BA7-AFF6-C13F47CA10F6}" destId="{5E2D6A2F-3796-4102-8F53-C9FF91F087D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2940D-BE8D-40D0-B8F6-9CC8FDBAFE3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464C9-8047-436A-B33A-9EB0BA810E9D}">
      <dgm:prSet custT="1"/>
      <dgm:spPr>
        <a:solidFill>
          <a:srgbClr val="F6A91E"/>
        </a:solidFill>
      </dgm:spPr>
      <dgm:t>
        <a:bodyPr/>
        <a:lstStyle/>
        <a:p>
          <a:pPr rtl="0"/>
          <a:r>
            <a:rPr lang="ru-RU" sz="1600" b="1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Программа учебной практики</a:t>
          </a:r>
          <a:endParaRPr lang="ru-RU" sz="1600" b="1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9FACB628-F0BB-4FEB-B1BF-147B0C051064}" type="parTrans" cxnId="{35D457FD-B6F3-4C5F-A200-62C36A6C674E}">
      <dgm:prSet/>
      <dgm:spPr/>
      <dgm:t>
        <a:bodyPr/>
        <a:lstStyle/>
        <a:p>
          <a:endParaRPr lang="ru-RU"/>
        </a:p>
      </dgm:t>
    </dgm:pt>
    <dgm:pt modelId="{957268CF-E3A4-4E0A-96C7-FB4CA7F3484F}" type="sibTrans" cxnId="{35D457FD-B6F3-4C5F-A200-62C36A6C674E}">
      <dgm:prSet/>
      <dgm:spPr/>
      <dgm:t>
        <a:bodyPr/>
        <a:lstStyle/>
        <a:p>
          <a:endParaRPr lang="ru-RU"/>
        </a:p>
      </dgm:t>
    </dgm:pt>
    <dgm:pt modelId="{FFA93193-E5A1-4A5F-8804-3A9241C67278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600" b="1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Программа производственной практики</a:t>
          </a:r>
          <a:endParaRPr lang="ru-RU" sz="1600" b="1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0E377ACB-440C-4B53-92B9-5206C56E1D68}" type="parTrans" cxnId="{EC455E0C-1DC3-4580-B2A9-021A27F47328}">
      <dgm:prSet/>
      <dgm:spPr/>
      <dgm:t>
        <a:bodyPr/>
        <a:lstStyle/>
        <a:p>
          <a:endParaRPr lang="ru-RU"/>
        </a:p>
      </dgm:t>
    </dgm:pt>
    <dgm:pt modelId="{D552922A-5692-4845-BE2E-26D9585CCC92}" type="sibTrans" cxnId="{EC455E0C-1DC3-4580-B2A9-021A27F47328}">
      <dgm:prSet/>
      <dgm:spPr/>
      <dgm:t>
        <a:bodyPr/>
        <a:lstStyle/>
        <a:p>
          <a:endParaRPr lang="ru-RU"/>
        </a:p>
      </dgm:t>
    </dgm:pt>
    <dgm:pt modelId="{DC994262-0575-49A7-A32F-A8429ED72892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600" b="1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График учебного процесса</a:t>
          </a:r>
          <a:endParaRPr lang="ru-RU" sz="1600" b="1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AE98F0A9-0791-436C-B704-678D1F9AF1BB}" type="parTrans" cxnId="{BAC6E3B0-6D33-4992-A6C3-46F9AABD41AE}">
      <dgm:prSet/>
      <dgm:spPr/>
      <dgm:t>
        <a:bodyPr/>
        <a:lstStyle/>
        <a:p>
          <a:endParaRPr lang="ru-RU"/>
        </a:p>
      </dgm:t>
    </dgm:pt>
    <dgm:pt modelId="{664B2F12-12E4-48E7-B210-D8AA9E4FF292}" type="sibTrans" cxnId="{BAC6E3B0-6D33-4992-A6C3-46F9AABD41AE}">
      <dgm:prSet/>
      <dgm:spPr/>
      <dgm:t>
        <a:bodyPr/>
        <a:lstStyle/>
        <a:p>
          <a:endParaRPr lang="ru-RU"/>
        </a:p>
      </dgm:t>
    </dgm:pt>
    <dgm:pt modelId="{504942BE-EAF5-4DD4-B660-C19A20FD5DD3}" type="pres">
      <dgm:prSet presAssocID="{AC02940D-BE8D-40D0-B8F6-9CC8FDBAFE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B3C9D-9399-4E81-9DD5-3EC453A341BB}" type="pres">
      <dgm:prSet presAssocID="{F1B464C9-8047-436A-B33A-9EB0BA810E9D}" presName="linNode" presStyleCnt="0"/>
      <dgm:spPr/>
    </dgm:pt>
    <dgm:pt modelId="{EA2DA202-4CEA-4C86-9FA8-74EE621B2967}" type="pres">
      <dgm:prSet presAssocID="{F1B464C9-8047-436A-B33A-9EB0BA810E9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D0A7D-DE0A-4242-A6E1-3A031D5F3ADA}" type="pres">
      <dgm:prSet presAssocID="{957268CF-E3A4-4E0A-96C7-FB4CA7F3484F}" presName="sp" presStyleCnt="0"/>
      <dgm:spPr/>
    </dgm:pt>
    <dgm:pt modelId="{3248C1E3-D35C-42F8-B7D8-02D41DEFFB95}" type="pres">
      <dgm:prSet presAssocID="{FFA93193-E5A1-4A5F-8804-3A9241C67278}" presName="linNode" presStyleCnt="0"/>
      <dgm:spPr/>
    </dgm:pt>
    <dgm:pt modelId="{94277748-5467-4D07-A4E3-896D29195BFE}" type="pres">
      <dgm:prSet presAssocID="{FFA93193-E5A1-4A5F-8804-3A9241C6727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ED708-8829-46AE-862C-0CEA0D9B90EC}" type="pres">
      <dgm:prSet presAssocID="{D552922A-5692-4845-BE2E-26D9585CCC92}" presName="sp" presStyleCnt="0"/>
      <dgm:spPr/>
    </dgm:pt>
    <dgm:pt modelId="{D62EF963-684F-49D4-8AF4-4568BA2E5ACD}" type="pres">
      <dgm:prSet presAssocID="{DC994262-0575-49A7-A32F-A8429ED72892}" presName="linNode" presStyleCnt="0"/>
      <dgm:spPr/>
    </dgm:pt>
    <dgm:pt modelId="{5736DD77-F667-4298-956D-489B42CF36CC}" type="pres">
      <dgm:prSet presAssocID="{DC994262-0575-49A7-A32F-A8429ED7289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457FD-B6F3-4C5F-A200-62C36A6C674E}" srcId="{AC02940D-BE8D-40D0-B8F6-9CC8FDBAFE31}" destId="{F1B464C9-8047-436A-B33A-9EB0BA810E9D}" srcOrd="0" destOrd="0" parTransId="{9FACB628-F0BB-4FEB-B1BF-147B0C051064}" sibTransId="{957268CF-E3A4-4E0A-96C7-FB4CA7F3484F}"/>
    <dgm:cxn modelId="{B25C81D2-0CFF-4D51-B2AB-2BDC5401B4C9}" type="presOf" srcId="{AC02940D-BE8D-40D0-B8F6-9CC8FDBAFE31}" destId="{504942BE-EAF5-4DD4-B660-C19A20FD5DD3}" srcOrd="0" destOrd="0" presId="urn:microsoft.com/office/officeart/2005/8/layout/vList5"/>
    <dgm:cxn modelId="{B2954055-15A0-4EF4-8DC2-4ABA93C29796}" type="presOf" srcId="{F1B464C9-8047-436A-B33A-9EB0BA810E9D}" destId="{EA2DA202-4CEA-4C86-9FA8-74EE621B2967}" srcOrd="0" destOrd="0" presId="urn:microsoft.com/office/officeart/2005/8/layout/vList5"/>
    <dgm:cxn modelId="{EC455E0C-1DC3-4580-B2A9-021A27F47328}" srcId="{AC02940D-BE8D-40D0-B8F6-9CC8FDBAFE31}" destId="{FFA93193-E5A1-4A5F-8804-3A9241C67278}" srcOrd="1" destOrd="0" parTransId="{0E377ACB-440C-4B53-92B9-5206C56E1D68}" sibTransId="{D552922A-5692-4845-BE2E-26D9585CCC92}"/>
    <dgm:cxn modelId="{2FDDD7AC-942E-47A9-BF77-0ED35D80D55C}" type="presOf" srcId="{DC994262-0575-49A7-A32F-A8429ED72892}" destId="{5736DD77-F667-4298-956D-489B42CF36CC}" srcOrd="0" destOrd="0" presId="urn:microsoft.com/office/officeart/2005/8/layout/vList5"/>
    <dgm:cxn modelId="{3015D59D-D45B-4572-8952-DE8FC596BCB2}" type="presOf" srcId="{FFA93193-E5A1-4A5F-8804-3A9241C67278}" destId="{94277748-5467-4D07-A4E3-896D29195BFE}" srcOrd="0" destOrd="0" presId="urn:microsoft.com/office/officeart/2005/8/layout/vList5"/>
    <dgm:cxn modelId="{BAC6E3B0-6D33-4992-A6C3-46F9AABD41AE}" srcId="{AC02940D-BE8D-40D0-B8F6-9CC8FDBAFE31}" destId="{DC994262-0575-49A7-A32F-A8429ED72892}" srcOrd="2" destOrd="0" parTransId="{AE98F0A9-0791-436C-B704-678D1F9AF1BB}" sibTransId="{664B2F12-12E4-48E7-B210-D8AA9E4FF292}"/>
    <dgm:cxn modelId="{3A1FB037-D10A-4BE9-9001-B022B99E9776}" type="presParOf" srcId="{504942BE-EAF5-4DD4-B660-C19A20FD5DD3}" destId="{980B3C9D-9399-4E81-9DD5-3EC453A341BB}" srcOrd="0" destOrd="0" presId="urn:microsoft.com/office/officeart/2005/8/layout/vList5"/>
    <dgm:cxn modelId="{16CB0CC5-DFD1-4F77-8E6F-338A95907AB9}" type="presParOf" srcId="{980B3C9D-9399-4E81-9DD5-3EC453A341BB}" destId="{EA2DA202-4CEA-4C86-9FA8-74EE621B2967}" srcOrd="0" destOrd="0" presId="urn:microsoft.com/office/officeart/2005/8/layout/vList5"/>
    <dgm:cxn modelId="{0979E53D-5654-492E-B91D-0BEDC520DA28}" type="presParOf" srcId="{504942BE-EAF5-4DD4-B660-C19A20FD5DD3}" destId="{65CD0A7D-DE0A-4242-A6E1-3A031D5F3ADA}" srcOrd="1" destOrd="0" presId="urn:microsoft.com/office/officeart/2005/8/layout/vList5"/>
    <dgm:cxn modelId="{056973A6-C978-43F6-8DDD-CF04F2F4657C}" type="presParOf" srcId="{504942BE-EAF5-4DD4-B660-C19A20FD5DD3}" destId="{3248C1E3-D35C-42F8-B7D8-02D41DEFFB95}" srcOrd="2" destOrd="0" presId="urn:microsoft.com/office/officeart/2005/8/layout/vList5"/>
    <dgm:cxn modelId="{DF75DC26-8557-4F13-A9E1-6665642FDA23}" type="presParOf" srcId="{3248C1E3-D35C-42F8-B7D8-02D41DEFFB95}" destId="{94277748-5467-4D07-A4E3-896D29195BFE}" srcOrd="0" destOrd="0" presId="urn:microsoft.com/office/officeart/2005/8/layout/vList5"/>
    <dgm:cxn modelId="{DD2CDEE3-2640-4186-8815-A895525CEE2D}" type="presParOf" srcId="{504942BE-EAF5-4DD4-B660-C19A20FD5DD3}" destId="{696ED708-8829-46AE-862C-0CEA0D9B90EC}" srcOrd="3" destOrd="0" presId="urn:microsoft.com/office/officeart/2005/8/layout/vList5"/>
    <dgm:cxn modelId="{58D0D7DF-7D61-456C-811A-98AEDE40DDBB}" type="presParOf" srcId="{504942BE-EAF5-4DD4-B660-C19A20FD5DD3}" destId="{D62EF963-684F-49D4-8AF4-4568BA2E5ACD}" srcOrd="4" destOrd="0" presId="urn:microsoft.com/office/officeart/2005/8/layout/vList5"/>
    <dgm:cxn modelId="{D91F635D-6DFF-4D0B-AD50-F1F361884ED8}" type="presParOf" srcId="{D62EF963-684F-49D4-8AF4-4568BA2E5ACD}" destId="{5736DD77-F667-4298-956D-489B42CF36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99B6C-E511-4A29-8E76-0D1EE151DBE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8EF9996-80BC-43F5-949C-C3277745511D}">
      <dgm:prSet custT="1"/>
      <dgm:spPr/>
      <dgm:t>
        <a:bodyPr/>
        <a:lstStyle/>
        <a:p>
          <a:pPr rtl="0"/>
          <a:r>
            <a:rPr lang="ru-RU" sz="1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Виды практики</a:t>
          </a:r>
          <a:endParaRPr lang="ru-RU" sz="1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Arial" panose="020B0604020202020204" pitchFamily="34" charset="0"/>
          </a:endParaRPr>
        </a:p>
      </dgm:t>
    </dgm:pt>
    <dgm:pt modelId="{66CF960F-BDD3-4189-8F54-45CEDBA519FB}" type="parTrans" cxnId="{0B468C62-454D-43D0-9C86-870DDF36ED24}">
      <dgm:prSet/>
      <dgm:spPr/>
      <dgm:t>
        <a:bodyPr/>
        <a:lstStyle/>
        <a:p>
          <a:endParaRPr lang="ru-RU"/>
        </a:p>
      </dgm:t>
    </dgm:pt>
    <dgm:pt modelId="{31EE6054-35DB-4853-9BC6-A82BF80FF4D6}" type="sibTrans" cxnId="{0B468C62-454D-43D0-9C86-870DDF36ED24}">
      <dgm:prSet/>
      <dgm:spPr/>
      <dgm:t>
        <a:bodyPr/>
        <a:lstStyle/>
        <a:p>
          <a:endParaRPr lang="ru-RU"/>
        </a:p>
      </dgm:t>
    </dgm:pt>
    <dgm:pt modelId="{838B7231-13EA-454D-BBE0-51C6A6AC5064}">
      <dgm:prSet custT="1"/>
      <dgm:spPr/>
      <dgm:t>
        <a:bodyPr/>
        <a:lstStyle/>
        <a:p>
          <a:pPr rtl="0"/>
          <a:r>
            <a:rPr lang="ru-RU" sz="1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Сроки практики</a:t>
          </a:r>
          <a:endParaRPr lang="ru-RU" sz="1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Arial" panose="020B0604020202020204" pitchFamily="34" charset="0"/>
          </a:endParaRPr>
        </a:p>
      </dgm:t>
    </dgm:pt>
    <dgm:pt modelId="{80D1E9EF-CE0D-4869-A0AD-C28E383391B5}" type="parTrans" cxnId="{8BCAEA9D-347B-4751-A12B-E93B34CD5F56}">
      <dgm:prSet/>
      <dgm:spPr/>
      <dgm:t>
        <a:bodyPr/>
        <a:lstStyle/>
        <a:p>
          <a:endParaRPr lang="ru-RU"/>
        </a:p>
      </dgm:t>
    </dgm:pt>
    <dgm:pt modelId="{3C012FBF-3A05-4DDA-9743-2F5D04DCA2CF}" type="sibTrans" cxnId="{8BCAEA9D-347B-4751-A12B-E93B34CD5F56}">
      <dgm:prSet/>
      <dgm:spPr/>
      <dgm:t>
        <a:bodyPr/>
        <a:lstStyle/>
        <a:p>
          <a:endParaRPr lang="ru-RU"/>
        </a:p>
      </dgm:t>
    </dgm:pt>
    <dgm:pt modelId="{7AA90017-996F-42A6-9777-81A7D6146548}">
      <dgm:prSet custT="1"/>
      <dgm:spPr>
        <a:ln>
          <a:noFill/>
        </a:ln>
      </dgm:spPr>
      <dgm:t>
        <a:bodyPr/>
        <a:lstStyle/>
        <a:p>
          <a:pPr rtl="0"/>
          <a:r>
            <a:rPr lang="ru-RU" sz="1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Несоответствие должности и ФИО подписанта на первой и последней страницах</a:t>
          </a:r>
          <a:endParaRPr lang="ru-RU" sz="1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Arial" panose="020B0604020202020204" pitchFamily="34" charset="0"/>
          </a:endParaRPr>
        </a:p>
      </dgm:t>
    </dgm:pt>
    <dgm:pt modelId="{A1B406F0-7C43-4ED0-9827-F206F14F232C}" type="parTrans" cxnId="{32D43FE3-565E-4BE4-8578-80725D9FF8F7}">
      <dgm:prSet/>
      <dgm:spPr/>
      <dgm:t>
        <a:bodyPr/>
        <a:lstStyle/>
        <a:p>
          <a:endParaRPr lang="ru-RU"/>
        </a:p>
      </dgm:t>
    </dgm:pt>
    <dgm:pt modelId="{A297A733-9DE3-45D6-AEB8-D3473917F9E7}" type="sibTrans" cxnId="{32D43FE3-565E-4BE4-8578-80725D9FF8F7}">
      <dgm:prSet/>
      <dgm:spPr/>
      <dgm:t>
        <a:bodyPr/>
        <a:lstStyle/>
        <a:p>
          <a:endParaRPr lang="ru-RU"/>
        </a:p>
      </dgm:t>
    </dgm:pt>
    <dgm:pt modelId="{21FA5F6A-D935-4FE5-B858-C3BAD02DF29C}">
      <dgm:prSet custT="1"/>
      <dgm:spPr/>
      <dgm:t>
        <a:bodyPr/>
        <a:lstStyle/>
        <a:p>
          <a:pPr rtl="0"/>
          <a:r>
            <a:rPr lang="ru-RU" sz="1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Несоответствие документа дающего право подписи (Устав, доверенность)</a:t>
          </a:r>
          <a:endParaRPr lang="ru-RU" sz="1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Arial" panose="020B0604020202020204" pitchFamily="34" charset="0"/>
          </a:endParaRPr>
        </a:p>
      </dgm:t>
    </dgm:pt>
    <dgm:pt modelId="{9FFC0466-7459-44B2-BB0A-ABC8D41ECC08}" type="parTrans" cxnId="{4F84F50A-54D0-4C1E-9DB7-BC4237295524}">
      <dgm:prSet/>
      <dgm:spPr/>
      <dgm:t>
        <a:bodyPr/>
        <a:lstStyle/>
        <a:p>
          <a:endParaRPr lang="ru-RU"/>
        </a:p>
      </dgm:t>
    </dgm:pt>
    <dgm:pt modelId="{BA5FFD53-031D-46E0-9F81-C3AC7087B36C}" type="sibTrans" cxnId="{4F84F50A-54D0-4C1E-9DB7-BC4237295524}">
      <dgm:prSet/>
      <dgm:spPr/>
      <dgm:t>
        <a:bodyPr/>
        <a:lstStyle/>
        <a:p>
          <a:endParaRPr lang="ru-RU"/>
        </a:p>
      </dgm:t>
    </dgm:pt>
    <dgm:pt modelId="{720E9D30-B170-4591-9EDC-CD5B6F2B710E}">
      <dgm:prSet custT="1"/>
      <dgm:spPr/>
      <dgm:t>
        <a:bodyPr/>
        <a:lstStyle/>
        <a:p>
          <a:pPr rtl="0"/>
          <a:r>
            <a:rPr lang="ru-RU" sz="1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Несоответствие названия профильной организации на первой и последней страницах</a:t>
          </a:r>
          <a:endParaRPr lang="ru-RU" sz="1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Arial" panose="020B0604020202020204" pitchFamily="34" charset="0"/>
          </a:endParaRPr>
        </a:p>
      </dgm:t>
    </dgm:pt>
    <dgm:pt modelId="{00E2AB40-5B4F-4A97-843A-3F4D6C7D1781}" type="parTrans" cxnId="{CC153A4F-0097-40C7-9D4A-C4B748B12B8A}">
      <dgm:prSet/>
      <dgm:spPr/>
      <dgm:t>
        <a:bodyPr/>
        <a:lstStyle/>
        <a:p>
          <a:endParaRPr lang="ru-RU"/>
        </a:p>
      </dgm:t>
    </dgm:pt>
    <dgm:pt modelId="{B37CA279-1CAC-43DC-A26D-F825395BFE9F}" type="sibTrans" cxnId="{CC153A4F-0097-40C7-9D4A-C4B748B12B8A}">
      <dgm:prSet/>
      <dgm:spPr/>
      <dgm:t>
        <a:bodyPr/>
        <a:lstStyle/>
        <a:p>
          <a:endParaRPr lang="ru-RU"/>
        </a:p>
      </dgm:t>
    </dgm:pt>
    <dgm:pt modelId="{91108DBF-AE8B-48B3-B104-7E953CEC730A}" type="pres">
      <dgm:prSet presAssocID="{BD399B6C-E511-4A29-8E76-0D1EE151DB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A50D09-2479-41B6-9F71-22DBF8512F96}" type="pres">
      <dgm:prSet presAssocID="{E8EF9996-80BC-43F5-949C-C3277745511D}" presName="root" presStyleCnt="0"/>
      <dgm:spPr/>
    </dgm:pt>
    <dgm:pt modelId="{6DD5F6BF-422A-4213-B8EB-6798C4CA97B8}" type="pres">
      <dgm:prSet presAssocID="{E8EF9996-80BC-43F5-949C-C3277745511D}" presName="rootComposite" presStyleCnt="0"/>
      <dgm:spPr/>
    </dgm:pt>
    <dgm:pt modelId="{D12E6979-0DF2-4308-B6FB-0FF3ED844C30}" type="pres">
      <dgm:prSet presAssocID="{E8EF9996-80BC-43F5-949C-C3277745511D}" presName="rootText" presStyleLbl="node1" presStyleIdx="0" presStyleCnt="5" custScaleX="127111" custScaleY="145026"/>
      <dgm:spPr/>
      <dgm:t>
        <a:bodyPr/>
        <a:lstStyle/>
        <a:p>
          <a:endParaRPr lang="ru-RU"/>
        </a:p>
      </dgm:t>
    </dgm:pt>
    <dgm:pt modelId="{FFDAE19D-9371-43AC-81B8-6EAC0707511B}" type="pres">
      <dgm:prSet presAssocID="{E8EF9996-80BC-43F5-949C-C3277745511D}" presName="rootConnector" presStyleLbl="node1" presStyleIdx="0" presStyleCnt="5"/>
      <dgm:spPr/>
      <dgm:t>
        <a:bodyPr/>
        <a:lstStyle/>
        <a:p>
          <a:endParaRPr lang="ru-RU"/>
        </a:p>
      </dgm:t>
    </dgm:pt>
    <dgm:pt modelId="{48E1C998-D76D-458B-A43D-7172C890E0D3}" type="pres">
      <dgm:prSet presAssocID="{E8EF9996-80BC-43F5-949C-C3277745511D}" presName="childShape" presStyleCnt="0"/>
      <dgm:spPr/>
    </dgm:pt>
    <dgm:pt modelId="{3ADD157D-C541-479C-AD7D-1A74086FFBA0}" type="pres">
      <dgm:prSet presAssocID="{838B7231-13EA-454D-BBE0-51C6A6AC5064}" presName="root" presStyleCnt="0"/>
      <dgm:spPr/>
    </dgm:pt>
    <dgm:pt modelId="{41A51F31-CDB6-4CE7-95DA-8552B247C70D}" type="pres">
      <dgm:prSet presAssocID="{838B7231-13EA-454D-BBE0-51C6A6AC5064}" presName="rootComposite" presStyleCnt="0"/>
      <dgm:spPr/>
    </dgm:pt>
    <dgm:pt modelId="{339DC76B-21A3-43FC-8B48-83FD1C4799D7}" type="pres">
      <dgm:prSet presAssocID="{838B7231-13EA-454D-BBE0-51C6A6AC5064}" presName="rootText" presStyleLbl="node1" presStyleIdx="1" presStyleCnt="5" custScaleX="127111" custScaleY="145026"/>
      <dgm:spPr/>
      <dgm:t>
        <a:bodyPr/>
        <a:lstStyle/>
        <a:p>
          <a:endParaRPr lang="ru-RU"/>
        </a:p>
      </dgm:t>
    </dgm:pt>
    <dgm:pt modelId="{B459F22B-835E-4B97-8F37-F3F21A87D384}" type="pres">
      <dgm:prSet presAssocID="{838B7231-13EA-454D-BBE0-51C6A6AC5064}" presName="rootConnector" presStyleLbl="node1" presStyleIdx="1" presStyleCnt="5"/>
      <dgm:spPr/>
      <dgm:t>
        <a:bodyPr/>
        <a:lstStyle/>
        <a:p>
          <a:endParaRPr lang="ru-RU"/>
        </a:p>
      </dgm:t>
    </dgm:pt>
    <dgm:pt modelId="{6A3540A2-A001-406F-8B32-B634F133C46B}" type="pres">
      <dgm:prSet presAssocID="{838B7231-13EA-454D-BBE0-51C6A6AC5064}" presName="childShape" presStyleCnt="0"/>
      <dgm:spPr/>
    </dgm:pt>
    <dgm:pt modelId="{8FD96F1D-A3E2-459F-8C0C-AAC05AF697EE}" type="pres">
      <dgm:prSet presAssocID="{7AA90017-996F-42A6-9777-81A7D6146548}" presName="root" presStyleCnt="0"/>
      <dgm:spPr/>
    </dgm:pt>
    <dgm:pt modelId="{552B123F-9AA4-4932-9657-6C22D8748D3B}" type="pres">
      <dgm:prSet presAssocID="{7AA90017-996F-42A6-9777-81A7D6146548}" presName="rootComposite" presStyleCnt="0"/>
      <dgm:spPr/>
    </dgm:pt>
    <dgm:pt modelId="{06D6B822-C15E-42FE-B146-0D4B082CAD43}" type="pres">
      <dgm:prSet presAssocID="{7AA90017-996F-42A6-9777-81A7D6146548}" presName="rootText" presStyleLbl="node1" presStyleIdx="2" presStyleCnt="5" custScaleX="127111" custScaleY="145026"/>
      <dgm:spPr/>
      <dgm:t>
        <a:bodyPr/>
        <a:lstStyle/>
        <a:p>
          <a:endParaRPr lang="ru-RU"/>
        </a:p>
      </dgm:t>
    </dgm:pt>
    <dgm:pt modelId="{1C11A431-E48E-483A-95C8-1A7D133DD72F}" type="pres">
      <dgm:prSet presAssocID="{7AA90017-996F-42A6-9777-81A7D6146548}" presName="rootConnector" presStyleLbl="node1" presStyleIdx="2" presStyleCnt="5"/>
      <dgm:spPr/>
      <dgm:t>
        <a:bodyPr/>
        <a:lstStyle/>
        <a:p>
          <a:endParaRPr lang="ru-RU"/>
        </a:p>
      </dgm:t>
    </dgm:pt>
    <dgm:pt modelId="{F2AAA77D-F44E-4017-939B-F93C24A3D942}" type="pres">
      <dgm:prSet presAssocID="{7AA90017-996F-42A6-9777-81A7D6146548}" presName="childShape" presStyleCnt="0"/>
      <dgm:spPr/>
    </dgm:pt>
    <dgm:pt modelId="{21FC83DA-5BFE-4361-B9F0-D822B5F3B0CC}" type="pres">
      <dgm:prSet presAssocID="{21FA5F6A-D935-4FE5-B858-C3BAD02DF29C}" presName="root" presStyleCnt="0"/>
      <dgm:spPr/>
    </dgm:pt>
    <dgm:pt modelId="{09A2F12B-9DBD-49BF-B7DD-2B43FBEFD54F}" type="pres">
      <dgm:prSet presAssocID="{21FA5F6A-D935-4FE5-B858-C3BAD02DF29C}" presName="rootComposite" presStyleCnt="0"/>
      <dgm:spPr/>
    </dgm:pt>
    <dgm:pt modelId="{251F3524-CA4F-47C7-AA02-4FA63F1F0F59}" type="pres">
      <dgm:prSet presAssocID="{21FA5F6A-D935-4FE5-B858-C3BAD02DF29C}" presName="rootText" presStyleLbl="node1" presStyleIdx="3" presStyleCnt="5" custScaleX="127111" custScaleY="145026"/>
      <dgm:spPr/>
      <dgm:t>
        <a:bodyPr/>
        <a:lstStyle/>
        <a:p>
          <a:endParaRPr lang="ru-RU"/>
        </a:p>
      </dgm:t>
    </dgm:pt>
    <dgm:pt modelId="{D438D799-AE30-42B9-94EB-AF4AC82769FE}" type="pres">
      <dgm:prSet presAssocID="{21FA5F6A-D935-4FE5-B858-C3BAD02DF29C}" presName="rootConnector" presStyleLbl="node1" presStyleIdx="3" presStyleCnt="5"/>
      <dgm:spPr/>
      <dgm:t>
        <a:bodyPr/>
        <a:lstStyle/>
        <a:p>
          <a:endParaRPr lang="ru-RU"/>
        </a:p>
      </dgm:t>
    </dgm:pt>
    <dgm:pt modelId="{C6CC77C3-C6A4-419C-A86D-B53381FCBF9A}" type="pres">
      <dgm:prSet presAssocID="{21FA5F6A-D935-4FE5-B858-C3BAD02DF29C}" presName="childShape" presStyleCnt="0"/>
      <dgm:spPr/>
    </dgm:pt>
    <dgm:pt modelId="{EA8DD8A4-4950-4FD9-92E0-4BC3BC0019D3}" type="pres">
      <dgm:prSet presAssocID="{720E9D30-B170-4591-9EDC-CD5B6F2B710E}" presName="root" presStyleCnt="0"/>
      <dgm:spPr/>
    </dgm:pt>
    <dgm:pt modelId="{44DA1DFA-B7DE-4857-BDF3-85ADE1C74171}" type="pres">
      <dgm:prSet presAssocID="{720E9D30-B170-4591-9EDC-CD5B6F2B710E}" presName="rootComposite" presStyleCnt="0"/>
      <dgm:spPr/>
    </dgm:pt>
    <dgm:pt modelId="{65D86EE4-F1F5-4A39-931B-9F464CC73E1F}" type="pres">
      <dgm:prSet presAssocID="{720E9D30-B170-4591-9EDC-CD5B6F2B710E}" presName="rootText" presStyleLbl="node1" presStyleIdx="4" presStyleCnt="5" custScaleX="127111" custScaleY="145026"/>
      <dgm:spPr/>
      <dgm:t>
        <a:bodyPr/>
        <a:lstStyle/>
        <a:p>
          <a:endParaRPr lang="ru-RU"/>
        </a:p>
      </dgm:t>
    </dgm:pt>
    <dgm:pt modelId="{96A75ECE-639B-4EA6-8807-06703C1AB048}" type="pres">
      <dgm:prSet presAssocID="{720E9D30-B170-4591-9EDC-CD5B6F2B710E}" presName="rootConnector" presStyleLbl="node1" presStyleIdx="4" presStyleCnt="5"/>
      <dgm:spPr/>
      <dgm:t>
        <a:bodyPr/>
        <a:lstStyle/>
        <a:p>
          <a:endParaRPr lang="ru-RU"/>
        </a:p>
      </dgm:t>
    </dgm:pt>
    <dgm:pt modelId="{547A29C4-88BC-49A4-BB21-084B882AA5D8}" type="pres">
      <dgm:prSet presAssocID="{720E9D30-B170-4591-9EDC-CD5B6F2B710E}" presName="childShape" presStyleCnt="0"/>
      <dgm:spPr/>
    </dgm:pt>
  </dgm:ptLst>
  <dgm:cxnLst>
    <dgm:cxn modelId="{47974897-23F1-4953-AA6F-4ACABB0C7CD0}" type="presOf" srcId="{21FA5F6A-D935-4FE5-B858-C3BAD02DF29C}" destId="{D438D799-AE30-42B9-94EB-AF4AC82769FE}" srcOrd="1" destOrd="0" presId="urn:microsoft.com/office/officeart/2005/8/layout/hierarchy3"/>
    <dgm:cxn modelId="{CC153A4F-0097-40C7-9D4A-C4B748B12B8A}" srcId="{BD399B6C-E511-4A29-8E76-0D1EE151DBE5}" destId="{720E9D30-B170-4591-9EDC-CD5B6F2B710E}" srcOrd="4" destOrd="0" parTransId="{00E2AB40-5B4F-4A97-843A-3F4D6C7D1781}" sibTransId="{B37CA279-1CAC-43DC-A26D-F825395BFE9F}"/>
    <dgm:cxn modelId="{0B468C62-454D-43D0-9C86-870DDF36ED24}" srcId="{BD399B6C-E511-4A29-8E76-0D1EE151DBE5}" destId="{E8EF9996-80BC-43F5-949C-C3277745511D}" srcOrd="0" destOrd="0" parTransId="{66CF960F-BDD3-4189-8F54-45CEDBA519FB}" sibTransId="{31EE6054-35DB-4853-9BC6-A82BF80FF4D6}"/>
    <dgm:cxn modelId="{FCA42AA6-1B0E-4431-A33F-78AE264EC8BB}" type="presOf" srcId="{BD399B6C-E511-4A29-8E76-0D1EE151DBE5}" destId="{91108DBF-AE8B-48B3-B104-7E953CEC730A}" srcOrd="0" destOrd="0" presId="urn:microsoft.com/office/officeart/2005/8/layout/hierarchy3"/>
    <dgm:cxn modelId="{CFB0B67F-4F7B-4D76-8A5B-C30A70036BAD}" type="presOf" srcId="{720E9D30-B170-4591-9EDC-CD5B6F2B710E}" destId="{96A75ECE-639B-4EA6-8807-06703C1AB048}" srcOrd="1" destOrd="0" presId="urn:microsoft.com/office/officeart/2005/8/layout/hierarchy3"/>
    <dgm:cxn modelId="{4F84F50A-54D0-4C1E-9DB7-BC4237295524}" srcId="{BD399B6C-E511-4A29-8E76-0D1EE151DBE5}" destId="{21FA5F6A-D935-4FE5-B858-C3BAD02DF29C}" srcOrd="3" destOrd="0" parTransId="{9FFC0466-7459-44B2-BB0A-ABC8D41ECC08}" sibTransId="{BA5FFD53-031D-46E0-9F81-C3AC7087B36C}"/>
    <dgm:cxn modelId="{1CB3D72D-C114-4D02-BBA8-4C0D2DD4CF32}" type="presOf" srcId="{720E9D30-B170-4591-9EDC-CD5B6F2B710E}" destId="{65D86EE4-F1F5-4A39-931B-9F464CC73E1F}" srcOrd="0" destOrd="0" presId="urn:microsoft.com/office/officeart/2005/8/layout/hierarchy3"/>
    <dgm:cxn modelId="{6DD01715-054B-49A3-9A5C-FB76B0813326}" type="presOf" srcId="{E8EF9996-80BC-43F5-949C-C3277745511D}" destId="{D12E6979-0DF2-4308-B6FB-0FF3ED844C30}" srcOrd="0" destOrd="0" presId="urn:microsoft.com/office/officeart/2005/8/layout/hierarchy3"/>
    <dgm:cxn modelId="{98A7AF67-EBBA-4C93-92A6-4985672B41CC}" type="presOf" srcId="{838B7231-13EA-454D-BBE0-51C6A6AC5064}" destId="{B459F22B-835E-4B97-8F37-F3F21A87D384}" srcOrd="1" destOrd="0" presId="urn:microsoft.com/office/officeart/2005/8/layout/hierarchy3"/>
    <dgm:cxn modelId="{A610E61A-C559-4843-8F20-8657CF21EC73}" type="presOf" srcId="{21FA5F6A-D935-4FE5-B858-C3BAD02DF29C}" destId="{251F3524-CA4F-47C7-AA02-4FA63F1F0F59}" srcOrd="0" destOrd="0" presId="urn:microsoft.com/office/officeart/2005/8/layout/hierarchy3"/>
    <dgm:cxn modelId="{6C12A675-3F53-4C99-87C1-1A670DC2AACE}" type="presOf" srcId="{E8EF9996-80BC-43F5-949C-C3277745511D}" destId="{FFDAE19D-9371-43AC-81B8-6EAC0707511B}" srcOrd="1" destOrd="0" presId="urn:microsoft.com/office/officeart/2005/8/layout/hierarchy3"/>
    <dgm:cxn modelId="{71FBAC36-FCCB-47E7-87F4-D542DA9AC00F}" type="presOf" srcId="{838B7231-13EA-454D-BBE0-51C6A6AC5064}" destId="{339DC76B-21A3-43FC-8B48-83FD1C4799D7}" srcOrd="0" destOrd="0" presId="urn:microsoft.com/office/officeart/2005/8/layout/hierarchy3"/>
    <dgm:cxn modelId="{8BCAEA9D-347B-4751-A12B-E93B34CD5F56}" srcId="{BD399B6C-E511-4A29-8E76-0D1EE151DBE5}" destId="{838B7231-13EA-454D-BBE0-51C6A6AC5064}" srcOrd="1" destOrd="0" parTransId="{80D1E9EF-CE0D-4869-A0AD-C28E383391B5}" sibTransId="{3C012FBF-3A05-4DDA-9743-2F5D04DCA2CF}"/>
    <dgm:cxn modelId="{39BB182C-9C3C-4087-87CF-45A3F057611B}" type="presOf" srcId="{7AA90017-996F-42A6-9777-81A7D6146548}" destId="{1C11A431-E48E-483A-95C8-1A7D133DD72F}" srcOrd="1" destOrd="0" presId="urn:microsoft.com/office/officeart/2005/8/layout/hierarchy3"/>
    <dgm:cxn modelId="{3EF16EFF-8731-4AE9-8D7A-033EFB92F9F5}" type="presOf" srcId="{7AA90017-996F-42A6-9777-81A7D6146548}" destId="{06D6B822-C15E-42FE-B146-0D4B082CAD43}" srcOrd="0" destOrd="0" presId="urn:microsoft.com/office/officeart/2005/8/layout/hierarchy3"/>
    <dgm:cxn modelId="{32D43FE3-565E-4BE4-8578-80725D9FF8F7}" srcId="{BD399B6C-E511-4A29-8E76-0D1EE151DBE5}" destId="{7AA90017-996F-42A6-9777-81A7D6146548}" srcOrd="2" destOrd="0" parTransId="{A1B406F0-7C43-4ED0-9827-F206F14F232C}" sibTransId="{A297A733-9DE3-45D6-AEB8-D3473917F9E7}"/>
    <dgm:cxn modelId="{3F6C079E-4C8B-4373-87A7-897D571C7A3D}" type="presParOf" srcId="{91108DBF-AE8B-48B3-B104-7E953CEC730A}" destId="{60A50D09-2479-41B6-9F71-22DBF8512F96}" srcOrd="0" destOrd="0" presId="urn:microsoft.com/office/officeart/2005/8/layout/hierarchy3"/>
    <dgm:cxn modelId="{3F707F69-A408-4B5C-AE0C-3D85ED9DD512}" type="presParOf" srcId="{60A50D09-2479-41B6-9F71-22DBF8512F96}" destId="{6DD5F6BF-422A-4213-B8EB-6798C4CA97B8}" srcOrd="0" destOrd="0" presId="urn:microsoft.com/office/officeart/2005/8/layout/hierarchy3"/>
    <dgm:cxn modelId="{B3584401-DF7F-414D-9E36-B6BFF06653E5}" type="presParOf" srcId="{6DD5F6BF-422A-4213-B8EB-6798C4CA97B8}" destId="{D12E6979-0DF2-4308-B6FB-0FF3ED844C30}" srcOrd="0" destOrd="0" presId="urn:microsoft.com/office/officeart/2005/8/layout/hierarchy3"/>
    <dgm:cxn modelId="{D478C9E6-2D3C-4051-A8D5-2F655D8F0645}" type="presParOf" srcId="{6DD5F6BF-422A-4213-B8EB-6798C4CA97B8}" destId="{FFDAE19D-9371-43AC-81B8-6EAC0707511B}" srcOrd="1" destOrd="0" presId="urn:microsoft.com/office/officeart/2005/8/layout/hierarchy3"/>
    <dgm:cxn modelId="{9226C08E-952D-4F5B-9ECB-2C4A138D59D2}" type="presParOf" srcId="{60A50D09-2479-41B6-9F71-22DBF8512F96}" destId="{48E1C998-D76D-458B-A43D-7172C890E0D3}" srcOrd="1" destOrd="0" presId="urn:microsoft.com/office/officeart/2005/8/layout/hierarchy3"/>
    <dgm:cxn modelId="{E818CE1A-0AB7-4A26-9E26-BC021787F13F}" type="presParOf" srcId="{91108DBF-AE8B-48B3-B104-7E953CEC730A}" destId="{3ADD157D-C541-479C-AD7D-1A74086FFBA0}" srcOrd="1" destOrd="0" presId="urn:microsoft.com/office/officeart/2005/8/layout/hierarchy3"/>
    <dgm:cxn modelId="{73D40723-9CB7-4427-BF5A-F6BB400F4526}" type="presParOf" srcId="{3ADD157D-C541-479C-AD7D-1A74086FFBA0}" destId="{41A51F31-CDB6-4CE7-95DA-8552B247C70D}" srcOrd="0" destOrd="0" presId="urn:microsoft.com/office/officeart/2005/8/layout/hierarchy3"/>
    <dgm:cxn modelId="{E9E44593-0415-48FB-8DC1-30FF6D9DC0A1}" type="presParOf" srcId="{41A51F31-CDB6-4CE7-95DA-8552B247C70D}" destId="{339DC76B-21A3-43FC-8B48-83FD1C4799D7}" srcOrd="0" destOrd="0" presId="urn:microsoft.com/office/officeart/2005/8/layout/hierarchy3"/>
    <dgm:cxn modelId="{BD6A1D3C-A6BB-45FA-B980-BCDB29A30459}" type="presParOf" srcId="{41A51F31-CDB6-4CE7-95DA-8552B247C70D}" destId="{B459F22B-835E-4B97-8F37-F3F21A87D384}" srcOrd="1" destOrd="0" presId="urn:microsoft.com/office/officeart/2005/8/layout/hierarchy3"/>
    <dgm:cxn modelId="{DC3CCCAA-C970-4E3B-BC34-CC932A24180B}" type="presParOf" srcId="{3ADD157D-C541-479C-AD7D-1A74086FFBA0}" destId="{6A3540A2-A001-406F-8B32-B634F133C46B}" srcOrd="1" destOrd="0" presId="urn:microsoft.com/office/officeart/2005/8/layout/hierarchy3"/>
    <dgm:cxn modelId="{6789A31C-18E1-4751-B8D9-08B627A7C17C}" type="presParOf" srcId="{91108DBF-AE8B-48B3-B104-7E953CEC730A}" destId="{8FD96F1D-A3E2-459F-8C0C-AAC05AF697EE}" srcOrd="2" destOrd="0" presId="urn:microsoft.com/office/officeart/2005/8/layout/hierarchy3"/>
    <dgm:cxn modelId="{14FE4450-2B80-4BC1-8AA6-02DD9BB5E6C6}" type="presParOf" srcId="{8FD96F1D-A3E2-459F-8C0C-AAC05AF697EE}" destId="{552B123F-9AA4-4932-9657-6C22D8748D3B}" srcOrd="0" destOrd="0" presId="urn:microsoft.com/office/officeart/2005/8/layout/hierarchy3"/>
    <dgm:cxn modelId="{45DB45CA-D368-4C12-86D7-F35222C2D440}" type="presParOf" srcId="{552B123F-9AA4-4932-9657-6C22D8748D3B}" destId="{06D6B822-C15E-42FE-B146-0D4B082CAD43}" srcOrd="0" destOrd="0" presId="urn:microsoft.com/office/officeart/2005/8/layout/hierarchy3"/>
    <dgm:cxn modelId="{E905DEA0-7464-496E-8E7F-2EED86CE041B}" type="presParOf" srcId="{552B123F-9AA4-4932-9657-6C22D8748D3B}" destId="{1C11A431-E48E-483A-95C8-1A7D133DD72F}" srcOrd="1" destOrd="0" presId="urn:microsoft.com/office/officeart/2005/8/layout/hierarchy3"/>
    <dgm:cxn modelId="{138DB09C-D6D3-4494-8E38-B71BF8F3A27C}" type="presParOf" srcId="{8FD96F1D-A3E2-459F-8C0C-AAC05AF697EE}" destId="{F2AAA77D-F44E-4017-939B-F93C24A3D942}" srcOrd="1" destOrd="0" presId="urn:microsoft.com/office/officeart/2005/8/layout/hierarchy3"/>
    <dgm:cxn modelId="{BF126BA2-BDB2-4E65-ADD0-20FE7F4229AF}" type="presParOf" srcId="{91108DBF-AE8B-48B3-B104-7E953CEC730A}" destId="{21FC83DA-5BFE-4361-B9F0-D822B5F3B0CC}" srcOrd="3" destOrd="0" presId="urn:microsoft.com/office/officeart/2005/8/layout/hierarchy3"/>
    <dgm:cxn modelId="{7AD4BBBE-8763-4901-A21B-212FB3E4F6AD}" type="presParOf" srcId="{21FC83DA-5BFE-4361-B9F0-D822B5F3B0CC}" destId="{09A2F12B-9DBD-49BF-B7DD-2B43FBEFD54F}" srcOrd="0" destOrd="0" presId="urn:microsoft.com/office/officeart/2005/8/layout/hierarchy3"/>
    <dgm:cxn modelId="{9DFBDD90-12FB-489B-A26B-C81F96519500}" type="presParOf" srcId="{09A2F12B-9DBD-49BF-B7DD-2B43FBEFD54F}" destId="{251F3524-CA4F-47C7-AA02-4FA63F1F0F59}" srcOrd="0" destOrd="0" presId="urn:microsoft.com/office/officeart/2005/8/layout/hierarchy3"/>
    <dgm:cxn modelId="{0834D0E7-659D-4FBE-A3C5-EA1FFFCBA109}" type="presParOf" srcId="{09A2F12B-9DBD-49BF-B7DD-2B43FBEFD54F}" destId="{D438D799-AE30-42B9-94EB-AF4AC82769FE}" srcOrd="1" destOrd="0" presId="urn:microsoft.com/office/officeart/2005/8/layout/hierarchy3"/>
    <dgm:cxn modelId="{F1A503A8-1213-4F3D-A825-0B2EE3417BB4}" type="presParOf" srcId="{21FC83DA-5BFE-4361-B9F0-D822B5F3B0CC}" destId="{C6CC77C3-C6A4-419C-A86D-B53381FCBF9A}" srcOrd="1" destOrd="0" presId="urn:microsoft.com/office/officeart/2005/8/layout/hierarchy3"/>
    <dgm:cxn modelId="{643022FA-9A4E-4F0D-977D-9B400656EA44}" type="presParOf" srcId="{91108DBF-AE8B-48B3-B104-7E953CEC730A}" destId="{EA8DD8A4-4950-4FD9-92E0-4BC3BC0019D3}" srcOrd="4" destOrd="0" presId="urn:microsoft.com/office/officeart/2005/8/layout/hierarchy3"/>
    <dgm:cxn modelId="{B0378A39-ACE0-4BEC-AED7-F025701AB158}" type="presParOf" srcId="{EA8DD8A4-4950-4FD9-92E0-4BC3BC0019D3}" destId="{44DA1DFA-B7DE-4857-BDF3-85ADE1C74171}" srcOrd="0" destOrd="0" presId="urn:microsoft.com/office/officeart/2005/8/layout/hierarchy3"/>
    <dgm:cxn modelId="{461DF246-0203-4DBD-B847-C87996704D8E}" type="presParOf" srcId="{44DA1DFA-B7DE-4857-BDF3-85ADE1C74171}" destId="{65D86EE4-F1F5-4A39-931B-9F464CC73E1F}" srcOrd="0" destOrd="0" presId="urn:microsoft.com/office/officeart/2005/8/layout/hierarchy3"/>
    <dgm:cxn modelId="{0FA9FC77-0366-4A30-AE95-B64FEED24021}" type="presParOf" srcId="{44DA1DFA-B7DE-4857-BDF3-85ADE1C74171}" destId="{96A75ECE-639B-4EA6-8807-06703C1AB048}" srcOrd="1" destOrd="0" presId="urn:microsoft.com/office/officeart/2005/8/layout/hierarchy3"/>
    <dgm:cxn modelId="{A655613B-1E24-45DE-BE90-4879BD78F6F0}" type="presParOf" srcId="{EA8DD8A4-4950-4FD9-92E0-4BC3BC0019D3}" destId="{547A29C4-88BC-49A4-BB21-084B882AA5D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BFBD8-5221-4738-9AA1-A1F5EAF5DF5D}">
      <dsp:nvSpPr>
        <dsp:cNvPr id="0" name=""/>
        <dsp:cNvSpPr/>
      </dsp:nvSpPr>
      <dsp:spPr>
        <a:xfrm>
          <a:off x="0" y="1258"/>
          <a:ext cx="6144689" cy="1241401"/>
        </a:xfrm>
        <a:prstGeom prst="roundRect">
          <a:avLst/>
        </a:prstGeom>
        <a:solidFill>
          <a:srgbClr val="007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</a:r>
          <a:endParaRPr lang="ru-RU" sz="1600" b="0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60600" y="61858"/>
        <a:ext cx="6023489" cy="1120201"/>
      </dsp:txXfrm>
    </dsp:sp>
    <dsp:sp modelId="{5E2D6A2F-3796-4102-8F53-C9FF91F087D1}">
      <dsp:nvSpPr>
        <dsp:cNvPr id="0" name=""/>
        <dsp:cNvSpPr/>
      </dsp:nvSpPr>
      <dsp:spPr>
        <a:xfrm>
          <a:off x="0" y="1257543"/>
          <a:ext cx="6144689" cy="1241401"/>
        </a:xfrm>
        <a:prstGeom prst="roundRect">
          <a:avLst/>
        </a:prstGeom>
        <a:solidFill>
          <a:srgbClr val="007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Регламент организации и проведения практической подготовки студентов, обучающихся по образовательным программам высшего образования – программам бакалавриата, программам специалитета, программам магистратуры, в Финансовом университете</a:t>
          </a:r>
          <a:endParaRPr lang="ru-RU" sz="1600" b="0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60600" y="1318143"/>
        <a:ext cx="6023489" cy="1120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DA202-4CEA-4C86-9FA8-74EE621B2967}">
      <dsp:nvSpPr>
        <dsp:cNvPr id="0" name=""/>
        <dsp:cNvSpPr/>
      </dsp:nvSpPr>
      <dsp:spPr>
        <a:xfrm>
          <a:off x="2267717" y="1221"/>
          <a:ext cx="2551181" cy="806036"/>
        </a:xfrm>
        <a:prstGeom prst="roundRect">
          <a:avLst/>
        </a:prstGeom>
        <a:solidFill>
          <a:srgbClr val="F6A9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Программа учебной практики</a:t>
          </a:r>
          <a:endParaRPr lang="ru-RU" sz="1600" b="1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2307064" y="40568"/>
        <a:ext cx="2472487" cy="727342"/>
      </dsp:txXfrm>
    </dsp:sp>
    <dsp:sp modelId="{94277748-5467-4D07-A4E3-896D29195BFE}">
      <dsp:nvSpPr>
        <dsp:cNvPr id="0" name=""/>
        <dsp:cNvSpPr/>
      </dsp:nvSpPr>
      <dsp:spPr>
        <a:xfrm>
          <a:off x="2267717" y="847559"/>
          <a:ext cx="2551181" cy="80603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Программа производственной практики</a:t>
          </a:r>
          <a:endParaRPr lang="ru-RU" sz="1600" b="1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2307064" y="886906"/>
        <a:ext cx="2472487" cy="727342"/>
      </dsp:txXfrm>
    </dsp:sp>
    <dsp:sp modelId="{5736DD77-F667-4298-956D-489B42CF36CC}">
      <dsp:nvSpPr>
        <dsp:cNvPr id="0" name=""/>
        <dsp:cNvSpPr/>
      </dsp:nvSpPr>
      <dsp:spPr>
        <a:xfrm>
          <a:off x="2267717" y="1693898"/>
          <a:ext cx="2551181" cy="80603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График учебного процесса</a:t>
          </a:r>
          <a:endParaRPr lang="ru-RU" sz="1600" b="1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2307064" y="1733245"/>
        <a:ext cx="2472487" cy="727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E6979-0DF2-4308-B6FB-0FF3ED844C30}">
      <dsp:nvSpPr>
        <dsp:cNvPr id="0" name=""/>
        <dsp:cNvSpPr/>
      </dsp:nvSpPr>
      <dsp:spPr>
        <a:xfrm>
          <a:off x="8757" y="160837"/>
          <a:ext cx="1960359" cy="1118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Виды практики</a:t>
          </a:r>
          <a:endParaRPr lang="ru-RU" sz="1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Arial" panose="020B0604020202020204" pitchFamily="34" charset="0"/>
          </a:endParaRPr>
        </a:p>
      </dsp:txBody>
      <dsp:txXfrm>
        <a:off x="41512" y="193592"/>
        <a:ext cx="1894849" cy="1052815"/>
      </dsp:txXfrm>
    </dsp:sp>
    <dsp:sp modelId="{339DC76B-21A3-43FC-8B48-83FD1C4799D7}">
      <dsp:nvSpPr>
        <dsp:cNvPr id="0" name=""/>
        <dsp:cNvSpPr/>
      </dsp:nvSpPr>
      <dsp:spPr>
        <a:xfrm>
          <a:off x="2354676" y="160837"/>
          <a:ext cx="1960359" cy="1118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Сроки практики</a:t>
          </a:r>
          <a:endParaRPr lang="ru-RU" sz="1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Arial" panose="020B0604020202020204" pitchFamily="34" charset="0"/>
          </a:endParaRPr>
        </a:p>
      </dsp:txBody>
      <dsp:txXfrm>
        <a:off x="2387431" y="193592"/>
        <a:ext cx="1894849" cy="1052815"/>
      </dsp:txXfrm>
    </dsp:sp>
    <dsp:sp modelId="{06D6B822-C15E-42FE-B146-0D4B082CAD43}">
      <dsp:nvSpPr>
        <dsp:cNvPr id="0" name=""/>
        <dsp:cNvSpPr/>
      </dsp:nvSpPr>
      <dsp:spPr>
        <a:xfrm>
          <a:off x="4700596" y="160837"/>
          <a:ext cx="1960359" cy="1118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Несоответствие должности и ФИО подписанта на первой и последней страницах</a:t>
          </a:r>
          <a:endParaRPr lang="ru-RU" sz="1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Arial" panose="020B0604020202020204" pitchFamily="34" charset="0"/>
          </a:endParaRPr>
        </a:p>
      </dsp:txBody>
      <dsp:txXfrm>
        <a:off x="4733351" y="193592"/>
        <a:ext cx="1894849" cy="1052815"/>
      </dsp:txXfrm>
    </dsp:sp>
    <dsp:sp modelId="{251F3524-CA4F-47C7-AA02-4FA63F1F0F59}">
      <dsp:nvSpPr>
        <dsp:cNvPr id="0" name=""/>
        <dsp:cNvSpPr/>
      </dsp:nvSpPr>
      <dsp:spPr>
        <a:xfrm>
          <a:off x="7046516" y="160837"/>
          <a:ext cx="1960359" cy="1118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Несоответствие документа дающего право подписи (Устав, доверенность)</a:t>
          </a:r>
          <a:endParaRPr lang="ru-RU" sz="1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Arial" panose="020B0604020202020204" pitchFamily="34" charset="0"/>
          </a:endParaRPr>
        </a:p>
      </dsp:txBody>
      <dsp:txXfrm>
        <a:off x="7079271" y="193592"/>
        <a:ext cx="1894849" cy="1052815"/>
      </dsp:txXfrm>
    </dsp:sp>
    <dsp:sp modelId="{65D86EE4-F1F5-4A39-931B-9F464CC73E1F}">
      <dsp:nvSpPr>
        <dsp:cNvPr id="0" name=""/>
        <dsp:cNvSpPr/>
      </dsp:nvSpPr>
      <dsp:spPr>
        <a:xfrm>
          <a:off x="9392435" y="160837"/>
          <a:ext cx="1960359" cy="1118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Несоответствие названия профильной организации на первой и последней страницах</a:t>
          </a:r>
          <a:endParaRPr lang="ru-RU" sz="1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Arial" panose="020B0604020202020204" pitchFamily="34" charset="0"/>
          </a:endParaRPr>
        </a:p>
      </dsp:txBody>
      <dsp:txXfrm>
        <a:off x="9425190" y="193592"/>
        <a:ext cx="1894849" cy="1052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0" y="0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0C4A5E-6DB7-4B29-BE23-375964752A97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64"/>
            <a:ext cx="5437819" cy="390894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0" y="9429427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497995-6DE6-4509-A184-03013FA36C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7995-6DE6-4509-A184-03013FA36C4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928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7995-6DE6-4509-A184-03013FA36C4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753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53996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6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5465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38" indent="-300629" defTabSz="921075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ru-RU" dirty="0"/>
              <a:t>Замечаний не было</a:t>
            </a:r>
          </a:p>
          <a:p>
            <a:pPr marL="159909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7995-6DE6-4509-A184-03013FA36C4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42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71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7995-6DE6-4509-A184-03013FA36C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79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030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13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7995-6DE6-4509-A184-03013FA36C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5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910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7995-6DE6-4509-A184-03013FA36C4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5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126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93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4991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4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09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6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9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35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27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78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9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947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779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89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318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55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985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3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96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5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9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38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52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26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06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32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90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06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85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77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489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6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278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932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4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7096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041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4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7577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49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6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29.10.2025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40" r:id="rId12"/>
    <p:sldLayoutId id="21474839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hyperlink" Target="https://www.fa.ru/university/structure/education/dir-career/okpp/practic-star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.ru/university/structure/education/dir-career/okpp/practic-start/" TargetMode="External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.ru/university/structure/education/dir-career/okpp/practic-report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VKlementeva@fa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OSubocheva@fa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11" y="241573"/>
            <a:ext cx="2406961" cy="809341"/>
          </a:xfrm>
          <a:prstGeom prst="rect">
            <a:avLst/>
          </a:prstGeom>
        </p:spPr>
      </p:pic>
      <p:sp>
        <p:nvSpPr>
          <p:cNvPr id="29" name="Title 8"/>
          <p:cNvSpPr>
            <a:spLocks noGrp="1"/>
          </p:cNvSpPr>
          <p:nvPr>
            <p:ph type="title" idx="4294967295"/>
          </p:nvPr>
        </p:nvSpPr>
        <p:spPr bwMode="auto">
          <a:xfrm>
            <a:off x="871642" y="1050914"/>
            <a:ext cx="8024703" cy="5410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latin typeface="Trebuchet MS" panose="020B0603020202020204" pitchFamily="34" charset="0"/>
                <a:cs typeface="Gill Sans" panose="020B0502020104020203" pitchFamily="34" charset="-79"/>
              </a:rPr>
              <a:t>Организация практической подготовки при проведении практики 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Gill Sans" panose="020B0502020104020203" pitchFamily="34" charset="-79"/>
              </a:rPr>
              <a:t>обучающихся </a:t>
            </a:r>
            <a:r>
              <a:rPr lang="ru-RU" sz="3600" b="1" dirty="0">
                <a:solidFill>
                  <a:schemeClr val="bg1"/>
                </a:solidFill>
                <a:latin typeface="Trebuchet MS" panose="020B0603020202020204" pitchFamily="34" charset="0"/>
                <a:cs typeface="Gill Sans" panose="020B0502020104020203" pitchFamily="34" charset="-79"/>
              </a:rPr>
              <a:t>Финансового университета </a:t>
            </a:r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800" b="1" dirty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ru-RU" sz="28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ru-RU" sz="2000" b="1" dirty="0">
                <a:solidFill>
                  <a:schemeClr val="bg1"/>
                </a:solidFill>
                <a:latin typeface="Trebuchet MS" panose="020B0603020202020204" pitchFamily="34" charset="0"/>
                <a:cs typeface="Gill Sans" panose="020B0502020104020203" pitchFamily="34" charset="-79"/>
              </a:rPr>
              <a:t>Центр практической подготовки и проектной работы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29184" y="384673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812760" y="5572663"/>
            <a:ext cx="2704755" cy="813216"/>
          </a:xfrm>
          <a:prstGeom prst="roundRect">
            <a:avLst>
              <a:gd name="adj" fmla="val 452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  <a:cs typeface="Gill Sans" panose="020B0502020104020203"/>
              </a:rPr>
              <a:t>2025-2026 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Gill Sans" panose="020B0502020104020203"/>
              </a:rPr>
              <a:t>уч. год</a:t>
            </a:r>
            <a:endParaRPr 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790112" y="3736158"/>
            <a:ext cx="11094752" cy="2427021"/>
          </a:xfrm>
          <a:prstGeom prst="roundRect">
            <a:avLst>
              <a:gd name="adj" fmla="val 13013"/>
            </a:avLst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90112" y="1436461"/>
            <a:ext cx="11094752" cy="2087971"/>
          </a:xfrm>
          <a:prstGeom prst="roundRect">
            <a:avLst>
              <a:gd name="adj" fmla="val 13013"/>
            </a:avLst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244;p28"/>
          <p:cNvSpPr txBox="1">
            <a:spLocks/>
          </p:cNvSpPr>
          <p:nvPr/>
        </p:nvSpPr>
        <p:spPr>
          <a:xfrm>
            <a:off x="-1446031" y="455691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Обратите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внимание!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Gotham Pro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788467" y="1648187"/>
            <a:ext cx="9720000" cy="817245"/>
          </a:xfrm>
          <a:prstGeom prst="roundRect">
            <a:avLst/>
          </a:prstGeom>
          <a:solidFill>
            <a:srgbClr val="002060"/>
          </a:solidFill>
          <a:ln>
            <a:solidFill>
              <a:srgbClr val="435D9A"/>
            </a:solidFill>
          </a:ln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Сбор заявлений от студентов о предоставлении места прохождения практики, составленных</a:t>
            </a:r>
          </a:p>
          <a:p>
            <a:pPr defTabSz="609585">
              <a:defRPr/>
            </a:pP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по форме, и резюме принимаются в электронном виде не позднее чем за </a:t>
            </a: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месяца до начала практики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788467" y="2777020"/>
            <a:ext cx="9720000" cy="578882"/>
          </a:xfrm>
          <a:prstGeom prst="roundRect">
            <a:avLst/>
          </a:prstGeom>
          <a:solidFill>
            <a:srgbClr val="002060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Прохождение практики в профильных организациях Финуниверситета осуществляется на безвозмездной основе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788467" y="3983022"/>
            <a:ext cx="9720000" cy="817245"/>
          </a:xfrm>
          <a:prstGeom prst="roundRect">
            <a:avLst/>
          </a:prstGeom>
          <a:solidFill>
            <a:srgbClr val="002060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Распределение студентов по конкретным базам практик осуществляется с учетом имеющихся возможностей и требований организаций к теме выпускной квалификационной работы, а также уровню подготовки студента (средний балл успеваемости, уровень владения иностранными языками и т.д.)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788467" y="5310826"/>
            <a:ext cx="9720000" cy="578882"/>
          </a:xfrm>
          <a:prstGeom prst="roundRect">
            <a:avLst/>
          </a:prstGeom>
          <a:solidFill>
            <a:srgbClr val="002060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Окончательное решение о принятии студентов принимает </a:t>
            </a: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профильная организация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1368191" y="1900858"/>
            <a:ext cx="294435" cy="482042"/>
          </a:xfrm>
          <a:prstGeom prst="chevron">
            <a:avLst>
              <a:gd name="adj" fmla="val 64435"/>
            </a:avLst>
          </a:prstGeom>
          <a:solidFill>
            <a:srgbClr val="007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1368191" y="2830243"/>
            <a:ext cx="294435" cy="457125"/>
          </a:xfrm>
          <a:prstGeom prst="chevron">
            <a:avLst>
              <a:gd name="adj" fmla="val 64435"/>
            </a:avLst>
          </a:prstGeom>
          <a:solidFill>
            <a:srgbClr val="007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0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1368191" y="4167865"/>
            <a:ext cx="294435" cy="457125"/>
          </a:xfrm>
          <a:prstGeom prst="chevron">
            <a:avLst>
              <a:gd name="adj" fmla="val 64435"/>
            </a:avLst>
          </a:prstGeom>
          <a:solidFill>
            <a:srgbClr val="007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1368191" y="5417802"/>
            <a:ext cx="294435" cy="457125"/>
          </a:xfrm>
          <a:prstGeom prst="chevron">
            <a:avLst>
              <a:gd name="adj" fmla="val 64435"/>
            </a:avLst>
          </a:prstGeom>
          <a:solidFill>
            <a:srgbClr val="007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 bwMode="auto">
          <a:xfrm>
            <a:off x="785972" y="1175564"/>
            <a:ext cx="5440146" cy="15498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Зайти на сайт Финансового университета (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3"/>
              </a:rPr>
              <a:t>http://www.fa.ru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в раздел </a:t>
            </a:r>
            <a:r>
              <a:rPr lang="ru-RU" sz="11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«Университет» → «Организационная структура» → «АУП Образование» → «Управление развития талантов» → «Центр практической подготовки и проектной работы» → «Практическая подготовка» 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→ «Порядок прохождения и документы, оформляемые до начала практики» → «При прохождении практики в организации, не являющейся партнером Финансового университета». Скачать договор.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6394241" y="2891747"/>
            <a:ext cx="5280972" cy="155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После заполнения всех реквизитов 2 экземпляра Договора необходимо в первую очередь подписать и поставить печать в профильной организации.</a:t>
            </a:r>
          </a:p>
          <a:p>
            <a:pPr defTabSz="457200">
              <a:defRPr/>
            </a:pPr>
            <a:endParaRPr lang="ru-RU" sz="110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ru-RU" sz="11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 «живой» печатью и подписью </a:t>
            </a:r>
          </a:p>
          <a:p>
            <a:pPr defTabSz="457200">
              <a:defRPr/>
            </a:pPr>
            <a:r>
              <a:rPr lang="ru-RU" sz="11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 экз. 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Договора (не скан)</a:t>
            </a:r>
            <a:r>
              <a:rPr lang="en-US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передать ответственному за практику</a:t>
            </a:r>
          </a:p>
          <a:p>
            <a:pPr defTabSz="457200">
              <a:defRPr/>
            </a:pP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на кафедру</a:t>
            </a:r>
            <a:r>
              <a:rPr lang="ru-RU" sz="9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6378809" y="1175564"/>
            <a:ext cx="5297464" cy="155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ru-RU" sz="11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разделе «1. </a:t>
            </a:r>
            <a:r>
              <a:rPr lang="ru-RU" sz="11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Предмет договора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»:</a:t>
            </a:r>
          </a:p>
          <a:p>
            <a:pPr defTabSz="457200">
              <a:defRPr/>
            </a:pP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пункте 1.2. - </a:t>
            </a:r>
            <a:r>
              <a:rPr lang="ru-RU" sz="11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пункте 1.3. - </a:t>
            </a:r>
            <a:r>
              <a:rPr lang="ru-RU" sz="11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практики от       профильной организации </a:t>
            </a:r>
          </a:p>
          <a:p>
            <a:pPr defTabSz="457200">
              <a:defRPr/>
            </a:pP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пункте 1.4. – помещение профильной организации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774227" y="2869593"/>
            <a:ext cx="5440146" cy="155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ru-RU" sz="11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«Шапке»:</a:t>
            </a:r>
          </a:p>
          <a:p>
            <a:pPr indent="-171450" defTabSz="45720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Название организации 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(базы практики)</a:t>
            </a:r>
          </a:p>
          <a:p>
            <a:pPr indent="-171450" defTabSz="45720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Должность и ФИО 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подписанта со стороны профильной организации</a:t>
            </a:r>
          </a:p>
          <a:p>
            <a:pPr indent="-171450" defTabSz="457200"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Документ на право подписи 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Поле с номером договора и поле с датой НЕ ЗАПОЛНЯТЬ</a:t>
            </a:r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556369" y="352293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4402" y="4619339"/>
            <a:ext cx="955543" cy="367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solidFill>
              <a:srgbClr val="1F497D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Скачать</a:t>
            </a:r>
            <a:endParaRPr lang="ru-RU" sz="11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53734" y="1018889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4" name="Овал 53"/>
          <p:cNvSpPr/>
          <p:nvPr/>
        </p:nvSpPr>
        <p:spPr>
          <a:xfrm>
            <a:off x="252579" y="2725445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1300038" y="2727544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11300038" y="1010981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3373605" y="4565341"/>
            <a:ext cx="5732322" cy="2217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28" y="4619339"/>
            <a:ext cx="5261557" cy="20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 bwMode="auto">
          <a:xfrm>
            <a:off x="658813" y="1499832"/>
            <a:ext cx="11361552" cy="14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418AB3"/>
              </a:buClr>
              <a:defRPr/>
            </a:pP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Если организация вносит изменения или дополнения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типовую форму договора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формате 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WORD 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режиме правок, вам необходимо направить договор для согласования с юридической службой Финуниверситета</a:t>
            </a:r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на электронную почту </a:t>
            </a:r>
            <a:r>
              <a:rPr lang="en-US" sz="14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praktika@fa.ru</a:t>
            </a:r>
            <a:r>
              <a:rPr lang="ru-RU" sz="14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556370" y="352293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21" name="Google Shape;244;p28"/>
          <p:cNvSpPr txBox="1">
            <a:spLocks/>
          </p:cNvSpPr>
          <p:nvPr/>
        </p:nvSpPr>
        <p:spPr>
          <a:xfrm>
            <a:off x="5217372" y="4592324"/>
            <a:ext cx="3622370" cy="4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981;p46"/>
          <p:cNvSpPr txBox="1">
            <a:spLocks/>
          </p:cNvSpPr>
          <p:nvPr/>
        </p:nvSpPr>
        <p:spPr>
          <a:xfrm>
            <a:off x="4917354" y="4266773"/>
            <a:ext cx="2143146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981;p46"/>
          <p:cNvSpPr txBox="1">
            <a:spLocks/>
          </p:cNvSpPr>
          <p:nvPr/>
        </p:nvSpPr>
        <p:spPr>
          <a:xfrm>
            <a:off x="7303612" y="4198611"/>
            <a:ext cx="2240412" cy="214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53556" y="1096952"/>
            <a:ext cx="24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Обратите </a:t>
            </a: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внимание!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58813" y="3137830"/>
            <a:ext cx="11361552" cy="14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418AB3"/>
              </a:buClr>
              <a:defRPr/>
            </a:pP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Договоры</a:t>
            </a:r>
            <a:r>
              <a:rPr lang="ru-RU" sz="1400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НЕ</a:t>
            </a:r>
            <a:r>
              <a:rPr lang="en-US" sz="1400" b="1" u="sng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400" u="sng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принимаются</a:t>
            </a:r>
            <a:r>
              <a:rPr lang="ru-RU" sz="140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подписания в следующих случаях:</a:t>
            </a:r>
          </a:p>
          <a:p>
            <a:pPr marL="114300" indent="-285750" defTabSz="457200">
              <a:buClr>
                <a:srgbClr val="418AB3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Предоставлен договор в одном экземпляре</a:t>
            </a:r>
          </a:p>
          <a:p>
            <a:pPr marL="114300" indent="-285750" defTabSz="457200">
              <a:buClr>
                <a:srgbClr val="418AB3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Предоставлен договор со сканированной подписью и/или печатью</a:t>
            </a:r>
          </a:p>
          <a:p>
            <a:pPr marL="114300" indent="-285750" defTabSz="457200">
              <a:buClr>
                <a:srgbClr val="418AB3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Договор не по форме Финуниверситета без согласования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7790185"/>
              </p:ext>
            </p:extLst>
          </p:nvPr>
        </p:nvGraphicFramePr>
        <p:xfrm>
          <a:off x="658813" y="5145892"/>
          <a:ext cx="11361552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3384" y="4733210"/>
            <a:ext cx="1037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Договоры с допущенными ошибками в следующих пунктах отправляются на </a:t>
            </a: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доработку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1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905539" y="3099752"/>
            <a:ext cx="1168121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2" y="315138"/>
            <a:ext cx="10136204" cy="117606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Как оформить </a:t>
            </a:r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обращение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кафедру о предоставлении места практики</a:t>
            </a:r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hlinkClick r:id="rId2"/>
          </p:cNvPr>
          <p:cNvSpPr txBox="1"/>
          <p:nvPr/>
        </p:nvSpPr>
        <p:spPr>
          <a:xfrm>
            <a:off x="3215190" y="5011041"/>
            <a:ext cx="829641" cy="367873"/>
          </a:xfrm>
          <a:prstGeom prst="roundRect">
            <a:avLst>
              <a:gd name="adj" fmla="val 50000"/>
            </a:avLst>
          </a:prstGeom>
          <a:solidFill>
            <a:srgbClr val="007DFF"/>
          </a:solidFill>
          <a:ln w="0">
            <a:noFill/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Скачать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99939" y="4203543"/>
            <a:ext cx="6528656" cy="2541946"/>
            <a:chOff x="3257756" y="4479636"/>
            <a:chExt cx="5806620" cy="2207491"/>
          </a:xfrm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3257756" y="4479636"/>
              <a:ext cx="5806620" cy="2207491"/>
            </a:xfrm>
            <a:prstGeom prst="roundRect">
              <a:avLst/>
            </a:prstGeom>
            <a:solidFill>
              <a:schemeClr val="bg1"/>
            </a:solidFill>
            <a:ln w="9144">
              <a:solidFill>
                <a:srgbClr val="1F497D"/>
              </a:solidFill>
            </a:ln>
          </p:spPr>
          <p:txBody>
            <a:bodyPr wrap="square" lIns="0" tIns="0" rIns="0" bIns="0" rtlCol="0" anchor="ctr"/>
            <a:lstStyle/>
            <a:p>
              <a:pPr algn="ctr" defTabSz="457200"/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421" y="4710567"/>
              <a:ext cx="5621292" cy="1742036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 bwMode="auto">
          <a:xfrm>
            <a:off x="658813" y="2311056"/>
            <a:ext cx="5164938" cy="1586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defTabSz="457200">
              <a:defRPr/>
            </a:pP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Зайти на сайт Финансового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университета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fa.ru</a:t>
            </a:r>
            <a:r>
              <a:rPr lang="en-US" sz="12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в раздел «Университет» во вкладку «Организационная структура» - «АУП «Образование» - «Управление развития талантов» - «Центр практической подготовки и проектной работы» - «Порядок прохождения и документы, оформляемые до начала практики» - </a:t>
            </a:r>
          </a:p>
          <a:p>
            <a:pPr marL="114300" lvl="0" defTabSz="457200">
              <a:defRPr/>
            </a:pPr>
            <a:r>
              <a:rPr lang="ru-RU" sz="120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«При выборе места практики из списка организаций-партнеров» - Скачать образцы письменного заявления и резюме.</a:t>
            </a:r>
            <a:endParaRPr lang="ru-RU" sz="120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43780" y="2311056"/>
            <a:ext cx="3784521" cy="1586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Подать в письменном виде заявление и резюме в электронном виде – ответственному за практику от кафедры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0162" y="1257298"/>
            <a:ext cx="86215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*В случае, если студент не изъявил желание проходить практику по предоставленным местам практики от </a:t>
            </a:r>
            <a:r>
              <a:rPr lang="ru-RU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 - ответственность </a:t>
            </a:r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подбор места практики возлагается на студента</a:t>
            </a:r>
            <a:endParaRPr lang="ru-RU" sz="1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58813" y="3745929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7" name="Овал 16"/>
          <p:cNvSpPr/>
          <p:nvPr/>
        </p:nvSpPr>
        <p:spPr>
          <a:xfrm>
            <a:off x="10357987" y="3745929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110631" y="2257390"/>
            <a:ext cx="3433669" cy="2271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185017" y="2257390"/>
            <a:ext cx="3433669" cy="2271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1100" y="2257390"/>
            <a:ext cx="3433669" cy="2271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506027" y="2246369"/>
            <a:ext cx="3187045" cy="1833628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defTabSz="609585">
              <a:buNone/>
              <a:defRPr/>
            </a:pPr>
            <a:r>
              <a:rPr lang="ru-RU" sz="1400" b="1" dirty="0">
                <a:latin typeface="Trebuchet MS" panose="020B0603020202020204" pitchFamily="34" charset="0"/>
                <a:cs typeface="Arial" panose="020B0604020202020204" pitchFamily="34" charset="0"/>
              </a:rPr>
              <a:t>До начала практики ознакомиться </a:t>
            </a:r>
            <a:r>
              <a:rPr lang="ru-RU" sz="1400" dirty="0">
                <a:latin typeface="Trebuchet MS" panose="020B0603020202020204" pitchFamily="34" charset="0"/>
                <a:cs typeface="Arial" panose="020B0604020202020204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4384650" y="2354492"/>
            <a:ext cx="3089988" cy="197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609585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В случае изменения места практики незамедлительно сообщить об этом ответственному за практику от кафедры, а также представить объяснительную записку на имя руководителя кафедры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8358829" y="2354492"/>
            <a:ext cx="2937271" cy="1833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609585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Наименование организации 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должны совпадать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280364" y="387311"/>
            <a:ext cx="5337462" cy="1106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 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начала </a:t>
            </a: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1047565" y="4822085"/>
            <a:ext cx="11251934" cy="173664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Poppins"/>
                <a:cs typeface="Arial" panose="020B0604020202020204" pitchFamily="34" charset="0"/>
                <a:sym typeface="Poppins"/>
              </a:rPr>
              <a:t>В первый день практики </a:t>
            </a:r>
            <a:r>
              <a:rPr lang="ru-RU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Poppins"/>
                <a:cs typeface="Arial" panose="020B0604020202020204" pitchFamily="34" charset="0"/>
                <a:sym typeface="Poppins"/>
              </a:rPr>
              <a:t>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  <a:endParaRPr lang="ru-RU" sz="1600" dirty="0" smtClean="0">
              <a:solidFill>
                <a:schemeClr val="bg1"/>
              </a:solidFill>
              <a:latin typeface="Trebuchet MS" panose="020B0603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endParaRPr lang="ru-RU" sz="1600" dirty="0" smtClean="0">
              <a:solidFill>
                <a:schemeClr val="bg1"/>
              </a:solidFill>
              <a:latin typeface="Trebuchet MS" panose="020B0603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 внести запись о прохождении инструктажа в дневник практики.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</a:t>
            </a:r>
            <a:r>
              <a:rPr lang="ru-RU" sz="1600" dirty="0" smtClean="0">
                <a:solidFill>
                  <a:schemeClr val="bg1"/>
                </a:solidFill>
                <a:latin typeface="Trebuchet MS" panose="020B0603020202020204" pitchFamily="34" charset="0"/>
                <a:ea typeface="Poppins"/>
                <a:cs typeface="Arial" panose="020B0604020202020204" pitchFamily="34" charset="0"/>
                <a:sym typeface="Poppins"/>
              </a:rPr>
              <a:t> отражать в дневнике практики наименование проектов, в которых вы участвовали в период прохождения практики. </a:t>
            </a:r>
            <a:endParaRPr lang="ru-RU" sz="1600" dirty="0">
              <a:solidFill>
                <a:schemeClr val="bg1"/>
              </a:solidFill>
              <a:latin typeface="Trebuchet MS" panose="020B0603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715" y="4822085"/>
            <a:ext cx="633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72272" y="12539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51" lvl="1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Необходимо получить у руководителя практики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ВКР) от кафедры оформленные и подписанные</a:t>
            </a:r>
          </a:p>
          <a:p>
            <a:pPr marL="365751" lvl="1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рабочий график (план) и индивидуальное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5305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 bwMode="auto">
          <a:xfrm>
            <a:off x="8290757" y="3688613"/>
            <a:ext cx="3357260" cy="18891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06859" y="3688613"/>
            <a:ext cx="3357260" cy="1807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385976" y="3688613"/>
            <a:ext cx="3357260" cy="1807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306859" y="1608487"/>
            <a:ext cx="3487044" cy="17926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290757" y="1608487"/>
            <a:ext cx="3357260" cy="171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85976" y="1608487"/>
            <a:ext cx="3357260" cy="1807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05" y="1798667"/>
            <a:ext cx="34092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Титульный лист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практике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915" y="2284667"/>
            <a:ext cx="3106139" cy="9128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студента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подписью руководителя практики от профильной </a:t>
            </a:r>
            <a:r>
              <a:rPr lang="ru-RU" sz="1333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организации</a:t>
            </a:r>
            <a:endParaRPr lang="ru-RU" sz="1333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печатью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6231" y="1793516"/>
            <a:ext cx="339176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Poppins Black"/>
              </a:rPr>
              <a:t>Рабочий график (план) проведения практики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807" y="2381759"/>
            <a:ext cx="3409199" cy="5025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кафедры и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424" y="1767702"/>
            <a:ext cx="34073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Индивидуальное задание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6929" y="2207693"/>
            <a:ext cx="340738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подписями руководителя практики от кафедры , руководителя профильной организации, студента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3905" y="3831951"/>
            <a:ext cx="340530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Дневник </a:t>
            </a:r>
            <a:r>
              <a:rPr lang="ru-RU" sz="1467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</a:t>
            </a:r>
          </a:p>
          <a:p>
            <a:r>
              <a:rPr lang="ru-RU" sz="1467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студента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3905" y="4378246"/>
            <a:ext cx="317611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</a:t>
            </a:r>
            <a:r>
              <a:rPr lang="ru-RU" sz="1333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организации и 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печатью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6231" y="3855138"/>
            <a:ext cx="3404503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Отзыв руководителя </a:t>
            </a:r>
            <a:endParaRPr lang="ru-RU" sz="1467" b="1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</a:t>
            </a:r>
            <a:r>
              <a:rPr lang="ru-RU" sz="1467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рактики от </a:t>
            </a: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профильной организации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13896" y="4555169"/>
            <a:ext cx="3175367" cy="95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фирменном бланке</a:t>
            </a: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профильной организации с подписью руководителя практики</a:t>
            </a:r>
          </a:p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22936" y="3853250"/>
            <a:ext cx="3175368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Текстовая часть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по практике </a:t>
            </a:r>
            <a:endParaRPr lang="ru-RU" sz="1467" b="1" dirty="0" smtClean="0">
              <a:latin typeface="Arial" panose="020B0604020202020204" pitchFamily="34" charset="0"/>
              <a:ea typeface="Poppins Black"/>
              <a:cs typeface="Arial" panose="020B0604020202020204" pitchFamily="34" charset="0"/>
              <a:sym typeface="Poppins Black"/>
            </a:endParaRPr>
          </a:p>
          <a:p>
            <a:r>
              <a:rPr lang="ru-RU" sz="1467" b="1" dirty="0" smtClean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с </a:t>
            </a:r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4489" y="6020294"/>
            <a:ext cx="1140381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При </a:t>
            </a:r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отсутствии фирменного бланка подпись руководителя практики от профильной организации и печать </a:t>
            </a:r>
            <a:r>
              <a:rPr lang="ru-RU" sz="1400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организации</a:t>
            </a:r>
            <a:r>
              <a:rPr lang="ru-RU" sz="14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! 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Документы </a:t>
            </a:r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должны быть расположены в указанном порядке</a:t>
            </a: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11551" y="72822"/>
            <a:ext cx="11980450" cy="153233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org.fa.ru</a:t>
            </a:r>
            <a:r>
              <a:rPr lang="ru-RU" sz="2800" b="1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в формате*.pdf : </a:t>
            </a:r>
          </a:p>
        </p:txBody>
      </p:sp>
      <p:sp>
        <p:nvSpPr>
          <p:cNvPr id="37" name="Овал 36"/>
          <p:cNvSpPr/>
          <p:nvPr/>
        </p:nvSpPr>
        <p:spPr>
          <a:xfrm>
            <a:off x="3092823" y="1597458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2" name="Овал 41"/>
          <p:cNvSpPr/>
          <p:nvPr/>
        </p:nvSpPr>
        <p:spPr>
          <a:xfrm>
            <a:off x="7135136" y="1590053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092823" y="3672995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1000796" y="1592306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7018949" y="3657604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1000796" y="3676172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ru-RU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 bwMode="auto">
          <a:xfrm>
            <a:off x="7089544" y="1285122"/>
            <a:ext cx="4447713" cy="4525185"/>
          </a:xfrm>
          <a:prstGeom prst="roundRect">
            <a:avLst>
              <a:gd name="adj" fmla="val 7151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 flipV="1">
            <a:off x="644068" y="4670055"/>
            <a:ext cx="4939987" cy="1131774"/>
          </a:xfrm>
          <a:prstGeom prst="roundRect">
            <a:avLst/>
          </a:prstGeom>
          <a:solidFill>
            <a:schemeClr val="bg2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552185" y="1129893"/>
            <a:ext cx="5600040" cy="296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sz="1867" b="1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Надлежащим образом оформленные отчетные документы </a:t>
            </a:r>
            <a:r>
              <a:rPr lang="ru-RU" sz="1867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итогам практики под именем, содержащим вид работы, фамилию и инициалы обучающегося, номер группы </a:t>
            </a:r>
            <a:endParaRPr lang="ru-RU" sz="1867" dirty="0" smtClean="0">
              <a:solidFill>
                <a:schemeClr val="bg1"/>
              </a:solidFill>
              <a:latin typeface="Trebuchet MS" panose="020B0603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 rtl="0">
              <a:defRPr/>
            </a:pPr>
            <a:endParaRPr lang="ru-RU" sz="1867" b="1" dirty="0" smtClean="0">
              <a:solidFill>
                <a:schemeClr val="bg1"/>
              </a:solidFill>
              <a:latin typeface="Trebuchet MS" panose="020B0603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 rtl="0">
              <a:defRPr/>
            </a:pPr>
            <a:endParaRPr lang="ru-RU" sz="1867" b="1" dirty="0">
              <a:solidFill>
                <a:schemeClr val="bg1"/>
              </a:solidFill>
              <a:latin typeface="Trebuchet MS" panose="020B0603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 rtl="0">
              <a:defRPr/>
            </a:pPr>
            <a:endParaRPr lang="ru-RU" sz="1867" b="1" dirty="0">
              <a:solidFill>
                <a:schemeClr val="bg1"/>
              </a:solidFill>
              <a:latin typeface="Trebuchet MS" panose="020B0603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 rtl="0">
              <a:defRPr/>
            </a:pPr>
            <a:r>
              <a:rPr lang="ru-RU" sz="1867" b="1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загружаются </a:t>
            </a:r>
            <a:r>
              <a:rPr lang="ru-RU" sz="1867" b="1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платформу</a:t>
            </a:r>
            <a:r>
              <a:rPr lang="ru-RU" sz="1867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для проверки руководителем от кафедры </a:t>
            </a:r>
            <a:r>
              <a:rPr lang="ru-RU" sz="1867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1867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1867" dirty="0" smtClean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867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руководителем ВКР)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3965" y="5297327"/>
            <a:ext cx="4009584" cy="37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Скачать инструкцию и отчетные документы</a:t>
            </a:r>
            <a:endParaRPr lang="ru-RU" sz="1400" dirty="0">
              <a:solidFill>
                <a:srgbClr val="0070C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8068777" y="4989808"/>
            <a:ext cx="2382716" cy="738743"/>
          </a:xfrm>
          <a:prstGeom prst="roundRect">
            <a:avLst>
              <a:gd name="adj" fmla="val 3372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900" dirty="0"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Войдите в </a:t>
            </a:r>
            <a:r>
              <a:rPr lang="ru-RU" sz="900" dirty="0" smtClean="0"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личный кабинет студента </a:t>
            </a: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</a:t>
            </a:r>
            <a:r>
              <a:rPr lang="ru-RU" sz="900" dirty="0"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использованием учетной записи </a:t>
            </a:r>
            <a:endParaRPr lang="ru-RU" sz="900" dirty="0" smtClean="0">
              <a:latin typeface="Trebuchet MS" panose="020B0603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Финансового </a:t>
            </a:r>
            <a:r>
              <a:rPr lang="ru-RU" sz="900" dirty="0"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68" y="1519488"/>
            <a:ext cx="3687266" cy="34369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723965" y="4883900"/>
            <a:ext cx="5284270" cy="370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>
                <a:latin typeface="Trebuchet MS" panose="020B0603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Ознакомьтесь с инструкцией по загрузке отчета</a:t>
            </a:r>
          </a:p>
        </p:txBody>
      </p:sp>
    </p:spTree>
    <p:extLst>
      <p:ext uri="{BB962C8B-B14F-4D97-AF65-F5344CB8AC3E}">
        <p14:creationId xmlns:p14="http://schemas.microsoft.com/office/powerpoint/2010/main" val="4602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 bwMode="auto">
          <a:xfrm>
            <a:off x="671459" y="5023927"/>
            <a:ext cx="3033345" cy="1293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1459" y="5050557"/>
            <a:ext cx="3167962" cy="12939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Выберите раздел «Мои работы», в открывшемся интерфейсе – вкладку «Практика» и загрузите отчетные документы для проверки</a:t>
            </a: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022890" y="5003980"/>
            <a:ext cx="2943337" cy="1293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022890" y="5251688"/>
            <a:ext cx="2943338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Учебная_практика</a:t>
            </a:r>
            <a:endParaRPr lang="en-US" sz="1400" dirty="0" smtClean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_Петрова_НН_ДГМУ21-1.</a:t>
            </a:r>
            <a:r>
              <a:rPr lang="en-US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PDF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9171488" y="5015047"/>
            <a:ext cx="2831122" cy="12939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196047" y="5013325"/>
            <a:ext cx="3145562" cy="105560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Название файла должно содержать не более 150 символов. Форматы файла: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DOCX, DOC, PDF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268061"/>
            <a:ext cx="11343797" cy="4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9577301" y="1019908"/>
            <a:ext cx="2331107" cy="4397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672629" y="1845535"/>
            <a:ext cx="2170609" cy="264306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Завершенная работа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допускается руководителем практики от кафедры (руководителем ВКР) к защите. При этом статус работы меняется на </a:t>
            </a:r>
            <a:r>
              <a:rPr lang="ru-RU" sz="1400" b="1" dirty="0" smtClean="0">
                <a:solidFill>
                  <a:srgbClr val="007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«Допущена к защите»</a:t>
            </a:r>
          </a:p>
          <a:p>
            <a:endParaRPr lang="ru-RU" sz="12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2" y="3167069"/>
            <a:ext cx="9100457" cy="2917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1" y="508055"/>
            <a:ext cx="9100457" cy="23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1600712" y="291045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Важно знать!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90591" y="1381860"/>
            <a:ext cx="10532139" cy="2984803"/>
          </a:xfrm>
          <a:prstGeom prst="round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30083" y="1982120"/>
            <a:ext cx="7832762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прохождения практики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оцениваются посредством защиты отчета по каждому виду практики. По решению кафедры защита отчета по практике может проводиться с применением ДОТ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8" y="3039004"/>
            <a:ext cx="7804367" cy="119181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защиты отчета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каждому виду практики выставляется дифференцированная оценка.  Результаты промежуточной аттестации обучающихся отражаются в зачетной книжке, не позднее двух дней с момента подписания ведомости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9860" y="4643628"/>
            <a:ext cx="10532139" cy="1462102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49198"/>
            <a:ext cx="7804366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Неудовлетворительные результаты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промежуточной аттестации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практике или непрохождение промежуточной аттестации признается </a:t>
            </a:r>
            <a:r>
              <a:rPr lang="ru-RU" sz="1600" b="1" dirty="0" smtClean="0">
                <a:solidFill>
                  <a:srgbClr val="007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задолженностью</a:t>
            </a:r>
            <a:endParaRPr lang="ru-RU" sz="1600" b="1" dirty="0">
              <a:solidFill>
                <a:srgbClr val="007D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3256590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7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2064592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5133658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1604412" y="3592610"/>
            <a:ext cx="3571842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243526" y="5589093"/>
            <a:ext cx="349642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D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0179" y="595955"/>
            <a:ext cx="3711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Обучающиеся</a:t>
            </a:r>
            <a:r>
              <a:rPr lang="en-US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 целевому приёму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3283" y="324206"/>
            <a:ext cx="11018677" cy="3253418"/>
          </a:xfrm>
          <a:prstGeom prst="roundRect">
            <a:avLst>
              <a:gd name="adj" fmla="val 5358"/>
            </a:avLst>
          </a:prstGeom>
          <a:solidFill>
            <a:srgbClr val="0020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4929" y="938931"/>
            <a:ext cx="11017068" cy="2897373"/>
          </a:xfrm>
          <a:prstGeom prst="roundRect">
            <a:avLst>
              <a:gd name="adj" fmla="val 535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5833" y="476799"/>
            <a:ext cx="11244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Документы, </a:t>
            </a:r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регламентирующие </a:t>
            </a: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порядок организации практической подготовки при проведении </a:t>
            </a:r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практики</a:t>
            </a:r>
            <a:endParaRPr lang="ru-RU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7061480"/>
              </p:ext>
            </p:extLst>
          </p:nvPr>
        </p:nvGraphicFramePr>
        <p:xfrm>
          <a:off x="1373724" y="1080890"/>
          <a:ext cx="6144689" cy="249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73407144"/>
              </p:ext>
            </p:extLst>
          </p:nvPr>
        </p:nvGraphicFramePr>
        <p:xfrm>
          <a:off x="5928048" y="1076468"/>
          <a:ext cx="7086616" cy="250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2" name="Группа 41"/>
          <p:cNvGrpSpPr/>
          <p:nvPr/>
        </p:nvGrpSpPr>
        <p:grpSpPr>
          <a:xfrm>
            <a:off x="3390333" y="3999761"/>
            <a:ext cx="6903467" cy="2543038"/>
            <a:chOff x="235809" y="3534852"/>
            <a:chExt cx="6808527" cy="254303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35809" y="3534852"/>
              <a:ext cx="5520507" cy="2543038"/>
              <a:chOff x="338752" y="3546246"/>
              <a:chExt cx="5520507" cy="3236547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347630" y="3546246"/>
                <a:ext cx="5511629" cy="2697965"/>
              </a:xfrm>
              <a:prstGeom prst="roundRect">
                <a:avLst>
                  <a:gd name="adj" fmla="val 5358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338752" y="4246020"/>
                <a:ext cx="5514498" cy="2536773"/>
              </a:xfrm>
              <a:prstGeom prst="roundRect">
                <a:avLst>
                  <a:gd name="adj" fmla="val 5358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152078" y="3605737"/>
              <a:ext cx="36968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Продолжительность рабочего дня: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39223" y="4460611"/>
              <a:ext cx="361135" cy="36113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330352" y="4994527"/>
              <a:ext cx="361135" cy="36113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51863" y="4336363"/>
              <a:ext cx="23855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554"/>
                </a:spcAft>
                <a:defRPr/>
              </a:pPr>
              <a:r>
                <a:rPr lang="ru-RU" sz="1200" dirty="0">
                  <a:latin typeface="Trebuchet MS" panose="020B0603020202020204" pitchFamily="34" charset="0"/>
                </a:rPr>
                <a:t>В возрасте от 18 лет и старше 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48336" y="4595592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1450" indent="-171450" defTabSz="457200">
                <a:spcAft>
                  <a:spcPts val="554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07DFF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Не более </a:t>
              </a:r>
              <a:r>
                <a:rPr lang="ru-RU" sz="1400" dirty="0" smtClean="0">
                  <a:solidFill>
                    <a:srgbClr val="007DFF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40 </a:t>
              </a:r>
              <a:r>
                <a:rPr lang="ru-RU" sz="1400" dirty="0">
                  <a:solidFill>
                    <a:srgbClr val="007DFF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часов в неделю</a:t>
              </a:r>
            </a:p>
            <a:p>
              <a:pPr>
                <a:spcAft>
                  <a:spcPts val="554"/>
                </a:spcAft>
                <a:defRPr/>
              </a:pPr>
              <a:r>
                <a:rPr lang="ru-RU" sz="1200" dirty="0">
                  <a:latin typeface="Trebuchet MS" panose="020B0603020202020204" pitchFamily="34" charset="0"/>
                </a:rPr>
                <a:t>Для студентов, являющихся инвалидами</a:t>
              </a:r>
            </a:p>
            <a:p>
              <a:pPr>
                <a:spcAft>
                  <a:spcPts val="554"/>
                </a:spcAft>
                <a:defRPr/>
              </a:pPr>
              <a:r>
                <a:rPr lang="ru-RU" sz="1200" dirty="0">
                  <a:latin typeface="Trebuchet MS" panose="020B0603020202020204" pitchFamily="34" charset="0"/>
                </a:rPr>
                <a:t>I или II группы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57955" y="5360652"/>
              <a:ext cx="27118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lvl="0" indent="-171450" defTabSz="457200">
                <a:spcAft>
                  <a:spcPts val="554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07DFF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не более 35 часов в неделю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95507" y="149214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b="1" dirty="0">
                <a:solidFill>
                  <a:srgbClr val="007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95507" y="28075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b="1" dirty="0" smtClean="0">
                <a:solidFill>
                  <a:srgbClr val="007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rgbClr val="007D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20380" y="12849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b="1" dirty="0" smtClean="0">
                <a:solidFill>
                  <a:srgbClr val="007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rgbClr val="007D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20380" y="214801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b="1" dirty="0">
                <a:solidFill>
                  <a:srgbClr val="007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20380" y="299327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b="1" dirty="0">
                <a:solidFill>
                  <a:srgbClr val="007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829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7150100" y="4363141"/>
            <a:ext cx="5041900" cy="10143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Фактический адрес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Центра практической подготовки и проектной работы: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Москва,            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ул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О. Дундича, д. 23, 1 этаж, кабинет А103</a:t>
            </a:r>
          </a:p>
          <a:p>
            <a:pPr marL="228594" indent="-228594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2540632" y="5488528"/>
            <a:ext cx="11860822" cy="12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defTabSz="914377">
              <a:defRPr/>
            </a:pP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Благодарим </a:t>
            </a:r>
            <a:r>
              <a:rPr lang="ru-RU" sz="42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</a:t>
            </a: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внимание!</a:t>
            </a:r>
            <a:endParaRPr lang="ru-RU" sz="42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80" y="5295185"/>
            <a:ext cx="383117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1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1220574" y="4386067"/>
            <a:ext cx="5476306" cy="14718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Почтовый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адрес Финансового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  <a:p>
            <a:pPr marL="0" indent="0" defTabSz="914377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отправки документов Почтой России):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125167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Москва, вн. тер. г.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 Хорошевский,  Ленинградский проспект, д. 49/2</a:t>
            </a: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6607" y="5313002"/>
            <a:ext cx="1617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praktika@fa.ru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7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ополнительное профессиональное образование - Финансовый университет при Правительства РФ (720p)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5"/>
          <a:srcRect r="-132" b="7034"/>
          <a:stretch/>
        </p:blipFill>
        <p:spPr>
          <a:xfrm>
            <a:off x="1915347" y="240082"/>
            <a:ext cx="9210667" cy="3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550863" y="236452"/>
            <a:ext cx="11065526" cy="6354810"/>
            <a:chOff x="392020" y="3546246"/>
            <a:chExt cx="5514499" cy="2991044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92020" y="3546246"/>
              <a:ext cx="5511629" cy="2697965"/>
            </a:xfrm>
            <a:prstGeom prst="roundRect">
              <a:avLst>
                <a:gd name="adj" fmla="val 535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92020" y="3823681"/>
              <a:ext cx="5514499" cy="2713609"/>
            </a:xfrm>
            <a:prstGeom prst="roundRect">
              <a:avLst>
                <a:gd name="adj" fmla="val 3205"/>
              </a:avLst>
            </a:prstGeom>
            <a:solidFill>
              <a:srgbClr val="00206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243526" y="5589093"/>
            <a:ext cx="349642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D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3352" y="361499"/>
            <a:ext cx="3711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Обучающиеся</a:t>
            </a:r>
            <a:r>
              <a:rPr lang="en-US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 целевому приёму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3352" y="1009118"/>
            <a:ext cx="8240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Проходят практику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СТРОГО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 в соответствии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с пунктом «Права и обязанности» Договора о целевом направлении.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3352" y="3742228"/>
            <a:ext cx="5444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Практика студентов с иностранным гражданством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612888" y="4153908"/>
            <a:ext cx="10935715" cy="2257217"/>
          </a:xfrm>
          <a:prstGeom prst="roundRect">
            <a:avLst/>
          </a:prstGeom>
          <a:solidFill>
            <a:schemeClr val="bg1"/>
          </a:soli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3352" y="4259768"/>
            <a:ext cx="10574786" cy="262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Студенты – иностранные граждане могут проходить практику по месту жительства,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т.е. в другом государстве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. В этом случае необходимо заключить договор о практической подготовке между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Финансовым университетом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и профильной организацией, находящейся в другом государстве.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Поскольку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Минобрнауки России согласно статье 105 ФЗ об образовании. Требования к заключению установлены в ПП от 13.04.2022 г. № 645 «Об утверждении Правил подготовки и получения заключений, предусмотренных частью 4 статьи 105 ФЗ «Об образовании в Российской Федерации», данный процесс занимает не менее трех месяцев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630525" y="1777116"/>
            <a:ext cx="10935715" cy="1840550"/>
          </a:xfrm>
          <a:prstGeom prst="roundRect">
            <a:avLst/>
          </a:prstGeom>
          <a:solidFill>
            <a:schemeClr val="bg1"/>
          </a:soli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3351" y="1919180"/>
            <a:ext cx="10755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Если между организацией – базой практики и Финуниверситетом не заключен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долгосрочный договор о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практической подготовке студентов, необходимо заключить договор о практической подготовке студента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на срок практики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Если между организацией – базой практики и Финуниверситетом заключен долгосрочный договор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о практической подготовке студентов, необходимо предоставить письмо от профильной организации.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441D62-2A56-9645-8A15-9959C20F89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0"/>
          <a:stretch/>
        </p:blipFill>
        <p:spPr bwMode="auto">
          <a:xfrm>
            <a:off x="213064" y="8870"/>
            <a:ext cx="11978936" cy="684913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02993" y="567635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902991" y="1182605"/>
            <a:ext cx="10525683" cy="1473045"/>
          </a:xfrm>
          <a:prstGeom prst="roundRect">
            <a:avLst/>
          </a:prstGeom>
          <a:solidFill>
            <a:schemeClr val="bg1"/>
          </a:soli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69853"/>
              </p:ext>
            </p:extLst>
          </p:nvPr>
        </p:nvGraphicFramePr>
        <p:xfrm>
          <a:off x="952702" y="2921493"/>
          <a:ext cx="10475972" cy="3132898"/>
        </p:xfrm>
        <a:graphic>
          <a:graphicData uri="http://schemas.openxmlformats.org/drawingml/2006/table">
            <a:tbl>
              <a:tblPr>
                <a:noFill/>
                <a:tableStyleId>{2D5ABB26-0587-4C30-8999-92F81FD0307C}</a:tableStyleId>
              </a:tblPr>
              <a:tblGrid>
                <a:gridCol w="5649272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4826700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736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Виды практики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Сроки</a:t>
                      </a:r>
                      <a:r>
                        <a:rPr lang="en-US" sz="14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практики 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67822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4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Учебная практика</a:t>
                      </a: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 panose="020B0604020202020204" pitchFamily="34" charset="0"/>
                        </a:rPr>
                        <a:t>05 февраля – 05 марта 2026 г.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76514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Производственная практика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 panose="020B0604020202020204" pitchFamily="34" charset="0"/>
                        </a:rPr>
                        <a:t>06 марта – 18</a:t>
                      </a:r>
                      <a:r>
                        <a:rPr lang="ru-RU" sz="1400" kern="1200" baseline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 panose="020B0604020202020204" pitchFamily="34" charset="0"/>
                        </a:rPr>
                        <a:t> мая 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 panose="020B0604020202020204" pitchFamily="34" charset="0"/>
                        </a:rPr>
                        <a:t>2026 г.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  <a:tr h="76514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Защита отчетов по</a:t>
                      </a:r>
                      <a:r>
                        <a:rPr lang="ru-RU" sz="1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практике</a:t>
                      </a: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 panose="020B0604020202020204" pitchFamily="34" charset="0"/>
                        </a:rPr>
                        <a:t>18 мая 2026 г.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065925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52702" y="1342644"/>
            <a:ext cx="10606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Психология</a:t>
            </a:r>
          </a:p>
          <a:p>
            <a:pPr lvl="0">
              <a:lnSpc>
                <a:spcPct val="125000"/>
              </a:lnSpc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группа: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ПВСиМ22-1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ПВСиМ22-2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957131" y="2735670"/>
            <a:ext cx="10167476" cy="149040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699275"/>
              </p:ext>
            </p:extLst>
          </p:nvPr>
        </p:nvGraphicFramePr>
        <p:xfrm>
          <a:off x="957131" y="2847543"/>
          <a:ext cx="10132755" cy="12666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42584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3302348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987823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</a:tblGrid>
              <a:tr h="1266654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Кафедра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психологии и развития человеческого капитала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Клементьева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Марина Владимировна,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профессор</a:t>
                      </a:r>
                      <a:endParaRPr kumimoji="0" lang="ru-RU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MVKlementeva@fa.ru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sp useBgFill="1">
        <p:nvSpPr>
          <p:cNvPr id="4" name="Скругленный прямоугольник 3"/>
          <p:cNvSpPr/>
          <p:nvPr/>
        </p:nvSpPr>
        <p:spPr bwMode="auto">
          <a:xfrm>
            <a:off x="989673" y="1159707"/>
            <a:ext cx="10186590" cy="12490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99662"/>
              </p:ext>
            </p:extLst>
          </p:nvPr>
        </p:nvGraphicFramePr>
        <p:xfrm>
          <a:off x="1037106" y="1910498"/>
          <a:ext cx="10139157" cy="10058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02749">
                  <a:extLst>
                    <a:ext uri="{9D8B030D-6E8A-4147-A177-3AD203B41FA5}">
                      <a16:colId xmlns:a16="http://schemas.microsoft.com/office/drawing/2014/main" val="389258480"/>
                    </a:ext>
                  </a:extLst>
                </a:gridCol>
                <a:gridCol w="3294205">
                  <a:extLst>
                    <a:ext uri="{9D8B030D-6E8A-4147-A177-3AD203B41FA5}">
                      <a16:colId xmlns:a16="http://schemas.microsoft.com/office/drawing/2014/main" val="611942337"/>
                    </a:ext>
                  </a:extLst>
                </a:gridCol>
                <a:gridCol w="3042203">
                  <a:extLst>
                    <a:ext uri="{9D8B030D-6E8A-4147-A177-3AD203B41FA5}">
                      <a16:colId xmlns:a16="http://schemas.microsoft.com/office/drawing/2014/main" val="4032532424"/>
                    </a:ext>
                  </a:extLst>
                </a:gridCol>
              </a:tblGrid>
              <a:tr h="710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Кафедра</a:t>
                      </a:r>
                    </a:p>
                  </a:txBody>
                  <a:tcPr marL="91425" marR="91425" marT="91425" marB="91425" anchor="ctr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 smtClean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545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033969" y="6980644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76392" y="1195911"/>
            <a:ext cx="10272000" cy="81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Ответственные за практику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441D62-2A56-9645-8A15-9959C20F89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0"/>
          <a:stretch/>
        </p:blipFill>
        <p:spPr bwMode="auto">
          <a:xfrm>
            <a:off x="213064" y="8870"/>
            <a:ext cx="11978936" cy="684913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02993" y="567635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902991" y="1182605"/>
            <a:ext cx="10525683" cy="1473045"/>
          </a:xfrm>
          <a:prstGeom prst="roundRect">
            <a:avLst/>
          </a:prstGeom>
          <a:solidFill>
            <a:schemeClr val="bg1"/>
          </a:soli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8774"/>
              </p:ext>
            </p:extLst>
          </p:nvPr>
        </p:nvGraphicFramePr>
        <p:xfrm>
          <a:off x="952702" y="2921493"/>
          <a:ext cx="10475972" cy="3152837"/>
        </p:xfrm>
        <a:graphic>
          <a:graphicData uri="http://schemas.openxmlformats.org/drawingml/2006/table">
            <a:tbl>
              <a:tblPr>
                <a:noFill/>
                <a:tableStyleId>{2D5ABB26-0587-4C30-8999-92F81FD0307C}</a:tableStyleId>
              </a:tblPr>
              <a:tblGrid>
                <a:gridCol w="5649272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4826700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736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Виды практики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Сроки</a:t>
                      </a:r>
                      <a:r>
                        <a:rPr lang="en-US" sz="14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практики 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67822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4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Учебная практика</a:t>
                      </a: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 panose="020B0604020202020204" pitchFamily="34" charset="0"/>
                        </a:rPr>
                        <a:t>05 февраля – 19 февраля 2026 г.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76514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Производственная практика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 panose="020B0604020202020204" pitchFamily="34" charset="0"/>
                        </a:rPr>
                        <a:t>20 февраля – 18 мая 2026 г.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  <a:tr h="76514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Защита отчетов по</a:t>
                      </a:r>
                      <a:r>
                        <a:rPr lang="ru-RU" sz="1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практике</a:t>
                      </a: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 panose="020B0604020202020204" pitchFamily="34" charset="0"/>
                        </a:rPr>
                        <a:t>18 мая 2026 г.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065925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52702" y="1342644"/>
            <a:ext cx="10606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Управление персоналом</a:t>
            </a:r>
          </a:p>
          <a:p>
            <a:pPr lvl="0">
              <a:lnSpc>
                <a:spcPct val="125000"/>
              </a:lnSpc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группа: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УПП22-1, УПП22-2,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УПП22-3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441D62-2A56-9645-8A15-9959C20F89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0"/>
          <a:stretch/>
        </p:blipFill>
        <p:spPr bwMode="auto">
          <a:xfrm>
            <a:off x="213064" y="8870"/>
            <a:ext cx="11978936" cy="684913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02993" y="567635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902991" y="1182605"/>
            <a:ext cx="10525683" cy="1473045"/>
          </a:xfrm>
          <a:prstGeom prst="roundRect">
            <a:avLst/>
          </a:prstGeom>
          <a:solidFill>
            <a:schemeClr val="bg1"/>
          </a:soli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57577"/>
              </p:ext>
            </p:extLst>
          </p:nvPr>
        </p:nvGraphicFramePr>
        <p:xfrm>
          <a:off x="952702" y="2921493"/>
          <a:ext cx="10475972" cy="3152837"/>
        </p:xfrm>
        <a:graphic>
          <a:graphicData uri="http://schemas.openxmlformats.org/drawingml/2006/table">
            <a:tbl>
              <a:tblPr>
                <a:noFill/>
                <a:tableStyleId>{2D5ABB26-0587-4C30-8999-92F81FD0307C}</a:tableStyleId>
              </a:tblPr>
              <a:tblGrid>
                <a:gridCol w="5649272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4826700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736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Виды практики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Сроки</a:t>
                      </a:r>
                      <a:r>
                        <a:rPr lang="en-US" sz="14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практики 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67822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4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Учебная практика</a:t>
                      </a: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 panose="020B0604020202020204" pitchFamily="34" charset="0"/>
                        </a:rPr>
                        <a:t>05 февраля – 19 февраля 2026 г.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76514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Производственная практика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 panose="020B0604020202020204" pitchFamily="34" charset="0"/>
                        </a:rPr>
                        <a:t>20 февраля – 02 мая 2026 г.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  <a:tr h="76514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Защита отчетов по</a:t>
                      </a:r>
                      <a:r>
                        <a:rPr lang="ru-RU" sz="1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практике</a:t>
                      </a:r>
                      <a:endParaRPr lang="ru-RU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 panose="020B0604020202020204" pitchFamily="34" charset="0"/>
                        </a:rPr>
                        <a:t>02 мая 2026 г.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065925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52702" y="1342644"/>
            <a:ext cx="10606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Управление персоналом</a:t>
            </a:r>
          </a:p>
          <a:p>
            <a:pPr lvl="0">
              <a:lnSpc>
                <a:spcPct val="125000"/>
              </a:lnSpc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группа: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УЧР24-1м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957131" y="2735670"/>
            <a:ext cx="10167476" cy="149040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09291"/>
              </p:ext>
            </p:extLst>
          </p:nvPr>
        </p:nvGraphicFramePr>
        <p:xfrm>
          <a:off x="957131" y="2847543"/>
          <a:ext cx="10132755" cy="12666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42584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3302348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987823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</a:tblGrid>
              <a:tr h="1266654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Кафедра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психологии и развития человеческого капитала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Субочева Алла Олеговна,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доцент</a:t>
                      </a:r>
                      <a:endParaRPr kumimoji="0" lang="ru-RU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AOSubocheva@fa.ru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sp useBgFill="1">
        <p:nvSpPr>
          <p:cNvPr id="4" name="Скругленный прямоугольник 3"/>
          <p:cNvSpPr/>
          <p:nvPr/>
        </p:nvSpPr>
        <p:spPr bwMode="auto">
          <a:xfrm>
            <a:off x="989673" y="1159707"/>
            <a:ext cx="10186590" cy="12490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99662"/>
              </p:ext>
            </p:extLst>
          </p:nvPr>
        </p:nvGraphicFramePr>
        <p:xfrm>
          <a:off x="1037106" y="1910498"/>
          <a:ext cx="10139157" cy="10058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02749">
                  <a:extLst>
                    <a:ext uri="{9D8B030D-6E8A-4147-A177-3AD203B41FA5}">
                      <a16:colId xmlns:a16="http://schemas.microsoft.com/office/drawing/2014/main" val="389258480"/>
                    </a:ext>
                  </a:extLst>
                </a:gridCol>
                <a:gridCol w="3294205">
                  <a:extLst>
                    <a:ext uri="{9D8B030D-6E8A-4147-A177-3AD203B41FA5}">
                      <a16:colId xmlns:a16="http://schemas.microsoft.com/office/drawing/2014/main" val="611942337"/>
                    </a:ext>
                  </a:extLst>
                </a:gridCol>
                <a:gridCol w="3042203">
                  <a:extLst>
                    <a:ext uri="{9D8B030D-6E8A-4147-A177-3AD203B41FA5}">
                      <a16:colId xmlns:a16="http://schemas.microsoft.com/office/drawing/2014/main" val="4032532424"/>
                    </a:ext>
                  </a:extLst>
                </a:gridCol>
              </a:tblGrid>
              <a:tr h="710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Кафедра</a:t>
                      </a:r>
                    </a:p>
                  </a:txBody>
                  <a:tcPr marL="91425" marR="91425" marT="91425" marB="91425" anchor="ctr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 smtClean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545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033969" y="6980644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76392" y="1195911"/>
            <a:ext cx="10272000" cy="81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Ответственные за практику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-690912" y="523119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pPr algn="ctr" defTabSz="914377"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Возможные варианты прохождения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7368" y="1398472"/>
            <a:ext cx="3106123" cy="2171930"/>
          </a:xfrm>
          <a:prstGeom prst="round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63526" y="1447980"/>
            <a:ext cx="251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студентов по целевому приему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4948" y="2688143"/>
            <a:ext cx="27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соответствии с договором</a:t>
            </a:r>
            <a:endParaRPr lang="en-US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 целевом направлении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245990" y="1391368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456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06992" y="1398472"/>
            <a:ext cx="3717200" cy="2171930"/>
          </a:xfrm>
          <a:prstGeom prst="round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4589790" y="1487773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89790" y="2357481"/>
            <a:ext cx="3074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45614" y="1391368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6080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406723" y="1398472"/>
            <a:ext cx="3558265" cy="2171930"/>
          </a:xfrm>
          <a:prstGeom prst="round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828490" y="1483591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28490" y="2503110"/>
            <a:ext cx="33635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</a:t>
            </a: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76646" y="1387259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7112" y="147673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451960" y="3841069"/>
            <a:ext cx="4123061" cy="2171930"/>
          </a:xfrm>
          <a:prstGeom prst="round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929727" y="4167985"/>
            <a:ext cx="341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профильных организациях-партнерах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960429" y="5183195"/>
            <a:ext cx="361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Письменное заявление и Резюме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1277882" y="3931800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8348" y="402127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76493" y="3846886"/>
            <a:ext cx="4356011" cy="2171930"/>
          </a:xfrm>
          <a:prstGeom prst="round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6766960" y="4075967"/>
            <a:ext cx="40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структурном подразделении Финуниверситета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84931" y="5091315"/>
            <a:ext cx="370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Заявление на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 </a:t>
            </a:r>
          </a:p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структурном подразделении Финуниверситета</a:t>
            </a:r>
          </a:p>
        </p:txBody>
      </p:sp>
      <p:sp>
        <p:nvSpPr>
          <p:cNvPr id="48" name="Овал 47"/>
          <p:cNvSpPr/>
          <p:nvPr/>
        </p:nvSpPr>
        <p:spPr>
          <a:xfrm>
            <a:off x="6115115" y="3839782"/>
            <a:ext cx="670314" cy="673397"/>
          </a:xfrm>
          <a:prstGeom prst="ellipse">
            <a:avLst/>
          </a:prstGeom>
          <a:solidFill>
            <a:srgbClr val="00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5581" y="3929254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87873" y="6225219"/>
            <a:ext cx="1106133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Если между организацией – базой практики и Финуниверситетом заключен </a:t>
            </a:r>
            <a:r>
              <a:rPr lang="ru-RU" sz="1333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долгосрочный договор о 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практической подготовке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784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6024</TotalTime>
  <Words>1664</Words>
  <Application>Microsoft Office PowerPoint</Application>
  <PresentationFormat>Широкоэкранный</PresentationFormat>
  <Paragraphs>242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Century Gothic</vt:lpstr>
      <vt:lpstr>Corbel</vt:lpstr>
      <vt:lpstr>Gill Sans</vt:lpstr>
      <vt:lpstr>Gill Sans MT</vt:lpstr>
      <vt:lpstr>Gotham Pro Bold</vt:lpstr>
      <vt:lpstr>Palanquin Dark</vt:lpstr>
      <vt:lpstr>Poppins</vt:lpstr>
      <vt:lpstr>Poppins Black</vt:lpstr>
      <vt:lpstr>Times New Roman</vt:lpstr>
      <vt:lpstr>Trebuchet MS</vt:lpstr>
      <vt:lpstr>Wingdings</vt:lpstr>
      <vt:lpstr>1_Тема Office</vt:lpstr>
      <vt:lpstr>Parcel</vt:lpstr>
      <vt:lpstr>Тема Office</vt:lpstr>
      <vt:lpstr>Организация практической подготовки при проведении практики обучающихся Финансового университета    Центр практической подготовки и проектной работы     </vt:lpstr>
      <vt:lpstr>Презентация PowerPoint</vt:lpstr>
      <vt:lpstr>Презентация PowerPoint</vt:lpstr>
      <vt:lpstr>Сроки практики</vt:lpstr>
      <vt:lpstr>Презентация PowerPoint</vt:lpstr>
      <vt:lpstr>Сроки практики</vt:lpstr>
      <vt:lpstr>Сроки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практической подготовки при проведении практики обучающихся финансового университета   Отдел координации практической подготовки   2024-2025 уч. год</dc:title>
  <dc:creator>Сазонова Татьяна Дмитриевна</dc:creator>
  <cp:lastModifiedBy>Пронькина Ирина Валерьевна</cp:lastModifiedBy>
  <cp:revision>125</cp:revision>
  <cp:lastPrinted>2025-05-30T06:51:13Z</cp:lastPrinted>
  <dcterms:created xsi:type="dcterms:W3CDTF">2019-10-08T12:50:12Z</dcterms:created>
  <dcterms:modified xsi:type="dcterms:W3CDTF">2025-10-29T16:08:19Z</dcterms:modified>
</cp:coreProperties>
</file>