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4" r:id="rId3"/>
    <p:sldId id="257" r:id="rId4"/>
    <p:sldId id="258" r:id="rId5"/>
    <p:sldId id="267" r:id="rId6"/>
    <p:sldId id="268" r:id="rId7"/>
    <p:sldId id="259" r:id="rId8"/>
    <p:sldId id="260" r:id="rId9"/>
    <p:sldId id="262" r:id="rId10"/>
    <p:sldId id="263" r:id="rId11"/>
    <p:sldId id="261" r:id="rId12"/>
    <p:sldId id="266" r:id="rId13"/>
    <p:sldId id="265" r:id="rId14"/>
    <p:sldId id="270" r:id="rId15"/>
  </p:sldIdLst>
  <p:sldSz cx="9144000" cy="5143500" type="screen16x9"/>
  <p:notesSz cx="6797675" cy="9926638"/>
  <p:embeddedFontLst>
    <p:embeddedFont>
      <p:font typeface="Arial Black" pitchFamily="34" charset="0"/>
      <p:bold r:id="rId18"/>
    </p:embeddedFont>
    <p:embeddedFont>
      <p:font typeface="Montserrat SemiBold" pitchFamily="2" charset="-52"/>
      <p:bold r:id="rId19"/>
      <p:boldItalic r:id="rId20"/>
    </p:embeddedFont>
    <p:embeddedFont>
      <p:font typeface="Inter Bold" charset="0"/>
      <p:regular r:id="rId21"/>
    </p:embeddedFont>
    <p:embeddedFont>
      <p:font typeface="Petrona Bold" charset="0"/>
      <p:regular r:id="rId22"/>
    </p:embeddedFont>
    <p:embeddedFont>
      <p:font typeface="Inter" charset="0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Montserrat ExtraBold" pitchFamily="2" charset="-52"/>
      <p:bold r:id="rId28"/>
      <p:boldItalic r:id="rId2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100" d="100"/>
          <a:sy n="100" d="100"/>
        </p:scale>
        <p:origin x="-1848" y="-9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107031" tIns="53515" rIns="107031" bIns="53515" rtlCol="0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19" y="0"/>
            <a:ext cx="2945659" cy="496332"/>
          </a:xfrm>
          <a:prstGeom prst="rect">
            <a:avLst/>
          </a:prstGeom>
        </p:spPr>
        <p:txBody>
          <a:bodyPr vert="horz" lIns="107031" tIns="53515" rIns="107031" bIns="53515" rtlCol="0"/>
          <a:lstStyle>
            <a:lvl1pPr algn="r">
              <a:defRPr sz="1400"/>
            </a:lvl1pPr>
          </a:lstStyle>
          <a:p>
            <a:fld id="{21A5686A-5E5E-4FA7-883F-7E9E2567F0A9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107031" tIns="53515" rIns="107031" bIns="53515" rtlCol="0" anchor="b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19" y="9428583"/>
            <a:ext cx="2945659" cy="496332"/>
          </a:xfrm>
          <a:prstGeom prst="rect">
            <a:avLst/>
          </a:prstGeom>
        </p:spPr>
        <p:txBody>
          <a:bodyPr vert="horz" lIns="107031" tIns="53515" rIns="107031" bIns="53515" rtlCol="0" anchor="b"/>
          <a:lstStyle>
            <a:lvl1pPr algn="r">
              <a:defRPr sz="1400"/>
            </a:lvl1pPr>
          </a:lstStyle>
          <a:p>
            <a:fld id="{8EEA22C7-9792-4609-8FD6-46ECCE0D04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919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107031" tIns="53515" rIns="107031" bIns="53515" rtlCol="0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19" y="0"/>
            <a:ext cx="2945659" cy="496332"/>
          </a:xfrm>
          <a:prstGeom prst="rect">
            <a:avLst/>
          </a:prstGeom>
        </p:spPr>
        <p:txBody>
          <a:bodyPr vert="horz" lIns="107031" tIns="53515" rIns="107031" bIns="53515" rtlCol="0"/>
          <a:lstStyle>
            <a:lvl1pPr algn="r">
              <a:defRPr sz="1400"/>
            </a:lvl1pPr>
          </a:lstStyle>
          <a:p>
            <a:fld id="{9FC1C94C-74EA-488D-9EA7-A9A00121B95F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7031" tIns="53515" rIns="107031" bIns="535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107031" tIns="53515" rIns="107031" bIns="5351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107031" tIns="53515" rIns="107031" bIns="53515" rtlCol="0" anchor="b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19" y="9428583"/>
            <a:ext cx="2945659" cy="496332"/>
          </a:xfrm>
          <a:prstGeom prst="rect">
            <a:avLst/>
          </a:prstGeom>
        </p:spPr>
        <p:txBody>
          <a:bodyPr vert="horz" lIns="107031" tIns="53515" rIns="107031" bIns="53515" rtlCol="0" anchor="b"/>
          <a:lstStyle>
            <a:lvl1pPr algn="r">
              <a:defRPr sz="1400"/>
            </a:lvl1pPr>
          </a:lstStyle>
          <a:p>
            <a:fld id="{2FD2FAA7-10EC-4B6E-AD4B-888525991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732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18FD8-1F9C-4B0D-86CE-F1BE810598E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15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2157" y="324632"/>
            <a:ext cx="7119685" cy="36576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0" i="0">
                <a:solidFill>
                  <a:srgbClr val="594F8C"/>
                </a:solidFill>
                <a:latin typeface="MyriadPro-Cond"/>
                <a:cs typeface="MyriadPro-C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88168" y="1269359"/>
            <a:ext cx="4915972" cy="2773561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08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-7-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-3-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-4-3.svg"/><Relationship Id="rId5" Type="http://schemas.openxmlformats.org/officeDocument/2006/relationships/image" Target="../media/image-4-3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8.png"/><Relationship Id="rId7" Type="http://schemas.openxmlformats.org/officeDocument/2006/relationships/image" Target="../media/image-7-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-7-3.svg"/><Relationship Id="rId4" Type="http://schemas.openxmlformats.org/officeDocument/2006/relationships/image" Target="../media/image-7-3.sv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84479" y="1308550"/>
            <a:ext cx="4010331" cy="9303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00" b="1" dirty="0">
                <a:solidFill>
                  <a:srgbClr val="000000"/>
                </a:solidFill>
                <a:latin typeface="Montserrat ExtraBold" pitchFamily="2" charset="-52"/>
                <a:ea typeface="Petrona Bold" pitchFamily="34" charset="-122"/>
                <a:cs typeface="Petrona Bold" pitchFamily="34" charset="-120"/>
              </a:rPr>
              <a:t>Пенсионная грамотность</a:t>
            </a:r>
            <a:endParaRPr lang="en-US" sz="3800" dirty="0">
              <a:latin typeface="Montserrat ExtraBold" pitchFamily="2" charset="-52"/>
            </a:endParaRPr>
          </a:p>
        </p:txBody>
      </p:sp>
      <p:sp>
        <p:nvSpPr>
          <p:cNvPr id="4" name="Text 1"/>
          <p:cNvSpPr/>
          <p:nvPr/>
        </p:nvSpPr>
        <p:spPr>
          <a:xfrm>
            <a:off x="199719" y="2761824"/>
            <a:ext cx="3888411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Montserrat SemiBold" pitchFamily="2" charset="-52"/>
                <a:ea typeface="Inter" pitchFamily="34" charset="-122"/>
                <a:cs typeface="Inter" pitchFamily="34" charset="-120"/>
              </a:rPr>
              <a:t>Опыт </a:t>
            </a:r>
            <a:r>
              <a:rPr lang="en-US" sz="1600" dirty="0" smtClean="0">
                <a:solidFill>
                  <a:srgbClr val="272525"/>
                </a:solidFill>
                <a:latin typeface="Montserrat SemiBold" pitchFamily="2" charset="-52"/>
                <a:ea typeface="Inter" pitchFamily="34" charset="-122"/>
                <a:cs typeface="Inter" pitchFamily="34" charset="-120"/>
              </a:rPr>
              <a:t>Отделения</a:t>
            </a:r>
            <a:endParaRPr lang="ru-RU" sz="1600" dirty="0" smtClean="0">
              <a:solidFill>
                <a:srgbClr val="272525"/>
              </a:solidFill>
              <a:latin typeface="Montserrat SemiBold" pitchFamily="2" charset="-52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ct val="133000"/>
              </a:lnSpc>
              <a:buNone/>
            </a:pPr>
            <a:r>
              <a:rPr lang="en-US" sz="1600" dirty="0" smtClean="0">
                <a:solidFill>
                  <a:srgbClr val="272525"/>
                </a:solidFill>
                <a:latin typeface="Montserrat SemiBold" pitchFamily="2" charset="-52"/>
                <a:ea typeface="Inter" pitchFamily="34" charset="-122"/>
                <a:cs typeface="Inter" pitchFamily="34" charset="-120"/>
              </a:rPr>
              <a:t>Социального </a:t>
            </a:r>
            <a:r>
              <a:rPr lang="en-US" sz="1600" dirty="0">
                <a:solidFill>
                  <a:srgbClr val="272525"/>
                </a:solidFill>
                <a:latin typeface="Montserrat SemiBold" pitchFamily="2" charset="-52"/>
                <a:ea typeface="Inter" pitchFamily="34" charset="-122"/>
                <a:cs typeface="Inter" pitchFamily="34" charset="-120"/>
              </a:rPr>
              <a:t>фонда </a:t>
            </a:r>
            <a:r>
              <a:rPr lang="en-US" sz="1600" dirty="0" smtClean="0">
                <a:solidFill>
                  <a:srgbClr val="272525"/>
                </a:solidFill>
                <a:latin typeface="Montserrat SemiBold" pitchFamily="2" charset="-52"/>
                <a:ea typeface="Inter" pitchFamily="34" charset="-122"/>
                <a:cs typeface="Inter" pitchFamily="34" charset="-120"/>
              </a:rPr>
              <a:t>России</a:t>
            </a:r>
            <a:endParaRPr lang="ru-RU" sz="1600" dirty="0" smtClean="0">
              <a:solidFill>
                <a:srgbClr val="272525"/>
              </a:solidFill>
              <a:latin typeface="Montserrat SemiBold" pitchFamily="2" charset="-52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ct val="133000"/>
              </a:lnSpc>
              <a:buNone/>
            </a:pPr>
            <a:r>
              <a:rPr lang="en-US" sz="1600" dirty="0" smtClean="0">
                <a:solidFill>
                  <a:srgbClr val="272525"/>
                </a:solidFill>
                <a:latin typeface="Montserrat SemiBold" pitchFamily="2" charset="-52"/>
                <a:ea typeface="Inter" pitchFamily="34" charset="-122"/>
                <a:cs typeface="Inter" pitchFamily="34" charset="-120"/>
              </a:rPr>
              <a:t>по </a:t>
            </a:r>
            <a:r>
              <a:rPr lang="en-US" sz="1600" dirty="0">
                <a:solidFill>
                  <a:srgbClr val="272525"/>
                </a:solidFill>
                <a:latin typeface="Montserrat SemiBold" pitchFamily="2" charset="-52"/>
                <a:ea typeface="Inter" pitchFamily="34" charset="-122"/>
                <a:cs typeface="Inter" pitchFamily="34" charset="-120"/>
              </a:rPr>
              <a:t>Архангельской области и </a:t>
            </a:r>
            <a:r>
              <a:rPr lang="en-US" sz="1600" dirty="0" smtClean="0">
                <a:solidFill>
                  <a:srgbClr val="272525"/>
                </a:solidFill>
                <a:latin typeface="Montserrat SemiBold" pitchFamily="2" charset="-52"/>
                <a:ea typeface="Inter" pitchFamily="34" charset="-122"/>
                <a:cs typeface="Inter" pitchFamily="34" charset="-120"/>
              </a:rPr>
              <a:t>НАО</a:t>
            </a:r>
            <a:endParaRPr lang="ru-RU" sz="1600" dirty="0" smtClean="0">
              <a:solidFill>
                <a:srgbClr val="272525"/>
              </a:solidFill>
              <a:latin typeface="Montserrat SemiBold" pitchFamily="2" charset="-52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ct val="133000"/>
              </a:lnSpc>
              <a:buNone/>
            </a:pPr>
            <a:r>
              <a:rPr lang="en-US" sz="1600" dirty="0" smtClean="0">
                <a:solidFill>
                  <a:srgbClr val="272525"/>
                </a:solidFill>
                <a:latin typeface="Montserrat SemiBold" pitchFamily="2" charset="-52"/>
                <a:ea typeface="Inter" pitchFamily="34" charset="-122"/>
                <a:cs typeface="Inter" pitchFamily="34" charset="-120"/>
              </a:rPr>
              <a:t>в </a:t>
            </a:r>
            <a:r>
              <a:rPr lang="en-US" sz="1600" dirty="0">
                <a:solidFill>
                  <a:srgbClr val="272525"/>
                </a:solidFill>
                <a:latin typeface="Montserrat SemiBold" pitchFamily="2" charset="-52"/>
                <a:ea typeface="Inter" pitchFamily="34" charset="-122"/>
                <a:cs typeface="Inter" pitchFamily="34" charset="-120"/>
              </a:rPr>
              <a:t>работе с разными поколениями</a:t>
            </a:r>
            <a:endParaRPr lang="en-US" sz="1600" dirty="0">
              <a:latin typeface="Montserrat SemiBold" pitchFamily="2" charset="-52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96119" y="3316560"/>
            <a:ext cx="1102668" cy="266402"/>
          </a:xfrm>
          <a:prstGeom prst="roundRect">
            <a:avLst>
              <a:gd name="adj" fmla="val 17880"/>
            </a:avLst>
          </a:prstGeom>
          <a:noFill/>
          <a:ln/>
          <a:effectLst>
            <a:outerShdw blurRad="101600" dist="50800" dir="16200000" algn="bl" rotWithShape="0">
              <a:srgbClr val="007EBD">
                <a:alpha val="100000"/>
              </a:srgbClr>
            </a:outerShdw>
          </a:effectLst>
        </p:spPr>
      </p:sp>
      <p:pic>
        <p:nvPicPr>
          <p:cNvPr id="1029" name="Picture 5" descr="C:\Users\039TuchinaOA\Downloads\aipic-2789cc6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/>
          <a:stretch/>
        </p:blipFill>
        <p:spPr bwMode="auto">
          <a:xfrm>
            <a:off x="4038600" y="0"/>
            <a:ext cx="51133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ject 49"/>
          <p:cNvPicPr/>
          <p:nvPr/>
        </p:nvPicPr>
        <p:blipFill>
          <a:blip r:embed="rId4"/>
          <a:stretch/>
        </p:blipFill>
        <p:spPr>
          <a:xfrm>
            <a:off x="143052" y="199122"/>
            <a:ext cx="618948" cy="66193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11237" y="1414847"/>
            <a:ext cx="2746809" cy="1747451"/>
          </a:xfrm>
          <a:prstGeom prst="rect">
            <a:avLst/>
          </a:prstGeom>
        </p:spPr>
      </p:pic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9998" y="1414848"/>
            <a:ext cx="2746809" cy="1747451"/>
          </a:xfrm>
          <a:prstGeom prst="rect">
            <a:avLst/>
          </a:prstGeom>
        </p:spPr>
      </p:pic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144" y="1414848"/>
            <a:ext cx="2746809" cy="1747451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496119" y="437257"/>
            <a:ext cx="939254" cy="266402"/>
          </a:xfrm>
          <a:prstGeom prst="roundRect">
            <a:avLst>
              <a:gd name="adj" fmla="val 17880"/>
            </a:avLst>
          </a:prstGeom>
          <a:solidFill>
            <a:srgbClr val="CCEEFF"/>
          </a:solidFill>
          <a:ln/>
        </p:spPr>
      </p:sp>
      <p:sp>
        <p:nvSpPr>
          <p:cNvPr id="3" name="Text 1"/>
          <p:cNvSpPr/>
          <p:nvPr/>
        </p:nvSpPr>
        <p:spPr>
          <a:xfrm>
            <a:off x="581174" y="479747"/>
            <a:ext cx="1226344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СТАТИСТИКА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760363"/>
            <a:ext cx="5317108" cy="46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15 лет системной работы</a:t>
            </a:r>
            <a:endParaRPr lang="en-US" sz="2900" dirty="0"/>
          </a:p>
        </p:txBody>
      </p:sp>
      <p:sp>
        <p:nvSpPr>
          <p:cNvPr id="5" name="Text 3"/>
          <p:cNvSpPr/>
          <p:nvPr/>
        </p:nvSpPr>
        <p:spPr>
          <a:xfrm>
            <a:off x="496119" y="1508968"/>
            <a:ext cx="2599134" cy="46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15+</a:t>
            </a:r>
            <a:endParaRPr lang="en-US" sz="3650" dirty="0"/>
          </a:p>
        </p:txBody>
      </p:sp>
      <p:sp>
        <p:nvSpPr>
          <p:cNvPr id="6" name="Text 4"/>
          <p:cNvSpPr/>
          <p:nvPr/>
        </p:nvSpPr>
        <p:spPr>
          <a:xfrm>
            <a:off x="865361" y="2153915"/>
            <a:ext cx="18606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Лет работы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496119" y="2471514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ru-RU" sz="11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Ежегодное</a:t>
            </a:r>
            <a:r>
              <a:rPr lang="en-US" sz="11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обучение пенсионной грамотности в регионе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3272433" y="1508968"/>
            <a:ext cx="2599134" cy="46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1500+</a:t>
            </a:r>
            <a:endParaRPr lang="en-US" sz="3650" dirty="0"/>
          </a:p>
        </p:txBody>
      </p:sp>
      <p:sp>
        <p:nvSpPr>
          <p:cNvPr id="9" name="Text 7"/>
          <p:cNvSpPr/>
          <p:nvPr/>
        </p:nvSpPr>
        <p:spPr>
          <a:xfrm>
            <a:off x="3435846" y="2153915"/>
            <a:ext cx="2272233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Уроков и мероприятий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3272433" y="2471514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Проведено за всё время работы программы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6048747" y="1508968"/>
            <a:ext cx="2599134" cy="46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35 000+</a:t>
            </a:r>
            <a:endParaRPr lang="en-US" sz="3650" dirty="0"/>
          </a:p>
        </p:txBody>
      </p:sp>
      <p:sp>
        <p:nvSpPr>
          <p:cNvPr id="12" name="Text 10"/>
          <p:cNvSpPr/>
          <p:nvPr/>
        </p:nvSpPr>
        <p:spPr>
          <a:xfrm>
            <a:off x="6417990" y="2153915"/>
            <a:ext cx="18606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Участников</a:t>
            </a:r>
            <a:endParaRPr lang="en-US" sz="1450" dirty="0"/>
          </a:p>
        </p:txBody>
      </p:sp>
      <p:sp>
        <p:nvSpPr>
          <p:cNvPr id="13" name="Text 11"/>
          <p:cNvSpPr/>
          <p:nvPr/>
        </p:nvSpPr>
        <p:spPr>
          <a:xfrm>
            <a:off x="6048747" y="2471514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Охвачено жителей Архангельской области и НАО</a:t>
            </a:r>
            <a:endParaRPr lang="en-US" sz="1100" dirty="0"/>
          </a:p>
        </p:txBody>
      </p:sp>
      <p:sp>
        <p:nvSpPr>
          <p:cNvPr id="14" name="Text 12"/>
          <p:cNvSpPr/>
          <p:nvPr/>
        </p:nvSpPr>
        <p:spPr>
          <a:xfrm>
            <a:off x="496119" y="3226371"/>
            <a:ext cx="23178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Партнёры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496119" y="3600673"/>
            <a:ext cx="3902943" cy="10559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23520" indent="-22352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Региональный центр финансовой грамотности</a:t>
            </a:r>
            <a:endParaRPr lang="en-US" sz="1100" dirty="0"/>
          </a:p>
          <a:p>
            <a:pPr marL="223520" indent="-22352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Отделение Банка России</a:t>
            </a:r>
            <a:endParaRPr lang="en-US" sz="1100" dirty="0"/>
          </a:p>
          <a:p>
            <a:pPr marL="223520" indent="-22352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САФУ, колледжи, техникумы, школы</a:t>
            </a:r>
            <a:endParaRPr lang="en-US" sz="1100" dirty="0"/>
          </a:p>
          <a:p>
            <a:pPr marL="223520" indent="-22352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Советы ветеранов и трудовые коллективы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4749701" y="3226371"/>
            <a:ext cx="23178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Охват</a:t>
            </a:r>
            <a:endParaRPr lang="en-US" sz="1450" dirty="0"/>
          </a:p>
        </p:txBody>
      </p:sp>
      <p:sp>
        <p:nvSpPr>
          <p:cNvPr id="17" name="Text 15"/>
          <p:cNvSpPr/>
          <p:nvPr/>
        </p:nvSpPr>
        <p:spPr>
          <a:xfrm>
            <a:off x="4749701" y="3600673"/>
            <a:ext cx="390294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Публикации в СМИ, взаимодействие с образовательными учреждениями всех уровней и общественными организациями </a:t>
            </a:r>
            <a:r>
              <a:rPr lang="en-US" sz="11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региона</a:t>
            </a:r>
            <a:endParaRPr lang="en-US" sz="11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795260" y="4667838"/>
            <a:ext cx="1348740" cy="475662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734" y="368751"/>
            <a:ext cx="806648" cy="266402"/>
          </a:xfrm>
          <a:prstGeom prst="roundRect">
            <a:avLst>
              <a:gd name="adj" fmla="val 17880"/>
            </a:avLst>
          </a:prstGeom>
          <a:solidFill>
            <a:srgbClr val="CCEEFF"/>
          </a:solidFill>
          <a:ln/>
        </p:spPr>
      </p:sp>
      <p:sp>
        <p:nvSpPr>
          <p:cNvPr id="3" name="Text 1"/>
          <p:cNvSpPr/>
          <p:nvPr/>
        </p:nvSpPr>
        <p:spPr>
          <a:xfrm>
            <a:off x="496119" y="411242"/>
            <a:ext cx="1093738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РЕЗУЛЬТАТ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8167"/>
            <a:ext cx="6932488" cy="46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Наш вывод: мы видим результат</a:t>
            </a:r>
            <a:endParaRPr lang="en-US" sz="2900" dirty="0"/>
          </a:p>
        </p:txBody>
      </p:sp>
      <p:sp>
        <p:nvSpPr>
          <p:cNvPr id="5" name="Text 3"/>
          <p:cNvSpPr/>
          <p:nvPr/>
        </p:nvSpPr>
        <p:spPr>
          <a:xfrm>
            <a:off x="496118" y="1400101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Это не разовая акция — это </a:t>
            </a:r>
            <a:r>
              <a:rPr lang="en-US" sz="1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системная работа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Мы формируем культуру ответственного отношения к своим деньгам и </a:t>
            </a:r>
            <a:r>
              <a:rPr lang="en-US" sz="1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будущему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496119" y="2622798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956816" y="2671465"/>
            <a:ext cx="2138437" cy="6976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Выпускники приходят работать к нам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956816" y="3454152"/>
            <a:ext cx="213843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Участники уроков выбирают карьеру в Социальном фонде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3272433" y="2622798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733130" y="2671465"/>
            <a:ext cx="2138437" cy="465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Самозанятые делают отчисления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3733130" y="3221608"/>
            <a:ext cx="2138437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Северяне начинают добровольно уплачивать взносы на будущую пенсию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6048747" y="2622798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509445" y="2592921"/>
            <a:ext cx="2138437" cy="6976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Пенсионеры </a:t>
            </a:r>
            <a:r>
              <a:rPr lang="ru-RU" sz="1450" b="1" dirty="0" smtClean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чувствуют себя более </a:t>
            </a:r>
            <a:r>
              <a:rPr lang="en-US" sz="1450" b="1" dirty="0" smtClean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уверенн</a:t>
            </a:r>
            <a:r>
              <a:rPr lang="ru-RU" sz="1450" b="1" dirty="0" smtClean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</a:t>
            </a:r>
            <a:r>
              <a:rPr lang="en-US" sz="1450" b="1" dirty="0" smtClean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 цифровом мире</a:t>
            </a:r>
            <a:endParaRPr lang="en-US" sz="1450" dirty="0"/>
          </a:p>
        </p:txBody>
      </p:sp>
      <p:sp>
        <p:nvSpPr>
          <p:cNvPr id="14" name="Text 12"/>
          <p:cNvSpPr/>
          <p:nvPr/>
        </p:nvSpPr>
        <p:spPr>
          <a:xfrm>
            <a:off x="6509444" y="3244870"/>
            <a:ext cx="2138437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Человек, который понимает свои права и умеет ими пользоваться — защищён</a:t>
            </a:r>
            <a:endParaRPr lang="en-US" sz="11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795260" y="4667838"/>
            <a:ext cx="1348740" cy="475662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96119" y="389855"/>
            <a:ext cx="909265" cy="223317"/>
          </a:xfrm>
          <a:prstGeom prst="roundRect">
            <a:avLst>
              <a:gd name="adj" fmla="val 18664"/>
            </a:avLst>
          </a:prstGeom>
          <a:solidFill>
            <a:srgbClr val="CCEEFF"/>
          </a:solidFill>
          <a:ln/>
        </p:spPr>
      </p:sp>
      <p:sp>
        <p:nvSpPr>
          <p:cNvPr id="4" name="Text 1"/>
          <p:cNvSpPr/>
          <p:nvPr/>
        </p:nvSpPr>
        <p:spPr>
          <a:xfrm>
            <a:off x="570533" y="427062"/>
            <a:ext cx="1217637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ПЕРСПЕКТИВЫ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496119" y="656555"/>
            <a:ext cx="4722763" cy="8140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Будущие цели и перспективы</a:t>
            </a:r>
            <a:endParaRPr lang="en-US" sz="2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366689"/>
            <a:ext cx="620167" cy="88865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24781" y="1470645"/>
            <a:ext cx="2054796" cy="203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План на следующий год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1224781" y="1827609"/>
            <a:ext cx="6570479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Расширение охвата школ и колледжей, новые форматы </a:t>
            </a:r>
            <a:r>
              <a:rPr lang="ru-RU" sz="1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обучения</a:t>
            </a:r>
            <a:endParaRPr lang="en-US" sz="1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9" y="2341066"/>
            <a:ext cx="620167" cy="82123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224782" y="2341066"/>
            <a:ext cx="1799779" cy="203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Целевые показатели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1224780" y="2646498"/>
            <a:ext cx="6433319" cy="439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Увеличение числа участников, рост добровольных </a:t>
            </a:r>
            <a:r>
              <a:rPr lang="en-US" sz="1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отчислений</a:t>
            </a:r>
            <a:endParaRPr lang="ru-RU" sz="1400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ct val="125000"/>
              </a:lnSpc>
              <a:buNone/>
            </a:pPr>
            <a:r>
              <a:rPr lang="ru-RU" sz="1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самозанятых</a:t>
            </a:r>
            <a:endParaRPr lang="en-US" sz="14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19" y="3256731"/>
            <a:ext cx="620167" cy="74421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224780" y="3344949"/>
            <a:ext cx="1628105" cy="203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Масштабирование</a:t>
            </a:r>
            <a:endParaRPr lang="en-US" sz="1600" dirty="0"/>
          </a:p>
        </p:txBody>
      </p:sp>
      <p:sp>
        <p:nvSpPr>
          <p:cNvPr id="14" name="Text 8"/>
          <p:cNvSpPr/>
          <p:nvPr/>
        </p:nvSpPr>
        <p:spPr>
          <a:xfrm>
            <a:off x="1224781" y="3658865"/>
            <a:ext cx="3994100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Тиражирование успешных практик </a:t>
            </a:r>
            <a:r>
              <a:rPr lang="ru-RU" sz="1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другие города и районы области</a:t>
            </a:r>
            <a:endParaRPr lang="en-US" sz="14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119" y="4153346"/>
            <a:ext cx="620167" cy="744215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224781" y="4134445"/>
            <a:ext cx="2386013" cy="203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Стратегические ориентиры</a:t>
            </a:r>
            <a:endParaRPr lang="en-US" sz="1600" dirty="0"/>
          </a:p>
        </p:txBody>
      </p:sp>
      <p:sp>
        <p:nvSpPr>
          <p:cNvPr id="17" name="Text 10"/>
          <p:cNvSpPr/>
          <p:nvPr/>
        </p:nvSpPr>
        <p:spPr>
          <a:xfrm>
            <a:off x="1224781" y="4431655"/>
            <a:ext cx="3994100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Цифровизация, партнёрство, непрерывное образование</a:t>
            </a:r>
            <a:endParaRPr lang="en-US" sz="14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795260" y="4602744"/>
            <a:ext cx="1348740" cy="475662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38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17860"/>
            <a:ext cx="979438" cy="266402"/>
          </a:xfrm>
          <a:prstGeom prst="roundRect">
            <a:avLst>
              <a:gd name="adj" fmla="val 17880"/>
            </a:avLst>
          </a:prstGeom>
          <a:solidFill>
            <a:srgbClr val="CCEEFF"/>
          </a:solidFill>
          <a:ln/>
        </p:spPr>
      </p:sp>
      <p:sp>
        <p:nvSpPr>
          <p:cNvPr id="3" name="Text 1"/>
          <p:cNvSpPr/>
          <p:nvPr/>
        </p:nvSpPr>
        <p:spPr>
          <a:xfrm>
            <a:off x="581174" y="660350"/>
            <a:ext cx="1266527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ЗАКЛЮЧЕНИЕ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940966"/>
            <a:ext cx="4267944" cy="46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Время действовать</a:t>
            </a:r>
            <a:endParaRPr lang="en-US" sz="2900" dirty="0"/>
          </a:p>
        </p:txBody>
      </p:sp>
      <p:sp>
        <p:nvSpPr>
          <p:cNvPr id="5" name="Text 3"/>
          <p:cNvSpPr/>
          <p:nvPr/>
        </p:nvSpPr>
        <p:spPr>
          <a:xfrm>
            <a:off x="496119" y="1618729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Пенсионная грамотность — это инвестиция в защищённое будущее каждого </a:t>
            </a:r>
            <a:r>
              <a:rPr lang="en-US" sz="1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человека 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394022" y="2231827"/>
            <a:ext cx="4107135" cy="2293739"/>
          </a:xfrm>
          <a:prstGeom prst="roundRect">
            <a:avLst>
              <a:gd name="adj" fmla="val 4450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sp>
      <p:sp>
        <p:nvSpPr>
          <p:cNvPr id="7" name="Text 5"/>
          <p:cNvSpPr/>
          <p:nvPr/>
        </p:nvSpPr>
        <p:spPr>
          <a:xfrm>
            <a:off x="535781" y="2373585"/>
            <a:ext cx="2826172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Ключевое предложение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535781" y="2747887"/>
            <a:ext cx="3823618" cy="10547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Системное обучение пенсионной грамотности формирует культуру финансовой ответственности и помогает людям чувствовать себя </a:t>
            </a:r>
            <a:r>
              <a:rPr lang="en-US" sz="1200" dirty="0" smtClean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защищёнными</a:t>
            </a:r>
            <a:r>
              <a:rPr lang="ru-RU" sz="1200" dirty="0" smtClean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в будущем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744939" y="2243212"/>
            <a:ext cx="2992934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ru-RU" sz="145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</a:t>
            </a:r>
            <a:r>
              <a:rPr lang="en-US" sz="145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отрудничеств</a:t>
            </a:r>
            <a:r>
              <a:rPr lang="ru-RU" sz="145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4744939" y="2617515"/>
            <a:ext cx="390294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Приглашаем образовательные учреждения, работодателей и общественные организации к партнёрству в продвижении пенсионной </a:t>
            </a:r>
            <a:r>
              <a:rPr lang="en-US" sz="12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грамотности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764063" y="3919091"/>
            <a:ext cx="2317849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Контакты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4764063" y="4169569"/>
            <a:ext cx="390294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Отделение СФР по Архангельской области и НАО</a:t>
            </a:r>
            <a:endParaRPr lang="en-US" sz="1200" dirty="0"/>
          </a:p>
          <a:p>
            <a:pPr>
              <a:lnSpc>
                <a:spcPct val="133000"/>
              </a:lnSpc>
            </a:pPr>
            <a:r>
              <a:rPr lang="en-US" sz="12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Сараева</a:t>
            </a:r>
            <a:r>
              <a:rPr lang="en-US" sz="1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1200" b="1" dirty="0" err="1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Ольга</a:t>
            </a:r>
            <a:r>
              <a:rPr lang="ru-RU" sz="1200" b="1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, </a:t>
            </a:r>
            <a:r>
              <a:rPr lang="en-US" sz="1200" b="1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pressa</a:t>
            </a:r>
            <a:r>
              <a:rPr lang="en-US" sz="1200" b="1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@29.sfr.gov.ru</a:t>
            </a:r>
            <a:endParaRPr lang="en-US" sz="12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49340" y="617860"/>
            <a:ext cx="2217420" cy="788268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95260" y="4667838"/>
            <a:ext cx="1348740" cy="475662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3082" y="396684"/>
            <a:ext cx="5810974" cy="453490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2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СПАСИБО ЗА ВНИМАНИЕ!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10399" y="3547110"/>
            <a:ext cx="6254523" cy="1282715"/>
          </a:xfrm>
          <a:prstGeom prst="rect">
            <a:avLst/>
          </a:prstGeom>
        </p:spPr>
        <p:txBody>
          <a:bodyPr vert="horz" wrap="square" lIns="0" tIns="6787" rIns="0" bIns="0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53"/>
              </a:spcBef>
            </a:pPr>
            <a:r>
              <a:rPr lang="ru-RU" sz="2400" b="1" dirty="0">
                <a:solidFill>
                  <a:srgbClr val="0070C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Отделение СФР</a:t>
            </a:r>
          </a:p>
          <a:p>
            <a:pPr algn="ctr">
              <a:lnSpc>
                <a:spcPct val="114000"/>
              </a:lnSpc>
              <a:spcBef>
                <a:spcPts val="53"/>
              </a:spcBef>
            </a:pPr>
            <a:r>
              <a:rPr lang="ru-RU" sz="2400" b="1" dirty="0">
                <a:solidFill>
                  <a:srgbClr val="0070C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 Архангельской области и НАО</a:t>
            </a:r>
            <a:endParaRPr sz="2400" b="1" dirty="0">
              <a:solidFill>
                <a:srgbClr val="0070C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>
              <a:lnSpc>
                <a:spcPct val="114000"/>
              </a:lnSpc>
            </a:pPr>
            <a:r>
              <a:rPr sz="2400" b="1" dirty="0">
                <a:solidFill>
                  <a:srgbClr val="0070C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социальных сетях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97E8EE2-4551-1D4D-B20F-9ECBC399827F}"/>
              </a:ext>
            </a:extLst>
          </p:cNvPr>
          <p:cNvGrpSpPr/>
          <p:nvPr/>
        </p:nvGrpSpPr>
        <p:grpSpPr>
          <a:xfrm>
            <a:off x="357184" y="270005"/>
            <a:ext cx="514379" cy="604983"/>
            <a:chOff x="634994" y="480009"/>
            <a:chExt cx="914452" cy="1075526"/>
          </a:xfrm>
        </p:grpSpPr>
        <p:pic>
          <p:nvPicPr>
            <p:cNvPr id="8" name="object 3">
              <a:extLst>
                <a:ext uri="{FF2B5EF4-FFF2-40B4-BE49-F238E27FC236}">
                  <a16:creationId xmlns="" xmlns:a16="http://schemas.microsoft.com/office/drawing/2014/main" id="{41254BC0-D9C2-B142-AFE9-DFB4D9F9F98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218" y="1352696"/>
              <a:ext cx="163266" cy="78676"/>
            </a:xfrm>
            <a:prstGeom prst="rect">
              <a:avLst/>
            </a:prstGeom>
          </p:spPr>
        </p:pic>
        <p:pic>
          <p:nvPicPr>
            <p:cNvPr id="9" name="object 4">
              <a:extLst>
                <a:ext uri="{FF2B5EF4-FFF2-40B4-BE49-F238E27FC236}">
                  <a16:creationId xmlns="" xmlns:a16="http://schemas.microsoft.com/office/drawing/2014/main" id="{E507F1A5-4D52-5545-9CCE-E99AD6560D6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2641" y="1353580"/>
              <a:ext cx="341118" cy="89957"/>
            </a:xfrm>
            <a:prstGeom prst="rect">
              <a:avLst/>
            </a:prstGeom>
          </p:spPr>
        </p:pic>
        <p:sp>
          <p:nvSpPr>
            <p:cNvPr id="10" name="object 5">
              <a:extLst>
                <a:ext uri="{FF2B5EF4-FFF2-40B4-BE49-F238E27FC236}">
                  <a16:creationId xmlns="" xmlns:a16="http://schemas.microsoft.com/office/drawing/2014/main" id="{866507DF-04FC-B448-8224-AA95FFED5C00}"/>
                </a:ext>
              </a:extLst>
            </p:cNvPr>
            <p:cNvSpPr/>
            <p:nvPr/>
          </p:nvSpPr>
          <p:spPr>
            <a:xfrm>
              <a:off x="1192096" y="1353577"/>
              <a:ext cx="62230" cy="77470"/>
            </a:xfrm>
            <a:custGeom>
              <a:avLst/>
              <a:gdLst/>
              <a:ahLst/>
              <a:cxnLst/>
              <a:rect l="l" t="t" r="r" b="b"/>
              <a:pathLst>
                <a:path w="62230" h="77469">
                  <a:moveTo>
                    <a:pt x="10883" y="0"/>
                  </a:moveTo>
                  <a:lnTo>
                    <a:pt x="0" y="0"/>
                  </a:lnTo>
                  <a:lnTo>
                    <a:pt x="0" y="76923"/>
                  </a:lnTo>
                  <a:lnTo>
                    <a:pt x="31750" y="76923"/>
                  </a:lnTo>
                  <a:lnTo>
                    <a:pt x="44600" y="75284"/>
                  </a:lnTo>
                  <a:lnTo>
                    <a:pt x="54124" y="70399"/>
                  </a:lnTo>
                  <a:lnTo>
                    <a:pt x="55698" y="68249"/>
                  </a:lnTo>
                  <a:lnTo>
                    <a:pt x="10883" y="68249"/>
                  </a:lnTo>
                  <a:lnTo>
                    <a:pt x="10883" y="35483"/>
                  </a:lnTo>
                  <a:lnTo>
                    <a:pt x="56574" y="35483"/>
                  </a:lnTo>
                  <a:lnTo>
                    <a:pt x="54738" y="32935"/>
                  </a:lnTo>
                  <a:lnTo>
                    <a:pt x="45848" y="28348"/>
                  </a:lnTo>
                  <a:lnTo>
                    <a:pt x="33731" y="26809"/>
                  </a:lnTo>
                  <a:lnTo>
                    <a:pt x="10883" y="26809"/>
                  </a:lnTo>
                  <a:lnTo>
                    <a:pt x="10883" y="0"/>
                  </a:lnTo>
                  <a:close/>
                </a:path>
                <a:path w="62230" h="77469">
                  <a:moveTo>
                    <a:pt x="56574" y="35483"/>
                  </a:moveTo>
                  <a:lnTo>
                    <a:pt x="44170" y="35483"/>
                  </a:lnTo>
                  <a:lnTo>
                    <a:pt x="51079" y="40436"/>
                  </a:lnTo>
                  <a:lnTo>
                    <a:pt x="51079" y="51320"/>
                  </a:lnTo>
                  <a:lnTo>
                    <a:pt x="49782" y="58643"/>
                  </a:lnTo>
                  <a:lnTo>
                    <a:pt x="45972" y="63942"/>
                  </a:lnTo>
                  <a:lnTo>
                    <a:pt x="39769" y="67163"/>
                  </a:lnTo>
                  <a:lnTo>
                    <a:pt x="31292" y="68249"/>
                  </a:lnTo>
                  <a:lnTo>
                    <a:pt x="55698" y="68249"/>
                  </a:lnTo>
                  <a:lnTo>
                    <a:pt x="60042" y="62318"/>
                  </a:lnTo>
                  <a:lnTo>
                    <a:pt x="62077" y="51092"/>
                  </a:lnTo>
                  <a:lnTo>
                    <a:pt x="60211" y="40531"/>
                  </a:lnTo>
                  <a:lnTo>
                    <a:pt x="56574" y="35483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6">
              <a:extLst>
                <a:ext uri="{FF2B5EF4-FFF2-40B4-BE49-F238E27FC236}">
                  <a16:creationId xmlns="" xmlns:a16="http://schemas.microsoft.com/office/drawing/2014/main" id="{84152146-FE93-CD4C-B1C3-252710A289F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4796" y="1353580"/>
              <a:ext cx="66154" cy="76911"/>
            </a:xfrm>
            <a:prstGeom prst="rect">
              <a:avLst/>
            </a:prstGeom>
          </p:spPr>
        </p:pic>
        <p:pic>
          <p:nvPicPr>
            <p:cNvPr id="12" name="object 7">
              <a:extLst>
                <a:ext uri="{FF2B5EF4-FFF2-40B4-BE49-F238E27FC236}">
                  <a16:creationId xmlns="" xmlns:a16="http://schemas.microsoft.com/office/drawing/2014/main" id="{952C9DAA-6652-504B-8CCA-A0FBF52EF6A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9272" y="1353577"/>
              <a:ext cx="85153" cy="76923"/>
            </a:xfrm>
            <a:prstGeom prst="rect">
              <a:avLst/>
            </a:prstGeom>
          </p:spPr>
        </p:pic>
        <p:sp>
          <p:nvSpPr>
            <p:cNvPr id="13" name="object 8">
              <a:extLst>
                <a:ext uri="{FF2B5EF4-FFF2-40B4-BE49-F238E27FC236}">
                  <a16:creationId xmlns="" xmlns:a16="http://schemas.microsoft.com/office/drawing/2014/main" id="{93B4D373-A57C-5147-AF7B-285DB10850A7}"/>
                </a:ext>
              </a:extLst>
            </p:cNvPr>
            <p:cNvSpPr/>
            <p:nvPr/>
          </p:nvSpPr>
          <p:spPr>
            <a:xfrm>
              <a:off x="1482771" y="1353580"/>
              <a:ext cx="66675" cy="77470"/>
            </a:xfrm>
            <a:custGeom>
              <a:avLst/>
              <a:gdLst/>
              <a:ahLst/>
              <a:cxnLst/>
              <a:rect l="l" t="t" r="r" b="b"/>
              <a:pathLst>
                <a:path w="66675" h="77469">
                  <a:moveTo>
                    <a:pt x="66471" y="0"/>
                  </a:moveTo>
                  <a:lnTo>
                    <a:pt x="56349" y="0"/>
                  </a:lnTo>
                  <a:lnTo>
                    <a:pt x="10871" y="59334"/>
                  </a:lnTo>
                  <a:lnTo>
                    <a:pt x="10871" y="0"/>
                  </a:lnTo>
                  <a:lnTo>
                    <a:pt x="0" y="0"/>
                  </a:lnTo>
                  <a:lnTo>
                    <a:pt x="0" y="76911"/>
                  </a:lnTo>
                  <a:lnTo>
                    <a:pt x="10096" y="76911"/>
                  </a:lnTo>
                  <a:lnTo>
                    <a:pt x="55689" y="17691"/>
                  </a:lnTo>
                  <a:lnTo>
                    <a:pt x="55689" y="76911"/>
                  </a:lnTo>
                  <a:lnTo>
                    <a:pt x="66471" y="76911"/>
                  </a:lnTo>
                  <a:lnTo>
                    <a:pt x="6647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9">
              <a:extLst>
                <a:ext uri="{FF2B5EF4-FFF2-40B4-BE49-F238E27FC236}">
                  <a16:creationId xmlns="" xmlns:a16="http://schemas.microsoft.com/office/drawing/2014/main" id="{113DCB0E-A553-AA4E-99CE-E160CB880C4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4994" y="1464464"/>
              <a:ext cx="188554" cy="82626"/>
            </a:xfrm>
            <a:prstGeom prst="rect">
              <a:avLst/>
            </a:prstGeom>
          </p:spPr>
        </p:pic>
        <p:pic>
          <p:nvPicPr>
            <p:cNvPr id="15" name="object 10">
              <a:extLst>
                <a:ext uri="{FF2B5EF4-FFF2-40B4-BE49-F238E27FC236}">
                  <a16:creationId xmlns="" xmlns:a16="http://schemas.microsoft.com/office/drawing/2014/main" id="{41916624-BBB3-8A40-ABE0-7D4E32E689D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5724" y="1467309"/>
              <a:ext cx="164275" cy="88226"/>
            </a:xfrm>
            <a:prstGeom prst="rect">
              <a:avLst/>
            </a:prstGeom>
          </p:spPr>
        </p:pic>
        <p:pic>
          <p:nvPicPr>
            <p:cNvPr id="16" name="object 11">
              <a:extLst>
                <a:ext uri="{FF2B5EF4-FFF2-40B4-BE49-F238E27FC236}">
                  <a16:creationId xmlns="" xmlns:a16="http://schemas.microsoft.com/office/drawing/2014/main" id="{93865CB1-3B31-DF48-8A1B-D44646006C7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7757" y="1466442"/>
              <a:ext cx="319289" cy="78663"/>
            </a:xfrm>
            <a:prstGeom prst="rect">
              <a:avLst/>
            </a:prstGeom>
          </p:spPr>
        </p:pic>
        <p:pic>
          <p:nvPicPr>
            <p:cNvPr id="17" name="object 12">
              <a:extLst>
                <a:ext uri="{FF2B5EF4-FFF2-40B4-BE49-F238E27FC236}">
                  <a16:creationId xmlns="" xmlns:a16="http://schemas.microsoft.com/office/drawing/2014/main" id="{3F6AACBB-DD95-7447-9CA5-1A712FF0754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96605" y="1467312"/>
              <a:ext cx="66471" cy="76911"/>
            </a:xfrm>
            <a:prstGeom prst="rect">
              <a:avLst/>
            </a:prstGeom>
          </p:spPr>
        </p:pic>
        <p:pic>
          <p:nvPicPr>
            <p:cNvPr id="18" name="object 13">
              <a:extLst>
                <a:ext uri="{FF2B5EF4-FFF2-40B4-BE49-F238E27FC236}">
                  <a16:creationId xmlns="" xmlns:a16="http://schemas.microsoft.com/office/drawing/2014/main" id="{674E59DD-21BC-9642-BE74-1E1E58C8037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82771" y="1467312"/>
              <a:ext cx="66471" cy="76911"/>
            </a:xfrm>
            <a:prstGeom prst="rect">
              <a:avLst/>
            </a:prstGeom>
          </p:spPr>
        </p:pic>
        <p:sp>
          <p:nvSpPr>
            <p:cNvPr id="19" name="object 14">
              <a:extLst>
                <a:ext uri="{FF2B5EF4-FFF2-40B4-BE49-F238E27FC236}">
                  <a16:creationId xmlns="" xmlns:a16="http://schemas.microsoft.com/office/drawing/2014/main" id="{5930CDB3-65C2-FE4C-AFB5-3809157D7E03}"/>
                </a:ext>
              </a:extLst>
            </p:cNvPr>
            <p:cNvSpPr/>
            <p:nvPr/>
          </p:nvSpPr>
          <p:spPr>
            <a:xfrm>
              <a:off x="1489430" y="1331849"/>
              <a:ext cx="54610" cy="8255"/>
            </a:xfrm>
            <a:custGeom>
              <a:avLst/>
              <a:gdLst/>
              <a:ahLst/>
              <a:cxnLst/>
              <a:rect l="l" t="t" r="r" b="b"/>
              <a:pathLst>
                <a:path w="54609" h="8255">
                  <a:moveTo>
                    <a:pt x="54533" y="0"/>
                  </a:moveTo>
                  <a:lnTo>
                    <a:pt x="0" y="0"/>
                  </a:lnTo>
                  <a:lnTo>
                    <a:pt x="0" y="8115"/>
                  </a:lnTo>
                  <a:lnTo>
                    <a:pt x="54533" y="8115"/>
                  </a:lnTo>
                  <a:lnTo>
                    <a:pt x="54533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5">
              <a:extLst>
                <a:ext uri="{FF2B5EF4-FFF2-40B4-BE49-F238E27FC236}">
                  <a16:creationId xmlns="" xmlns:a16="http://schemas.microsoft.com/office/drawing/2014/main" id="{361CEE12-CFC5-0848-B5FA-F9E783486BB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4093" y="480009"/>
              <a:ext cx="895848" cy="769188"/>
            </a:xfrm>
            <a:prstGeom prst="rect">
              <a:avLst/>
            </a:prstGeom>
          </p:spPr>
        </p:pic>
      </p:grpSp>
      <p:pic>
        <p:nvPicPr>
          <p:cNvPr id="2053" name="Picture 5" descr="L:\2024\ПЕНСИОННАЯ ГРАМОТНОСТЬ\ТГ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1" y="1114425"/>
            <a:ext cx="1714499" cy="160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9">
            <a:extLst>
              <a:ext uri="{FF2B5EF4-FFF2-40B4-BE49-F238E27FC236}">
                <a16:creationId xmlns="" xmlns:a16="http://schemas.microsoft.com/office/drawing/2014/main" id="{0A03FED6-641B-4809-909D-63A1E567FDC7}"/>
              </a:ext>
            </a:extLst>
          </p:cNvPr>
          <p:cNvSpPr/>
          <p:nvPr/>
        </p:nvSpPr>
        <p:spPr>
          <a:xfrm>
            <a:off x="7020977" y="2863721"/>
            <a:ext cx="1788554" cy="407441"/>
          </a:xfrm>
          <a:prstGeom prst="rect">
            <a:avLst/>
          </a:prstGeom>
          <a:solidFill>
            <a:srgbClr val="00B0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 eaLnBrk="1" hangingPunct="1">
              <a:defRPr/>
            </a:pPr>
            <a:r>
              <a:rPr lang="ru-RU" sz="1600" b="1" dirty="0" err="1">
                <a:latin typeface="Arial Black" pitchFamily="34" charset="0"/>
                <a:cs typeface="Arial" pitchFamily="34" charset="0"/>
              </a:rPr>
              <a:t>Телеграм</a:t>
            </a:r>
            <a:endParaRPr lang="ru-RU" sz="1600" b="1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8" name="Picture 2" descr="L:\2024\ПЕНСИОННАЯ ГРАМОТНОСТЬ\ВК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640" y="1165105"/>
            <a:ext cx="1527475" cy="155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L:\2024\ПЕНСИОННАЯ ГРАМОТНОСТЬ\ОК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116" y="1142168"/>
            <a:ext cx="1619691" cy="150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9">
            <a:extLst>
              <a:ext uri="{FF2B5EF4-FFF2-40B4-BE49-F238E27FC236}">
                <a16:creationId xmlns="" xmlns:a16="http://schemas.microsoft.com/office/drawing/2014/main" id="{0A03FED6-641B-4809-909D-63A1E567FDC7}"/>
              </a:ext>
            </a:extLst>
          </p:cNvPr>
          <p:cNvSpPr/>
          <p:nvPr/>
        </p:nvSpPr>
        <p:spPr>
          <a:xfrm>
            <a:off x="2372100" y="2890788"/>
            <a:ext cx="1788554" cy="40744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 eaLnBrk="1" hangingPunct="1">
              <a:defRPr/>
            </a:pPr>
            <a:r>
              <a:rPr lang="ru-RU" sz="1600" b="1" dirty="0" err="1">
                <a:latin typeface="Arial Black" pitchFamily="34" charset="0"/>
                <a:cs typeface="Arial" pitchFamily="34" charset="0"/>
              </a:rPr>
              <a:t>ВКонтакте</a:t>
            </a:r>
            <a:endParaRPr lang="ru-RU" sz="1600" b="1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1" name="Скругленный прямоугольник 9">
            <a:extLst>
              <a:ext uri="{FF2B5EF4-FFF2-40B4-BE49-F238E27FC236}">
                <a16:creationId xmlns="" xmlns:a16="http://schemas.microsoft.com/office/drawing/2014/main" id="{0A03FED6-641B-4809-909D-63A1E567FDC7}"/>
              </a:ext>
            </a:extLst>
          </p:cNvPr>
          <p:cNvSpPr/>
          <p:nvPr/>
        </p:nvSpPr>
        <p:spPr>
          <a:xfrm>
            <a:off x="4385186" y="2868999"/>
            <a:ext cx="2320045" cy="40744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 eaLnBrk="1" hangingPunct="1">
              <a:defRPr/>
            </a:pPr>
            <a:r>
              <a:rPr lang="ru-RU" sz="1600" b="1" dirty="0">
                <a:latin typeface="Arial Black" pitchFamily="34" charset="0"/>
                <a:cs typeface="Arial" pitchFamily="34" charset="0"/>
              </a:rPr>
              <a:t>Одноклассники</a:t>
            </a:r>
          </a:p>
        </p:txBody>
      </p:sp>
      <p:pic>
        <p:nvPicPr>
          <p:cNvPr id="1026" name="Picture 2" descr="L:\2025\ПЕНСИОННАЯ ГРАМОТНОСТЬ\QR MAX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1"/>
          <a:stretch/>
        </p:blipFill>
        <p:spPr bwMode="auto">
          <a:xfrm>
            <a:off x="404353" y="1128198"/>
            <a:ext cx="1556489" cy="152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9">
            <a:extLst>
              <a:ext uri="{FF2B5EF4-FFF2-40B4-BE49-F238E27FC236}">
                <a16:creationId xmlns="" xmlns:a16="http://schemas.microsoft.com/office/drawing/2014/main" id="{0A03FED6-641B-4809-909D-63A1E567FDC7}"/>
              </a:ext>
            </a:extLst>
          </p:cNvPr>
          <p:cNvSpPr/>
          <p:nvPr/>
        </p:nvSpPr>
        <p:spPr>
          <a:xfrm>
            <a:off x="288320" y="2890788"/>
            <a:ext cx="1788554" cy="407441"/>
          </a:xfrm>
          <a:prstGeom prst="rect">
            <a:avLst/>
          </a:prstGeom>
          <a:solidFill>
            <a:srgbClr val="703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 eaLnBrk="1" hangingPunct="1">
              <a:defRPr/>
            </a:pPr>
            <a:r>
              <a:rPr lang="ru-RU" sz="1600" b="1" dirty="0">
                <a:latin typeface="Arial Black" pitchFamily="34" charset="0"/>
                <a:cs typeface="Arial" pitchFamily="34" charset="0"/>
              </a:rPr>
              <a:t>МА</a:t>
            </a:r>
            <a:r>
              <a:rPr lang="en-US" sz="1600" b="1" dirty="0">
                <a:latin typeface="Arial Black" pitchFamily="34" charset="0"/>
                <a:cs typeface="Arial" pitchFamily="34" charset="0"/>
              </a:rPr>
              <a:t>X</a:t>
            </a:r>
            <a:endParaRPr lang="ru-RU" sz="1600" b="1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33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96119" y="389855"/>
            <a:ext cx="909265" cy="223317"/>
          </a:xfrm>
          <a:prstGeom prst="roundRect">
            <a:avLst>
              <a:gd name="adj" fmla="val 18664"/>
            </a:avLst>
          </a:prstGeom>
          <a:solidFill>
            <a:srgbClr val="CCEEFF"/>
          </a:solidFill>
          <a:ln/>
        </p:spPr>
      </p:sp>
      <p:sp>
        <p:nvSpPr>
          <p:cNvPr id="4" name="Text 1"/>
          <p:cNvSpPr/>
          <p:nvPr/>
        </p:nvSpPr>
        <p:spPr>
          <a:xfrm>
            <a:off x="570533" y="427062"/>
            <a:ext cx="1217637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ru-RU" sz="75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ЗАДАЧИ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496119" y="656555"/>
            <a:ext cx="4722763" cy="8140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ru-RU" sz="255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</a:t>
            </a:r>
            <a:r>
              <a:rPr lang="en-US" sz="255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ели </a:t>
            </a:r>
            <a:r>
              <a:rPr lang="en-US" sz="25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и </a:t>
            </a:r>
            <a:r>
              <a:rPr lang="ru-RU" sz="255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задачи программы</a:t>
            </a:r>
            <a:endParaRPr lang="en-US" sz="2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633389"/>
            <a:ext cx="620167" cy="88865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24781" y="1757362"/>
            <a:ext cx="2054796" cy="203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 smtClean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План</a:t>
            </a:r>
            <a:r>
              <a:rPr lang="ru-RU" sz="1250" b="1" dirty="0" smtClean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ирование своего финансового будущего</a:t>
            </a:r>
            <a:endParaRPr lang="en-US" sz="1250" dirty="0"/>
          </a:p>
        </p:txBody>
      </p:sp>
      <p:sp>
        <p:nvSpPr>
          <p:cNvPr id="8" name="Text 4"/>
          <p:cNvSpPr/>
          <p:nvPr/>
        </p:nvSpPr>
        <p:spPr>
          <a:xfrm>
            <a:off x="1224781" y="2025997"/>
            <a:ext cx="3994100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just">
              <a:lnSpc>
                <a:spcPct val="114000"/>
              </a:lnSpc>
            </a:pPr>
            <a:r>
              <a:rPr lang="ru-RU" altLang="ru-RU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  <a:sym typeface="Lato Light"/>
              </a:rPr>
              <a:t>Важно у</a:t>
            </a:r>
            <a:r>
              <a:rPr lang="ru-RU" altLang="ko-KR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  <a:sym typeface="Lato Light"/>
              </a:rPr>
              <a:t>меть рационально распоряжаться настоящими и будущими финансами</a:t>
            </a: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9" y="2522041"/>
            <a:ext cx="620167" cy="74421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224781" y="2646015"/>
            <a:ext cx="1799779" cy="203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ru-RU" sz="1250" b="1" dirty="0" smtClean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Повышение осознанности населения</a:t>
            </a:r>
            <a:endParaRPr lang="en-US" sz="1250" dirty="0"/>
          </a:p>
        </p:txBody>
      </p:sp>
      <p:sp>
        <p:nvSpPr>
          <p:cNvPr id="11" name="Text 6"/>
          <p:cNvSpPr/>
          <p:nvPr/>
        </p:nvSpPr>
        <p:spPr>
          <a:xfrm>
            <a:off x="1224781" y="2914650"/>
            <a:ext cx="3994100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>
              <a:lnSpc>
                <a:spcPct val="114000"/>
              </a:lnSpc>
            </a:pPr>
            <a:r>
              <a:rPr lang="ru-RU" altLang="ru-RU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  <a:sym typeface="Lato Light"/>
              </a:rPr>
              <a:t>Достойная пенсия = </a:t>
            </a:r>
          </a:p>
          <a:p>
            <a:pPr algn="just">
              <a:lnSpc>
                <a:spcPct val="114000"/>
              </a:lnSpc>
            </a:pPr>
            <a:r>
              <a:rPr lang="ru-RU" altLang="ru-RU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  <a:sym typeface="Lato Light"/>
              </a:rPr>
              <a:t>финансовая независимость в будущем</a:t>
            </a: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19" y="3266256"/>
            <a:ext cx="620167" cy="74421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224781" y="3390230"/>
            <a:ext cx="1628105" cy="203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ru-RU" sz="1250" b="1" dirty="0" smtClean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Личная ответственность каждого</a:t>
            </a:r>
            <a:endParaRPr lang="en-US" sz="1250" dirty="0"/>
          </a:p>
        </p:txBody>
      </p:sp>
      <p:sp>
        <p:nvSpPr>
          <p:cNvPr id="14" name="Text 8"/>
          <p:cNvSpPr/>
          <p:nvPr/>
        </p:nvSpPr>
        <p:spPr>
          <a:xfrm>
            <a:off x="1224781" y="3658865"/>
            <a:ext cx="3994100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>
              <a:lnSpc>
                <a:spcPct val="114000"/>
              </a:lnSpc>
            </a:pPr>
            <a:r>
              <a:rPr lang="ru-RU" sz="95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Будущая </a:t>
            </a:r>
            <a:r>
              <a:rPr lang="ru-RU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пенсия зависит </a:t>
            </a:r>
            <a:r>
              <a:rPr lang="ru-RU" sz="95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только от вас</a:t>
            </a:r>
            <a:endParaRPr lang="ru-RU" sz="95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119" y="4010471"/>
            <a:ext cx="620167" cy="744215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224781" y="4134445"/>
            <a:ext cx="2386013" cy="203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Стратегические ориентиры</a:t>
            </a:r>
            <a:endParaRPr lang="en-US" sz="1250" dirty="0"/>
          </a:p>
        </p:txBody>
      </p:sp>
      <p:sp>
        <p:nvSpPr>
          <p:cNvPr id="17" name="Text 10"/>
          <p:cNvSpPr/>
          <p:nvPr/>
        </p:nvSpPr>
        <p:spPr>
          <a:xfrm>
            <a:off x="1224781" y="4403080"/>
            <a:ext cx="3994100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>
              <a:lnSpc>
                <a:spcPct val="114000"/>
              </a:lnSpc>
            </a:pPr>
            <a:r>
              <a:rPr lang="ru-RU" altLang="ru-RU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  <a:sym typeface="Lato Light"/>
              </a:rPr>
              <a:t>Пенсия формируется с первого рабочего дня</a:t>
            </a:r>
          </a:p>
        </p:txBody>
      </p:sp>
      <p:pic>
        <p:nvPicPr>
          <p:cNvPr id="4099" name="Picture 3" descr="L:\2026\Мероприятия\Конференция Финграмотность\фото\167faf2e-615a-4768-b170-50c6b1f9f56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r="7317"/>
          <a:stretch/>
        </p:blipFill>
        <p:spPr bwMode="auto">
          <a:xfrm>
            <a:off x="5334000" y="-26060"/>
            <a:ext cx="3810000" cy="235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:\2026\Мероприятия\Конференция Финграмотность\фото\8rxBxGTy7lkgOOEHXkhh8tchKMobOaxOhJZZIKGdXzLYYQJPyjVw4SKrIiPmDz7gSX3eyrg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860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365302" y="265287"/>
            <a:ext cx="942035" cy="182439"/>
          </a:xfrm>
          <a:prstGeom prst="roundRect">
            <a:avLst>
              <a:gd name="adj" fmla="val 18372"/>
            </a:avLst>
          </a:prstGeom>
          <a:solidFill>
            <a:srgbClr val="CCEEFF"/>
          </a:solidFill>
          <a:ln/>
        </p:spPr>
      </p:sp>
      <p:sp>
        <p:nvSpPr>
          <p:cNvPr id="4" name="Text 1"/>
          <p:cNvSpPr/>
          <p:nvPr/>
        </p:nvSpPr>
        <p:spPr>
          <a:xfrm>
            <a:off x="359985" y="286992"/>
            <a:ext cx="864724" cy="160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rtl="1">
              <a:lnSpc>
                <a:spcPct val="128000"/>
              </a:lnSpc>
              <a:buNone/>
            </a:pPr>
            <a:r>
              <a:rPr lang="en-US" sz="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МОЛОДЁЖЬ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287500" y="671960"/>
            <a:ext cx="4722763" cy="8575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rtl="1">
              <a:lnSpc>
                <a:spcPct val="104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Для молодёжи — </a:t>
            </a:r>
            <a:endParaRPr lang="ru-RU" sz="2700" b="1" dirty="0" smtClean="0">
              <a:solidFill>
                <a:srgbClr val="000000"/>
              </a:solidFill>
              <a:latin typeface="Petrona Bold" pitchFamily="34" charset="0"/>
              <a:ea typeface="Petrona Bold" pitchFamily="34" charset="-122"/>
              <a:cs typeface="Petrona Bold" pitchFamily="34" charset="-120"/>
            </a:endParaRPr>
          </a:p>
          <a:p>
            <a:pPr marL="0" indent="0" rtl="1">
              <a:lnSpc>
                <a:spcPct val="104000"/>
              </a:lnSpc>
              <a:buNone/>
            </a:pPr>
            <a:r>
              <a:rPr lang="en-US" sz="270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инвестиции </a:t>
            </a:r>
            <a:r>
              <a:rPr lang="en-US" sz="2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 будущее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355267" y="1710185"/>
            <a:ext cx="3759533" cy="4962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rtl="1">
              <a:lnSpc>
                <a:spcPct val="128000"/>
              </a:lnSpc>
            </a:pPr>
            <a:r>
              <a:rPr lang="ru-RU" sz="12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Целевая аудитория: школьники, старшеклассники, студенты колледжей и вузов</a:t>
            </a:r>
            <a:endParaRPr lang="en-US" sz="1200" dirty="0"/>
          </a:p>
        </p:txBody>
      </p:sp>
      <p:sp>
        <p:nvSpPr>
          <p:cNvPr id="7" name="Shape 4"/>
          <p:cNvSpPr/>
          <p:nvPr/>
        </p:nvSpPr>
        <p:spPr>
          <a:xfrm>
            <a:off x="156784" y="2418786"/>
            <a:ext cx="2301106" cy="1369901"/>
          </a:xfrm>
          <a:prstGeom prst="roundRect">
            <a:avLst>
              <a:gd name="adj" fmla="val 4732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287500" y="2544222"/>
            <a:ext cx="1874416" cy="214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rtl="1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Пенсионная система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287500" y="2830542"/>
            <a:ext cx="2034957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rtl="1">
              <a:lnSpc>
                <a:spcPct val="128000"/>
              </a:lnSpc>
              <a:buNone/>
            </a:pPr>
            <a:r>
              <a:rPr lang="ru-RU" sz="10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Устройство пенсионной системы: </a:t>
            </a:r>
            <a:r>
              <a:rPr lang="ru-RU" sz="10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</a:t>
            </a:r>
            <a:r>
              <a:rPr lang="en-US" sz="10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аж</a:t>
            </a: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ru-RU" sz="10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пенсионные коэффициенты</a:t>
            </a:r>
            <a:r>
              <a:rPr lang="en-US" sz="10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«белая» зарплата — основа будущей пенсии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2573650" y="2422461"/>
            <a:ext cx="2301180" cy="1379183"/>
          </a:xfrm>
          <a:prstGeom prst="roundRect">
            <a:avLst>
              <a:gd name="adj" fmla="val 4732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793717" y="2527517"/>
            <a:ext cx="1767185" cy="214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rtl="1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Цифровые сервисы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2793717" y="2802470"/>
            <a:ext cx="2030313" cy="6025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rtl="1">
              <a:lnSpc>
                <a:spcPct val="128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Личный кабинет на «Госуслугах»: выписка о правах, заявления, СНИЛС</a:t>
            </a:r>
            <a:endParaRPr lang="en-US" sz="1000" dirty="0"/>
          </a:p>
        </p:txBody>
      </p:sp>
      <p:sp>
        <p:nvSpPr>
          <p:cNvPr id="13" name="Shape 10"/>
          <p:cNvSpPr/>
          <p:nvPr/>
        </p:nvSpPr>
        <p:spPr>
          <a:xfrm>
            <a:off x="152067" y="3929584"/>
            <a:ext cx="4722763" cy="758354"/>
          </a:xfrm>
          <a:prstGeom prst="roundRect">
            <a:avLst>
              <a:gd name="adj" fmla="val 7238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287500" y="4094374"/>
            <a:ext cx="2810173" cy="214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rtl="1">
              <a:lnSpc>
                <a:spcPct val="104000"/>
              </a:lnSpc>
              <a:buNone/>
            </a:pPr>
            <a:r>
              <a:rPr lang="ru-RU" sz="1350" b="1" dirty="0" smtClean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Размер будущей пенсии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287500" y="4351661"/>
            <a:ext cx="4451896" cy="200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rtl="1">
              <a:lnSpc>
                <a:spcPct val="128000"/>
              </a:lnSpc>
              <a:buNone/>
            </a:pPr>
            <a:r>
              <a:rPr lang="ru-RU" sz="10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Факторы, от которых зависит размер будущей пенсии</a:t>
            </a:r>
            <a:endParaRPr lang="en-US" sz="1000" dirty="0"/>
          </a:p>
        </p:txBody>
      </p:sp>
      <p:pic>
        <p:nvPicPr>
          <p:cNvPr id="6149" name="Picture 5" descr="L:\2026\Мероприятия\Конференция Финграмотность\фото\Вельск 11.02.2026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2" b="7253"/>
          <a:stretch/>
        </p:blipFill>
        <p:spPr bwMode="auto">
          <a:xfrm>
            <a:off x="5039291" y="2527517"/>
            <a:ext cx="4133737" cy="261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:\2026\Мероприятия\Конференция Финграмотность\фото\nfU9vwvsZg6V06OAVCAzXuSunfiAUkjPXKO0hevQ54tJrnyh1gnh1Q2A8HYVHJZJX5_8gF_1cTMJhV0077Ausbp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0"/>
          <a:stretch/>
        </p:blipFill>
        <p:spPr bwMode="auto">
          <a:xfrm>
            <a:off x="5039291" y="-18956"/>
            <a:ext cx="4104709" cy="278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21109"/>
            <a:ext cx="646137" cy="255240"/>
          </a:xfrm>
          <a:prstGeom prst="roundRect">
            <a:avLst>
              <a:gd name="adj" fmla="val 18079"/>
            </a:avLst>
          </a:prstGeom>
          <a:solidFill>
            <a:srgbClr val="CCEEFF"/>
          </a:solidFill>
          <a:ln/>
        </p:spPr>
      </p:sp>
      <p:sp>
        <p:nvSpPr>
          <p:cNvPr id="3" name="Text 1"/>
          <p:cNvSpPr/>
          <p:nvPr/>
        </p:nvSpPr>
        <p:spPr>
          <a:xfrm>
            <a:off x="578495" y="462260"/>
            <a:ext cx="938585" cy="172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ФОРМАТ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729555"/>
            <a:ext cx="4062264" cy="450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Формат занятий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482501" y="1255886"/>
            <a:ext cx="8151763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Мы используем интерактивные форматы, которые вовлекают участников и делают обучение живым и </a:t>
            </a:r>
            <a:r>
              <a:rPr lang="en-US" sz="1400" b="1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запоминающимся</a:t>
            </a:r>
            <a:endParaRPr lang="en-US" sz="1400" b="1" dirty="0"/>
          </a:p>
        </p:txBody>
      </p:sp>
      <p:sp>
        <p:nvSpPr>
          <p:cNvPr id="7" name="Text 4"/>
          <p:cNvSpPr/>
          <p:nvPr/>
        </p:nvSpPr>
        <p:spPr>
          <a:xfrm>
            <a:off x="496119" y="2471514"/>
            <a:ext cx="1802532" cy="225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ru-RU" sz="1400" b="1" dirty="0" smtClean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Пенсионные задачи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496119" y="2776538"/>
            <a:ext cx="3992761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Разбор реальных ситуаций и </a:t>
            </a:r>
            <a:r>
              <a:rPr lang="en-US" sz="1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кейсов</a:t>
            </a:r>
          </a:p>
          <a:p>
            <a:pPr marL="0" indent="0" algn="l">
              <a:lnSpc>
                <a:spcPct val="131000"/>
              </a:lnSpc>
              <a:buNone/>
            </a:pPr>
            <a:r>
              <a:rPr lang="en-US" sz="14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</a:t>
            </a:r>
            <a:r>
              <a:rPr lang="en-US" sz="1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пенсионной системы</a:t>
            </a:r>
            <a:endParaRPr lang="en-US" sz="14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5121" y="1962001"/>
            <a:ext cx="343272" cy="34327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655121" y="2471514"/>
            <a:ext cx="1802532" cy="225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Викторины</a:t>
            </a:r>
            <a:endParaRPr lang="en-US" sz="1400" dirty="0"/>
          </a:p>
        </p:txBody>
      </p:sp>
      <p:sp>
        <p:nvSpPr>
          <p:cNvPr id="11" name="Text 7"/>
          <p:cNvSpPr/>
          <p:nvPr/>
        </p:nvSpPr>
        <p:spPr>
          <a:xfrm>
            <a:off x="4655121" y="2776538"/>
            <a:ext cx="3992761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Формат «Что? Где? Когда?» — </a:t>
            </a:r>
            <a:endParaRPr lang="en-US" sz="1400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ct val="131000"/>
              </a:lnSpc>
              <a:buNone/>
            </a:pPr>
            <a:r>
              <a:rPr lang="en-US" sz="14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проверка</a:t>
            </a:r>
            <a:r>
              <a:rPr lang="en-US" sz="1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знаний в игровой форме</a:t>
            </a:r>
            <a:endParaRPr lang="en-US" sz="1400" dirty="0"/>
          </a:p>
        </p:txBody>
      </p:sp>
      <p:sp>
        <p:nvSpPr>
          <p:cNvPr id="13" name="Text 8"/>
          <p:cNvSpPr/>
          <p:nvPr/>
        </p:nvSpPr>
        <p:spPr>
          <a:xfrm>
            <a:off x="496119" y="3984724"/>
            <a:ext cx="1802532" cy="225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ru-RU" sz="1400" b="1" dirty="0" smtClean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Лекции</a:t>
            </a:r>
            <a:endParaRPr lang="en-US" sz="1400" dirty="0"/>
          </a:p>
        </p:txBody>
      </p:sp>
      <p:sp>
        <p:nvSpPr>
          <p:cNvPr id="14" name="Text 9"/>
          <p:cNvSpPr/>
          <p:nvPr/>
        </p:nvSpPr>
        <p:spPr>
          <a:xfrm>
            <a:off x="496119" y="4289747"/>
            <a:ext cx="3992761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ru-RU" sz="1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Общая информация о </a:t>
            </a:r>
            <a:endParaRPr lang="en-US" sz="1400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ct val="131000"/>
              </a:lnSpc>
              <a:buNone/>
            </a:pPr>
            <a:r>
              <a:rPr lang="ru-RU" sz="1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пенсионной </a:t>
            </a:r>
            <a:r>
              <a:rPr lang="ru-RU" sz="1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системе России</a:t>
            </a:r>
            <a:endParaRPr lang="en-US" sz="1400" dirty="0"/>
          </a:p>
        </p:txBody>
      </p:sp>
      <p:sp>
        <p:nvSpPr>
          <p:cNvPr id="16" name="Text 10"/>
          <p:cNvSpPr/>
          <p:nvPr/>
        </p:nvSpPr>
        <p:spPr>
          <a:xfrm>
            <a:off x="4655121" y="3984724"/>
            <a:ext cx="1802532" cy="225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Экскурсии</a:t>
            </a:r>
            <a:endParaRPr lang="en-US" sz="1400" dirty="0"/>
          </a:p>
        </p:txBody>
      </p:sp>
      <p:sp>
        <p:nvSpPr>
          <p:cNvPr id="17" name="Text 11"/>
          <p:cNvSpPr/>
          <p:nvPr/>
        </p:nvSpPr>
        <p:spPr>
          <a:xfrm>
            <a:off x="4655121" y="4289747"/>
            <a:ext cx="3992761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Посещение клиентских служб и </a:t>
            </a:r>
            <a:endParaRPr lang="en-US" sz="1400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ct val="131000"/>
              </a:lnSpc>
              <a:buNone/>
            </a:pPr>
            <a:r>
              <a:rPr lang="en-US" sz="1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знакомство 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 работой </a:t>
            </a:r>
            <a:r>
              <a:rPr lang="ru-RU" sz="1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Социального ф</a:t>
            </a:r>
            <a:r>
              <a:rPr lang="en-US" sz="14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онда</a:t>
            </a:r>
            <a:endParaRPr lang="en-US" sz="1400" dirty="0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5223" y="3475211"/>
            <a:ext cx="343272" cy="343272"/>
          </a:xfrm>
          <a:prstGeom prst="rect">
            <a:avLst/>
          </a:prstGeom>
        </p:spPr>
      </p:pic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021" y="1962001"/>
            <a:ext cx="343272" cy="343272"/>
          </a:xfrm>
          <a:prstGeom prst="rect">
            <a:avLst/>
          </a:prstGeom>
        </p:spPr>
      </p:pic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119" y="3550919"/>
            <a:ext cx="343272" cy="343272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7795260" y="4667838"/>
            <a:ext cx="1348740" cy="475662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2026\Мероприятия\Конференция Финграмотность\фото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3009900"/>
            <a:ext cx="3808412" cy="214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0"/>
          <p:cNvSpPr/>
          <p:nvPr/>
        </p:nvSpPr>
        <p:spPr>
          <a:xfrm>
            <a:off x="7842275" y="420142"/>
            <a:ext cx="805607" cy="239018"/>
          </a:xfrm>
          <a:prstGeom prst="roundRect">
            <a:avLst>
              <a:gd name="adj" fmla="val 18372"/>
            </a:avLst>
          </a:prstGeom>
          <a:solidFill>
            <a:srgbClr val="CCEEFF"/>
          </a:solidFill>
          <a:ln/>
        </p:spPr>
      </p:sp>
      <p:sp>
        <p:nvSpPr>
          <p:cNvPr id="4" name="Text 1"/>
          <p:cNvSpPr/>
          <p:nvPr/>
        </p:nvSpPr>
        <p:spPr>
          <a:xfrm>
            <a:off x="7463433" y="459284"/>
            <a:ext cx="1106091" cy="160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28000"/>
              </a:lnSpc>
              <a:buNone/>
            </a:pPr>
            <a:r>
              <a:rPr lang="en-US" sz="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МОЛОДЁЖЬ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1060735" y="191244"/>
            <a:ext cx="6525890" cy="8575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rtl="1">
              <a:lnSpc>
                <a:spcPct val="104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Для молодёжи — инвестиции в будущее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3925119" y="1745531"/>
            <a:ext cx="4722763" cy="8033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r" rtl="1">
              <a:lnSpc>
                <a:spcPct val="128000"/>
              </a:lnSpc>
            </a:pPr>
            <a:endParaRPr lang="en-US" sz="1000" dirty="0"/>
          </a:p>
        </p:txBody>
      </p:sp>
      <p:pic>
        <p:nvPicPr>
          <p:cNvPr id="2051" name="Picture 3" descr="L:\2026\Мероприятия\Конференция Финграмотность\фото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012" y="915281"/>
            <a:ext cx="1457901" cy="209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2026\Мероприятия\Конференция Финграмотность\фото\rvFf-0gLOv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3" y="3009901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2026\Мероприятия\Конференция Финграмотность\фото\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4" t="8989" b="5601"/>
          <a:stretch/>
        </p:blipFill>
        <p:spPr bwMode="auto">
          <a:xfrm>
            <a:off x="6286500" y="915281"/>
            <a:ext cx="2857790" cy="208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2026\Мероприятия\Конференция Финграмотность\фото\IMG_915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00375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:\2026\Мероприятия\Конференция Финграмотность\фото\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" y="891852"/>
            <a:ext cx="2810782" cy="210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:\2026\Мероприятия\Конференция Финграмотность\фото\Pg_lqgj5iPxwiySSFPBIT3mMxht67VpkVR2u5gibzWfqCKZ-iK4ZhXMfZnLcqIfaROPfFPQl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2" r="3496"/>
          <a:stretch/>
        </p:blipFill>
        <p:spPr bwMode="auto">
          <a:xfrm>
            <a:off x="4194388" y="901378"/>
            <a:ext cx="2101637" cy="21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3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7463433" y="420142"/>
            <a:ext cx="1184449" cy="239018"/>
          </a:xfrm>
          <a:prstGeom prst="roundRect">
            <a:avLst>
              <a:gd name="adj" fmla="val 18372"/>
            </a:avLst>
          </a:prstGeom>
          <a:solidFill>
            <a:srgbClr val="CCEEFF"/>
          </a:solidFill>
          <a:ln/>
        </p:spPr>
      </p:sp>
      <p:sp>
        <p:nvSpPr>
          <p:cNvPr id="4" name="Text 1"/>
          <p:cNvSpPr/>
          <p:nvPr/>
        </p:nvSpPr>
        <p:spPr>
          <a:xfrm>
            <a:off x="7463433" y="459284"/>
            <a:ext cx="1106091" cy="160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28000"/>
              </a:lnSpc>
              <a:buNone/>
            </a:pPr>
            <a:r>
              <a:rPr lang="ru-RU" sz="8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ТРУДОСПОСОБНЫЕ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4185042" y="707306"/>
            <a:ext cx="4722763" cy="8575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rtl="1">
              <a:lnSpc>
                <a:spcPct val="104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Для </a:t>
            </a:r>
            <a:r>
              <a:rPr lang="ru-RU" sz="270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работающих: </a:t>
            </a:r>
          </a:p>
          <a:p>
            <a:pPr marL="0" indent="0" rtl="1">
              <a:lnSpc>
                <a:spcPct val="104000"/>
              </a:lnSpc>
              <a:buNone/>
            </a:pPr>
            <a:r>
              <a:rPr lang="ru-RU" sz="270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управлять своими правами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4192082" y="1745531"/>
            <a:ext cx="3669481" cy="4962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rtl="1">
              <a:lnSpc>
                <a:spcPct val="128000"/>
              </a:lnSpc>
            </a:pPr>
            <a:r>
              <a:rPr lang="ru-RU" sz="10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Целевая аудитория: работоспособное население, индивидуальные предприниматели, </a:t>
            </a:r>
            <a:r>
              <a:rPr lang="ru-RU" sz="10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самозанятые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4151568" y="2454132"/>
            <a:ext cx="2301106" cy="1369901"/>
          </a:xfrm>
          <a:prstGeom prst="roundRect">
            <a:avLst>
              <a:gd name="adj" fmla="val 4732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282284" y="2579568"/>
            <a:ext cx="1874416" cy="214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rtl="1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Пенсионная система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4282284" y="2865888"/>
            <a:ext cx="2034957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rtl="1">
              <a:lnSpc>
                <a:spcPct val="128000"/>
              </a:lnSpc>
              <a:buNone/>
            </a:pPr>
            <a:r>
              <a:rPr lang="ru-RU" sz="10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Особенности формирования </a:t>
            </a:r>
            <a:r>
              <a:rPr lang="en-US" sz="10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пенсии</a:t>
            </a:r>
            <a:r>
              <a:rPr lang="ru-RU" sz="10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на Севере, досрочный выход на пенсию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6604228" y="2443713"/>
            <a:ext cx="2301180" cy="1379183"/>
          </a:xfrm>
          <a:prstGeom prst="roundRect">
            <a:avLst>
              <a:gd name="adj" fmla="val 4732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848429" y="2563511"/>
            <a:ext cx="1767185" cy="214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rtl="1">
              <a:lnSpc>
                <a:spcPct val="104000"/>
              </a:lnSpc>
              <a:buNone/>
            </a:pPr>
            <a:r>
              <a:rPr lang="ru-RU" sz="1350" b="1" dirty="0" smtClean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Для бизнеса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839301" y="2837816"/>
            <a:ext cx="2030313" cy="6025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rtl="1">
              <a:lnSpc>
                <a:spcPct val="128000"/>
              </a:lnSpc>
              <a:buNone/>
            </a:pPr>
            <a:r>
              <a:rPr lang="ru-RU" sz="10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Пенсия для самозанятых, особенности учета «северного» стажа у предпринимателей</a:t>
            </a:r>
            <a:endParaRPr lang="en-US" sz="1000" dirty="0"/>
          </a:p>
        </p:txBody>
      </p:sp>
      <p:sp>
        <p:nvSpPr>
          <p:cNvPr id="13" name="Shape 10"/>
          <p:cNvSpPr/>
          <p:nvPr/>
        </p:nvSpPr>
        <p:spPr>
          <a:xfrm>
            <a:off x="4146851" y="3964930"/>
            <a:ext cx="4722763" cy="758354"/>
          </a:xfrm>
          <a:prstGeom prst="roundRect">
            <a:avLst>
              <a:gd name="adj" fmla="val 7238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282284" y="4100363"/>
            <a:ext cx="2810173" cy="214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rtl="1">
              <a:lnSpc>
                <a:spcPct val="104000"/>
              </a:lnSpc>
              <a:buNone/>
            </a:pPr>
            <a:r>
              <a:rPr lang="ru-RU" sz="13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Электронные сервисы</a:t>
            </a:r>
            <a:endParaRPr lang="en-US" sz="1350" b="1" dirty="0">
              <a:solidFill>
                <a:srgbClr val="272525"/>
              </a:solidFill>
              <a:latin typeface="Petrona Bold" pitchFamily="34" charset="0"/>
              <a:ea typeface="Petrona Bold" pitchFamily="34" charset="-122"/>
              <a:cs typeface="Petrona Bold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282284" y="4387007"/>
            <a:ext cx="4451896" cy="200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rtl="1">
              <a:lnSpc>
                <a:spcPct val="128000"/>
              </a:lnSpc>
              <a:buNone/>
            </a:pPr>
            <a:r>
              <a:rPr lang="ru-RU" sz="1200" dirty="0" smtClean="0"/>
              <a:t>Полезные электронные сервисы</a:t>
            </a:r>
            <a:endParaRPr lang="en-US" sz="12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795260" y="4845635"/>
            <a:ext cx="1348740" cy="237831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 descr="L:\2026\Мероприятия\Конференция Финграмотность\фото\l5rTRS-vGV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"/>
          <a:stretch/>
        </p:blipFill>
        <p:spPr bwMode="auto">
          <a:xfrm>
            <a:off x="0" y="2572846"/>
            <a:ext cx="3581400" cy="255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L:\2026\Мероприятия\Конференция Финграмотность\фото\IMG_88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81400" cy="268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4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8" y="293189"/>
            <a:ext cx="1472381" cy="124569"/>
          </a:xfrm>
          <a:prstGeom prst="roundRect">
            <a:avLst>
              <a:gd name="adj" fmla="val 21567"/>
            </a:avLst>
          </a:prstGeom>
          <a:solidFill>
            <a:srgbClr val="CCEEFF"/>
          </a:solidFill>
          <a:ln/>
        </p:spPr>
      </p:sp>
      <p:sp>
        <p:nvSpPr>
          <p:cNvPr id="3" name="Text 1"/>
          <p:cNvSpPr/>
          <p:nvPr/>
        </p:nvSpPr>
        <p:spPr>
          <a:xfrm>
            <a:off x="538609" y="314398"/>
            <a:ext cx="1202234" cy="68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8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РАБОТАЮЩИЕ</a:t>
            </a:r>
            <a:r>
              <a:rPr lang="ru-RU" sz="8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ГРАЖДАНЕ</a:t>
            </a:r>
            <a:endParaRPr lang="en-US" sz="400" dirty="0"/>
          </a:p>
        </p:txBody>
      </p:sp>
      <p:sp>
        <p:nvSpPr>
          <p:cNvPr id="4" name="Text 2"/>
          <p:cNvSpPr/>
          <p:nvPr/>
        </p:nvSpPr>
        <p:spPr>
          <a:xfrm>
            <a:off x="496119" y="514424"/>
            <a:ext cx="3201367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Управлять своими правами</a:t>
            </a:r>
            <a:endParaRPr lang="en-US" sz="1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839912"/>
            <a:ext cx="3989412" cy="398941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713834" y="754856"/>
            <a:ext cx="4153882" cy="1701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4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Каждая категория имеет свои особенности формирования пенсионных прав. Мы помогаем разобраться в нюансах и контролировать свой стаж и </a:t>
            </a:r>
            <a:r>
              <a:rPr lang="ru-RU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коэффициенты</a:t>
            </a:r>
            <a:r>
              <a:rPr lang="en-US" sz="16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через электронные сервисы — без визита в клиентскую службу.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8068" y="3063031"/>
            <a:ext cx="4058171" cy="80411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761756" y="3167418"/>
            <a:ext cx="930325" cy="11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Северяне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4761754" y="3410648"/>
            <a:ext cx="3859337" cy="85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Льготный выход на пенсию, </a:t>
            </a:r>
            <a:endParaRPr lang="ru-RU" sz="1400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14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учёт</a:t>
            </a:r>
            <a:r>
              <a:rPr lang="en-US" sz="1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«северного» стажа</a:t>
            </a:r>
            <a:endParaRPr lang="en-US" sz="1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4709" y="4010262"/>
            <a:ext cx="4058171" cy="81906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761756" y="4071684"/>
            <a:ext cx="930325" cy="11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Самозанятые и ИП</a:t>
            </a:r>
            <a:endParaRPr lang="en-US" sz="1400" dirty="0"/>
          </a:p>
        </p:txBody>
      </p:sp>
      <p:sp>
        <p:nvSpPr>
          <p:cNvPr id="12" name="Text 7"/>
          <p:cNvSpPr/>
          <p:nvPr/>
        </p:nvSpPr>
        <p:spPr>
          <a:xfrm>
            <a:off x="4761756" y="4264551"/>
            <a:ext cx="3859337" cy="85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Нет работодателя — </a:t>
            </a:r>
            <a:endParaRPr lang="ru-RU" sz="1400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14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взносы</a:t>
            </a:r>
            <a:r>
              <a:rPr lang="en-US" sz="1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уплачиваются самостоятельно</a:t>
            </a:r>
            <a:endParaRPr lang="en-US" sz="14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66685" y="4877093"/>
            <a:ext cx="1348740" cy="237831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69205" y="212353"/>
            <a:ext cx="1235348" cy="212824"/>
          </a:xfrm>
          <a:prstGeom prst="roundRect">
            <a:avLst>
              <a:gd name="adj" fmla="val 18885"/>
            </a:avLst>
          </a:prstGeom>
          <a:solidFill>
            <a:srgbClr val="CCEEFF"/>
          </a:solidFill>
          <a:ln/>
        </p:spPr>
      </p:sp>
      <p:sp>
        <p:nvSpPr>
          <p:cNvPr id="5" name="Text 2"/>
          <p:cNvSpPr/>
          <p:nvPr/>
        </p:nvSpPr>
        <p:spPr>
          <a:xfrm>
            <a:off x="496119" y="833810"/>
            <a:ext cx="5164634" cy="39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Не просто забота, а общение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496119" y="1377702"/>
            <a:ext cx="4722763" cy="5290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Центры общения старшего поколения — пространство, где специалисты </a:t>
            </a:r>
            <a:r>
              <a:rPr lang="ru-RU" sz="9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Социального ф</a:t>
            </a:r>
            <a:r>
              <a:rPr lang="en-US" sz="9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онда</a:t>
            </a:r>
            <a:r>
              <a:rPr lang="ru-RU" sz="9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России</a:t>
            </a:r>
            <a:r>
              <a:rPr lang="en-US" sz="9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помогают разобраться в нюансах законодательства и изменениях в выплатах и льготах.</a:t>
            </a:r>
            <a:endParaRPr lang="en-US" sz="900" dirty="0"/>
          </a:p>
        </p:txBody>
      </p:sp>
      <p:sp>
        <p:nvSpPr>
          <p:cNvPr id="7" name="Shape 4"/>
          <p:cNvSpPr/>
          <p:nvPr/>
        </p:nvSpPr>
        <p:spPr>
          <a:xfrm>
            <a:off x="496119" y="2020267"/>
            <a:ext cx="2310929" cy="1583457"/>
          </a:xfrm>
          <a:prstGeom prst="roundRect">
            <a:avLst>
              <a:gd name="adj" fmla="val 3173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20464" y="2144613"/>
            <a:ext cx="2062237" cy="3924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Финансовая безопасность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620464" y="2597572"/>
            <a:ext cx="2062237" cy="8818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Специалисты Банка России и эксперты учат распознавать мошеннические схемы и безопасно пользоваться онлайн-банкингом</a:t>
            </a:r>
            <a:endParaRPr lang="en-US" sz="900" dirty="0"/>
          </a:p>
        </p:txBody>
      </p:sp>
      <p:sp>
        <p:nvSpPr>
          <p:cNvPr id="10" name="Shape 7"/>
          <p:cNvSpPr/>
          <p:nvPr/>
        </p:nvSpPr>
        <p:spPr>
          <a:xfrm>
            <a:off x="2907953" y="2020267"/>
            <a:ext cx="2310929" cy="1583457"/>
          </a:xfrm>
          <a:prstGeom prst="roundRect">
            <a:avLst>
              <a:gd name="adj" fmla="val 3173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3032299" y="2144613"/>
            <a:ext cx="1931268" cy="19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Цифровая грамотность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3032299" y="2401342"/>
            <a:ext cx="2062237" cy="7054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Уверенная ориентация в современных финансовых услугах, </a:t>
            </a:r>
            <a:r>
              <a:rPr lang="en-US" sz="9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защита от кибермошенничества</a:t>
            </a:r>
            <a:endParaRPr lang="en-US" sz="900" dirty="0"/>
          </a:p>
        </p:txBody>
      </p:sp>
      <p:sp>
        <p:nvSpPr>
          <p:cNvPr id="13" name="Shape 10"/>
          <p:cNvSpPr/>
          <p:nvPr/>
        </p:nvSpPr>
        <p:spPr>
          <a:xfrm>
            <a:off x="496119" y="3704630"/>
            <a:ext cx="2310929" cy="1263610"/>
          </a:xfrm>
          <a:prstGeom prst="roundRect">
            <a:avLst>
              <a:gd name="adj" fmla="val 5854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20464" y="3828976"/>
            <a:ext cx="1569913" cy="19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Личный бюджет</a:t>
            </a:r>
            <a:endParaRPr lang="en-US" sz="1200" dirty="0"/>
          </a:p>
        </p:txBody>
      </p:sp>
      <p:sp>
        <p:nvSpPr>
          <p:cNvPr id="15" name="Text 12"/>
          <p:cNvSpPr/>
          <p:nvPr/>
        </p:nvSpPr>
        <p:spPr>
          <a:xfrm>
            <a:off x="620464" y="4085704"/>
            <a:ext cx="2062237" cy="3527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43000"/>
              </a:lnSpc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Разбор жизненных ситуаций, грамотное распоряжение средствами, принятие финансовых решений</a:t>
            </a:r>
          </a:p>
        </p:txBody>
      </p:sp>
      <p:sp>
        <p:nvSpPr>
          <p:cNvPr id="16" name="Shape 10"/>
          <p:cNvSpPr/>
          <p:nvPr/>
        </p:nvSpPr>
        <p:spPr>
          <a:xfrm>
            <a:off x="2908414" y="3704630"/>
            <a:ext cx="2310929" cy="1263610"/>
          </a:xfrm>
          <a:prstGeom prst="roundRect">
            <a:avLst>
              <a:gd name="adj" fmla="val 5854"/>
            </a:avLst>
          </a:prstGeom>
          <a:solidFill>
            <a:srgbClr val="CCEEFF"/>
          </a:solidFill>
          <a:ln w="4763">
            <a:solidFill>
              <a:srgbClr val="B2D4E5"/>
            </a:solidFill>
            <a:prstDash val="solid"/>
          </a:ln>
        </p:spPr>
      </p:sp>
      <p:sp>
        <p:nvSpPr>
          <p:cNvPr id="17" name="Text 11"/>
          <p:cNvSpPr/>
          <p:nvPr/>
        </p:nvSpPr>
        <p:spPr>
          <a:xfrm>
            <a:off x="3032759" y="3828976"/>
            <a:ext cx="1569913" cy="19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ru-RU" sz="1200" b="1" dirty="0" smtClean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Пенсионное законодательство</a:t>
            </a:r>
            <a:endParaRPr lang="en-US" sz="1200" dirty="0"/>
          </a:p>
        </p:txBody>
      </p:sp>
      <p:sp>
        <p:nvSpPr>
          <p:cNvPr id="18" name="Text 12"/>
          <p:cNvSpPr/>
          <p:nvPr/>
        </p:nvSpPr>
        <p:spPr>
          <a:xfrm>
            <a:off x="3032759" y="4085704"/>
            <a:ext cx="2062237" cy="3527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43000"/>
              </a:lnSpc>
            </a:pPr>
            <a:r>
              <a:rPr lang="ru-RU" sz="9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Знакомство с законодательством и изменениями в получении льгот и выплат</a:t>
            </a:r>
            <a:endParaRPr lang="en-US" sz="90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pic>
        <p:nvPicPr>
          <p:cNvPr id="8194" name="Picture 2" descr="L:\2026\Мероприятия\Конференция Финграмотность\фото\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0"/>
            <a:ext cx="3390900" cy="19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:\2026\Мероприятия\Конференция Финграмотность\фото\IMG_20240411_1001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t="5203"/>
          <a:stretch/>
        </p:blipFill>
        <p:spPr bwMode="auto">
          <a:xfrm>
            <a:off x="5753100" y="2597572"/>
            <a:ext cx="3390900" cy="25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L:\2026\Мероприятия\Конференция Финграмотность\фото\170376018470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5" b="17699"/>
          <a:stretch/>
        </p:blipFill>
        <p:spPr bwMode="auto">
          <a:xfrm>
            <a:off x="5753100" y="1858689"/>
            <a:ext cx="3390900" cy="170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1"/>
          <p:cNvSpPr/>
          <p:nvPr/>
        </p:nvSpPr>
        <p:spPr>
          <a:xfrm>
            <a:off x="496119" y="248221"/>
            <a:ext cx="1549078" cy="141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СТАРШЕЕ ПОКОЛЕНИЕ</a:t>
            </a:r>
            <a:endParaRPr lang="en-US" sz="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06971"/>
            <a:ext cx="599777" cy="127471"/>
          </a:xfrm>
          <a:prstGeom prst="roundRect">
            <a:avLst>
              <a:gd name="adj" fmla="val 21020"/>
            </a:avLst>
          </a:prstGeom>
          <a:solidFill>
            <a:srgbClr val="CCEEFF"/>
          </a:solidFill>
          <a:ln/>
        </p:spPr>
      </p:sp>
      <p:sp>
        <p:nvSpPr>
          <p:cNvPr id="3" name="Text 1"/>
          <p:cNvSpPr/>
          <p:nvPr/>
        </p:nvSpPr>
        <p:spPr>
          <a:xfrm>
            <a:off x="543892" y="430857"/>
            <a:ext cx="961430" cy="79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ИНСТРУМЕНТЫ</a:t>
            </a:r>
            <a:endParaRPr lang="en-US" sz="500" dirty="0"/>
          </a:p>
        </p:txBody>
      </p:sp>
      <p:sp>
        <p:nvSpPr>
          <p:cNvPr id="4" name="Text 2"/>
          <p:cNvSpPr/>
          <p:nvPr/>
        </p:nvSpPr>
        <p:spPr>
          <a:xfrm>
            <a:off x="496119" y="552376"/>
            <a:ext cx="3512121" cy="261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Инструменты и технологии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119" y="1040070"/>
            <a:ext cx="3512121" cy="97161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44785" y="1123592"/>
            <a:ext cx="1809452" cy="130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Учебник «Всё о будущей пенсии</a:t>
            </a:r>
            <a:r>
              <a:rPr lang="en-US" sz="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»</a:t>
            </a:r>
            <a:endParaRPr lang="en-US" sz="800" dirty="0"/>
          </a:p>
        </p:txBody>
      </p:sp>
      <p:sp>
        <p:nvSpPr>
          <p:cNvPr id="10" name="Text 6"/>
          <p:cNvSpPr/>
          <p:nvPr/>
        </p:nvSpPr>
        <p:spPr>
          <a:xfrm>
            <a:off x="543816" y="1456534"/>
            <a:ext cx="3319524" cy="433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Для учёбы и жизни — структурированное пособие по пенсионной грамотности</a:t>
            </a:r>
            <a:endParaRPr lang="en-US" sz="12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423" y="2256220"/>
            <a:ext cx="3493817" cy="103257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21950" y="2328730"/>
            <a:ext cx="1728341" cy="130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Ресурс «Школьникам о пенсии</a:t>
            </a:r>
            <a:r>
              <a:rPr lang="en-US" sz="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»</a:t>
            </a:r>
            <a:endParaRPr lang="en-US" sz="800" dirty="0"/>
          </a:p>
        </p:txBody>
      </p:sp>
      <p:sp>
        <p:nvSpPr>
          <p:cNvPr id="14" name="Text 9"/>
          <p:cNvSpPr/>
          <p:nvPr/>
        </p:nvSpPr>
        <p:spPr>
          <a:xfrm>
            <a:off x="603644" y="2696841"/>
            <a:ext cx="3084436" cy="1994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Специализированный интернет-портал </a:t>
            </a:r>
            <a:r>
              <a:rPr lang="en-US" sz="12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для</a:t>
            </a: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молодёжной аудитории</a:t>
            </a:r>
            <a:endParaRPr lang="en-US" sz="12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4423" y="3489624"/>
            <a:ext cx="3493817" cy="1063326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21950" y="3604006"/>
            <a:ext cx="1661220" cy="130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Междисциплинарный подход</a:t>
            </a:r>
            <a:endParaRPr lang="en-US" sz="1200" dirty="0"/>
          </a:p>
        </p:txBody>
      </p:sp>
      <p:sp>
        <p:nvSpPr>
          <p:cNvPr id="18" name="Text 12"/>
          <p:cNvSpPr/>
          <p:nvPr/>
        </p:nvSpPr>
        <p:spPr>
          <a:xfrm>
            <a:off x="621950" y="3939567"/>
            <a:ext cx="2508945" cy="997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Интеграция темы </a:t>
            </a:r>
            <a:r>
              <a:rPr lang="en-US" sz="12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пенсии</a:t>
            </a:r>
            <a:r>
              <a:rPr lang="ru-RU" sz="12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</a:t>
            </a:r>
            <a:r>
              <a:rPr lang="ru-RU" sz="12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занятия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ru-RU" sz="12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 финансовой грамотности</a:t>
            </a:r>
            <a:endParaRPr lang="en-US" sz="1200" dirty="0"/>
          </a:p>
        </p:txBody>
      </p:sp>
      <p:pic>
        <p:nvPicPr>
          <p:cNvPr id="19" name="Picture 2" descr="https://sfr.gov.ru/files/id/press_center/pr/uchebnik/Posobie_po_pens_i_sots_gramotnosti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843" y="1348740"/>
            <a:ext cx="2820157" cy="381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039TuchinaOA\Downloads\2026-06-29_15-49-58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20" y="-8009"/>
            <a:ext cx="2735579" cy="18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704</Words>
  <Application>Microsoft Office PowerPoint</Application>
  <PresentationFormat>Экран (16:9)</PresentationFormat>
  <Paragraphs>152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</vt:lpstr>
      <vt:lpstr>Arial Black</vt:lpstr>
      <vt:lpstr>Montserrat SemiBold</vt:lpstr>
      <vt:lpstr>Inter Bold</vt:lpstr>
      <vt:lpstr>Petrona Bold</vt:lpstr>
      <vt:lpstr>Inter</vt:lpstr>
      <vt:lpstr>MyriadPro-Cond</vt:lpstr>
      <vt:lpstr>Lato Light</vt:lpstr>
      <vt:lpstr>Calibri</vt:lpstr>
      <vt:lpstr>Montserrat ExtraBold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Сараева Ольга Александровна</dc:creator>
  <cp:lastModifiedBy>Сараева Ольга Александровна</cp:lastModifiedBy>
  <cp:revision>40</cp:revision>
  <cp:lastPrinted>2026-06-30T08:26:14Z</cp:lastPrinted>
  <dcterms:created xsi:type="dcterms:W3CDTF">2026-06-27T10:53:52Z</dcterms:created>
  <dcterms:modified xsi:type="dcterms:W3CDTF">2026-07-01T06:22:27Z</dcterms:modified>
</cp:coreProperties>
</file>