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wdp" ContentType="image/vnd.ms-photo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57" r:id="rId5"/>
    <p:sldId id="256" r:id="rId6"/>
    <p:sldId id="258" r:id="rId7"/>
    <p:sldId id="259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17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percentStacked"/>
        <c:varyColors val="0"/>
        <c:ser>
          <c:idx val="0"/>
          <c:order val="0"/>
          <c:tx>
            <c:strRef>
              <c:f>Лист1!$B$1</c:f>
              <c:strCache>
                <c:ptCount val="1"/>
                <c:pt idx="0">
                  <c:v>Other regions</c:v>
                </c:pt>
              </c:strCache>
            </c:strRef>
          </c:tx>
          <c:spPr>
            <a:solidFill>
              <a:schemeClr val="bg1">
                <a:lumMod val="85000"/>
              </a:schemeClr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4.2</c:v>
                </c:pt>
                <c:pt idx="1">
                  <c:v>4.4000000000000004</c:v>
                </c:pt>
                <c:pt idx="2">
                  <c:v>5.7</c:v>
                </c:pt>
                <c:pt idx="3">
                  <c:v>5.9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8C2-49FB-8119-BEB71F88A2EB}"/>
            </c:ext>
          </c:extLst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Moscow and Moscow region</c:v>
                </c:pt>
              </c:strCache>
            </c:strRef>
          </c:tx>
          <c:spPr>
            <a:solidFill>
              <a:srgbClr val="256569"/>
            </a:soli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Лист1!$C$2:$C$5</c:f>
              <c:numCache>
                <c:formatCode>General</c:formatCode>
                <c:ptCount val="4"/>
                <c:pt idx="0">
                  <c:v>5.8</c:v>
                </c:pt>
                <c:pt idx="1">
                  <c:v>5.6</c:v>
                </c:pt>
                <c:pt idx="2">
                  <c:v>4.3</c:v>
                </c:pt>
                <c:pt idx="3">
                  <c:v>4.0999999999999996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8C2-49FB-8119-BEB71F88A2EB}"/>
            </c:ext>
          </c:extLst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spPr>
            <a:gradFill rotWithShape="1">
              <a:gsLst>
                <a:gs pos="0">
                  <a:schemeClr val="accent3">
                    <a:satMod val="103000"/>
                    <a:lumMod val="102000"/>
                    <a:tint val="94000"/>
                  </a:schemeClr>
                </a:gs>
                <a:gs pos="50000">
                  <a:schemeClr val="accent3">
                    <a:satMod val="110000"/>
                    <a:lumMod val="100000"/>
                    <a:shade val="100000"/>
                  </a:schemeClr>
                </a:gs>
                <a:gs pos="100000">
                  <a:schemeClr val="accent3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57150" dist="19050" dir="5400000" algn="ctr" rotWithShape="0">
                <a:srgbClr val="000000">
                  <a:alpha val="63000"/>
                </a:srgbClr>
              </a:outerShdw>
            </a:effectLst>
            <a:sp3d/>
          </c:spPr>
          <c:invertIfNegative val="0"/>
          <c:cat>
            <c:numRef>
              <c:f>Лист1!$A$2:$A$5</c:f>
              <c:numCache>
                <c:formatCode>General</c:formatCode>
                <c:ptCount val="4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</c:numCache>
            </c:numRef>
          </c:cat>
          <c:val>
            <c:numRef>
              <c:f>Лист1!$D$2:$D$5</c:f>
              <c:numCache>
                <c:formatCode>General</c:formatCode>
                <c:ptCount val="4"/>
              </c:numCache>
            </c:numRef>
          </c:val>
          <c:extLst>
            <c:ext xmlns:c16="http://schemas.microsoft.com/office/drawing/2014/chart" uri="{C3380CC4-5D6E-409C-BE32-E72D297353CC}">
              <c16:uniqueId val="{00000002-98C2-49FB-8119-BEB71F88A2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01573744"/>
        <c:axId val="601570416"/>
        <c:axId val="0"/>
      </c:bar3DChart>
      <c:catAx>
        <c:axId val="601573744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1570416"/>
        <c:crossesAt val="0"/>
        <c:auto val="1"/>
        <c:lblAlgn val="ctr"/>
        <c:lblOffset val="100"/>
        <c:noMultiLvlLbl val="0"/>
      </c:catAx>
      <c:valAx>
        <c:axId val="6015704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ru-RU"/>
          </a:p>
        </c:txPr>
        <c:crossAx val="60157374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egendEntry>
        <c:idx val="2"/>
        <c:delete val="1"/>
      </c:legendEntry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ru-RU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ru-RU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168585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32113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5449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599789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99120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092842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711832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943441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00825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0441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4037471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2F2017-8278-4B84-976F-FEBB3F47B534}" type="datetimeFigureOut">
              <a:rPr lang="ru-RU" smtClean="0"/>
              <a:t>04.10.2022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FA2CB2-1424-47A9-B797-DCFB7EE1588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319552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25656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108364" y="2021037"/>
            <a:ext cx="7176654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5400" b="1" cap="all" dirty="0">
                <a:solidFill>
                  <a:schemeClr val="bg1"/>
                </a:solidFill>
                <a:latin typeface="Book Antiqua" panose="02040602050305030304" pitchFamily="18" charset="0"/>
              </a:rPr>
              <a:t>presentation Title</a:t>
            </a:r>
            <a:endParaRPr lang="ru-RU" sz="5400" b="1" cap="all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5420" y="493763"/>
            <a:ext cx="6068580" cy="6364237"/>
          </a:xfrm>
          <a:prstGeom prst="rect">
            <a:avLst/>
          </a:prstGeom>
        </p:spPr>
      </p:pic>
      <p:sp>
        <p:nvSpPr>
          <p:cNvPr id="6" name="Прямоугольник 5"/>
          <p:cNvSpPr/>
          <p:nvPr/>
        </p:nvSpPr>
        <p:spPr>
          <a:xfrm>
            <a:off x="1219200" y="3775363"/>
            <a:ext cx="5514109" cy="45719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149927" y="4053235"/>
            <a:ext cx="551410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chemeClr val="bg1"/>
                </a:solidFill>
                <a:latin typeface="Book Antiqua" panose="02040602050305030304" pitchFamily="18" charset="0"/>
              </a:rPr>
              <a:t>The subtitle of the presentation</a:t>
            </a: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81212"/>
          <a:stretch/>
        </p:blipFill>
        <p:spPr>
          <a:xfrm>
            <a:off x="1219200" y="366282"/>
            <a:ext cx="3424372" cy="128847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99270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2" cstate="print">
            <a:duotone>
              <a:prstClr val="black"/>
              <a:schemeClr val="accent3">
                <a:tint val="45000"/>
                <a:satMod val="400000"/>
              </a:schemeClr>
            </a:duotone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brightnessContrast bright="20000" contrast="4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96545" y="4605923"/>
            <a:ext cx="2147454" cy="2252076"/>
          </a:xfrm>
          <a:prstGeom prst="rect">
            <a:avLst/>
          </a:prstGeom>
        </p:spPr>
      </p:pic>
      <p:sp>
        <p:nvSpPr>
          <p:cNvPr id="3" name="Пятиугольник 2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382982" y="577334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all" dirty="0">
                <a:solidFill>
                  <a:schemeClr val="bg1"/>
                </a:solidFill>
                <a:latin typeface="Book Antiqua" panose="02040602050305030304" pitchFamily="18" charset="0"/>
              </a:rPr>
              <a:t>Title slide</a:t>
            </a:r>
            <a:endParaRPr lang="ru-RU" b="1" cap="all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831273" y="1343891"/>
            <a:ext cx="7772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Federal State Budget Institution of Higher Education " Financial University under the Government of the Russian Federation " (hereinafter the Financial University ) - one of the oldest Russian universities that train economists, financiers , lawyers on financial law , mathematicians , IT specialists , sociologists and political scientists .</a:t>
            </a:r>
          </a:p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Financial University - one of the leading universities of the country 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: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720436" y="3274320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12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1605270" y="3412819"/>
            <a:ext cx="145472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the bachelor degree program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338945" y="3274320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11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223779" y="3412819"/>
            <a:ext cx="145472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areas of training Masters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555673" y="3274320"/>
            <a:ext cx="56938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9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6125060" y="3440973"/>
            <a:ext cx="2571798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basic educational programs of secondary vocational education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770784" y="4605923"/>
            <a:ext cx="954107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10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655618" y="4744422"/>
            <a:ext cx="1454727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MBA programs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3338945" y="4605923"/>
            <a:ext cx="1338828" cy="101566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6000" b="1" dirty="0">
                <a:solidFill>
                  <a:srgbClr val="256569"/>
                </a:solidFill>
                <a:latin typeface="Book Antiqua" panose="02040602050305030304" pitchFamily="18" charset="0"/>
              </a:rPr>
              <a:t>108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744928" y="4744422"/>
            <a:ext cx="26619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programs of retraining and advanced training</a:t>
            </a:r>
            <a:endParaRPr lang="ru-RU" sz="14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18" name="Рисунок 17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4949"/>
          <a:stretch/>
        </p:blipFill>
        <p:spPr>
          <a:xfrm>
            <a:off x="6877761" y="220631"/>
            <a:ext cx="2054624" cy="87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864345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ятиугольник 1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4" name="TextBox 3"/>
          <p:cNvSpPr txBox="1"/>
          <p:nvPr/>
        </p:nvSpPr>
        <p:spPr>
          <a:xfrm>
            <a:off x="2382982" y="577334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all" dirty="0">
                <a:solidFill>
                  <a:schemeClr val="bg1"/>
                </a:solidFill>
                <a:latin typeface="Book Antiqua" panose="02040602050305030304" pitchFamily="18" charset="0"/>
              </a:rPr>
              <a:t>Title slide</a:t>
            </a:r>
            <a:endParaRPr lang="ru-RU" b="1" cap="all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890655" y="1510146"/>
            <a:ext cx="4041730" cy="28007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Federal State Budget Institution of Higher Education " Financial University under the Government of the Russian Federation " (hereinafter the Financial University ) - one of the oldest Russian universities that train economists, financiers , lawyers on financial law , mathematicians , IT specialists , sociologists and political scientists .</a:t>
            </a:r>
          </a:p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Financial University - one of the leading universities of the country </a:t>
            </a:r>
            <a:r>
              <a:rPr lang="ru-RU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: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890655" y="5052737"/>
            <a:ext cx="4041730" cy="12772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100" dirty="0">
                <a:solidFill>
                  <a:schemeClr val="tx1">
                    <a:lumMod val="65000"/>
                    <a:lumOff val="35000"/>
                  </a:schemeClr>
                </a:solidFill>
                <a:latin typeface="Book Antiqua" panose="02040602050305030304" pitchFamily="18" charset="0"/>
              </a:rPr>
              <a:t>Financial University - one of the leading universities in the country that implements the 12 bachelor degree ( 28 Profile preparation ) , 11 areas of training of masters ( over 50 master's degree programs ) , 9 of the basic educational programs of secondary vocational education , as well as 10programm MVA and 108 retraining and professional development programs specialists.</a:t>
            </a:r>
            <a:endParaRPr lang="ru-RU" sz="1100" dirty="0">
              <a:solidFill>
                <a:schemeClr val="tx1">
                  <a:lumMod val="65000"/>
                  <a:lumOff val="35000"/>
                </a:schemeClr>
              </a:solidFill>
              <a:latin typeface="Book Antiqua" panose="02040602050305030304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4979494" y="4905186"/>
            <a:ext cx="3864052" cy="45719"/>
          </a:xfrm>
          <a:prstGeom prst="rect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8" name="Рисунок 7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006" r="30430"/>
          <a:stretch/>
        </p:blipFill>
        <p:spPr>
          <a:xfrm>
            <a:off x="366533" y="1510146"/>
            <a:ext cx="4233176" cy="4989141"/>
          </a:xfrm>
          <a:prstGeom prst="rect">
            <a:avLst/>
          </a:prstGeom>
        </p:spPr>
      </p:pic>
      <p:pic>
        <p:nvPicPr>
          <p:cNvPr id="9" name="Рисунок 8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4949"/>
          <a:stretch/>
        </p:blipFill>
        <p:spPr>
          <a:xfrm>
            <a:off x="6877761" y="220631"/>
            <a:ext cx="2054624" cy="87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06901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Диаграмма 1"/>
          <p:cNvGraphicFramePr/>
          <p:nvPr>
            <p:extLst>
              <p:ext uri="{D42A27DB-BD31-4B8C-83A1-F6EECF244321}">
                <p14:modId xmlns:p14="http://schemas.microsoft.com/office/powerpoint/2010/main" val="2672120567"/>
              </p:ext>
            </p:extLst>
          </p:nvPr>
        </p:nvGraphicFramePr>
        <p:xfrm>
          <a:off x="677657" y="2449946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Пятиугольник 2"/>
          <p:cNvSpPr/>
          <p:nvPr/>
        </p:nvSpPr>
        <p:spPr>
          <a:xfrm>
            <a:off x="0" y="484909"/>
            <a:ext cx="5389418" cy="554182"/>
          </a:xfrm>
          <a:prstGeom prst="homePlate">
            <a:avLst/>
          </a:prstGeom>
          <a:solidFill>
            <a:srgbClr val="25656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TextBox 4"/>
          <p:cNvSpPr txBox="1"/>
          <p:nvPr/>
        </p:nvSpPr>
        <p:spPr>
          <a:xfrm>
            <a:off x="2382982" y="577334"/>
            <a:ext cx="162736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cap="all" dirty="0">
                <a:solidFill>
                  <a:schemeClr val="bg1"/>
                </a:solidFill>
                <a:latin typeface="Book Antiqua" panose="02040602050305030304" pitchFamily="18" charset="0"/>
              </a:rPr>
              <a:t>Title slide</a:t>
            </a:r>
            <a:endParaRPr lang="ru-RU" b="1" cap="all" dirty="0">
              <a:solidFill>
                <a:schemeClr val="bg1"/>
              </a:solidFill>
              <a:latin typeface="Book Antiqua" panose="02040602050305030304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77656" y="1357746"/>
            <a:ext cx="785674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>
                <a:solidFill>
                  <a:schemeClr val="tx1">
                    <a:lumMod val="50000"/>
                    <a:lumOff val="50000"/>
                  </a:schemeClr>
                </a:solidFill>
                <a:latin typeface="Book Antiqua" panose="02040602050305030304" pitchFamily="18" charset="0"/>
              </a:rPr>
              <a:t>Regional characteristics of the contingent enrolled at the 1st year undergraduate program at the place of permanent residence</a:t>
            </a:r>
            <a:endParaRPr lang="ru-RU" sz="1600" b="1" dirty="0">
              <a:solidFill>
                <a:schemeClr val="tx1">
                  <a:lumMod val="50000"/>
                  <a:lumOff val="50000"/>
                </a:schemeClr>
              </a:solidFill>
              <a:latin typeface="Book Antiqua" panose="02040602050305030304" pitchFamily="18" charset="0"/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3839" b="54949"/>
          <a:stretch/>
        </p:blipFill>
        <p:spPr>
          <a:xfrm>
            <a:off x="6877761" y="220631"/>
            <a:ext cx="2054624" cy="8728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84684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PublishingExpirationDate xmlns="http://schemas.microsoft.com/sharepoint/v3" xsi:nil="true"/>
    <PublishingStartDate xmlns="http://schemas.microsoft.com/sharepoint/v3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Документ" ma:contentTypeID="0x010100D152A4D475B3F94B9A44EC35E28A4960" ma:contentTypeVersion="1" ma:contentTypeDescription="Создание документа." ma:contentTypeScope="" ma:versionID="46f56e486521e51090bd96ea8df1194b">
  <xsd:schema xmlns:xsd="http://www.w3.org/2001/XMLSchema" xmlns:xs="http://www.w3.org/2001/XMLSchema" xmlns:p="http://schemas.microsoft.com/office/2006/metadata/properties" xmlns:ns1="http://schemas.microsoft.com/sharepoint/v3" targetNamespace="http://schemas.microsoft.com/office/2006/metadata/properties" ma:root="true" ma:fieldsID="2a10c82831e5d625bbb0173136b03680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Дата начала расписания" ma:description="" ma:hidden="true" ma:internalName="PublishingStartDate">
      <xsd:simpleType>
        <xsd:restriction base="dms:Unknown"/>
      </xsd:simpleType>
    </xsd:element>
    <xsd:element name="PublishingExpirationDate" ma:index="9" nillable="true" ma:displayName="Дата окончания расписания" ma:description="" ma:hidden="true" ma:internalName="PublishingExpirationDate">
      <xsd:simpleType>
        <xsd:restriction base="dms:Unknown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Тип контента"/>
        <xsd:element ref="dc:title" minOccurs="0" maxOccurs="1" ma:index="4" ma:displayName="Название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03328D93-ADF9-4F85-8933-285D74366C66}">
  <ds:schemaRefs>
    <ds:schemaRef ds:uri="http://schemas.microsoft.com/office/2006/metadata/properties"/>
    <ds:schemaRef ds:uri="http://schemas.microsoft.com/office/infopath/2007/PartnerControls"/>
    <ds:schemaRef ds:uri="http://schemas.microsoft.com/sharepoint/v3"/>
  </ds:schemaRefs>
</ds:datastoreItem>
</file>

<file path=customXml/itemProps2.xml><?xml version="1.0" encoding="utf-8"?>
<ds:datastoreItem xmlns:ds="http://schemas.openxmlformats.org/officeDocument/2006/customXml" ds:itemID="{5F05BC4E-CFD1-4687-AEB3-11064F1BBA89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5FD8E03C-34B9-4CAF-B1E2-A2810C4418A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249</Words>
  <Application>Microsoft Office PowerPoint</Application>
  <PresentationFormat>Экран (4:3)</PresentationFormat>
  <Paragraphs>21</Paragraphs>
  <Slides>4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9" baseType="lpstr">
      <vt:lpstr>Arial</vt:lpstr>
      <vt:lpstr>Book Antiqua</vt:lpstr>
      <vt:lpstr>Calibri</vt:lpstr>
      <vt:lpstr>Calibri Light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Windows User</dc:creator>
  <cp:lastModifiedBy>Новикова Ольга Васильевна</cp:lastModifiedBy>
  <cp:revision>3</cp:revision>
  <dcterms:created xsi:type="dcterms:W3CDTF">2016-09-22T17:32:11Z</dcterms:created>
  <dcterms:modified xsi:type="dcterms:W3CDTF">2022-10-04T10:29:57Z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0x010100D152A4D475B3F94B9A44EC35E28A4960</vt:lpwstr>
  </property>
</Properties>
</file>