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20"/>
  </p:notesMasterIdLst>
  <p:sldIdLst>
    <p:sldId id="256" r:id="rId3"/>
    <p:sldId id="292" r:id="rId4"/>
    <p:sldId id="282" r:id="rId5"/>
    <p:sldId id="284" r:id="rId6"/>
    <p:sldId id="286" r:id="rId7"/>
    <p:sldId id="283" r:id="rId8"/>
    <p:sldId id="285" r:id="rId9"/>
    <p:sldId id="261" r:id="rId10"/>
    <p:sldId id="262" r:id="rId11"/>
    <p:sldId id="287" r:id="rId12"/>
    <p:sldId id="288" r:id="rId13"/>
    <p:sldId id="289" r:id="rId14"/>
    <p:sldId id="263" r:id="rId15"/>
    <p:sldId id="290" r:id="rId16"/>
    <p:sldId id="291" r:id="rId17"/>
    <p:sldId id="264" r:id="rId18"/>
    <p:sldId id="281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ileron Bold" panose="020B0604020202020204" charset="0"/>
      <p:regular r:id="rId25"/>
    </p:embeddedFont>
    <p:embeddedFont>
      <p:font typeface="Montserrat" panose="020B0604020202020204" charset="-52"/>
      <p:regular r:id="rId26"/>
      <p:bold r:id="rId27"/>
      <p:italic r:id="rId28"/>
      <p:boldItalic r:id="rId29"/>
    </p:embeddedFont>
    <p:embeddedFont>
      <p:font typeface="Jura SemiBold" panose="020B0604020202020204" charset="0"/>
      <p:regular r:id="rId30"/>
      <p:bold r:id="rId31"/>
    </p:embeddedFont>
    <p:embeddedFont>
      <p:font typeface="Jura" panose="020B0604020202020204" charset="0"/>
      <p:regular r:id="rId32"/>
      <p:bold r:id="rId33"/>
    </p:embeddedFont>
    <p:embeddedFont>
      <p:font typeface="Jura Medium" panose="020B060402020202020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6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7408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4074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3329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3329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932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9720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87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4372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9845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6824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61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46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55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06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45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66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14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25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86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70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67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2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hyperlink" Target="http://www.fa.ru/org/faculty/ioo/Pages/otsrochka.aspx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hyperlink" Target="http://www.library.fa.ru/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29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://www.fa.ru/org/faculty/ioo/Pages/Home.aspx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22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6" name="Google Shape;86;p13"/>
          <p:cNvSpPr/>
          <p:nvPr/>
        </p:nvSpPr>
        <p:spPr>
          <a:xfrm>
            <a:off x="5817966" y="620188"/>
            <a:ext cx="3952380" cy="1517214"/>
          </a:xfrm>
          <a:custGeom>
            <a:avLst/>
            <a:gdLst/>
            <a:ahLst/>
            <a:cxnLst/>
            <a:rect l="l" t="t" r="r" b="b"/>
            <a:pathLst>
              <a:path w="3952380" h="1517214" extrusionOk="0">
                <a:moveTo>
                  <a:pt x="0" y="0"/>
                </a:moveTo>
                <a:lnTo>
                  <a:pt x="3952380" y="0"/>
                </a:lnTo>
                <a:lnTo>
                  <a:pt x="3952380" y="1517214"/>
                </a:lnTo>
                <a:lnTo>
                  <a:pt x="0" y="151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7687" b="-3639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3"/>
          <p:cNvSpPr/>
          <p:nvPr/>
        </p:nvSpPr>
        <p:spPr>
          <a:xfrm>
            <a:off x="8769986" y="2114187"/>
            <a:ext cx="15027056" cy="10018038"/>
          </a:xfrm>
          <a:custGeom>
            <a:avLst/>
            <a:gdLst/>
            <a:ahLst/>
            <a:cxnLst/>
            <a:rect l="l" t="t" r="r" b="b"/>
            <a:pathLst>
              <a:path w="15027056" h="10018038" extrusionOk="0">
                <a:moveTo>
                  <a:pt x="0" y="0"/>
                </a:moveTo>
                <a:lnTo>
                  <a:pt x="15027057" y="0"/>
                </a:lnTo>
                <a:lnTo>
                  <a:pt x="15027057" y="10018038"/>
                </a:lnTo>
                <a:lnTo>
                  <a:pt x="0" y="10018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1276350" y="3909232"/>
            <a:ext cx="7398000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FFFF"/>
                </a:solidFill>
                <a:latin typeface="Montserrat" panose="00000500000000000000" pitchFamily="2" charset="0"/>
                <a:ea typeface="Jura SemiBold"/>
                <a:cs typeface="Jura SemiBold"/>
                <a:sym typeface="Jura SemiBold"/>
              </a:rPr>
              <a:t>ИНСТИТУТ </a:t>
            </a:r>
            <a:endParaRPr sz="1050" b="1" dirty="0">
              <a:latin typeface="Montserrat" panose="00000500000000000000" pitchFamily="2" charset="0"/>
            </a:endParaRPr>
          </a:p>
          <a:p>
            <a:pPr marL="0" marR="0" lvl="0" indent="0" algn="l" rtl="0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FFFF"/>
                </a:solidFill>
                <a:latin typeface="Montserrat" panose="00000500000000000000" pitchFamily="2" charset="0"/>
                <a:ea typeface="Jura SemiBold"/>
                <a:cs typeface="Jura SemiBold"/>
                <a:sym typeface="Jura SemiBold"/>
              </a:rPr>
              <a:t>ОТКРЫТОГО </a:t>
            </a:r>
            <a:endParaRPr sz="1050" b="1" dirty="0">
              <a:latin typeface="Montserrat" panose="00000500000000000000" pitchFamily="2" charset="0"/>
            </a:endParaRPr>
          </a:p>
          <a:p>
            <a:pPr marL="0" marR="0" lvl="0" indent="0" algn="l" rtl="0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FFFF"/>
                </a:solidFill>
                <a:latin typeface="Montserrat" panose="00000500000000000000" pitchFamily="2" charset="0"/>
                <a:ea typeface="Jura SemiBold"/>
                <a:cs typeface="Jura SemiBold"/>
                <a:sym typeface="Jura SemiBold"/>
              </a:rPr>
              <a:t>ОБРАЗОВАНИЯ</a:t>
            </a:r>
            <a:endParaRPr sz="1050" b="1" dirty="0">
              <a:latin typeface="Montserrat" panose="00000500000000000000" pitchFamily="2" charset="0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6">
            <a:alphaModFix/>
          </a:blip>
          <a:srcRect t="83498"/>
          <a:stretch/>
        </p:blipFill>
        <p:spPr>
          <a:xfrm>
            <a:off x="1276350" y="481700"/>
            <a:ext cx="3952374" cy="1605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"/>
          <p:cNvSpPr/>
          <p:nvPr/>
        </p:nvSpPr>
        <p:spPr>
          <a:xfrm>
            <a:off x="16056826" y="559252"/>
            <a:ext cx="1994262" cy="660431"/>
          </a:xfrm>
          <a:custGeom>
            <a:avLst/>
            <a:gdLst/>
            <a:ahLst/>
            <a:cxnLst/>
            <a:rect l="l" t="t" r="r" b="b"/>
            <a:pathLst>
              <a:path w="1764834" h="580599" extrusionOk="0">
                <a:moveTo>
                  <a:pt x="0" y="0"/>
                </a:moveTo>
                <a:lnTo>
                  <a:pt x="1764834" y="0"/>
                </a:lnTo>
                <a:lnTo>
                  <a:pt x="1764834" y="580600"/>
                </a:lnTo>
                <a:lnTo>
                  <a:pt x="0" y="580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4526" b="-502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48025" y="457200"/>
            <a:ext cx="2029438" cy="86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70525" y="8127675"/>
            <a:ext cx="1029341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3200" kern="1200" dirty="0" smtClean="0">
                <a:latin typeface="Montserrat" panose="020B0604020202020204" charset="-52"/>
                <a:ea typeface="+mn-ea"/>
              </a:rPr>
              <a:t>Ждем кандидатуру </a:t>
            </a:r>
            <a:r>
              <a:rPr lang="ru-RU" sz="3200" u="sng" kern="1200" dirty="0" smtClean="0">
                <a:latin typeface="Montserrat" panose="020B0604020202020204" charset="-52"/>
                <a:ea typeface="+mn-ea"/>
              </a:rPr>
              <a:t>от каждой группы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3200" kern="1200" dirty="0" smtClean="0">
                <a:latin typeface="Montserrat" panose="020B0604020202020204" charset="-52"/>
                <a:ea typeface="+mn-ea"/>
              </a:rPr>
              <a:t>Информацию направлять </a:t>
            </a:r>
            <a:r>
              <a:rPr lang="ru-RU" sz="3200" u="sng" kern="1200" dirty="0" smtClean="0">
                <a:latin typeface="Montserrat" panose="020B0604020202020204" charset="-52"/>
                <a:ea typeface="+mn-ea"/>
              </a:rPr>
              <a:t>на почту куратора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20B0604020202020204" charset="-52"/>
                <a:ea typeface="+mn-ea"/>
                <a:sym typeface="Arial"/>
              </a:rPr>
              <a:t>Срок: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20B0604020202020204" charset="-52"/>
                <a:ea typeface="+mn-ea"/>
                <a:sym typeface="Arial"/>
              </a:rPr>
              <a:t> 1.09.2024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20B0604020202020204" charset="-52"/>
              <a:ea typeface="+mn-ea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8291" y="1438559"/>
            <a:ext cx="6432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Обязанности старосты:</a:t>
            </a:r>
            <a:endParaRPr lang="ru-RU" sz="3600" b="1" dirty="0">
              <a:solidFill>
                <a:srgbClr val="002060"/>
              </a:solidFill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8438" y="2366482"/>
            <a:ext cx="13405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" panose="020B0604020202020204" charset="-52"/>
              </a:rPr>
              <a:t>передавать одногруппникам информацию от куратора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88438" y="3336426"/>
            <a:ext cx="52068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Montserrat" panose="020B0604020202020204" charset="-52"/>
              </a:rPr>
              <a:t>быть на связи с куратором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88438" y="4306370"/>
            <a:ext cx="10208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Montserrat" panose="020B0604020202020204" charset="-52"/>
              </a:rPr>
              <a:t>предупреждать группу об изменениях в расписании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88438" y="5276314"/>
            <a:ext cx="131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Montserrat" panose="020B0604020202020204" charset="-52"/>
              </a:rPr>
              <a:t>представлять интересы группы перед преподавателями, куратором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88438" y="6246259"/>
            <a:ext cx="13762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" panose="020B0604020202020204" charset="-52"/>
              </a:rPr>
              <a:t>оперативно извещать куратора о неявке </a:t>
            </a:r>
            <a:r>
              <a:rPr lang="ru-RU" sz="2800" dirty="0" smtClean="0">
                <a:latin typeface="Montserrat" panose="020B0604020202020204" charset="-52"/>
              </a:rPr>
              <a:t>на </a:t>
            </a:r>
            <a:r>
              <a:rPr lang="ru-RU" sz="2800" dirty="0">
                <a:latin typeface="Montserrat" panose="020B0604020202020204" charset="-52"/>
              </a:rPr>
              <a:t>занятия преподавателя</a:t>
            </a:r>
          </a:p>
        </p:txBody>
      </p:sp>
      <p:sp>
        <p:nvSpPr>
          <p:cNvPr id="28" name="Пятиугольник 27"/>
          <p:cNvSpPr/>
          <p:nvPr/>
        </p:nvSpPr>
        <p:spPr>
          <a:xfrm>
            <a:off x="-1" y="0"/>
            <a:ext cx="11641873" cy="98130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Google Shape;112;p14"/>
          <p:cNvSpPr txBox="1"/>
          <p:nvPr/>
        </p:nvSpPr>
        <p:spPr>
          <a:xfrm>
            <a:off x="638415" y="205665"/>
            <a:ext cx="10412451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9"/>
              </a:lnSpc>
              <a:defRPr/>
            </a:pPr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cs typeface="Jura Medium"/>
                <a:sym typeface="Jura Medium"/>
              </a:rPr>
              <a:t>Выбор старосты важен для группы!</a:t>
            </a:r>
            <a:endParaRPr lang="ru-RU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6869251" y="1785012"/>
            <a:ext cx="1304693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637507" y="2436422"/>
            <a:ext cx="955964" cy="382385"/>
            <a:chOff x="648393" y="3241964"/>
            <a:chExt cx="955964" cy="382385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648393" y="3241964"/>
              <a:ext cx="955964" cy="382385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1001485" y="3327400"/>
              <a:ext cx="221343" cy="22134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37507" y="3399808"/>
            <a:ext cx="955964" cy="382385"/>
            <a:chOff x="648393" y="3241964"/>
            <a:chExt cx="955964" cy="382385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648393" y="3241964"/>
              <a:ext cx="955964" cy="382385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1001485" y="3327400"/>
              <a:ext cx="221343" cy="22134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637507" y="4363194"/>
            <a:ext cx="955964" cy="382385"/>
            <a:chOff x="648393" y="3241964"/>
            <a:chExt cx="955964" cy="382385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648393" y="3241964"/>
              <a:ext cx="955964" cy="382385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1001485" y="3327400"/>
              <a:ext cx="221343" cy="22134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37507" y="5326580"/>
            <a:ext cx="955964" cy="382385"/>
            <a:chOff x="648393" y="3241964"/>
            <a:chExt cx="955964" cy="382385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648393" y="3241964"/>
              <a:ext cx="955964" cy="382385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1001485" y="3327400"/>
              <a:ext cx="221343" cy="22134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37507" y="6289965"/>
            <a:ext cx="955964" cy="382385"/>
            <a:chOff x="648393" y="3241964"/>
            <a:chExt cx="955964" cy="382385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648393" y="3241964"/>
              <a:ext cx="955964" cy="382385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1001485" y="3327400"/>
              <a:ext cx="221343" cy="22134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7" name="Прямая соединительная линия 16"/>
          <p:cNvCxnSpPr/>
          <p:nvPr/>
        </p:nvCxnSpPr>
        <p:spPr>
          <a:xfrm>
            <a:off x="653143" y="7587344"/>
            <a:ext cx="160782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360" y="6612033"/>
            <a:ext cx="4053771" cy="36749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166" y="2968049"/>
            <a:ext cx="913667" cy="2456358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17424928" y="9688390"/>
            <a:ext cx="617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Montserrat" panose="020B0604020202020204" charset="-52"/>
                <a:cs typeface="Times New Roman" panose="02020603050405020304" pitchFamily="18" charset="0"/>
              </a:rPr>
              <a:t>10</a:t>
            </a:r>
            <a:endParaRPr lang="ru-RU" sz="1800" i="1" dirty="0">
              <a:solidFill>
                <a:schemeClr val="bg1">
                  <a:lumMod val="65000"/>
                </a:schemeClr>
              </a:solidFill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61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"/>
          <p:cNvSpPr/>
          <p:nvPr/>
        </p:nvSpPr>
        <p:spPr>
          <a:xfrm>
            <a:off x="16056826" y="559252"/>
            <a:ext cx="1994262" cy="660431"/>
          </a:xfrm>
          <a:custGeom>
            <a:avLst/>
            <a:gdLst/>
            <a:ahLst/>
            <a:cxnLst/>
            <a:rect l="l" t="t" r="r" b="b"/>
            <a:pathLst>
              <a:path w="1764834" h="580599" extrusionOk="0">
                <a:moveTo>
                  <a:pt x="0" y="0"/>
                </a:moveTo>
                <a:lnTo>
                  <a:pt x="1764834" y="0"/>
                </a:lnTo>
                <a:lnTo>
                  <a:pt x="1764834" y="580600"/>
                </a:lnTo>
                <a:lnTo>
                  <a:pt x="0" y="580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4526" b="-502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48025" y="457200"/>
            <a:ext cx="2029438" cy="864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379;p18"/>
          <p:cNvGrpSpPr/>
          <p:nvPr/>
        </p:nvGrpSpPr>
        <p:grpSpPr>
          <a:xfrm>
            <a:off x="618037" y="1684271"/>
            <a:ext cx="9951011" cy="6638688"/>
            <a:chOff x="857803" y="28437"/>
            <a:chExt cx="13268014" cy="8851584"/>
          </a:xfrm>
        </p:grpSpPr>
        <p:cxnSp>
          <p:nvCxnSpPr>
            <p:cNvPr id="28" name="Google Shape;382;p18"/>
            <p:cNvCxnSpPr/>
            <p:nvPr/>
          </p:nvCxnSpPr>
          <p:spPr>
            <a:xfrm rot="10800000">
              <a:off x="1088319" y="28557"/>
              <a:ext cx="0" cy="8656200"/>
            </a:xfrm>
            <a:prstGeom prst="straightConnector1">
              <a:avLst/>
            </a:prstGeom>
            <a:noFill/>
            <a:ln w="50800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grpSp>
          <p:nvGrpSpPr>
            <p:cNvPr id="29" name="Google Shape;383;p18"/>
            <p:cNvGrpSpPr/>
            <p:nvPr/>
          </p:nvGrpSpPr>
          <p:grpSpPr>
            <a:xfrm>
              <a:off x="875821" y="28437"/>
              <a:ext cx="425013" cy="425013"/>
              <a:chOff x="0" y="0"/>
              <a:chExt cx="812800" cy="812800"/>
            </a:xfrm>
          </p:grpSpPr>
          <p:sp>
            <p:nvSpPr>
              <p:cNvPr id="59" name="Google Shape;384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C92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385;p18"/>
              <p:cNvSpPr txBox="1"/>
              <p:nvPr/>
            </p:nvSpPr>
            <p:spPr>
              <a:xfrm>
                <a:off x="76200" y="9525"/>
                <a:ext cx="660300" cy="72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66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" name="Google Shape;387;p18"/>
            <p:cNvSpPr/>
            <p:nvPr/>
          </p:nvSpPr>
          <p:spPr>
            <a:xfrm>
              <a:off x="884638" y="1574479"/>
              <a:ext cx="425012" cy="425013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92D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" name="Google Shape;389;p18"/>
            <p:cNvGrpSpPr/>
            <p:nvPr/>
          </p:nvGrpSpPr>
          <p:grpSpPr>
            <a:xfrm>
              <a:off x="873857" y="3309134"/>
              <a:ext cx="425013" cy="476620"/>
              <a:chOff x="-3756" y="556971"/>
              <a:chExt cx="812800" cy="911493"/>
            </a:xfrm>
          </p:grpSpPr>
          <p:sp>
            <p:nvSpPr>
              <p:cNvPr id="55" name="Google Shape;390;p18"/>
              <p:cNvSpPr/>
              <p:nvPr/>
            </p:nvSpPr>
            <p:spPr>
              <a:xfrm>
                <a:off x="-3756" y="556971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C92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391;p18"/>
              <p:cNvSpPr txBox="1"/>
              <p:nvPr/>
            </p:nvSpPr>
            <p:spPr>
              <a:xfrm>
                <a:off x="146575" y="741263"/>
                <a:ext cx="660299" cy="7272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66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" name="Google Shape;393;p18"/>
            <p:cNvSpPr/>
            <p:nvPr/>
          </p:nvSpPr>
          <p:spPr>
            <a:xfrm>
              <a:off x="857803" y="4947792"/>
              <a:ext cx="425012" cy="425015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92D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399;p18"/>
            <p:cNvSpPr/>
            <p:nvPr/>
          </p:nvSpPr>
          <p:spPr>
            <a:xfrm>
              <a:off x="872912" y="6629746"/>
              <a:ext cx="425013" cy="425013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92D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405;p18"/>
            <p:cNvSpPr txBox="1"/>
            <p:nvPr/>
          </p:nvSpPr>
          <p:spPr>
            <a:xfrm>
              <a:off x="1669217" y="1403353"/>
              <a:ext cx="12456600" cy="5888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498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10;p18"/>
            <p:cNvSpPr/>
            <p:nvPr/>
          </p:nvSpPr>
          <p:spPr>
            <a:xfrm>
              <a:off x="872912" y="8455008"/>
              <a:ext cx="425013" cy="425013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92D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325823" y="1387002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Montserrat" panose="020B0604020202020204" charset="-52"/>
              </a:rPr>
              <a:t>Оплата обучения производится:</a:t>
            </a:r>
          </a:p>
          <a:p>
            <a:r>
              <a:rPr lang="ru-RU" sz="1600" dirty="0">
                <a:latin typeface="Montserrat" panose="020B0604020202020204" charset="-52"/>
              </a:rPr>
              <a:t>До 01 февраля за весенний семестр - До 01 июля за осенний семестр</a:t>
            </a:r>
          </a:p>
          <a:p>
            <a:r>
              <a:rPr lang="ru-RU" sz="1600" dirty="0">
                <a:latin typeface="Montserrat" panose="020B0604020202020204" charset="-52"/>
              </a:rPr>
              <a:t>В случае нарушения срока оплаты студент отчисляется из Финуниверситета с правом восстановления.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25823" y="2741573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Montserrat" panose="020B0604020202020204" charset="-52"/>
              </a:rPr>
              <a:t>После оплаты обучения необходимо направить квитанцию своему куратору.</a:t>
            </a:r>
          </a:p>
          <a:p>
            <a:r>
              <a:rPr lang="ru-RU" sz="1600" dirty="0">
                <a:latin typeface="Montserrat" panose="020B0604020202020204" charset="-52"/>
              </a:rPr>
              <a:t>В квитанции указываются номер и дата договора, семестр и с указанием – оплата за обучение в ИОО.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25823" y="3960288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Montserrat" panose="020B0604020202020204" charset="-52"/>
              </a:rPr>
              <a:t>Это ВАЖНО! При неверном заполнении квитанции денежные средства попадают на невыясненные платежи и вы считаетесь студентом с долгом по оплате и подлежите отчислению.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823" y="4978824"/>
            <a:ext cx="9144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Montserrat" panose="020B0604020202020204" charset="-52"/>
              </a:rPr>
              <a:t>Рассрочка и отсрочка оплаты:</a:t>
            </a:r>
          </a:p>
          <a:p>
            <a:r>
              <a:rPr lang="ru-RU" sz="1600" dirty="0">
                <a:latin typeface="Montserrat" panose="020B0604020202020204" charset="-52"/>
              </a:rPr>
              <a:t>Заявление подается не позднее чем за 10 дней до даты оплаты по договору:</a:t>
            </a:r>
          </a:p>
          <a:p>
            <a:r>
              <a:rPr lang="ru-RU" sz="1600" dirty="0">
                <a:latin typeface="Montserrat" panose="020B0604020202020204" charset="-52"/>
              </a:rPr>
              <a:t>До 20 января за весенний семестр.</a:t>
            </a:r>
          </a:p>
          <a:p>
            <a:r>
              <a:rPr lang="ru-RU" sz="1600" dirty="0">
                <a:latin typeface="Montserrat" panose="020B0604020202020204" charset="-52"/>
              </a:rPr>
              <a:t>До 20 июня за летний семестр.</a:t>
            </a:r>
          </a:p>
          <a:p>
            <a:r>
              <a:rPr lang="ru-RU" sz="1600" dirty="0">
                <a:latin typeface="Montserrat" panose="020B0604020202020204" charset="-52"/>
              </a:rPr>
              <a:t>С приложенными документами в случае отсрочки оплаты за обучение.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25822" y="6369237"/>
            <a:ext cx="102217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" panose="020B0604020202020204" charset="-52"/>
              </a:rPr>
              <a:t>В случае нарушения сроков предоставления заявления по уважительной причине – следует приложить объяснительную записку и документы, подтверждающие уважительность причин – далее документы направляются на рассмотрение руководству.</a:t>
            </a:r>
          </a:p>
          <a:p>
            <a:r>
              <a:rPr lang="ru-RU" sz="1600" dirty="0">
                <a:latin typeface="Montserrat" panose="020B0604020202020204" charset="-52"/>
              </a:rPr>
              <a:t>В случае нарушение графика оплаты рассрочки/отсрочки – студент подлежит отчислению за просрочку оплаты.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25823" y="7914901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Montserrat" panose="020B0604020202020204" charset="-52"/>
              </a:rPr>
              <a:t>Информация по рассрочке/отсрочке оплаты обучения размещена:</a:t>
            </a:r>
          </a:p>
          <a:p>
            <a:r>
              <a:rPr lang="ru-RU" sz="1600" dirty="0">
                <a:latin typeface="Montserrat" panose="020B0604020202020204" charset="-52"/>
                <a:hlinkClick r:id="rId5"/>
              </a:rPr>
              <a:t>http://</a:t>
            </a:r>
            <a:r>
              <a:rPr lang="ru-RU" sz="1600" dirty="0" smtClean="0">
                <a:latin typeface="Montserrat" panose="020B0604020202020204" charset="-52"/>
                <a:hlinkClick r:id="rId5"/>
              </a:rPr>
              <a:t>www.fa.ru/org/faculty/ioo/Pages/otsrochka.aspx</a:t>
            </a:r>
            <a:r>
              <a:rPr lang="ru-RU" sz="1600" dirty="0" smtClean="0">
                <a:latin typeface="Montserrat" panose="020B0604020202020204" charset="-52"/>
              </a:rPr>
              <a:t> </a:t>
            </a:r>
            <a:endParaRPr lang="ru-RU" sz="1600" dirty="0">
              <a:latin typeface="Montserrat" panose="020B060402020202020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857661" y="3103543"/>
            <a:ext cx="5709651" cy="23083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800" dirty="0">
                <a:latin typeface="Montserrat" panose="020B0604020202020204" charset="-52"/>
              </a:rPr>
              <a:t>Вся информация, сроки подачи и формы заявления утверждены Положением о предоставлении отсрочки или рассрочки оплаты за обучение по договорам об оказании платных образовательных услуг </a:t>
            </a:r>
          </a:p>
          <a:p>
            <a:pPr algn="just"/>
            <a:endParaRPr lang="ru-RU" sz="1800" dirty="0">
              <a:latin typeface="Montserrat" panose="020B0604020202020204" charset="-52"/>
            </a:endParaRPr>
          </a:p>
          <a:p>
            <a:pPr algn="just"/>
            <a:r>
              <a:rPr lang="ru-RU" sz="1800" dirty="0">
                <a:latin typeface="Montserrat" panose="020B0604020202020204" charset="-52"/>
              </a:rPr>
              <a:t>Положение размещено по вышеуказанной ссылке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1772" y="2945976"/>
            <a:ext cx="475529" cy="1066892"/>
          </a:xfrm>
          <a:prstGeom prst="rect">
            <a:avLst/>
          </a:prstGeom>
        </p:spPr>
      </p:pic>
      <p:sp>
        <p:nvSpPr>
          <p:cNvPr id="26" name="Пятиугольник 25"/>
          <p:cNvSpPr/>
          <p:nvPr/>
        </p:nvSpPr>
        <p:spPr>
          <a:xfrm>
            <a:off x="-1" y="0"/>
            <a:ext cx="11641873" cy="98130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Google Shape;112;p14"/>
          <p:cNvSpPr txBox="1"/>
          <p:nvPr/>
        </p:nvSpPr>
        <p:spPr>
          <a:xfrm>
            <a:off x="638415" y="205665"/>
            <a:ext cx="10412451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9"/>
              </a:lnSpc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sym typeface="Jura Medium"/>
              </a:rPr>
              <a:t>Оплата обучения</a:t>
            </a:r>
            <a:endParaRPr lang="ru-RU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7424928" y="9688390"/>
            <a:ext cx="617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Montserrat" panose="020B0604020202020204" charset="-52"/>
                <a:cs typeface="Times New Roman" panose="02020603050405020304" pitchFamily="18" charset="0"/>
              </a:rPr>
              <a:t>11</a:t>
            </a:r>
            <a:endParaRPr lang="ru-RU" sz="1800" i="1" dirty="0">
              <a:solidFill>
                <a:schemeClr val="bg1">
                  <a:lumMod val="65000"/>
                </a:schemeClr>
              </a:solidFill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12860529" y="8653346"/>
            <a:ext cx="3243716" cy="1633654"/>
          </a:xfrm>
          <a:custGeom>
            <a:avLst/>
            <a:gdLst/>
            <a:ahLst/>
            <a:cxnLst/>
            <a:rect l="l" t="t" r="r" b="b"/>
            <a:pathLst>
              <a:path w="2988478" h="1505106">
                <a:moveTo>
                  <a:pt x="0" y="0"/>
                </a:moveTo>
                <a:lnTo>
                  <a:pt x="2988478" y="0"/>
                </a:lnTo>
                <a:lnTo>
                  <a:pt x="2988478" y="1505106"/>
                </a:lnTo>
                <a:lnTo>
                  <a:pt x="0" y="1505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5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89" y="9460008"/>
            <a:ext cx="1065901" cy="165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0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"/>
          <p:cNvSpPr/>
          <p:nvPr/>
        </p:nvSpPr>
        <p:spPr>
          <a:xfrm>
            <a:off x="16056826" y="559252"/>
            <a:ext cx="1994262" cy="660431"/>
          </a:xfrm>
          <a:custGeom>
            <a:avLst/>
            <a:gdLst/>
            <a:ahLst/>
            <a:cxnLst/>
            <a:rect l="l" t="t" r="r" b="b"/>
            <a:pathLst>
              <a:path w="1764834" h="580599" extrusionOk="0">
                <a:moveTo>
                  <a:pt x="0" y="0"/>
                </a:moveTo>
                <a:lnTo>
                  <a:pt x="1764834" y="0"/>
                </a:lnTo>
                <a:lnTo>
                  <a:pt x="1764834" y="580600"/>
                </a:lnTo>
                <a:lnTo>
                  <a:pt x="0" y="580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4526" b="-502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48025" y="457200"/>
            <a:ext cx="2029438" cy="86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639325" y="1795465"/>
            <a:ext cx="14768001" cy="107721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>
                <a:latin typeface="Montserrat" panose="020B0604020202020204" charset="-52"/>
              </a:rPr>
              <a:t>Вы можете оформить кампусную карту на карту любого банка </a:t>
            </a:r>
            <a:r>
              <a:rPr lang="ru-RU" sz="3200" i="1" dirty="0">
                <a:solidFill>
                  <a:srgbClr val="002060"/>
                </a:solidFill>
                <a:latin typeface="Montserrat" panose="020B0604020202020204" charset="-52"/>
              </a:rPr>
              <a:t>(кроме Тинькофф Банка) </a:t>
            </a:r>
            <a:r>
              <a:rPr lang="ru-RU" sz="3200" dirty="0">
                <a:latin typeface="Montserrat" panose="020B0604020202020204" charset="-52"/>
              </a:rPr>
              <a:t>обратившись в Группу кампусных карт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7155" y="3320028"/>
            <a:ext cx="129999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Montserrat" panose="020B0604020202020204" charset="-52"/>
              </a:rPr>
              <a:t>Для этого необходимо обратиться по адресу:</a:t>
            </a:r>
          </a:p>
          <a:p>
            <a:r>
              <a:rPr lang="ru-RU" sz="3200" dirty="0">
                <a:solidFill>
                  <a:schemeClr val="tx1"/>
                </a:solidFill>
                <a:latin typeface="Montserrat" panose="020B0604020202020204" charset="-52"/>
              </a:rPr>
              <a:t>Ленинградский проспект, дом 51/1, комн. 0112.</a:t>
            </a:r>
          </a:p>
          <a:p>
            <a:endParaRPr lang="ru-RU" sz="3200" dirty="0">
              <a:solidFill>
                <a:schemeClr val="tx1"/>
              </a:solidFill>
              <a:latin typeface="Montserrat" panose="020B0604020202020204" charset="-52"/>
            </a:endParaRPr>
          </a:p>
          <a:p>
            <a:r>
              <a:rPr lang="ru-RU" sz="3200" b="1" dirty="0">
                <a:solidFill>
                  <a:schemeClr val="tx1"/>
                </a:solidFill>
                <a:latin typeface="Montserrat" panose="020B0604020202020204" charset="-52"/>
              </a:rPr>
              <a:t>Режим работы:</a:t>
            </a:r>
          </a:p>
          <a:p>
            <a:r>
              <a:rPr lang="ru-RU" sz="3200" dirty="0">
                <a:solidFill>
                  <a:schemeClr val="tx1"/>
                </a:solidFill>
                <a:latin typeface="Montserrat" panose="020B0604020202020204" charset="-52"/>
              </a:rPr>
              <a:t>Пн. - Чт.  с 9.00 до 18.00</a:t>
            </a:r>
          </a:p>
          <a:p>
            <a:r>
              <a:rPr lang="ru-RU" sz="3200" dirty="0">
                <a:solidFill>
                  <a:schemeClr val="tx1"/>
                </a:solidFill>
                <a:latin typeface="Montserrat" panose="020B0604020202020204" charset="-52"/>
              </a:rPr>
              <a:t>Пятница с 9.00 до 16.45</a:t>
            </a:r>
          </a:p>
          <a:p>
            <a:r>
              <a:rPr lang="ru-RU" sz="3200" dirty="0">
                <a:solidFill>
                  <a:schemeClr val="tx1"/>
                </a:solidFill>
                <a:latin typeface="Montserrat" panose="020B0604020202020204" charset="-52"/>
              </a:rPr>
              <a:t>Обед    с 12.30 до 13.15</a:t>
            </a:r>
          </a:p>
          <a:p>
            <a:endParaRPr lang="ru-RU" sz="3200" dirty="0">
              <a:solidFill>
                <a:schemeClr val="tx1"/>
              </a:solidFill>
              <a:latin typeface="Montserrat" panose="020B0604020202020204" charset="-52"/>
            </a:endParaRPr>
          </a:p>
          <a:p>
            <a:r>
              <a:rPr lang="ru-RU" sz="3200" b="1" dirty="0">
                <a:solidFill>
                  <a:schemeClr val="tx1"/>
                </a:solidFill>
                <a:latin typeface="Montserrat" panose="020B0604020202020204" charset="-52"/>
              </a:rPr>
              <a:t>Контактный телефон: </a:t>
            </a:r>
            <a:r>
              <a:rPr lang="ru-RU" sz="3200" dirty="0">
                <a:solidFill>
                  <a:schemeClr val="tx1"/>
                </a:solidFill>
                <a:latin typeface="Montserrat" panose="020B0604020202020204" charset="-52"/>
              </a:rPr>
              <a:t>+7 (499) 553-13-82.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6623" y="8557577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latin typeface="Montserrat" panose="020B0604020202020204" charset="-52"/>
              </a:rPr>
              <a:t>При себе необходимо иметь: </a:t>
            </a:r>
          </a:p>
          <a:p>
            <a:r>
              <a:rPr lang="ru-RU" sz="3200" dirty="0">
                <a:latin typeface="Montserrat" panose="020B0604020202020204" charset="-52"/>
              </a:rPr>
              <a:t>Паспорт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-1" y="0"/>
            <a:ext cx="11641873" cy="98130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Google Shape;112;p14"/>
          <p:cNvSpPr txBox="1"/>
          <p:nvPr/>
        </p:nvSpPr>
        <p:spPr>
          <a:xfrm>
            <a:off x="638415" y="205665"/>
            <a:ext cx="10412451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9"/>
              </a:lnSpc>
              <a:defRPr/>
            </a:pPr>
            <a:r>
              <a:rPr lang="ru-RU" sz="3200" b="1" dirty="0" err="1" smtClean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cs typeface="Jura Medium"/>
                <a:sym typeface="Jura Medium"/>
              </a:rPr>
              <a:t>Кампусные</a:t>
            </a:r>
            <a:r>
              <a:rPr lang="ru-RU" sz="3200" b="1" dirty="0" smtClean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cs typeface="Jura Medium"/>
                <a:sym typeface="Jura Medium"/>
              </a:rPr>
              <a:t> карты</a:t>
            </a:r>
            <a:endParaRPr lang="ru-RU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970156" y="2118730"/>
            <a:ext cx="401444" cy="40144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151" y="3113191"/>
            <a:ext cx="2263698" cy="22636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469" y="7194536"/>
            <a:ext cx="5255943" cy="525594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424928" y="9688390"/>
            <a:ext cx="617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Montserrat" panose="020B0604020202020204" charset="-52"/>
                <a:cs typeface="Times New Roman" panose="02020603050405020304" pitchFamily="18" charset="0"/>
              </a:rPr>
              <a:t>12</a:t>
            </a:r>
            <a:endParaRPr lang="ru-RU" sz="1800" i="1" dirty="0">
              <a:solidFill>
                <a:schemeClr val="bg1">
                  <a:lumMod val="65000"/>
                </a:schemeClr>
              </a:solidFill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58644" y="8184995"/>
            <a:ext cx="901018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18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46771" y="5241073"/>
            <a:ext cx="1639229" cy="166153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0" name="Google Shape;440;p20"/>
          <p:cNvSpPr/>
          <p:nvPr/>
        </p:nvSpPr>
        <p:spPr>
          <a:xfrm>
            <a:off x="9156485" y="8278245"/>
            <a:ext cx="1572314" cy="1585202"/>
          </a:xfrm>
          <a:custGeom>
            <a:avLst/>
            <a:gdLst/>
            <a:ahLst/>
            <a:cxnLst/>
            <a:rect l="l" t="t" r="r" b="b"/>
            <a:pathLst>
              <a:path w="1572314" h="1585202" extrusionOk="0">
                <a:moveTo>
                  <a:pt x="0" y="0"/>
                </a:moveTo>
                <a:lnTo>
                  <a:pt x="1572315" y="0"/>
                </a:lnTo>
                <a:lnTo>
                  <a:pt x="1572315" y="1585202"/>
                </a:lnTo>
                <a:lnTo>
                  <a:pt x="0" y="1585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0"/>
          <p:cNvSpPr/>
          <p:nvPr/>
        </p:nvSpPr>
        <p:spPr>
          <a:xfrm>
            <a:off x="16081810" y="470037"/>
            <a:ext cx="1764834" cy="580599"/>
          </a:xfrm>
          <a:custGeom>
            <a:avLst/>
            <a:gdLst/>
            <a:ahLst/>
            <a:cxnLst/>
            <a:rect l="l" t="t" r="r" b="b"/>
            <a:pathLst>
              <a:path w="1764834" h="580599" extrusionOk="0">
                <a:moveTo>
                  <a:pt x="0" y="0"/>
                </a:moveTo>
                <a:lnTo>
                  <a:pt x="1764834" y="0"/>
                </a:lnTo>
                <a:lnTo>
                  <a:pt x="1764834" y="580600"/>
                </a:lnTo>
                <a:lnTo>
                  <a:pt x="0" y="580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64523" b="-5026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7" name="Google Shape;447;p20"/>
          <p:cNvCxnSpPr>
            <a:stCxn id="3" idx="3"/>
          </p:cNvCxnSpPr>
          <p:nvPr/>
        </p:nvCxnSpPr>
        <p:spPr>
          <a:xfrm flipV="1">
            <a:off x="2286000" y="6067838"/>
            <a:ext cx="1006261" cy="4001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8" name="Google Shape;448;p20"/>
          <p:cNvCxnSpPr/>
          <p:nvPr/>
        </p:nvCxnSpPr>
        <p:spPr>
          <a:xfrm rot="10800000">
            <a:off x="3311311" y="4495265"/>
            <a:ext cx="796892" cy="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oval" w="lg" len="lg"/>
            <a:tailEnd type="none" w="sm" len="sm"/>
          </a:ln>
        </p:spPr>
      </p:cxnSp>
      <p:cxnSp>
        <p:nvCxnSpPr>
          <p:cNvPr id="450" name="Google Shape;450;p20"/>
          <p:cNvCxnSpPr/>
          <p:nvPr/>
        </p:nvCxnSpPr>
        <p:spPr>
          <a:xfrm>
            <a:off x="3311311" y="4485740"/>
            <a:ext cx="0" cy="3164196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1" name="Google Shape;451;p20"/>
          <p:cNvSpPr/>
          <p:nvPr/>
        </p:nvSpPr>
        <p:spPr>
          <a:xfrm>
            <a:off x="911936" y="5609064"/>
            <a:ext cx="1171411" cy="1038163"/>
          </a:xfrm>
          <a:custGeom>
            <a:avLst/>
            <a:gdLst/>
            <a:ahLst/>
            <a:cxnLst/>
            <a:rect l="l" t="t" r="r" b="b"/>
            <a:pathLst>
              <a:path w="1500928" h="1330197" extrusionOk="0">
                <a:moveTo>
                  <a:pt x="0" y="0"/>
                </a:moveTo>
                <a:lnTo>
                  <a:pt x="1500928" y="0"/>
                </a:lnTo>
                <a:lnTo>
                  <a:pt x="1500928" y="1330198"/>
                </a:lnTo>
                <a:lnTo>
                  <a:pt x="0" y="13301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3" name="Google Shape;453;p20"/>
          <p:cNvCxnSpPr/>
          <p:nvPr/>
        </p:nvCxnSpPr>
        <p:spPr>
          <a:xfrm rot="10800000">
            <a:off x="3311311" y="7649936"/>
            <a:ext cx="796892" cy="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oval" w="lg" len="lg"/>
            <a:tailEnd type="none" w="sm" len="sm"/>
          </a:ln>
        </p:spPr>
      </p:cxnSp>
      <p:grpSp>
        <p:nvGrpSpPr>
          <p:cNvPr id="454" name="Google Shape;454;p20"/>
          <p:cNvGrpSpPr/>
          <p:nvPr/>
        </p:nvGrpSpPr>
        <p:grpSpPr>
          <a:xfrm>
            <a:off x="8405446" y="1630648"/>
            <a:ext cx="9523565" cy="6375154"/>
            <a:chOff x="0" y="0"/>
            <a:chExt cx="12711021" cy="8508864"/>
          </a:xfrm>
        </p:grpSpPr>
        <p:sp>
          <p:nvSpPr>
            <p:cNvPr id="455" name="Google Shape;455;p20"/>
            <p:cNvSpPr/>
            <p:nvPr/>
          </p:nvSpPr>
          <p:spPr>
            <a:xfrm>
              <a:off x="0" y="0"/>
              <a:ext cx="12711021" cy="714995"/>
            </a:xfrm>
            <a:custGeom>
              <a:avLst/>
              <a:gdLst/>
              <a:ahLst/>
              <a:cxnLst/>
              <a:rect l="l" t="t" r="r" b="b"/>
              <a:pathLst>
                <a:path w="12711021" h="714995" extrusionOk="0">
                  <a:moveTo>
                    <a:pt x="0" y="0"/>
                  </a:moveTo>
                  <a:lnTo>
                    <a:pt x="12711021" y="0"/>
                  </a:lnTo>
                  <a:lnTo>
                    <a:pt x="12711021" y="714995"/>
                  </a:lnTo>
                  <a:lnTo>
                    <a:pt x="0" y="7149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66814" y="1040289"/>
              <a:ext cx="4140638" cy="3607072"/>
            </a:xfrm>
            <a:custGeom>
              <a:avLst/>
              <a:gdLst/>
              <a:ahLst/>
              <a:cxnLst/>
              <a:rect l="l" t="t" r="r" b="b"/>
              <a:pathLst>
                <a:path w="4140638" h="3607072" extrusionOk="0">
                  <a:moveTo>
                    <a:pt x="0" y="0"/>
                  </a:moveTo>
                  <a:lnTo>
                    <a:pt x="4140639" y="0"/>
                  </a:lnTo>
                  <a:lnTo>
                    <a:pt x="4140639" y="3607072"/>
                  </a:lnTo>
                  <a:lnTo>
                    <a:pt x="0" y="36070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r="-96436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98047" y="4901792"/>
              <a:ext cx="4038841" cy="3607072"/>
            </a:xfrm>
            <a:custGeom>
              <a:avLst/>
              <a:gdLst/>
              <a:ahLst/>
              <a:cxnLst/>
              <a:rect l="l" t="t" r="r" b="b"/>
              <a:pathLst>
                <a:path w="4038841" h="3607072" extrusionOk="0">
                  <a:moveTo>
                    <a:pt x="0" y="0"/>
                  </a:moveTo>
                  <a:lnTo>
                    <a:pt x="4038840" y="0"/>
                  </a:lnTo>
                  <a:lnTo>
                    <a:pt x="4038840" y="3607072"/>
                  </a:lnTo>
                  <a:lnTo>
                    <a:pt x="0" y="36070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4309053" y="831164"/>
              <a:ext cx="4157381" cy="4070628"/>
            </a:xfrm>
            <a:custGeom>
              <a:avLst/>
              <a:gdLst/>
              <a:ahLst/>
              <a:cxnLst/>
              <a:rect l="l" t="t" r="r" b="b"/>
              <a:pathLst>
                <a:path w="4157381" h="4070628" extrusionOk="0">
                  <a:moveTo>
                    <a:pt x="0" y="0"/>
                  </a:moveTo>
                  <a:lnTo>
                    <a:pt x="4157381" y="0"/>
                  </a:lnTo>
                  <a:lnTo>
                    <a:pt x="4157381" y="4070628"/>
                  </a:lnTo>
                  <a:lnTo>
                    <a:pt x="0" y="40706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r="-4946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8466434" y="1040289"/>
              <a:ext cx="4130235" cy="3607072"/>
            </a:xfrm>
            <a:custGeom>
              <a:avLst/>
              <a:gdLst/>
              <a:ahLst/>
              <a:cxnLst/>
              <a:rect l="l" t="t" r="r" b="b"/>
              <a:pathLst>
                <a:path w="4130235" h="3607072" extrusionOk="0">
                  <a:moveTo>
                    <a:pt x="0" y="0"/>
                  </a:moveTo>
                  <a:lnTo>
                    <a:pt x="4130234" y="0"/>
                  </a:lnTo>
                  <a:lnTo>
                    <a:pt x="4130234" y="3607072"/>
                  </a:lnTo>
                  <a:lnTo>
                    <a:pt x="0" y="36070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4390887" y="4881681"/>
              <a:ext cx="4075546" cy="3618646"/>
            </a:xfrm>
            <a:custGeom>
              <a:avLst/>
              <a:gdLst/>
              <a:ahLst/>
              <a:cxnLst/>
              <a:rect l="l" t="t" r="r" b="b"/>
              <a:pathLst>
                <a:path w="4075546" h="3618646" extrusionOk="0">
                  <a:moveTo>
                    <a:pt x="0" y="0"/>
                  </a:moveTo>
                  <a:lnTo>
                    <a:pt x="4075547" y="0"/>
                  </a:lnTo>
                  <a:lnTo>
                    <a:pt x="4075547" y="3618646"/>
                  </a:lnTo>
                  <a:lnTo>
                    <a:pt x="0" y="361864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8606080" y="4901792"/>
              <a:ext cx="3990588" cy="3511717"/>
            </a:xfrm>
            <a:custGeom>
              <a:avLst/>
              <a:gdLst/>
              <a:ahLst/>
              <a:cxnLst/>
              <a:rect l="l" t="t" r="r" b="b"/>
              <a:pathLst>
                <a:path w="3990588" h="3511717" extrusionOk="0">
                  <a:moveTo>
                    <a:pt x="0" y="0"/>
                  </a:moveTo>
                  <a:lnTo>
                    <a:pt x="3990588" y="0"/>
                  </a:lnTo>
                  <a:lnTo>
                    <a:pt x="3990588" y="3511717"/>
                  </a:lnTo>
                  <a:lnTo>
                    <a:pt x="0" y="35117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2" name="Google Shape;462;p20"/>
          <p:cNvGrpSpPr/>
          <p:nvPr/>
        </p:nvGrpSpPr>
        <p:grpSpPr>
          <a:xfrm>
            <a:off x="211015" y="1499614"/>
            <a:ext cx="7660869" cy="2268385"/>
            <a:chOff x="281353" y="-418728"/>
            <a:chExt cx="10214492" cy="3024512"/>
          </a:xfrm>
        </p:grpSpPr>
        <p:sp>
          <p:nvSpPr>
            <p:cNvPr id="463" name="Google Shape;463;p20"/>
            <p:cNvSpPr txBox="1"/>
            <p:nvPr/>
          </p:nvSpPr>
          <p:spPr>
            <a:xfrm>
              <a:off x="281353" y="-418728"/>
              <a:ext cx="4141093" cy="22307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9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500" b="1" dirty="0">
                  <a:solidFill>
                    <a:srgbClr val="6CE5E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90+</a:t>
              </a:r>
              <a:endParaRPr sz="7500" b="1" dirty="0"/>
            </a:p>
          </p:txBody>
        </p:sp>
        <p:sp>
          <p:nvSpPr>
            <p:cNvPr id="464" name="Google Shape;464;p20"/>
            <p:cNvSpPr txBox="1"/>
            <p:nvPr/>
          </p:nvSpPr>
          <p:spPr>
            <a:xfrm>
              <a:off x="4885324" y="-402492"/>
              <a:ext cx="5610521" cy="21814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500" b="1" dirty="0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50000+</a:t>
              </a:r>
              <a:endParaRPr sz="7500" b="1" dirty="0">
                <a:solidFill>
                  <a:srgbClr val="002060"/>
                </a:solidFill>
              </a:endParaRPr>
            </a:p>
          </p:txBody>
        </p:sp>
        <p:sp>
          <p:nvSpPr>
            <p:cNvPr id="465" name="Google Shape;465;p20"/>
            <p:cNvSpPr txBox="1"/>
            <p:nvPr/>
          </p:nvSpPr>
          <p:spPr>
            <a:xfrm>
              <a:off x="493629" y="1551799"/>
              <a:ext cx="3742309" cy="7181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2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онлайн-курсов</a:t>
              </a:r>
              <a:endParaRPr sz="2500" dirty="0"/>
            </a:p>
          </p:txBody>
        </p:sp>
        <p:sp>
          <p:nvSpPr>
            <p:cNvPr id="466" name="Google Shape;466;p20"/>
            <p:cNvSpPr txBox="1"/>
            <p:nvPr/>
          </p:nvSpPr>
          <p:spPr>
            <a:xfrm>
              <a:off x="5073313" y="1561738"/>
              <a:ext cx="5314625" cy="1044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44" dirty="0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зарегистрированных пользователей</a:t>
              </a:r>
              <a:endParaRPr dirty="0"/>
            </a:p>
          </p:txBody>
        </p:sp>
      </p:grpSp>
      <p:sp>
        <p:nvSpPr>
          <p:cNvPr id="469" name="Google Shape;469;p20"/>
          <p:cNvSpPr txBox="1"/>
          <p:nvPr/>
        </p:nvSpPr>
        <p:spPr>
          <a:xfrm>
            <a:off x="4426089" y="4240098"/>
            <a:ext cx="2885201" cy="5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блок для обучающихся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вузах</a:t>
            </a:r>
            <a:endParaRPr dirty="0"/>
          </a:p>
        </p:txBody>
      </p:sp>
      <p:sp>
        <p:nvSpPr>
          <p:cNvPr id="470" name="Google Shape;470;p20"/>
          <p:cNvSpPr txBox="1"/>
          <p:nvPr/>
        </p:nvSpPr>
        <p:spPr>
          <a:xfrm>
            <a:off x="4477014" y="7239605"/>
            <a:ext cx="2885201" cy="7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блок дополнительного профессионального образования</a:t>
            </a:r>
            <a:endParaRPr dirty="0"/>
          </a:p>
        </p:txBody>
      </p:sp>
      <p:sp>
        <p:nvSpPr>
          <p:cNvPr id="471" name="Google Shape;471;p20"/>
          <p:cNvSpPr/>
          <p:nvPr/>
        </p:nvSpPr>
        <p:spPr>
          <a:xfrm rot="-6013435">
            <a:off x="10805234" y="8838336"/>
            <a:ext cx="690039" cy="769820"/>
          </a:xfrm>
          <a:custGeom>
            <a:avLst/>
            <a:gdLst/>
            <a:ahLst/>
            <a:cxnLst/>
            <a:rect l="l" t="t" r="r" b="b"/>
            <a:pathLst>
              <a:path w="690039" h="769820" extrusionOk="0">
                <a:moveTo>
                  <a:pt x="0" y="0"/>
                </a:moveTo>
                <a:lnTo>
                  <a:pt x="690039" y="0"/>
                </a:lnTo>
                <a:lnTo>
                  <a:pt x="690039" y="769820"/>
                </a:lnTo>
                <a:lnTo>
                  <a:pt x="0" y="7698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20"/>
          <p:cNvSpPr txBox="1"/>
          <p:nvPr/>
        </p:nvSpPr>
        <p:spPr>
          <a:xfrm>
            <a:off x="11741847" y="9209557"/>
            <a:ext cx="520972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242220"/>
                </a:solidFill>
                <a:latin typeface="Montserrat" panose="00000500000000000000" pitchFamily="2" charset="0"/>
                <a:sym typeface="Arial"/>
              </a:rPr>
              <a:t>подробная информация </a:t>
            </a:r>
            <a:r>
              <a:rPr lang="en-US" sz="2000" dirty="0" smtClean="0">
                <a:solidFill>
                  <a:srgbClr val="242220"/>
                </a:solidFill>
                <a:latin typeface="Montserrat" panose="00000500000000000000" pitchFamily="2" charset="0"/>
                <a:sym typeface="Arial"/>
              </a:rPr>
              <a:t>об </a:t>
            </a:r>
            <a:r>
              <a:rPr lang="en-US" sz="2000" dirty="0">
                <a:solidFill>
                  <a:srgbClr val="242220"/>
                </a:solidFill>
                <a:latin typeface="Montserrat" panose="00000500000000000000" pitchFamily="2" charset="0"/>
                <a:sym typeface="Arial"/>
              </a:rPr>
              <a:t>Открытой онлайн-академии</a:t>
            </a:r>
            <a:endParaRPr sz="2800" dirty="0">
              <a:latin typeface="Montserrat" panose="00000500000000000000" pitchFamily="2" charset="0"/>
            </a:endParaRPr>
          </a:p>
        </p:txBody>
      </p:sp>
      <p:sp>
        <p:nvSpPr>
          <p:cNvPr id="475" name="Google Shape;475;p20"/>
          <p:cNvSpPr txBox="1"/>
          <p:nvPr/>
        </p:nvSpPr>
        <p:spPr>
          <a:xfrm>
            <a:off x="1518103" y="8920465"/>
            <a:ext cx="612059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Montserrat" panose="00000500000000000000" pitchFamily="2" charset="0"/>
                <a:sym typeface="Arial"/>
              </a:rPr>
              <a:t>Результаты онлайн-курсов могут приниматься </a:t>
            </a:r>
            <a:endParaRPr sz="1600" dirty="0">
              <a:latin typeface="Montserrat" panose="00000500000000000000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Montserrat" panose="00000500000000000000" pitchFamily="2" charset="0"/>
                <a:sym typeface="Arial"/>
              </a:rPr>
              <a:t>для полного или частичного зачета </a:t>
            </a:r>
            <a:endParaRPr sz="1600" dirty="0">
              <a:latin typeface="Montserrat" panose="00000500000000000000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Montserrat" panose="00000500000000000000" pitchFamily="2" charset="0"/>
                <a:sym typeface="Arial"/>
              </a:rPr>
              <a:t>по образовательным программам Финуниверситета</a:t>
            </a:r>
            <a:endParaRPr sz="1600" dirty="0">
              <a:latin typeface="Montserrat" panose="00000500000000000000" pitchFamily="2" charset="0"/>
            </a:endParaRPr>
          </a:p>
        </p:txBody>
      </p:sp>
      <p:sp>
        <p:nvSpPr>
          <p:cNvPr id="476" name="Google Shape;476;p20"/>
          <p:cNvSpPr/>
          <p:nvPr/>
        </p:nvSpPr>
        <p:spPr>
          <a:xfrm>
            <a:off x="790442" y="8718955"/>
            <a:ext cx="476516" cy="1064840"/>
          </a:xfrm>
          <a:custGeom>
            <a:avLst/>
            <a:gdLst/>
            <a:ahLst/>
            <a:cxnLst/>
            <a:rect l="l" t="t" r="r" b="b"/>
            <a:pathLst>
              <a:path w="476516" h="1064840" extrusionOk="0">
                <a:moveTo>
                  <a:pt x="0" y="0"/>
                </a:moveTo>
                <a:lnTo>
                  <a:pt x="476516" y="0"/>
                </a:lnTo>
                <a:lnTo>
                  <a:pt x="476516" y="1064840"/>
                </a:lnTo>
                <a:lnTo>
                  <a:pt x="0" y="1064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12560" y="320213"/>
            <a:ext cx="2030144" cy="865707"/>
          </a:xfrm>
          <a:prstGeom prst="rect">
            <a:avLst/>
          </a:prstGeom>
        </p:spPr>
      </p:pic>
      <p:sp>
        <p:nvSpPr>
          <p:cNvPr id="33" name="Пятиугольник 32"/>
          <p:cNvSpPr/>
          <p:nvPr/>
        </p:nvSpPr>
        <p:spPr>
          <a:xfrm>
            <a:off x="-1" y="0"/>
            <a:ext cx="11641873" cy="98130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Google Shape;112;p14"/>
          <p:cNvSpPr txBox="1"/>
          <p:nvPr/>
        </p:nvSpPr>
        <p:spPr>
          <a:xfrm>
            <a:off x="638415" y="205665"/>
            <a:ext cx="10412451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9"/>
              </a:lnSpc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sym typeface="Jura Medium"/>
              </a:rPr>
              <a:t>Открытая онлайн-академия</a:t>
            </a:r>
            <a:endParaRPr lang="ru-RU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424928" y="9688390"/>
            <a:ext cx="617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Montserrat" panose="020B0604020202020204" charset="-52"/>
                <a:cs typeface="Times New Roman" panose="02020603050405020304" pitchFamily="18" charset="0"/>
              </a:rPr>
              <a:t>13</a:t>
            </a:r>
            <a:endParaRPr lang="ru-RU" sz="1800" i="1" dirty="0">
              <a:solidFill>
                <a:schemeClr val="bg1">
                  <a:lumMod val="65000"/>
                </a:schemeClr>
              </a:solidFill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46409" y="2653987"/>
            <a:ext cx="1706137" cy="170613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3" name="Google Shape;443;p20"/>
          <p:cNvSpPr/>
          <p:nvPr/>
        </p:nvSpPr>
        <p:spPr>
          <a:xfrm>
            <a:off x="16081810" y="470037"/>
            <a:ext cx="1764834" cy="580599"/>
          </a:xfrm>
          <a:custGeom>
            <a:avLst/>
            <a:gdLst/>
            <a:ahLst/>
            <a:cxnLst/>
            <a:rect l="l" t="t" r="r" b="b"/>
            <a:pathLst>
              <a:path w="1764834" h="580599" extrusionOk="0">
                <a:moveTo>
                  <a:pt x="0" y="0"/>
                </a:moveTo>
                <a:lnTo>
                  <a:pt x="1764834" y="0"/>
                </a:lnTo>
                <a:lnTo>
                  <a:pt x="1764834" y="580600"/>
                </a:lnTo>
                <a:lnTo>
                  <a:pt x="0" y="580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4523" b="-5026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0"/>
          <p:cNvSpPr/>
          <p:nvPr/>
        </p:nvSpPr>
        <p:spPr>
          <a:xfrm>
            <a:off x="880945" y="3050293"/>
            <a:ext cx="1064301" cy="943236"/>
          </a:xfrm>
          <a:custGeom>
            <a:avLst/>
            <a:gdLst/>
            <a:ahLst/>
            <a:cxnLst/>
            <a:rect l="l" t="t" r="r" b="b"/>
            <a:pathLst>
              <a:path w="1500928" h="1330197" extrusionOk="0">
                <a:moveTo>
                  <a:pt x="0" y="0"/>
                </a:moveTo>
                <a:lnTo>
                  <a:pt x="1500928" y="0"/>
                </a:lnTo>
                <a:lnTo>
                  <a:pt x="1500928" y="1330198"/>
                </a:lnTo>
                <a:lnTo>
                  <a:pt x="0" y="13301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2" name="Google Shape;452;p20"/>
          <p:cNvCxnSpPr/>
          <p:nvPr/>
        </p:nvCxnSpPr>
        <p:spPr>
          <a:xfrm flipH="1">
            <a:off x="2210707" y="3528755"/>
            <a:ext cx="1346532" cy="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oval" w="lg" len="lg"/>
            <a:tailEnd type="none" w="sm" len="sm"/>
          </a:ln>
        </p:spPr>
      </p:cxnSp>
      <p:cxnSp>
        <p:nvCxnSpPr>
          <p:cNvPr id="453" name="Google Shape;453;p20"/>
          <p:cNvCxnSpPr>
            <a:endCxn id="8" idx="2"/>
          </p:cNvCxnSpPr>
          <p:nvPr/>
        </p:nvCxnSpPr>
        <p:spPr>
          <a:xfrm flipH="1" flipV="1">
            <a:off x="1399478" y="4360124"/>
            <a:ext cx="16727" cy="1862254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oval" w="lg" len="lg"/>
            <a:tailEnd type="none" w="sm" len="sm"/>
          </a:ln>
        </p:spPr>
      </p:cxnSp>
      <p:sp>
        <p:nvSpPr>
          <p:cNvPr id="3" name="Прямоугольник 2"/>
          <p:cNvSpPr/>
          <p:nvPr/>
        </p:nvSpPr>
        <p:spPr>
          <a:xfrm>
            <a:off x="4005519" y="2925858"/>
            <a:ext cx="9144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Montserrat" panose="020B0604020202020204" charset="-52"/>
              </a:rPr>
              <a:t>Вам доступен ресурс </a:t>
            </a:r>
            <a:r>
              <a:rPr lang="ru-RU" sz="2800" b="1" dirty="0">
                <a:latin typeface="Montserrat" panose="020B0604020202020204" charset="-52"/>
              </a:rPr>
              <a:t>БИК</a:t>
            </a:r>
            <a:r>
              <a:rPr lang="ru-RU" sz="2800" dirty="0">
                <a:latin typeface="Montserrat" panose="020B0604020202020204" charset="-52"/>
              </a:rPr>
              <a:t> (Библиотечно-информационный комплекс)  </a:t>
            </a:r>
            <a:r>
              <a:rPr lang="ru-RU" sz="2800" dirty="0">
                <a:latin typeface="Montserrat" panose="020B0604020202020204" charset="-52"/>
                <a:hlinkClick r:id="rId5"/>
              </a:rPr>
              <a:t>http://</a:t>
            </a:r>
            <a:r>
              <a:rPr lang="ru-RU" sz="2800" dirty="0" smtClean="0">
                <a:latin typeface="Montserrat" panose="020B0604020202020204" charset="-52"/>
                <a:hlinkClick r:id="rId5"/>
              </a:rPr>
              <a:t>www.library.fa.ru</a:t>
            </a:r>
            <a:r>
              <a:rPr lang="ru-RU" sz="2800" dirty="0" smtClean="0">
                <a:latin typeface="Montserrat" panose="020B0604020202020204" charset="-52"/>
              </a:rPr>
              <a:t> </a:t>
            </a:r>
            <a:endParaRPr lang="ru-RU" sz="2800" dirty="0">
              <a:latin typeface="Montserrat" panose="020B060402020202020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1483" y="6938498"/>
            <a:ext cx="78153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Montserrat" panose="020B0604020202020204" charset="-52"/>
                <a:cs typeface="Times New Roman" panose="02020603050405020304" pitchFamily="18" charset="0"/>
              </a:rPr>
              <a:t>Учетные данные к </a:t>
            </a:r>
            <a:r>
              <a:rPr lang="ru-RU" sz="2800" b="1" dirty="0">
                <a:latin typeface="Montserrat" panose="020B0604020202020204" charset="-52"/>
                <a:cs typeface="Times New Roman" panose="02020603050405020304" pitchFamily="18" charset="0"/>
              </a:rPr>
              <a:t>БИК</a:t>
            </a:r>
            <a:r>
              <a:rPr lang="ru-RU" sz="2800" dirty="0">
                <a:latin typeface="Montserrat" panose="020B0604020202020204" charset="-52"/>
                <a:cs typeface="Times New Roman" panose="02020603050405020304" pitchFamily="18" charset="0"/>
              </a:rPr>
              <a:t> вам направит </a:t>
            </a:r>
            <a:r>
              <a:rPr lang="ru-RU" sz="2800" b="1" dirty="0" smtClean="0">
                <a:latin typeface="Montserrat" panose="020B0604020202020204" charset="-52"/>
                <a:cs typeface="Times New Roman" panose="02020603050405020304" pitchFamily="18" charset="0"/>
              </a:rPr>
              <a:t>куратор</a:t>
            </a:r>
            <a:r>
              <a:rPr lang="ru-RU" sz="2800" dirty="0" smtClean="0">
                <a:latin typeface="Montserrat" panose="020B0604020202020204" charset="-52"/>
                <a:cs typeface="Times New Roman" panose="02020603050405020304" pitchFamily="18" charset="0"/>
              </a:rPr>
              <a:t> до 15.09.2024 г.</a:t>
            </a:r>
            <a:endParaRPr lang="ru-RU" sz="2800" dirty="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5328" y="315816"/>
            <a:ext cx="2030144" cy="865707"/>
          </a:xfrm>
          <a:prstGeom prst="rect">
            <a:avLst/>
          </a:prstGeom>
        </p:spPr>
      </p:pic>
      <p:sp>
        <p:nvSpPr>
          <p:cNvPr id="14" name="Пятиугольник 13"/>
          <p:cNvSpPr/>
          <p:nvPr/>
        </p:nvSpPr>
        <p:spPr>
          <a:xfrm>
            <a:off x="-1" y="0"/>
            <a:ext cx="11641873" cy="98130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Google Shape;112;p14"/>
          <p:cNvSpPr txBox="1"/>
          <p:nvPr/>
        </p:nvSpPr>
        <p:spPr>
          <a:xfrm>
            <a:off x="638415" y="205665"/>
            <a:ext cx="10412451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9"/>
              </a:lnSpc>
            </a:pPr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cs typeface="Jura Medium"/>
                <a:sym typeface="Jura Medium"/>
              </a:rPr>
              <a:t>Библиотечно-информационный комплекс</a:t>
            </a:r>
            <a:endParaRPr lang="ru-RU" sz="32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814" y="3466959"/>
            <a:ext cx="8243738" cy="617545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7424928" y="9688390"/>
            <a:ext cx="617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Montserrat" panose="020B0604020202020204" charset="-52"/>
                <a:cs typeface="Times New Roman" panose="02020603050405020304" pitchFamily="18" charset="0"/>
              </a:rPr>
              <a:t>14</a:t>
            </a:r>
            <a:endParaRPr lang="ru-RU" sz="1800" i="1" dirty="0">
              <a:solidFill>
                <a:schemeClr val="bg1">
                  <a:lumMod val="65000"/>
                </a:schemeClr>
              </a:solidFill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25" name="Freeform 3"/>
          <p:cNvSpPr/>
          <p:nvPr/>
        </p:nvSpPr>
        <p:spPr>
          <a:xfrm rot="-5400000">
            <a:off x="16660836" y="2638177"/>
            <a:ext cx="2164305" cy="1090023"/>
          </a:xfrm>
          <a:custGeom>
            <a:avLst/>
            <a:gdLst/>
            <a:ahLst/>
            <a:cxnLst/>
            <a:rect l="l" t="t" r="r" b="b"/>
            <a:pathLst>
              <a:path w="2988478" h="1505106">
                <a:moveTo>
                  <a:pt x="0" y="0"/>
                </a:moveTo>
                <a:lnTo>
                  <a:pt x="2988478" y="0"/>
                </a:lnTo>
                <a:lnTo>
                  <a:pt x="2988478" y="1505106"/>
                </a:lnTo>
                <a:lnTo>
                  <a:pt x="0" y="1505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5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2629" y="8887525"/>
            <a:ext cx="1188069" cy="184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081810" y="470037"/>
            <a:ext cx="1764834" cy="580599"/>
          </a:xfrm>
          <a:custGeom>
            <a:avLst/>
            <a:gdLst/>
            <a:ahLst/>
            <a:cxnLst/>
            <a:rect l="l" t="t" r="r" b="b"/>
            <a:pathLst>
              <a:path w="1764834" h="580599">
                <a:moveTo>
                  <a:pt x="0" y="0"/>
                </a:moveTo>
                <a:lnTo>
                  <a:pt x="1764834" y="0"/>
                </a:lnTo>
                <a:lnTo>
                  <a:pt x="1764834" y="580600"/>
                </a:lnTo>
                <a:lnTo>
                  <a:pt x="0" y="580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532" b="-502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00896" y="2653989"/>
            <a:ext cx="5556750" cy="7251584"/>
          </a:xfrm>
          <a:custGeom>
            <a:avLst/>
            <a:gdLst/>
            <a:ahLst/>
            <a:cxnLst/>
            <a:rect l="l" t="t" r="r" b="b"/>
            <a:pathLst>
              <a:path w="5924107" h="7730987">
                <a:moveTo>
                  <a:pt x="0" y="0"/>
                </a:moveTo>
                <a:lnTo>
                  <a:pt x="5924107" y="0"/>
                </a:lnTo>
                <a:lnTo>
                  <a:pt x="5924107" y="7730987"/>
                </a:lnTo>
                <a:lnTo>
                  <a:pt x="0" y="7730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7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53669" y="2509024"/>
            <a:ext cx="5825642" cy="7251584"/>
          </a:xfrm>
          <a:custGeom>
            <a:avLst/>
            <a:gdLst/>
            <a:ahLst/>
            <a:cxnLst/>
            <a:rect l="l" t="t" r="r" b="b"/>
            <a:pathLst>
              <a:path w="6210776" h="7730987">
                <a:moveTo>
                  <a:pt x="0" y="0"/>
                </a:moveTo>
                <a:lnTo>
                  <a:pt x="6210776" y="0"/>
                </a:lnTo>
                <a:lnTo>
                  <a:pt x="6210776" y="7730987"/>
                </a:lnTo>
                <a:lnTo>
                  <a:pt x="0" y="77309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31811" y="1460398"/>
            <a:ext cx="11229669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СТУДЕНЧЕСКАЯ ЖИЗНЬ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7396" y="260515"/>
            <a:ext cx="2030144" cy="865707"/>
          </a:xfrm>
          <a:prstGeom prst="rect">
            <a:avLst/>
          </a:prstGeom>
        </p:spPr>
      </p:pic>
      <p:sp>
        <p:nvSpPr>
          <p:cNvPr id="9" name="Пятиугольник 8"/>
          <p:cNvSpPr/>
          <p:nvPr/>
        </p:nvSpPr>
        <p:spPr>
          <a:xfrm>
            <a:off x="-1" y="0"/>
            <a:ext cx="11641873" cy="98130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Google Shape;112;p14"/>
          <p:cNvSpPr txBox="1"/>
          <p:nvPr/>
        </p:nvSpPr>
        <p:spPr>
          <a:xfrm>
            <a:off x="638415" y="205665"/>
            <a:ext cx="10412451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9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sym typeface="Jura Medium"/>
              </a:rPr>
              <a:t>Институт открытого образования</a:t>
            </a:r>
            <a:endParaRPr lang="ru-RU" sz="32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424928" y="9688390"/>
            <a:ext cx="617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Montserrat" panose="020B0604020202020204" charset="-52"/>
                <a:cs typeface="Times New Roman" panose="02020603050405020304" pitchFamily="18" charset="0"/>
              </a:rPr>
              <a:t>15</a:t>
            </a:r>
            <a:endParaRPr lang="ru-RU" sz="1800" i="1" dirty="0">
              <a:solidFill>
                <a:schemeClr val="bg1">
                  <a:lumMod val="65000"/>
                </a:schemeClr>
              </a:solidFill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12" name="Freeform 3"/>
          <p:cNvSpPr/>
          <p:nvPr/>
        </p:nvSpPr>
        <p:spPr>
          <a:xfrm rot="-5400000">
            <a:off x="16660836" y="4310860"/>
            <a:ext cx="2164305" cy="1090023"/>
          </a:xfrm>
          <a:custGeom>
            <a:avLst/>
            <a:gdLst/>
            <a:ahLst/>
            <a:cxnLst/>
            <a:rect l="l" t="t" r="r" b="b"/>
            <a:pathLst>
              <a:path w="2988478" h="1505106">
                <a:moveTo>
                  <a:pt x="0" y="0"/>
                </a:moveTo>
                <a:lnTo>
                  <a:pt x="2988478" y="0"/>
                </a:lnTo>
                <a:lnTo>
                  <a:pt x="2988478" y="1505106"/>
                </a:lnTo>
                <a:lnTo>
                  <a:pt x="0" y="15051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6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1"/>
          <p:cNvSpPr/>
          <p:nvPr/>
        </p:nvSpPr>
        <p:spPr>
          <a:xfrm>
            <a:off x="2878989" y="5820935"/>
            <a:ext cx="4764625" cy="4125951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55051" t="-42405" r="-2998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21"/>
          <p:cNvSpPr/>
          <p:nvPr/>
        </p:nvSpPr>
        <p:spPr>
          <a:xfrm>
            <a:off x="4732124" y="1382332"/>
            <a:ext cx="4434179" cy="3839800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979" r="-397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21"/>
          <p:cNvSpPr/>
          <p:nvPr/>
        </p:nvSpPr>
        <p:spPr>
          <a:xfrm>
            <a:off x="352307" y="2044491"/>
            <a:ext cx="4232244" cy="3664933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712" r="-71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6" name="Google Shape;486;p21"/>
          <p:cNvGrpSpPr/>
          <p:nvPr/>
        </p:nvGrpSpPr>
        <p:grpSpPr>
          <a:xfrm>
            <a:off x="16398522" y="4961282"/>
            <a:ext cx="1448122" cy="1448122"/>
            <a:chOff x="0" y="0"/>
            <a:chExt cx="812800" cy="812800"/>
          </a:xfrm>
        </p:grpSpPr>
        <p:sp>
          <p:nvSpPr>
            <p:cNvPr id="487" name="Google Shape;487;p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3B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4100" tIns="54100" rIns="54100" bIns="54100" anchor="ctr" anchorCtr="0">
              <a:noAutofit/>
            </a:bodyPr>
            <a:lstStyle/>
            <a:p>
              <a:pPr marL="0" marR="0" lvl="0" indent="0" algn="ctr" rtl="0">
                <a:lnSpc>
                  <a:spcPct val="129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89" name="Google Shape;489;p21"/>
          <p:cNvCxnSpPr/>
          <p:nvPr/>
        </p:nvCxnSpPr>
        <p:spPr>
          <a:xfrm>
            <a:off x="15809676" y="5685344"/>
            <a:ext cx="588846" cy="0"/>
          </a:xfrm>
          <a:prstGeom prst="straightConnector1">
            <a:avLst/>
          </a:prstGeom>
          <a:noFill/>
          <a:ln w="47625" cap="flat" cmpd="sng">
            <a:solidFill>
              <a:srgbClr val="393BE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0" name="Google Shape;490;p21"/>
          <p:cNvCxnSpPr/>
          <p:nvPr/>
        </p:nvCxnSpPr>
        <p:spPr>
          <a:xfrm flipH="1">
            <a:off x="15751835" y="3312622"/>
            <a:ext cx="31704" cy="5225696"/>
          </a:xfrm>
          <a:prstGeom prst="straightConnector1">
            <a:avLst/>
          </a:prstGeom>
          <a:noFill/>
          <a:ln w="47625" cap="flat" cmpd="sng">
            <a:solidFill>
              <a:srgbClr val="393BE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1" name="Google Shape;491;p21"/>
          <p:cNvCxnSpPr/>
          <p:nvPr/>
        </p:nvCxnSpPr>
        <p:spPr>
          <a:xfrm>
            <a:off x="13942432" y="8530686"/>
            <a:ext cx="1814970" cy="0"/>
          </a:xfrm>
          <a:prstGeom prst="straightConnector1">
            <a:avLst/>
          </a:prstGeom>
          <a:noFill/>
          <a:ln w="47625" cap="flat" cmpd="sng">
            <a:solidFill>
              <a:srgbClr val="393BE4"/>
            </a:solidFill>
            <a:prstDash val="solid"/>
            <a:round/>
            <a:headEnd type="oval" w="lg" len="lg"/>
            <a:tailEnd type="none" w="sm" len="sm"/>
          </a:ln>
        </p:spPr>
      </p:cxnSp>
      <p:cxnSp>
        <p:nvCxnSpPr>
          <p:cNvPr id="492" name="Google Shape;492;p21"/>
          <p:cNvCxnSpPr/>
          <p:nvPr/>
        </p:nvCxnSpPr>
        <p:spPr>
          <a:xfrm>
            <a:off x="14736160" y="4961282"/>
            <a:ext cx="1015675" cy="0"/>
          </a:xfrm>
          <a:prstGeom prst="straightConnector1">
            <a:avLst/>
          </a:prstGeom>
          <a:noFill/>
          <a:ln w="47625" cap="flat" cmpd="sng">
            <a:solidFill>
              <a:srgbClr val="393BE4"/>
            </a:solidFill>
            <a:prstDash val="solid"/>
            <a:round/>
            <a:headEnd type="oval" w="lg" len="lg"/>
            <a:tailEnd type="none" w="sm" len="sm"/>
          </a:ln>
        </p:spPr>
      </p:cxnSp>
      <p:cxnSp>
        <p:nvCxnSpPr>
          <p:cNvPr id="493" name="Google Shape;493;p21"/>
          <p:cNvCxnSpPr/>
          <p:nvPr/>
        </p:nvCxnSpPr>
        <p:spPr>
          <a:xfrm>
            <a:off x="14741728" y="3343493"/>
            <a:ext cx="1015675" cy="0"/>
          </a:xfrm>
          <a:prstGeom prst="straightConnector1">
            <a:avLst/>
          </a:prstGeom>
          <a:noFill/>
          <a:ln w="47625" cap="flat" cmpd="sng">
            <a:solidFill>
              <a:srgbClr val="393BE4"/>
            </a:solidFill>
            <a:prstDash val="solid"/>
            <a:round/>
            <a:headEnd type="oval" w="lg" len="lg"/>
            <a:tailEnd type="none" w="sm" len="sm"/>
          </a:ln>
        </p:spPr>
      </p:cxnSp>
      <p:sp>
        <p:nvSpPr>
          <p:cNvPr id="495" name="Google Shape;495;p21"/>
          <p:cNvSpPr/>
          <p:nvPr/>
        </p:nvSpPr>
        <p:spPr>
          <a:xfrm>
            <a:off x="16802859" y="4986149"/>
            <a:ext cx="639447" cy="1339156"/>
          </a:xfrm>
          <a:custGeom>
            <a:avLst/>
            <a:gdLst/>
            <a:ahLst/>
            <a:cxnLst/>
            <a:rect l="l" t="t" r="r" b="b"/>
            <a:pathLst>
              <a:path w="639447" h="1339156" extrusionOk="0">
                <a:moveTo>
                  <a:pt x="0" y="0"/>
                </a:moveTo>
                <a:lnTo>
                  <a:pt x="639447" y="0"/>
                </a:lnTo>
                <a:lnTo>
                  <a:pt x="639447" y="1339156"/>
                </a:lnTo>
                <a:lnTo>
                  <a:pt x="0" y="1339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6" name="Google Shape;496;p21"/>
          <p:cNvCxnSpPr/>
          <p:nvPr/>
        </p:nvCxnSpPr>
        <p:spPr>
          <a:xfrm>
            <a:off x="14736160" y="6992546"/>
            <a:ext cx="1015675" cy="0"/>
          </a:xfrm>
          <a:prstGeom prst="straightConnector1">
            <a:avLst/>
          </a:prstGeom>
          <a:noFill/>
          <a:ln w="47625" cap="flat" cmpd="sng">
            <a:solidFill>
              <a:srgbClr val="393BE4"/>
            </a:solidFill>
            <a:prstDash val="solid"/>
            <a:round/>
            <a:headEnd type="oval" w="lg" len="lg"/>
            <a:tailEnd type="none" w="sm" len="sm"/>
          </a:ln>
        </p:spPr>
      </p:cxnSp>
      <p:sp>
        <p:nvSpPr>
          <p:cNvPr id="499" name="Google Shape;499;p21"/>
          <p:cNvSpPr txBox="1"/>
          <p:nvPr/>
        </p:nvSpPr>
        <p:spPr>
          <a:xfrm>
            <a:off x="9056523" y="3081789"/>
            <a:ext cx="5486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5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сборные по видам спорта</a:t>
            </a:r>
            <a:endParaRPr sz="1100" dirty="0"/>
          </a:p>
        </p:txBody>
      </p:sp>
      <p:sp>
        <p:nvSpPr>
          <p:cNvPr id="501" name="Google Shape;501;p21"/>
          <p:cNvSpPr txBox="1"/>
          <p:nvPr/>
        </p:nvSpPr>
        <p:spPr>
          <a:xfrm>
            <a:off x="7375894" y="4136572"/>
            <a:ext cx="7158098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50018"/>
              </a:lnSpc>
            </a:pPr>
            <a:r>
              <a:rPr lang="ru-RU" sz="2000" dirty="0" smtClean="0">
                <a:solidFill>
                  <a:srgbClr val="000000"/>
                </a:solidFill>
                <a:latin typeface="Montserrat" panose="020B0604020202020204" charset="-52"/>
                <a:ea typeface="Montserrat"/>
                <a:cs typeface="Montserrat"/>
                <a:sym typeface="Montserrat"/>
              </a:rPr>
              <a:t>Творческая деятельность</a:t>
            </a:r>
          </a:p>
          <a:p>
            <a:pPr algn="r">
              <a:lnSpc>
                <a:spcPct val="150018"/>
              </a:lnSpc>
            </a:pPr>
            <a:r>
              <a:rPr lang="ru-RU" sz="2000" dirty="0" smtClean="0">
                <a:solidFill>
                  <a:srgbClr val="000000"/>
                </a:solidFill>
                <a:latin typeface="Montserrat" panose="020B0604020202020204" charset="-52"/>
                <a:ea typeface="Montserrat"/>
                <a:cs typeface="Montserrat"/>
                <a:sym typeface="Montserrat"/>
              </a:rPr>
              <a:t> (</a:t>
            </a:r>
            <a:r>
              <a:rPr lang="en-US" sz="2000" dirty="0" smtClean="0">
                <a:solidFill>
                  <a:srgbClr val="000000"/>
                </a:solidFill>
                <a:latin typeface="Montserrat" panose="020B0604020202020204" charset="-52"/>
                <a:ea typeface="Montserrat"/>
                <a:cs typeface="Montserrat"/>
                <a:sym typeface="Montserrat"/>
              </a:rPr>
              <a:t>танцевальные команды</a:t>
            </a:r>
            <a:r>
              <a:rPr lang="ru-RU" sz="2000" dirty="0" smtClean="0">
                <a:solidFill>
                  <a:srgbClr val="000000"/>
                </a:solidFill>
                <a:latin typeface="Montserrat" panose="020B0604020202020204" charset="-52"/>
                <a:ea typeface="Montserrat"/>
                <a:cs typeface="Montserrat"/>
                <a:sym typeface="Montserrat"/>
              </a:rPr>
              <a:t>, вокальные группы, сообщество любительской фотографии, студенческий театр)</a:t>
            </a:r>
            <a:endParaRPr sz="1100" dirty="0">
              <a:latin typeface="Montserrat" panose="020B0604020202020204" charset="-52"/>
            </a:endParaRPr>
          </a:p>
        </p:txBody>
      </p:sp>
      <p:sp>
        <p:nvSpPr>
          <p:cNvPr id="503" name="Google Shape;503;p21"/>
          <p:cNvSpPr/>
          <p:nvPr/>
        </p:nvSpPr>
        <p:spPr>
          <a:xfrm>
            <a:off x="16056826" y="559252"/>
            <a:ext cx="1994262" cy="660431"/>
          </a:xfrm>
          <a:custGeom>
            <a:avLst/>
            <a:gdLst/>
            <a:ahLst/>
            <a:cxnLst/>
            <a:rect l="l" t="t" r="r" b="b"/>
            <a:pathLst>
              <a:path w="1764834" h="580599" extrusionOk="0">
                <a:moveTo>
                  <a:pt x="0" y="0"/>
                </a:moveTo>
                <a:lnTo>
                  <a:pt x="1764834" y="0"/>
                </a:lnTo>
                <a:lnTo>
                  <a:pt x="1764834" y="580600"/>
                </a:lnTo>
                <a:lnTo>
                  <a:pt x="0" y="580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64526" b="-502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4" name="Google Shape;504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748025" y="457200"/>
            <a:ext cx="2029438" cy="86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499;p21"/>
          <p:cNvSpPr txBox="1"/>
          <p:nvPr/>
        </p:nvSpPr>
        <p:spPr>
          <a:xfrm>
            <a:off x="8900437" y="6744050"/>
            <a:ext cx="5486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5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Montserrat"/>
                <a:sym typeface="Montserrat"/>
              </a:rPr>
              <a:t>Научные конференции</a:t>
            </a:r>
            <a:endParaRPr sz="1100" dirty="0"/>
          </a:p>
        </p:txBody>
      </p:sp>
      <p:sp>
        <p:nvSpPr>
          <p:cNvPr id="27" name="Google Shape;499;p21"/>
          <p:cNvSpPr txBox="1"/>
          <p:nvPr/>
        </p:nvSpPr>
        <p:spPr>
          <a:xfrm>
            <a:off x="8232235" y="8299853"/>
            <a:ext cx="5486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5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Встречи со спикерами</a:t>
            </a:r>
            <a:endParaRPr sz="1100" dirty="0"/>
          </a:p>
        </p:txBody>
      </p:sp>
      <p:sp>
        <p:nvSpPr>
          <p:cNvPr id="24" name="Пятиугольник 23"/>
          <p:cNvSpPr/>
          <p:nvPr/>
        </p:nvSpPr>
        <p:spPr>
          <a:xfrm>
            <a:off x="-1" y="0"/>
            <a:ext cx="11641873" cy="98130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Google Shape;112;p14"/>
          <p:cNvSpPr txBox="1"/>
          <p:nvPr/>
        </p:nvSpPr>
        <p:spPr>
          <a:xfrm>
            <a:off x="638415" y="205665"/>
            <a:ext cx="10412451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9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sym typeface="Jura Medium"/>
              </a:rPr>
              <a:t>Участие в жизни вуза</a:t>
            </a:r>
            <a:endParaRPr lang="ru-RU" sz="32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7424928" y="9688390"/>
            <a:ext cx="617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Montserrat" panose="020B0604020202020204" charset="-52"/>
                <a:cs typeface="Times New Roman" panose="02020603050405020304" pitchFamily="18" charset="0"/>
              </a:rPr>
              <a:t>16</a:t>
            </a:r>
            <a:endParaRPr lang="ru-RU" sz="1800" i="1" dirty="0">
              <a:solidFill>
                <a:schemeClr val="bg1">
                  <a:lumMod val="65000"/>
                </a:schemeClr>
              </a:solidFill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58" name="Google Shape;1158;p38"/>
          <p:cNvSpPr/>
          <p:nvPr/>
        </p:nvSpPr>
        <p:spPr>
          <a:xfrm>
            <a:off x="13016281" y="2865863"/>
            <a:ext cx="3671458" cy="3336927"/>
          </a:xfrm>
          <a:custGeom>
            <a:avLst/>
            <a:gdLst/>
            <a:ahLst/>
            <a:cxnLst/>
            <a:rect l="l" t="t" r="r" b="b"/>
            <a:pathLst>
              <a:path w="2859722" h="2599154" extrusionOk="0">
                <a:moveTo>
                  <a:pt x="0" y="0"/>
                </a:moveTo>
                <a:lnTo>
                  <a:pt x="2859722" y="0"/>
                </a:lnTo>
                <a:lnTo>
                  <a:pt x="2859722" y="2599155"/>
                </a:lnTo>
                <a:lnTo>
                  <a:pt x="0" y="25991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94615" r="-10174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p38"/>
          <p:cNvSpPr txBox="1"/>
          <p:nvPr/>
        </p:nvSpPr>
        <p:spPr>
          <a:xfrm>
            <a:off x="1876069" y="3007743"/>
            <a:ext cx="10613297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solidFill>
                  <a:srgbClr val="FFFFFF"/>
                </a:solidFill>
                <a:latin typeface="Montserrat" panose="00000500000000000000" pitchFamily="2" charset="0"/>
                <a:ea typeface="Jura"/>
                <a:cs typeface="Jura"/>
                <a:sym typeface="Jura"/>
              </a:rPr>
              <a:t>СПАСИБО </a:t>
            </a:r>
            <a:endParaRPr sz="1200" dirty="0">
              <a:latin typeface="Montserrat" panose="00000500000000000000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solidFill>
                  <a:srgbClr val="FFFFFF"/>
                </a:solidFill>
                <a:latin typeface="Montserrat" panose="00000500000000000000" pitchFamily="2" charset="0"/>
                <a:ea typeface="Jura"/>
                <a:cs typeface="Jura"/>
                <a:sym typeface="Jura"/>
              </a:rPr>
              <a:t>ЗА ВНИМАНИЕ!</a:t>
            </a:r>
            <a:endParaRPr sz="1200" dirty="0">
              <a:latin typeface="Montserrat" panose="00000500000000000000" pitchFamily="2" charset="0"/>
            </a:endParaRPr>
          </a:p>
        </p:txBody>
      </p:sp>
      <p:sp>
        <p:nvSpPr>
          <p:cNvPr id="1160" name="Google Shape;1160;p38"/>
          <p:cNvSpPr txBox="1"/>
          <p:nvPr/>
        </p:nvSpPr>
        <p:spPr>
          <a:xfrm>
            <a:off x="1881125" y="6618078"/>
            <a:ext cx="8669427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>
                <a:solidFill>
                  <a:srgbClr val="FFFFFF"/>
                </a:solidFill>
                <a:latin typeface="Montserrat" panose="00000500000000000000" pitchFamily="2" charset="0"/>
                <a:sym typeface="Arial"/>
              </a:rPr>
              <a:t>E-mail: </a:t>
            </a:r>
            <a:r>
              <a:rPr lang="en-US" sz="30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Dantipina@fa.ru</a:t>
            </a:r>
          </a:p>
          <a:p>
            <a:pPr lvl="0">
              <a:lnSpc>
                <a:spcPct val="90996"/>
              </a:lnSpc>
            </a:pPr>
            <a:r>
              <a:rPr lang="en-US" sz="30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             Esstarchenkova@fa.ru  </a:t>
            </a:r>
          </a:p>
        </p:txBody>
      </p:sp>
      <p:sp>
        <p:nvSpPr>
          <p:cNvPr id="1161" name="Google Shape;1161;p38"/>
          <p:cNvSpPr txBox="1"/>
          <p:nvPr/>
        </p:nvSpPr>
        <p:spPr>
          <a:xfrm>
            <a:off x="1831969" y="8036579"/>
            <a:ext cx="9184864" cy="4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rgbClr val="FFFFFF"/>
                </a:solidFill>
                <a:latin typeface="Montserrat" panose="00000500000000000000" pitchFamily="2" charset="0"/>
              </a:rPr>
              <a:t>Т</a:t>
            </a:r>
            <a:r>
              <a:rPr lang="en-US" sz="3000" dirty="0" smtClean="0">
                <a:solidFill>
                  <a:srgbClr val="FFFFFF"/>
                </a:solidFill>
                <a:latin typeface="Montserrat" panose="00000500000000000000" pitchFamily="2" charset="0"/>
                <a:sym typeface="Arial"/>
              </a:rPr>
              <a:t>ел</a:t>
            </a:r>
            <a:r>
              <a:rPr lang="ru-RU" sz="3000" dirty="0" smtClean="0">
                <a:solidFill>
                  <a:srgbClr val="FFFFFF"/>
                </a:solidFill>
                <a:latin typeface="Montserrat" panose="00000500000000000000" pitchFamily="2" charset="0"/>
                <a:sym typeface="Arial"/>
              </a:rPr>
              <a:t>ефон</a:t>
            </a:r>
            <a:r>
              <a:rPr lang="en-US" sz="3000" dirty="0" smtClean="0">
                <a:solidFill>
                  <a:srgbClr val="FFFFFF"/>
                </a:solidFill>
                <a:latin typeface="Montserrat" panose="00000500000000000000" pitchFamily="2" charset="0"/>
                <a:sym typeface="Arial"/>
              </a:rPr>
              <a:t>:</a:t>
            </a:r>
            <a:r>
              <a:rPr lang="ru-RU" sz="3000" dirty="0" smtClean="0">
                <a:solidFill>
                  <a:srgbClr val="FFFFFF"/>
                </a:solidFill>
                <a:latin typeface="Montserrat" panose="00000500000000000000" pitchFamily="2" charset="0"/>
                <a:sym typeface="Arial"/>
              </a:rPr>
              <a:t> </a:t>
            </a:r>
            <a:r>
              <a:rPr lang="en-US" sz="3000" dirty="0" smtClean="0">
                <a:solidFill>
                  <a:srgbClr val="FFFFFF"/>
                </a:solidFill>
                <a:latin typeface="Montserrat" panose="00000500000000000000" pitchFamily="2" charset="0"/>
                <a:sym typeface="Arial"/>
              </a:rPr>
              <a:t>+</a:t>
            </a:r>
            <a:r>
              <a:rPr lang="en-US" sz="3000" dirty="0">
                <a:solidFill>
                  <a:srgbClr val="FFFFFF"/>
                </a:solidFill>
                <a:latin typeface="Montserrat" panose="00000500000000000000" pitchFamily="2" charset="0"/>
                <a:sym typeface="Arial"/>
              </a:rPr>
              <a:t>7 499 </a:t>
            </a:r>
            <a:r>
              <a:rPr lang="en-US" sz="3000" dirty="0" smtClean="0">
                <a:solidFill>
                  <a:srgbClr val="FFFFFF"/>
                </a:solidFill>
                <a:latin typeface="Montserrat" panose="00000500000000000000" pitchFamily="2" charset="0"/>
              </a:rPr>
              <a:t>277 28 91 (</a:t>
            </a:r>
            <a:r>
              <a:rPr lang="ru-RU" sz="3000" dirty="0" smtClean="0">
                <a:solidFill>
                  <a:srgbClr val="FFFFFF"/>
                </a:solidFill>
                <a:latin typeface="Montserrat" panose="00000500000000000000" pitchFamily="2" charset="0"/>
              </a:rPr>
              <a:t>доб.номер 12 99)</a:t>
            </a:r>
            <a:r>
              <a:rPr lang="en-US" sz="3000" dirty="0" smtClean="0">
                <a:solidFill>
                  <a:srgbClr val="FFFFFF"/>
                </a:solidFill>
                <a:latin typeface="Montserrat" panose="00000500000000000000" pitchFamily="2" charset="0"/>
                <a:sym typeface="Arial"/>
              </a:rPr>
              <a:t> </a:t>
            </a:r>
            <a:endParaRPr sz="3000" dirty="0">
              <a:latin typeface="Montserrat" panose="00000500000000000000" pitchFamily="2" charset="0"/>
            </a:endParaRPr>
          </a:p>
        </p:txBody>
      </p:sp>
      <p:sp>
        <p:nvSpPr>
          <p:cNvPr id="1162" name="Google Shape;1162;p38"/>
          <p:cNvSpPr txBox="1"/>
          <p:nvPr/>
        </p:nvSpPr>
        <p:spPr>
          <a:xfrm>
            <a:off x="1722521" y="8974528"/>
            <a:ext cx="9406396" cy="4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 smtClean="0">
                <a:solidFill>
                  <a:srgbClr val="FFFFFF"/>
                </a:solidFill>
                <a:latin typeface="Montserrat" panose="00000500000000000000" pitchFamily="2" charset="0"/>
                <a:sym typeface="Arial"/>
              </a:rPr>
              <a:t> </a:t>
            </a:r>
            <a:r>
              <a:rPr lang="en-US" sz="3000" dirty="0" smtClean="0">
                <a:solidFill>
                  <a:srgbClr val="FFFFFF"/>
                </a:solidFill>
                <a:latin typeface="Montserrat" panose="00000500000000000000" pitchFamily="2" charset="0"/>
                <a:sym typeface="Arial"/>
              </a:rPr>
              <a:t>м.Филёвский </a:t>
            </a:r>
            <a:r>
              <a:rPr lang="en-US" sz="3000" dirty="0">
                <a:solidFill>
                  <a:srgbClr val="FFFFFF"/>
                </a:solidFill>
                <a:latin typeface="Montserrat" panose="00000500000000000000" pitchFamily="2" charset="0"/>
                <a:sym typeface="Arial"/>
              </a:rPr>
              <a:t>парк, ул. Олеко Дундича, д.23</a:t>
            </a:r>
            <a:endParaRPr sz="3000" dirty="0">
              <a:latin typeface="Montserrat" panose="00000500000000000000" pitchFamily="2" charset="0"/>
            </a:endParaRPr>
          </a:p>
        </p:txBody>
      </p:sp>
      <p:sp>
        <p:nvSpPr>
          <p:cNvPr id="1163" name="Google Shape;1163;p38"/>
          <p:cNvSpPr/>
          <p:nvPr/>
        </p:nvSpPr>
        <p:spPr>
          <a:xfrm>
            <a:off x="5817966" y="620188"/>
            <a:ext cx="3952380" cy="1517214"/>
          </a:xfrm>
          <a:custGeom>
            <a:avLst/>
            <a:gdLst/>
            <a:ahLst/>
            <a:cxnLst/>
            <a:rect l="l" t="t" r="r" b="b"/>
            <a:pathLst>
              <a:path w="3952380" h="1517214" extrusionOk="0">
                <a:moveTo>
                  <a:pt x="0" y="0"/>
                </a:moveTo>
                <a:lnTo>
                  <a:pt x="3952380" y="0"/>
                </a:lnTo>
                <a:lnTo>
                  <a:pt x="3952380" y="1517214"/>
                </a:lnTo>
                <a:lnTo>
                  <a:pt x="0" y="151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47688" b="-3638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4" name="Google Shape;1164;p38"/>
          <p:cNvPicPr preferRelativeResize="0"/>
          <p:nvPr/>
        </p:nvPicPr>
        <p:blipFill rotWithShape="1">
          <a:blip r:embed="rId6">
            <a:alphaModFix/>
          </a:blip>
          <a:srcRect t="83498"/>
          <a:stretch/>
        </p:blipFill>
        <p:spPr>
          <a:xfrm>
            <a:off x="1276350" y="481700"/>
            <a:ext cx="3952374" cy="1605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813221" y="2475558"/>
            <a:ext cx="2227990" cy="2218456"/>
          </a:xfrm>
          <a:custGeom>
            <a:avLst/>
            <a:gdLst/>
            <a:ahLst/>
            <a:cxnLst/>
            <a:rect l="l" t="t" r="r" b="b"/>
            <a:pathLst>
              <a:path w="6350000" h="6349975" extrusionOk="0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180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5" name="Google Shape;105;p14"/>
          <p:cNvGrpSpPr/>
          <p:nvPr/>
        </p:nvGrpSpPr>
        <p:grpSpPr>
          <a:xfrm>
            <a:off x="3454119" y="2754730"/>
            <a:ext cx="4994045" cy="1363453"/>
            <a:chOff x="-774499" y="-653043"/>
            <a:chExt cx="7540367" cy="1817936"/>
          </a:xfrm>
        </p:grpSpPr>
        <p:sp>
          <p:nvSpPr>
            <p:cNvPr id="106" name="Google Shape;106;p14"/>
            <p:cNvSpPr txBox="1"/>
            <p:nvPr/>
          </p:nvSpPr>
          <p:spPr>
            <a:xfrm>
              <a:off x="-774499" y="-653043"/>
              <a:ext cx="7540367" cy="533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000000"/>
                  </a:solidFill>
                  <a:latin typeface="Montserrat" panose="00000500000000000000" pitchFamily="2" charset="0"/>
                  <a:cs typeface="Times New Roman" panose="02020603050405020304" pitchFamily="18" charset="0"/>
                  <a:sym typeface="Arial"/>
                </a:rPr>
                <a:t>Братарчук Татьяна Витальевна</a:t>
              </a:r>
              <a:endParaRPr sz="2000" b="1" dirty="0">
                <a:solidFill>
                  <a:srgbClr val="000000"/>
                </a:solidFill>
                <a:latin typeface="Montserrat" panose="000005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" name="Google Shape;107;p14"/>
            <p:cNvSpPr txBox="1"/>
            <p:nvPr/>
          </p:nvSpPr>
          <p:spPr>
            <a:xfrm>
              <a:off x="-740826" y="204631"/>
              <a:ext cx="6811110" cy="960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rgbClr val="000000"/>
                  </a:solidFill>
                  <a:latin typeface="Montserrat" panose="00000500000000000000" pitchFamily="2" charset="0"/>
                  <a:cs typeface="Times New Roman" panose="02020603050405020304" pitchFamily="18" charset="0"/>
                  <a:sym typeface="Arial"/>
                </a:rPr>
                <a:t>директор, доктор экономических наук, доцент</a:t>
              </a:r>
              <a:endParaRPr sz="1200" dirty="0">
                <a:latin typeface="Montserrat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7" name="Google Shape;127;p14"/>
          <p:cNvSpPr/>
          <p:nvPr/>
        </p:nvSpPr>
        <p:spPr>
          <a:xfrm>
            <a:off x="16056826" y="559252"/>
            <a:ext cx="1994262" cy="660431"/>
          </a:xfrm>
          <a:custGeom>
            <a:avLst/>
            <a:gdLst/>
            <a:ahLst/>
            <a:cxnLst/>
            <a:rect l="l" t="t" r="r" b="b"/>
            <a:pathLst>
              <a:path w="1764834" h="580599" extrusionOk="0">
                <a:moveTo>
                  <a:pt x="0" y="0"/>
                </a:moveTo>
                <a:lnTo>
                  <a:pt x="1764834" y="0"/>
                </a:lnTo>
                <a:lnTo>
                  <a:pt x="1764834" y="580600"/>
                </a:lnTo>
                <a:lnTo>
                  <a:pt x="0" y="580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64526" b="-502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48025" y="457200"/>
            <a:ext cx="2029438" cy="8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web-tool.org/download/?tmpName=0eb453114dc874d46987d04c3a32ac57&amp;name=%D0%94%D0%B0%D1%88%D0%B0+%D1%8E%D1%80%D0%B8%D1%81%D1%82-round.png&amp;t=17241519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2282488"/>
            <a:ext cx="2757600" cy="27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"/>
          <p:cNvSpPr/>
          <p:nvPr/>
        </p:nvSpPr>
        <p:spPr>
          <a:xfrm>
            <a:off x="-1" y="0"/>
            <a:ext cx="11641873" cy="98130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Google Shape;112;p14"/>
          <p:cNvSpPr txBox="1"/>
          <p:nvPr/>
        </p:nvSpPr>
        <p:spPr>
          <a:xfrm>
            <a:off x="638415" y="272571"/>
            <a:ext cx="10412451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Montserrat" panose="00000500000000000000" pitchFamily="2" charset="0"/>
                <a:ea typeface="Jura"/>
                <a:cs typeface="Aileron Bold" panose="020B0604020202020204" charset="0"/>
                <a:sym typeface="Jura"/>
              </a:rPr>
              <a:t>РУКОВОДСТВО</a:t>
            </a:r>
            <a:r>
              <a:rPr lang="en-US" sz="900" b="1" dirty="0">
                <a:solidFill>
                  <a:schemeClr val="bg1"/>
                </a:solidFill>
                <a:latin typeface="Montserrat" panose="00000500000000000000" pitchFamily="2" charset="0"/>
                <a:ea typeface="Jura"/>
                <a:cs typeface="Aileron Bold" panose="020B0604020202020204" charset="0"/>
              </a:rPr>
              <a:t> </a:t>
            </a:r>
            <a:r>
              <a:rPr lang="en-US" sz="900" b="1" dirty="0" smtClean="0">
                <a:solidFill>
                  <a:schemeClr val="bg1"/>
                </a:solidFill>
                <a:latin typeface="Montserrat" panose="00000500000000000000" pitchFamily="2" charset="0"/>
                <a:ea typeface="Jura"/>
                <a:cs typeface="Aileron Bold" panose="020B060402020202020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 pitchFamily="2" charset="0"/>
                <a:ea typeface="Jura"/>
                <a:cs typeface="Aileron Bold" panose="020B0604020202020204" charset="0"/>
                <a:sym typeface="Jura"/>
              </a:rPr>
              <a:t>ИНСТИТУТА 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 pitchFamily="2" charset="0"/>
                <a:ea typeface="Jura"/>
                <a:cs typeface="Aileron Bold" panose="020B0604020202020204" charset="0"/>
                <a:sym typeface="Jura"/>
              </a:rPr>
              <a:t>ОТКРЫТОГО ОБРАЗОВАНИЯ </a:t>
            </a:r>
            <a:endParaRPr sz="900" b="1" dirty="0">
              <a:solidFill>
                <a:schemeClr val="bg1"/>
              </a:solidFill>
              <a:latin typeface="Montserrat" panose="00000500000000000000" pitchFamily="2" charset="0"/>
              <a:cs typeface="Aileron Bold" panose="020B060402020202020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01805" y="2085265"/>
            <a:ext cx="7817005" cy="2921619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Google Shape;105;p14"/>
          <p:cNvGrpSpPr/>
          <p:nvPr/>
        </p:nvGrpSpPr>
        <p:grpSpPr>
          <a:xfrm>
            <a:off x="3439251" y="6252495"/>
            <a:ext cx="4994045" cy="1363453"/>
            <a:chOff x="-774499" y="-653043"/>
            <a:chExt cx="7540367" cy="1817936"/>
          </a:xfrm>
        </p:grpSpPr>
        <p:sp>
          <p:nvSpPr>
            <p:cNvPr id="24" name="Google Shape;106;p14"/>
            <p:cNvSpPr txBox="1"/>
            <p:nvPr/>
          </p:nvSpPr>
          <p:spPr>
            <a:xfrm>
              <a:off x="-774499" y="-653043"/>
              <a:ext cx="7540367" cy="533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30048"/>
                </a:lnSpc>
              </a:pPr>
              <a:r>
                <a:rPr lang="ru-RU" sz="2000" b="1" dirty="0">
                  <a:latin typeface="Montserrat" panose="00000500000000000000" pitchFamily="2" charset="0"/>
                  <a:cs typeface="Times New Roman" panose="02020603050405020304" pitchFamily="18" charset="0"/>
                </a:rPr>
                <a:t>Старченкова Элина Сергеевна</a:t>
              </a:r>
            </a:p>
          </p:txBody>
        </p:sp>
        <p:sp>
          <p:nvSpPr>
            <p:cNvPr id="25" name="Google Shape;107;p14"/>
            <p:cNvSpPr txBox="1"/>
            <p:nvPr/>
          </p:nvSpPr>
          <p:spPr>
            <a:xfrm>
              <a:off x="-740826" y="204631"/>
              <a:ext cx="6811110" cy="960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30049"/>
                </a:lnSpc>
              </a:pPr>
              <a:r>
                <a:rPr lang="ru-RU" sz="1800" dirty="0">
                  <a:latin typeface="Montserrat" panose="00000500000000000000" pitchFamily="2" charset="0"/>
                  <a:cs typeface="Times New Roman" panose="02020603050405020304" pitchFamily="18" charset="0"/>
                </a:rPr>
                <a:t>директор Центра индивидуализации учебного процесса</a:t>
              </a:r>
            </a:p>
          </p:txBody>
        </p:sp>
      </p:grpSp>
      <p:sp>
        <p:nvSpPr>
          <p:cNvPr id="26" name="Скругленный прямоугольник 25"/>
          <p:cNvSpPr/>
          <p:nvPr/>
        </p:nvSpPr>
        <p:spPr>
          <a:xfrm>
            <a:off x="486937" y="5583030"/>
            <a:ext cx="7817005" cy="2921619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Google Shape;105;p14"/>
          <p:cNvGrpSpPr/>
          <p:nvPr/>
        </p:nvGrpSpPr>
        <p:grpSpPr>
          <a:xfrm>
            <a:off x="11836119" y="2751013"/>
            <a:ext cx="4994045" cy="1363453"/>
            <a:chOff x="-774499" y="-653043"/>
            <a:chExt cx="7540367" cy="1817936"/>
          </a:xfrm>
        </p:grpSpPr>
        <p:sp>
          <p:nvSpPr>
            <p:cNvPr id="29" name="Google Shape;106;p14"/>
            <p:cNvSpPr txBox="1"/>
            <p:nvPr/>
          </p:nvSpPr>
          <p:spPr>
            <a:xfrm>
              <a:off x="-774499" y="-653043"/>
              <a:ext cx="7540367" cy="533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lang="ru-RU" sz="2000" b="1" dirty="0">
                  <a:latin typeface="Montserrat" panose="00000500000000000000" pitchFamily="2" charset="0"/>
                  <a:cs typeface="Times New Roman" panose="02020603050405020304" pitchFamily="18" charset="0"/>
                </a:rPr>
                <a:t>Вяткина Екатерина Олеговна</a:t>
              </a:r>
            </a:p>
          </p:txBody>
        </p:sp>
        <p:sp>
          <p:nvSpPr>
            <p:cNvPr id="30" name="Google Shape;107;p14"/>
            <p:cNvSpPr txBox="1"/>
            <p:nvPr/>
          </p:nvSpPr>
          <p:spPr>
            <a:xfrm>
              <a:off x="-740826" y="204631"/>
              <a:ext cx="6811110" cy="960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30081"/>
                </a:lnSpc>
              </a:pPr>
              <a:r>
                <a:rPr lang="ru-RU" sz="1800" dirty="0">
                  <a:latin typeface="Montserrat" panose="00000500000000000000" pitchFamily="2" charset="0"/>
                  <a:cs typeface="Times New Roman" panose="02020603050405020304" pitchFamily="18" charset="0"/>
                </a:rPr>
                <a:t>заместитель директора по учебной </a:t>
              </a:r>
            </a:p>
            <a:p>
              <a:pPr lvl="0">
                <a:lnSpc>
                  <a:spcPct val="130081"/>
                </a:lnSpc>
              </a:pPr>
              <a:r>
                <a:rPr lang="ru-RU" sz="1800" dirty="0">
                  <a:latin typeface="Montserrat" panose="00000500000000000000" pitchFamily="2" charset="0"/>
                  <a:cs typeface="Times New Roman" panose="02020603050405020304" pitchFamily="18" charset="0"/>
                </a:rPr>
                <a:t>и методической работе </a:t>
              </a:r>
            </a:p>
          </p:txBody>
        </p:sp>
      </p:grpSp>
      <p:sp>
        <p:nvSpPr>
          <p:cNvPr id="31" name="Скругленный прямоугольник 30"/>
          <p:cNvSpPr/>
          <p:nvPr/>
        </p:nvSpPr>
        <p:spPr>
          <a:xfrm>
            <a:off x="8883805" y="2081548"/>
            <a:ext cx="7817005" cy="2921619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Google Shape;105;p14"/>
          <p:cNvGrpSpPr/>
          <p:nvPr/>
        </p:nvGrpSpPr>
        <p:grpSpPr>
          <a:xfrm>
            <a:off x="11821251" y="6248778"/>
            <a:ext cx="4994045" cy="1723552"/>
            <a:chOff x="-774499" y="-653043"/>
            <a:chExt cx="7540367" cy="2298067"/>
          </a:xfrm>
        </p:grpSpPr>
        <p:sp>
          <p:nvSpPr>
            <p:cNvPr id="34" name="Google Shape;106;p14"/>
            <p:cNvSpPr txBox="1"/>
            <p:nvPr/>
          </p:nvSpPr>
          <p:spPr>
            <a:xfrm>
              <a:off x="-774499" y="-653043"/>
              <a:ext cx="7540367" cy="533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lang="ru-RU" sz="2000" b="1" dirty="0">
                  <a:latin typeface="Montserrat" panose="00000500000000000000" pitchFamily="2" charset="0"/>
                  <a:cs typeface="Times New Roman" panose="02020603050405020304" pitchFamily="18" charset="0"/>
                </a:rPr>
                <a:t>Антипина Дарья Павловна</a:t>
              </a:r>
            </a:p>
          </p:txBody>
        </p:sp>
        <p:sp>
          <p:nvSpPr>
            <p:cNvPr id="35" name="Google Shape;107;p14"/>
            <p:cNvSpPr txBox="1"/>
            <p:nvPr/>
          </p:nvSpPr>
          <p:spPr>
            <a:xfrm>
              <a:off x="-740826" y="204631"/>
              <a:ext cx="6811110" cy="14403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30081"/>
                </a:lnSpc>
              </a:pPr>
              <a:r>
                <a:rPr lang="ru-RU" sz="1800" dirty="0">
                  <a:latin typeface="Montserrat" panose="00000500000000000000" pitchFamily="2" charset="0"/>
                  <a:cs typeface="Times New Roman" panose="02020603050405020304" pitchFamily="18" charset="0"/>
                </a:rPr>
                <a:t>заместитель директора Центра индивидуализации учебного процесса </a:t>
              </a:r>
            </a:p>
          </p:txBody>
        </p:sp>
      </p:grpSp>
      <p:sp>
        <p:nvSpPr>
          <p:cNvPr id="36" name="Скругленный прямоугольник 35"/>
          <p:cNvSpPr/>
          <p:nvPr/>
        </p:nvSpPr>
        <p:spPr>
          <a:xfrm>
            <a:off x="8868937" y="5579313"/>
            <a:ext cx="7817005" cy="2921619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Google Shape;102;p14"/>
          <p:cNvSpPr/>
          <p:nvPr/>
        </p:nvSpPr>
        <p:spPr>
          <a:xfrm>
            <a:off x="850683" y="5910148"/>
            <a:ext cx="2318175" cy="2287468"/>
          </a:xfrm>
          <a:custGeom>
            <a:avLst/>
            <a:gdLst/>
            <a:ahLst/>
            <a:cxnLst/>
            <a:rect l="l" t="t" r="r" b="b"/>
            <a:pathLst>
              <a:path w="6350000" h="6349975" extrusionOk="0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8008" t="-20514" b="-1077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419" y="2444198"/>
            <a:ext cx="2230242" cy="2228163"/>
          </a:xfrm>
          <a:prstGeom prst="rect">
            <a:avLst/>
          </a:prstGeom>
        </p:spPr>
      </p:pic>
      <p:pic>
        <p:nvPicPr>
          <p:cNvPr id="39" name="Picture 4" descr="https://web-tool.org/download/?tmpName=0eb453114dc874d46987d04c3a32ac57&amp;name=%D0%94%D0%B0%D1%88%D0%B0+%D1%8E%D1%80%D0%B8%D1%81%D1%82-round.png&amp;t=17241519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213" y="5977055"/>
            <a:ext cx="2319638" cy="225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315" y="9125389"/>
            <a:ext cx="2263698" cy="22636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166" y="6924907"/>
            <a:ext cx="913667" cy="2456358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17424928" y="9688390"/>
            <a:ext cx="617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Montserrat" panose="020B0604020202020204" charset="-52"/>
                <a:cs typeface="Times New Roman" panose="02020603050405020304" pitchFamily="18" charset="0"/>
              </a:rPr>
              <a:t>2</a:t>
            </a:r>
            <a:endParaRPr lang="ru-RU" sz="1800" i="1" dirty="0">
              <a:solidFill>
                <a:schemeClr val="bg1">
                  <a:lumMod val="65000"/>
                </a:schemeClr>
              </a:solidFill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40" name="Freeform 3"/>
          <p:cNvSpPr/>
          <p:nvPr/>
        </p:nvSpPr>
        <p:spPr>
          <a:xfrm rot="-5400000">
            <a:off x="16674140" y="3432065"/>
            <a:ext cx="2146610" cy="1081111"/>
          </a:xfrm>
          <a:custGeom>
            <a:avLst/>
            <a:gdLst/>
            <a:ahLst/>
            <a:cxnLst/>
            <a:rect l="l" t="t" r="r" b="b"/>
            <a:pathLst>
              <a:path w="2988478" h="1505106">
                <a:moveTo>
                  <a:pt x="0" y="0"/>
                </a:moveTo>
                <a:lnTo>
                  <a:pt x="2988478" y="0"/>
                </a:lnTo>
                <a:lnTo>
                  <a:pt x="2988478" y="1505106"/>
                </a:lnTo>
                <a:lnTo>
                  <a:pt x="0" y="15051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5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28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"/>
          <p:cNvSpPr/>
          <p:nvPr/>
        </p:nvSpPr>
        <p:spPr>
          <a:xfrm>
            <a:off x="16056826" y="559252"/>
            <a:ext cx="1994262" cy="660431"/>
          </a:xfrm>
          <a:custGeom>
            <a:avLst/>
            <a:gdLst/>
            <a:ahLst/>
            <a:cxnLst/>
            <a:rect l="l" t="t" r="r" b="b"/>
            <a:pathLst>
              <a:path w="1764834" h="580599" extrusionOk="0">
                <a:moveTo>
                  <a:pt x="0" y="0"/>
                </a:moveTo>
                <a:lnTo>
                  <a:pt x="1764834" y="0"/>
                </a:lnTo>
                <a:lnTo>
                  <a:pt x="1764834" y="580600"/>
                </a:lnTo>
                <a:lnTo>
                  <a:pt x="0" y="580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4526" b="-502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48025" y="457200"/>
            <a:ext cx="2029438" cy="86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8"/>
          <p:cNvSpPr txBox="1"/>
          <p:nvPr/>
        </p:nvSpPr>
        <p:spPr>
          <a:xfrm>
            <a:off x="1594494" y="1831462"/>
            <a:ext cx="4538678" cy="429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25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Куратор</a:t>
            </a:r>
            <a:r>
              <a:rPr kumimoji="0" lang="ru-RU" sz="2425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вашей группы</a:t>
            </a:r>
            <a:endParaRPr kumimoji="0" sz="242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7" name="Google Shape;397;p18"/>
          <p:cNvSpPr txBox="1"/>
          <p:nvPr/>
        </p:nvSpPr>
        <p:spPr>
          <a:xfrm>
            <a:off x="718797" y="5561184"/>
            <a:ext cx="258953" cy="28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2605" y="6087491"/>
            <a:ext cx="164153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" panose="020B0604020202020204" charset="-52"/>
                <a:cs typeface="Times New Roman" panose="02020603050405020304" pitchFamily="18" charset="0"/>
              </a:rPr>
              <a:t>Официальное обращение происходит с учебной почты студента ___</a:t>
            </a:r>
            <a:r>
              <a:rPr lang="en-US" sz="2800" dirty="0">
                <a:latin typeface="Montserrat" panose="020B0604020202020204" charset="-52"/>
                <a:cs typeface="Times New Roman" panose="02020603050405020304" pitchFamily="18" charset="0"/>
              </a:rPr>
              <a:t>@edu.fa.ru</a:t>
            </a:r>
            <a:r>
              <a:rPr lang="ru-RU" sz="2800" dirty="0">
                <a:latin typeface="Montserrat" panose="020B0604020202020204" charset="-52"/>
                <a:cs typeface="Times New Roman" panose="02020603050405020304" pitchFamily="18" charset="0"/>
              </a:rPr>
              <a:t> на корпоративную почту работника ИОО ___</a:t>
            </a:r>
            <a:r>
              <a:rPr lang="en-US" sz="2800" dirty="0">
                <a:latin typeface="Montserrat" panose="020B0604020202020204" charset="-52"/>
                <a:cs typeface="Times New Roman" panose="02020603050405020304" pitchFamily="18" charset="0"/>
              </a:rPr>
              <a:t>@fa.ru</a:t>
            </a:r>
            <a:endParaRPr lang="ru-RU" sz="2800" dirty="0">
              <a:latin typeface="Montserrat" panose="020B0604020202020204" charset="-52"/>
              <a:cs typeface="Times New Roman" panose="02020603050405020304" pitchFamily="18" charset="0"/>
            </a:endParaRPr>
          </a:p>
          <a:p>
            <a:r>
              <a:rPr lang="ru-RU" sz="2400" i="1" dirty="0">
                <a:latin typeface="Montserrat" panose="020B0604020202020204" charset="-52"/>
                <a:cs typeface="Times New Roman" panose="02020603050405020304" pitchFamily="18" charset="0"/>
              </a:rPr>
              <a:t>Заявления, обращения, вопросы принимаются только через официальные почты!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3472" y="8088855"/>
            <a:ext cx="142857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ru-RU" sz="2800" kern="1200" dirty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  <a:t>Все контакты работников ИОО доступны на официальной странице ИОО на сайте Финуниверситета </a:t>
            </a:r>
            <a:r>
              <a:rPr lang="en-US" sz="2800" kern="1200" dirty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  <a:hlinkClick r:id="rId5"/>
              </a:rPr>
              <a:t>http://</a:t>
            </a:r>
            <a:r>
              <a:rPr lang="en-US" sz="2800" kern="1200" dirty="0" smtClean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  <a:hlinkClick r:id="rId5"/>
              </a:rPr>
              <a:t>www.fa.ru/org/faculty/ioo/Pages/Home.aspx</a:t>
            </a:r>
            <a:r>
              <a:rPr lang="ru-RU" sz="2800" kern="1200" dirty="0" smtClean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  <a:t> </a:t>
            </a:r>
            <a:endParaRPr lang="ru-RU" sz="2800" kern="1200" dirty="0">
              <a:solidFill>
                <a:schemeClr val="tx1"/>
              </a:solidFill>
              <a:latin typeface="Montserrat" panose="020B0604020202020204" charset="-52"/>
              <a:ea typeface="+mn-ea"/>
              <a:cs typeface="+mn-cs"/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-1" y="0"/>
            <a:ext cx="11641873" cy="98130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Google Shape;112;p14"/>
          <p:cNvSpPr txBox="1"/>
          <p:nvPr/>
        </p:nvSpPr>
        <p:spPr>
          <a:xfrm>
            <a:off x="638415" y="272571"/>
            <a:ext cx="10412451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9"/>
              </a:lnSpc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Jura Medium"/>
                <a:cs typeface="Jura Medium"/>
                <a:sym typeface="Jura Medium"/>
              </a:rPr>
              <a:t>Алгоритм обращения к Институту </a:t>
            </a:r>
            <a:r>
              <a:rPr lang="ru-RU" sz="2400" b="1" dirty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cs typeface="Jura Medium"/>
                <a:sym typeface="Jura Medium"/>
              </a:rPr>
              <a:t>открытого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Jura Medium"/>
                <a:cs typeface="Jura Medium"/>
                <a:sym typeface="Jura Medium"/>
              </a:rPr>
              <a:t> образования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57561" y="1616910"/>
            <a:ext cx="5163015" cy="86980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47132" y="1728435"/>
            <a:ext cx="602166" cy="60216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Google Shape;380;p18"/>
          <p:cNvSpPr txBox="1"/>
          <p:nvPr/>
        </p:nvSpPr>
        <p:spPr>
          <a:xfrm>
            <a:off x="1624231" y="2697540"/>
            <a:ext cx="9649652" cy="765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204989"/>
              </a:lnSpc>
              <a:defRPr/>
            </a:pPr>
            <a:r>
              <a:rPr lang="ru-RU" sz="2425" dirty="0">
                <a:latin typeface="Montserrat"/>
                <a:sym typeface="Montserrat"/>
              </a:rPr>
              <a:t>Директор Центра индивидуализации учебного процесса </a:t>
            </a:r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87297" y="2694861"/>
            <a:ext cx="10708887" cy="86980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76869" y="2806386"/>
            <a:ext cx="602166" cy="60216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Google Shape;380;p18"/>
          <p:cNvSpPr txBox="1"/>
          <p:nvPr/>
        </p:nvSpPr>
        <p:spPr>
          <a:xfrm>
            <a:off x="1653967" y="3864700"/>
            <a:ext cx="9196170" cy="74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defRPr/>
            </a:pPr>
            <a:r>
              <a:rPr lang="ru-RU" sz="2400" dirty="0">
                <a:latin typeface="Montserrat"/>
                <a:sym typeface="Montserrat"/>
              </a:rPr>
              <a:t>Заместитель директора по учебной и методической работе Института открытого образования </a:t>
            </a:r>
            <a:endParaRPr lang="ru-RU" sz="24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17033" y="3806266"/>
            <a:ext cx="9898567" cy="86980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06605" y="3917791"/>
            <a:ext cx="602166" cy="60216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79863" y="5307981"/>
            <a:ext cx="1586818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166" y="6924907"/>
            <a:ext cx="913667" cy="2456358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7424928" y="9688390"/>
            <a:ext cx="617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65000"/>
                  </a:schemeClr>
                </a:solidFill>
                <a:latin typeface="Montserrat" panose="020B0604020202020204" charset="-52"/>
                <a:cs typeface="Times New Roman" panose="02020603050405020304" pitchFamily="18" charset="0"/>
              </a:rPr>
              <a:t>3</a:t>
            </a:r>
            <a:endParaRPr lang="ru-RU" sz="1800" i="1" dirty="0">
              <a:solidFill>
                <a:schemeClr val="bg1">
                  <a:lumMod val="65000"/>
                </a:schemeClr>
              </a:solidFill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22" name="Freeform 3"/>
          <p:cNvSpPr/>
          <p:nvPr/>
        </p:nvSpPr>
        <p:spPr>
          <a:xfrm rot="-5400000">
            <a:off x="16007456" y="2943801"/>
            <a:ext cx="3033372" cy="1527717"/>
          </a:xfrm>
          <a:custGeom>
            <a:avLst/>
            <a:gdLst/>
            <a:ahLst/>
            <a:cxnLst/>
            <a:rect l="l" t="t" r="r" b="b"/>
            <a:pathLst>
              <a:path w="2988478" h="1505106">
                <a:moveTo>
                  <a:pt x="0" y="0"/>
                </a:moveTo>
                <a:lnTo>
                  <a:pt x="2988478" y="0"/>
                </a:lnTo>
                <a:lnTo>
                  <a:pt x="2988478" y="1505106"/>
                </a:lnTo>
                <a:lnTo>
                  <a:pt x="0" y="1505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5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3" name="Google Shape;380;p18"/>
          <p:cNvSpPr txBox="1"/>
          <p:nvPr/>
        </p:nvSpPr>
        <p:spPr>
          <a:xfrm>
            <a:off x="810192" y="1727385"/>
            <a:ext cx="483350" cy="63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380;p18"/>
          <p:cNvSpPr txBox="1"/>
          <p:nvPr/>
        </p:nvSpPr>
        <p:spPr>
          <a:xfrm>
            <a:off x="834973" y="2808167"/>
            <a:ext cx="483350" cy="63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380;p18"/>
          <p:cNvSpPr txBox="1"/>
          <p:nvPr/>
        </p:nvSpPr>
        <p:spPr>
          <a:xfrm>
            <a:off x="875507" y="3926299"/>
            <a:ext cx="483350" cy="63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36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1451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"/>
          <p:cNvSpPr/>
          <p:nvPr/>
        </p:nvSpPr>
        <p:spPr>
          <a:xfrm>
            <a:off x="16056826" y="559252"/>
            <a:ext cx="1994262" cy="660431"/>
          </a:xfrm>
          <a:custGeom>
            <a:avLst/>
            <a:gdLst/>
            <a:ahLst/>
            <a:cxnLst/>
            <a:rect l="l" t="t" r="r" b="b"/>
            <a:pathLst>
              <a:path w="1764834" h="580599" extrusionOk="0">
                <a:moveTo>
                  <a:pt x="0" y="0"/>
                </a:moveTo>
                <a:lnTo>
                  <a:pt x="1764834" y="0"/>
                </a:lnTo>
                <a:lnTo>
                  <a:pt x="1764834" y="580600"/>
                </a:lnTo>
                <a:lnTo>
                  <a:pt x="0" y="580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4526" b="-502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48025" y="457200"/>
            <a:ext cx="2029438" cy="8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39" y="1579167"/>
            <a:ext cx="4665823" cy="6620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196996" y="1772749"/>
            <a:ext cx="122891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tserrat" panose="020B0604020202020204" charset="-52"/>
              </a:rPr>
              <a:t>Антипина Дарья </a:t>
            </a:r>
            <a:r>
              <a:rPr lang="ru-RU" sz="2400" b="1" dirty="0" smtClean="0">
                <a:latin typeface="Montserrat" panose="020B0604020202020204" charset="-52"/>
              </a:rPr>
              <a:t>Павловна</a:t>
            </a:r>
          </a:p>
          <a:p>
            <a:r>
              <a:rPr lang="ru-RU" sz="2400" dirty="0" smtClean="0">
                <a:latin typeface="Montserrat" panose="020B0604020202020204" charset="-52"/>
              </a:rPr>
              <a:t>заместитель </a:t>
            </a:r>
            <a:r>
              <a:rPr lang="ru-RU" sz="2400" dirty="0">
                <a:latin typeface="Montserrat" panose="020B0604020202020204" charset="-52"/>
              </a:rPr>
              <a:t>директора Центра индивидуализации учебного процесса</a:t>
            </a:r>
          </a:p>
          <a:p>
            <a:endParaRPr lang="ru-RU" sz="2400" dirty="0">
              <a:latin typeface="Montserrat" panose="020B0604020202020204" charset="-52"/>
            </a:endParaRPr>
          </a:p>
          <a:p>
            <a:r>
              <a:rPr lang="ru-RU" sz="2400" dirty="0" smtClean="0">
                <a:latin typeface="Montserrat" panose="020B0604020202020204" charset="-52"/>
              </a:rPr>
              <a:t>E- mail</a:t>
            </a:r>
            <a:r>
              <a:rPr lang="ru-RU" sz="2400" dirty="0">
                <a:latin typeface="Montserrat" panose="020B0604020202020204" charset="-52"/>
              </a:rPr>
              <a:t>: </a:t>
            </a:r>
            <a:r>
              <a:rPr lang="ru-RU" sz="2400" dirty="0">
                <a:solidFill>
                  <a:srgbClr val="002060"/>
                </a:solidFill>
                <a:latin typeface="Montserrat" panose="020B0604020202020204" charset="-52"/>
              </a:rPr>
              <a:t>Dantipina@fa.ru</a:t>
            </a:r>
          </a:p>
          <a:p>
            <a:r>
              <a:rPr lang="ru-RU" sz="2400" dirty="0">
                <a:latin typeface="Montserrat" panose="020B0604020202020204" charset="-52"/>
              </a:rPr>
              <a:t>Телефон: </a:t>
            </a:r>
            <a:r>
              <a:rPr lang="ru-RU" sz="2400" dirty="0">
                <a:solidFill>
                  <a:srgbClr val="002060"/>
                </a:solidFill>
                <a:latin typeface="Montserrat" panose="020B0604020202020204" charset="-52"/>
              </a:rPr>
              <a:t>8 499 277 28 91, доб. 1299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-1" y="0"/>
            <a:ext cx="11641873" cy="98130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Google Shape;112;p14"/>
          <p:cNvSpPr txBox="1"/>
          <p:nvPr/>
        </p:nvSpPr>
        <p:spPr>
          <a:xfrm>
            <a:off x="638415" y="216816"/>
            <a:ext cx="10412451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9"/>
              </a:lnSpc>
              <a:defRPr/>
            </a:pPr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cs typeface="Jura Medium"/>
                <a:sym typeface="Jura Medium"/>
              </a:rPr>
              <a:t>Куратор – ваш помощник в Институте!</a:t>
            </a:r>
            <a:endParaRPr lang="ru-RU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86402" y="8106077"/>
            <a:ext cx="126319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i="1" dirty="0">
                <a:solidFill>
                  <a:schemeClr val="tx1"/>
                </a:solidFill>
                <a:latin typeface="Montserrat" panose="020B0604020202020204" charset="-52"/>
              </a:rPr>
              <a:t>По техническим вопросам (не работает логин-пароль, не можете зайти в личный кабинет </a:t>
            </a:r>
            <a:endParaRPr lang="ru-RU" sz="1800" i="1" dirty="0" smtClean="0">
              <a:solidFill>
                <a:schemeClr val="tx1"/>
              </a:solidFill>
              <a:latin typeface="Montserrat" panose="020B0604020202020204" charset="-52"/>
            </a:endParaRPr>
          </a:p>
          <a:p>
            <a:r>
              <a:rPr lang="ru-RU" sz="1800" i="1" dirty="0" smtClean="0">
                <a:solidFill>
                  <a:schemeClr val="tx1"/>
                </a:solidFill>
                <a:latin typeface="Montserrat" panose="020B0604020202020204" charset="-52"/>
              </a:rPr>
              <a:t>или </a:t>
            </a:r>
            <a:r>
              <a:rPr lang="ru-RU" sz="1800" i="1" dirty="0">
                <a:solidFill>
                  <a:schemeClr val="tx1"/>
                </a:solidFill>
                <a:latin typeface="Montserrat" panose="020B0604020202020204" charset="-52"/>
              </a:rPr>
              <a:t>в личном кабинете отображается неверная информация и др.) – обращайтесь в службу поддержки </a:t>
            </a:r>
            <a:r>
              <a:rPr lang="ru-RU" sz="1800" i="1" dirty="0">
                <a:solidFill>
                  <a:schemeClr val="accent5">
                    <a:lumMod val="50000"/>
                  </a:schemeClr>
                </a:solidFill>
                <a:latin typeface="Montserrat" panose="020B0604020202020204" charset="-52"/>
              </a:rPr>
              <a:t>2288@fa.ru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01318" y="4594641"/>
            <a:ext cx="114969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750"/>
              </a:spcAft>
              <a:buClrTx/>
            </a:pPr>
            <a:r>
              <a:rPr lang="ru-RU" sz="2000" kern="1200" dirty="0">
                <a:solidFill>
                  <a:schemeClr val="tx1"/>
                </a:solidFill>
                <a:latin typeface="Montserr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000" kern="1200" dirty="0" smtClean="0">
                <a:solidFill>
                  <a:schemeClr val="tx1"/>
                </a:solidFill>
                <a:latin typeface="Montserr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тветит на вопросы о процессе обучения</a:t>
            </a:r>
          </a:p>
          <a:p>
            <a:pPr algn="just">
              <a:lnSpc>
                <a:spcPct val="150000"/>
              </a:lnSpc>
              <a:spcAft>
                <a:spcPts val="750"/>
              </a:spcAft>
              <a:buClrTx/>
            </a:pPr>
            <a:r>
              <a:rPr lang="ru-RU" sz="2000" kern="1200" dirty="0" smtClean="0">
                <a:solidFill>
                  <a:schemeClr val="tx1"/>
                </a:solidFill>
                <a:latin typeface="Montserr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поможет адаптироваться к онлайн-обучению</a:t>
            </a:r>
            <a:endParaRPr lang="ru-RU" sz="2800" kern="1200" dirty="0" smtClean="0">
              <a:solidFill>
                <a:schemeClr val="tx1"/>
              </a:solidFill>
              <a:latin typeface="Montserra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750"/>
              </a:spcAft>
              <a:buClrTx/>
            </a:pPr>
            <a:r>
              <a:rPr lang="ru-RU" sz="2000" kern="1200" dirty="0" smtClean="0">
                <a:solidFill>
                  <a:schemeClr val="tx1"/>
                </a:solidFill>
                <a:latin typeface="Montserr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окажет </a:t>
            </a:r>
            <a:r>
              <a:rPr lang="ru-RU" sz="2000" kern="1200" dirty="0">
                <a:solidFill>
                  <a:schemeClr val="tx1"/>
                </a:solidFill>
                <a:latin typeface="Montserr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содействие в решении вопросов</a:t>
            </a:r>
          </a:p>
          <a:p>
            <a:pPr algn="just">
              <a:lnSpc>
                <a:spcPct val="150000"/>
              </a:lnSpc>
              <a:spcAft>
                <a:spcPts val="750"/>
              </a:spcAft>
              <a:buClrTx/>
            </a:pPr>
            <a:r>
              <a:rPr lang="ru-RU" sz="2000" kern="1200" dirty="0">
                <a:solidFill>
                  <a:schemeClr val="tx1"/>
                </a:solidFill>
                <a:latin typeface="Montserr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поможет выстроить коммуникации в процессе обучения 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486402" y="4919027"/>
            <a:ext cx="5334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497389" y="5468984"/>
            <a:ext cx="5334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497389" y="6031774"/>
            <a:ext cx="5334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497389" y="6578238"/>
            <a:ext cx="5334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355771" y="4252066"/>
            <a:ext cx="1101607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151" y="2843560"/>
            <a:ext cx="2263698" cy="226369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7424928" y="9688390"/>
            <a:ext cx="617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Montserrat" panose="020B0604020202020204" charset="-52"/>
                <a:cs typeface="Times New Roman" panose="02020603050405020304" pitchFamily="18" charset="0"/>
              </a:rPr>
              <a:t>4</a:t>
            </a:r>
            <a:endParaRPr lang="ru-RU" sz="1800" i="1" dirty="0">
              <a:solidFill>
                <a:schemeClr val="bg1">
                  <a:lumMod val="65000"/>
                </a:schemeClr>
              </a:solidFill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225" y="6880303"/>
            <a:ext cx="1087460" cy="16874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1041" y="6941235"/>
            <a:ext cx="707197" cy="3353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12404" y="6732693"/>
            <a:ext cx="111018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" panose="020B0604020202020204" charset="-52"/>
              </a:rPr>
              <a:t>о</a:t>
            </a:r>
            <a:r>
              <a:rPr lang="ru-RU" sz="2000" dirty="0" smtClean="0">
                <a:latin typeface="Montserrat" panose="020B0604020202020204" charset="-52"/>
              </a:rPr>
              <a:t>перативно решит задачи, возникающие </a:t>
            </a:r>
            <a:r>
              <a:rPr lang="ru-RU" sz="2000" dirty="0">
                <a:latin typeface="Montserrat" panose="020B0604020202020204" charset="-52"/>
              </a:rPr>
              <a:t>в связи с академическими трудностями </a:t>
            </a:r>
            <a:r>
              <a:rPr lang="ru-RU" sz="2000" dirty="0" smtClean="0">
                <a:latin typeface="Montserrat" panose="020B0604020202020204" charset="-52"/>
              </a:rPr>
              <a:t>студентов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6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"/>
          <p:cNvSpPr/>
          <p:nvPr/>
        </p:nvSpPr>
        <p:spPr>
          <a:xfrm>
            <a:off x="16056826" y="559252"/>
            <a:ext cx="1994262" cy="660431"/>
          </a:xfrm>
          <a:custGeom>
            <a:avLst/>
            <a:gdLst/>
            <a:ahLst/>
            <a:cxnLst/>
            <a:rect l="l" t="t" r="r" b="b"/>
            <a:pathLst>
              <a:path w="1764834" h="580599" extrusionOk="0">
                <a:moveTo>
                  <a:pt x="0" y="0"/>
                </a:moveTo>
                <a:lnTo>
                  <a:pt x="1764834" y="0"/>
                </a:lnTo>
                <a:lnTo>
                  <a:pt x="1764834" y="580600"/>
                </a:lnTo>
                <a:lnTo>
                  <a:pt x="0" y="580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4526" b="-502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48025" y="457200"/>
            <a:ext cx="2029438" cy="864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562724" y="2257624"/>
            <a:ext cx="16289848" cy="46166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Готовьтесь 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к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занятию / онлайн-встречам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заранее: </a:t>
            </a:r>
            <a:r>
              <a:rPr lang="ru-RU" sz="2400" dirty="0" smtClean="0">
                <a:solidFill>
                  <a:schemeClr val="tx1"/>
                </a:solidFill>
                <a:latin typeface="Montserrat" panose="020B0604020202020204" charset="-52"/>
              </a:rPr>
              <a:t>проверьте </a:t>
            </a:r>
            <a:r>
              <a:rPr lang="ru-RU" sz="2400" dirty="0">
                <a:solidFill>
                  <a:schemeClr val="tx1"/>
                </a:solidFill>
                <a:latin typeface="Montserrat" panose="020B0604020202020204" charset="-52"/>
              </a:rPr>
              <a:t>работу камеры, звук и наушники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73609" y="3420217"/>
            <a:ext cx="16148334" cy="83099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Montserrat" panose="020B0604020202020204" charset="-52"/>
              </a:rPr>
              <a:t>Будьте вежливы </a:t>
            </a:r>
            <a:r>
              <a:rPr lang="ru-RU" sz="2400" dirty="0">
                <a:solidFill>
                  <a:schemeClr val="tx1"/>
                </a:solidFill>
                <a:latin typeface="Montserrat" panose="020B0604020202020204" charset="-52"/>
              </a:rPr>
              <a:t>в общении с преподавателям, куратором, сотрудниками Института и одногруппниками! </a:t>
            </a:r>
            <a:r>
              <a:rPr lang="ru-RU" sz="2400" dirty="0" smtClean="0">
                <a:solidFill>
                  <a:schemeClr val="tx1"/>
                </a:solidFill>
                <a:latin typeface="Montserrat" panose="020B0604020202020204" charset="-52"/>
              </a:rPr>
              <a:t>Выражайте </a:t>
            </a:r>
            <a:r>
              <a:rPr lang="ru-RU" sz="2400" dirty="0">
                <a:solidFill>
                  <a:schemeClr val="tx1"/>
                </a:solidFill>
                <a:latin typeface="Montserrat" panose="020B0604020202020204" charset="-52"/>
              </a:rPr>
              <a:t>свое мнение спокойно, четко, аргументированно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08294" y="4963030"/>
            <a:ext cx="15571391" cy="120032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Семинар – это общение!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Montserrat" panose="020B0604020202020204" charset="-52"/>
              </a:rPr>
              <a:t>Будьте готовы </a:t>
            </a:r>
            <a:r>
              <a:rPr lang="ru-RU" sz="2400" dirty="0">
                <a:solidFill>
                  <a:schemeClr val="tx1"/>
                </a:solidFill>
                <a:latin typeface="Montserrat" panose="020B0604020202020204" charset="-52"/>
              </a:rPr>
              <a:t>ответить на вопросы преподавателя, участвовать в обсуждении темы, представить  заранее подготовленное домашнее задание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19180" y="6907686"/>
            <a:ext cx="15734677" cy="83099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Montserrat" panose="020B0604020202020204" charset="-52"/>
              </a:rPr>
              <a:t>Не </a:t>
            </a:r>
            <a:r>
              <a:rPr lang="ru-RU" sz="2400" dirty="0" smtClean="0">
                <a:solidFill>
                  <a:schemeClr val="tx1"/>
                </a:solidFill>
                <a:latin typeface="Montserrat" panose="020B0604020202020204" charset="-52"/>
              </a:rPr>
              <a:t>забывайте, </a:t>
            </a:r>
            <a:r>
              <a:rPr lang="ru-RU" sz="2400" dirty="0">
                <a:solidFill>
                  <a:schemeClr val="tx1"/>
                </a:solidFill>
                <a:latin typeface="Montserrat" panose="020B0604020202020204" charset="-52"/>
              </a:rPr>
              <a:t>что письмо начинается  с 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обращения к адресату</a:t>
            </a:r>
            <a:r>
              <a:rPr lang="ru-RU" sz="2400" dirty="0">
                <a:solidFill>
                  <a:schemeClr val="tx1"/>
                </a:solidFill>
                <a:latin typeface="Montserrat" panose="020B0604020202020204" charset="-52"/>
              </a:rPr>
              <a:t>, его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приветствия</a:t>
            </a:r>
            <a:r>
              <a:rPr lang="ru-RU" sz="2400" dirty="0">
                <a:solidFill>
                  <a:schemeClr val="tx1"/>
                </a:solidFill>
                <a:latin typeface="Montserrat" panose="020B0604020202020204" charset="-52"/>
              </a:rPr>
              <a:t>, а в конце нужно указать  ФИО и группу!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30065" y="8451279"/>
            <a:ext cx="14983564" cy="83099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Помните: </a:t>
            </a:r>
            <a:r>
              <a:rPr lang="ru-RU" sz="2400" dirty="0">
                <a:solidFill>
                  <a:schemeClr val="tx1"/>
                </a:solidFill>
                <a:latin typeface="Montserrat" panose="020B0604020202020204" charset="-52"/>
              </a:rPr>
              <a:t>со всеми возникающими вопросами в первую очередь обращаемся к  куратору, он поможет!</a:t>
            </a:r>
          </a:p>
        </p:txBody>
      </p:sp>
      <p:sp>
        <p:nvSpPr>
          <p:cNvPr id="16" name="Пятиугольник 15"/>
          <p:cNvSpPr/>
          <p:nvPr/>
        </p:nvSpPr>
        <p:spPr>
          <a:xfrm>
            <a:off x="-1" y="0"/>
            <a:ext cx="11641873" cy="98130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Google Shape;112;p14"/>
          <p:cNvSpPr txBox="1"/>
          <p:nvPr/>
        </p:nvSpPr>
        <p:spPr>
          <a:xfrm>
            <a:off x="638415" y="216816"/>
            <a:ext cx="10412451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9"/>
              </a:lnSpc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sym typeface="Jura Medium"/>
              </a:rPr>
              <a:t>Наш этикет</a:t>
            </a:r>
            <a:endParaRPr lang="ru-RU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81001" y="2220686"/>
            <a:ext cx="979714" cy="47897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Google Shape;112;p14"/>
          <p:cNvSpPr txBox="1"/>
          <p:nvPr/>
        </p:nvSpPr>
        <p:spPr>
          <a:xfrm>
            <a:off x="583988" y="2176244"/>
            <a:ext cx="60255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9"/>
              </a:lnSpc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sym typeface="Jura Medium"/>
              </a:rPr>
              <a:t>1</a:t>
            </a:r>
            <a:endParaRPr lang="ru-RU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46315" y="3516086"/>
            <a:ext cx="979714" cy="47897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Google Shape;112;p14"/>
          <p:cNvSpPr txBox="1"/>
          <p:nvPr/>
        </p:nvSpPr>
        <p:spPr>
          <a:xfrm>
            <a:off x="649302" y="3471644"/>
            <a:ext cx="60255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9"/>
              </a:lnSpc>
              <a:defRPr/>
            </a:pPr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sym typeface="Jura Medium"/>
              </a:rPr>
              <a:t>2</a:t>
            </a:r>
            <a:endParaRPr lang="ru-RU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6315" y="5236029"/>
            <a:ext cx="979714" cy="47897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Google Shape;112;p14"/>
          <p:cNvSpPr txBox="1"/>
          <p:nvPr/>
        </p:nvSpPr>
        <p:spPr>
          <a:xfrm>
            <a:off x="649302" y="5191587"/>
            <a:ext cx="60255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9"/>
              </a:lnSpc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sym typeface="Jura Medium"/>
              </a:rPr>
              <a:t>3</a:t>
            </a:r>
            <a:endParaRPr lang="ru-RU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24544" y="7021286"/>
            <a:ext cx="979714" cy="47897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Google Shape;112;p14"/>
          <p:cNvSpPr txBox="1"/>
          <p:nvPr/>
        </p:nvSpPr>
        <p:spPr>
          <a:xfrm>
            <a:off x="627531" y="6976844"/>
            <a:ext cx="60255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9"/>
              </a:lnSpc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sym typeface="Jura Medium"/>
              </a:rPr>
              <a:t>4</a:t>
            </a:r>
            <a:endParaRPr lang="ru-RU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24544" y="8632371"/>
            <a:ext cx="979714" cy="47897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Google Shape;112;p14"/>
          <p:cNvSpPr txBox="1"/>
          <p:nvPr/>
        </p:nvSpPr>
        <p:spPr>
          <a:xfrm>
            <a:off x="627531" y="8587929"/>
            <a:ext cx="60255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9"/>
              </a:lnSpc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sym typeface="Jura Medium"/>
              </a:rPr>
              <a:t>5</a:t>
            </a:r>
            <a:endParaRPr lang="ru-RU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13657" y="3091543"/>
            <a:ext cx="163176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35429" y="4561115"/>
            <a:ext cx="163176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24543" y="6531429"/>
            <a:ext cx="163176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24543" y="8131629"/>
            <a:ext cx="163176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166" y="6924907"/>
            <a:ext cx="913667" cy="2456358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17424928" y="9688390"/>
            <a:ext cx="617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Montserrat" panose="020B0604020202020204" charset="-52"/>
                <a:cs typeface="Times New Roman" panose="02020603050405020304" pitchFamily="18" charset="0"/>
              </a:rPr>
              <a:t>5</a:t>
            </a:r>
            <a:endParaRPr lang="ru-RU" sz="1800" i="1" dirty="0">
              <a:solidFill>
                <a:schemeClr val="bg1">
                  <a:lumMod val="65000"/>
                </a:schemeClr>
              </a:solidFill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28" name="Freeform 3"/>
          <p:cNvSpPr/>
          <p:nvPr/>
        </p:nvSpPr>
        <p:spPr>
          <a:xfrm rot="-5400000">
            <a:off x="16660836" y="4310860"/>
            <a:ext cx="2164305" cy="1090023"/>
          </a:xfrm>
          <a:custGeom>
            <a:avLst/>
            <a:gdLst/>
            <a:ahLst/>
            <a:cxnLst/>
            <a:rect l="l" t="t" r="r" b="b"/>
            <a:pathLst>
              <a:path w="2988478" h="1505106">
                <a:moveTo>
                  <a:pt x="0" y="0"/>
                </a:moveTo>
                <a:lnTo>
                  <a:pt x="2988478" y="0"/>
                </a:lnTo>
                <a:lnTo>
                  <a:pt x="2988478" y="1505106"/>
                </a:lnTo>
                <a:lnTo>
                  <a:pt x="0" y="15051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42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"/>
          <p:cNvSpPr/>
          <p:nvPr/>
        </p:nvSpPr>
        <p:spPr>
          <a:xfrm>
            <a:off x="16056826" y="559252"/>
            <a:ext cx="1994262" cy="660431"/>
          </a:xfrm>
          <a:custGeom>
            <a:avLst/>
            <a:gdLst/>
            <a:ahLst/>
            <a:cxnLst/>
            <a:rect l="l" t="t" r="r" b="b"/>
            <a:pathLst>
              <a:path w="1764834" h="580599" extrusionOk="0">
                <a:moveTo>
                  <a:pt x="0" y="0"/>
                </a:moveTo>
                <a:lnTo>
                  <a:pt x="1764834" y="0"/>
                </a:lnTo>
                <a:lnTo>
                  <a:pt x="1764834" y="580600"/>
                </a:lnTo>
                <a:lnTo>
                  <a:pt x="0" y="580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4526" b="-502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48025" y="457200"/>
            <a:ext cx="2029438" cy="86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218;p16"/>
          <p:cNvSpPr/>
          <p:nvPr/>
        </p:nvSpPr>
        <p:spPr>
          <a:xfrm>
            <a:off x="9682941" y="2875496"/>
            <a:ext cx="7154699" cy="366826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oogle Shape;379;p18"/>
          <p:cNvGrpSpPr/>
          <p:nvPr/>
        </p:nvGrpSpPr>
        <p:grpSpPr>
          <a:xfrm>
            <a:off x="602427" y="1646650"/>
            <a:ext cx="9953558" cy="6602136"/>
            <a:chOff x="854407" y="-21724"/>
            <a:chExt cx="13271410" cy="8802847"/>
          </a:xfrm>
        </p:grpSpPr>
        <p:sp>
          <p:nvSpPr>
            <p:cNvPr id="26" name="Google Shape;380;p18"/>
            <p:cNvSpPr txBox="1"/>
            <p:nvPr/>
          </p:nvSpPr>
          <p:spPr>
            <a:xfrm>
              <a:off x="1487967" y="-21724"/>
              <a:ext cx="12456600" cy="572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25" dirty="0" smtClea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Личны</a:t>
              </a:r>
              <a:r>
                <a:rPr lang="ru-RU" sz="2425" dirty="0" smtClean="0">
                  <a:latin typeface="Montserrat"/>
                  <a:ea typeface="Montserrat"/>
                  <a:cs typeface="Montserrat"/>
                  <a:sym typeface="Montserrat"/>
                </a:rPr>
                <a:t>й кабинет студента на </a:t>
              </a:r>
              <a:r>
                <a:rPr lang="en-US" sz="2425" dirty="0" smtClean="0">
                  <a:latin typeface="Montserrat"/>
                  <a:ea typeface="Montserrat"/>
                  <a:cs typeface="Montserrat"/>
                  <a:sym typeface="Montserrat"/>
                </a:rPr>
                <a:t>org.fa.ru</a:t>
              </a:r>
              <a:endParaRPr sz="2425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8" name="Google Shape;382;p18"/>
            <p:cNvCxnSpPr/>
            <p:nvPr/>
          </p:nvCxnSpPr>
          <p:spPr>
            <a:xfrm rot="10800000">
              <a:off x="1088319" y="28557"/>
              <a:ext cx="0" cy="8656200"/>
            </a:xfrm>
            <a:prstGeom prst="straightConnector1">
              <a:avLst/>
            </a:prstGeom>
            <a:noFill/>
            <a:ln w="50800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59" name="Google Shape;384;p18"/>
            <p:cNvSpPr/>
            <p:nvPr/>
          </p:nvSpPr>
          <p:spPr>
            <a:xfrm>
              <a:off x="875822" y="28437"/>
              <a:ext cx="425013" cy="425013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387;p18"/>
            <p:cNvSpPr/>
            <p:nvPr/>
          </p:nvSpPr>
          <p:spPr>
            <a:xfrm>
              <a:off x="871471" y="1902153"/>
              <a:ext cx="425012" cy="425013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390;p18"/>
            <p:cNvSpPr/>
            <p:nvPr/>
          </p:nvSpPr>
          <p:spPr>
            <a:xfrm>
              <a:off x="854407" y="3739949"/>
              <a:ext cx="425013" cy="425013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393;p18"/>
            <p:cNvSpPr/>
            <p:nvPr/>
          </p:nvSpPr>
          <p:spPr>
            <a:xfrm>
              <a:off x="912594" y="6060059"/>
              <a:ext cx="425012" cy="425015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399;p18"/>
            <p:cNvSpPr/>
            <p:nvPr/>
          </p:nvSpPr>
          <p:spPr>
            <a:xfrm>
              <a:off x="872723" y="8356110"/>
              <a:ext cx="425013" cy="425013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405;p18"/>
            <p:cNvSpPr txBox="1"/>
            <p:nvPr/>
          </p:nvSpPr>
          <p:spPr>
            <a:xfrm>
              <a:off x="1669217" y="1403353"/>
              <a:ext cx="12456600" cy="5888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04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953295" y="2996010"/>
            <a:ext cx="7584127" cy="4662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30" dirty="0">
                <a:latin typeface="Montserrat" panose="020B0604020202020204" charset="-52"/>
              </a:rPr>
              <a:t>Личный кабинет в LMS Moodle </a:t>
            </a:r>
            <a:r>
              <a:rPr lang="ru-RU" sz="2430" dirty="0" smtClean="0">
                <a:latin typeface="Montserrat" panose="020B0604020202020204" charset="-52"/>
              </a:rPr>
              <a:t> </a:t>
            </a:r>
            <a:r>
              <a:rPr lang="ru-RU" sz="2430" dirty="0">
                <a:latin typeface="Montserrat" panose="020B0604020202020204" charset="-52"/>
              </a:rPr>
              <a:t>(campus.fa.ru)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07325" y="4376198"/>
            <a:ext cx="7396577" cy="4662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30" dirty="0">
                <a:latin typeface="Montserrat" panose="020B0604020202020204" charset="-52"/>
              </a:rPr>
              <a:t>Сайт расписания учебных занятий (ruz.fa.ru)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09578" y="6134227"/>
            <a:ext cx="6253635" cy="4662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ru-RU" sz="2430" kern="1200" dirty="0">
                <a:solidFill>
                  <a:prstClr val="black"/>
                </a:solidFill>
                <a:latin typeface="Montserr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VK WorkMail</a:t>
            </a:r>
            <a:r>
              <a:rPr lang="en-US" sz="2430" kern="1200" dirty="0">
                <a:solidFill>
                  <a:prstClr val="black"/>
                </a:solidFill>
                <a:latin typeface="Montserr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30" kern="1200" dirty="0">
                <a:solidFill>
                  <a:prstClr val="black"/>
                </a:solidFill>
                <a:latin typeface="Montserrat" panose="020B0604020202020204" charset="-52"/>
                <a:ea typeface="+mn-ea"/>
                <a:cs typeface="Times New Roman" panose="02020603050405020304" pitchFamily="18" charset="0"/>
              </a:rPr>
              <a:t>-</a:t>
            </a:r>
            <a:r>
              <a:rPr lang="en-US" sz="2430" kern="1200" dirty="0">
                <a:solidFill>
                  <a:prstClr val="black"/>
                </a:solidFill>
                <a:latin typeface="Montserrat" panose="020B0604020202020204" charset="-52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30" kern="1200" dirty="0" smtClean="0">
                <a:solidFill>
                  <a:prstClr val="black"/>
                </a:solidFill>
                <a:latin typeface="Montserrat" panose="020B0604020202020204" charset="-52"/>
                <a:ea typeface="+mn-ea"/>
                <a:cs typeface="Times New Roman" panose="02020603050405020304" pitchFamily="18" charset="0"/>
              </a:rPr>
              <a:t>корпоративная </a:t>
            </a:r>
            <a:r>
              <a:rPr lang="ru-RU" sz="2430" kern="1200" dirty="0">
                <a:solidFill>
                  <a:prstClr val="black"/>
                </a:solidFill>
                <a:latin typeface="Montserrat" panose="020B0604020202020204" charset="-52"/>
                <a:ea typeface="+mn-ea"/>
                <a:cs typeface="Times New Roman" panose="02020603050405020304" pitchFamily="18" charset="0"/>
              </a:rPr>
              <a:t>почта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92441" y="7482316"/>
            <a:ext cx="7712044" cy="121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30" dirty="0" smtClean="0">
                <a:latin typeface="Montserrat" panose="020B0604020202020204" charset="-52"/>
              </a:rPr>
              <a:t>МТС ЛИНК-платформа </a:t>
            </a:r>
            <a:r>
              <a:rPr lang="ru-RU" sz="2430" dirty="0">
                <a:latin typeface="Montserrat" panose="020B0604020202020204" charset="-52"/>
              </a:rPr>
              <a:t>для проведения вебинаров (вход по SSO) ввести свою учётную запись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028559" y="5443781"/>
            <a:ext cx="6600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ru-RU" sz="2000" b="1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Times New Roman" panose="02020603050405020304" pitchFamily="18" charset="0"/>
              </a:rPr>
              <a:t>!!! Универсальный вход во все информационные системы Университета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16112" y="3248938"/>
            <a:ext cx="7349970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30" dirty="0">
                <a:latin typeface="Montserrat" panose="020B0604020202020204" charset="-52"/>
              </a:rPr>
              <a:t>Учетная запись на org.fa.ru: </a:t>
            </a:r>
            <a:r>
              <a:rPr lang="ru-RU" sz="2430" dirty="0" smtClean="0">
                <a:latin typeface="Montserrat" panose="020B0604020202020204" charset="-52"/>
              </a:rPr>
              <a:t>221234</a:t>
            </a:r>
            <a:endParaRPr lang="ru-RU" sz="2430" dirty="0">
              <a:latin typeface="Montserrat" panose="020B0604020202020204" charset="-52"/>
            </a:endParaRPr>
          </a:p>
          <a:p>
            <a:r>
              <a:rPr lang="ru-RU" sz="2430" dirty="0">
                <a:latin typeface="Montserrat" panose="020B0604020202020204" charset="-52"/>
              </a:rPr>
              <a:t>Корпоративная почта: 221234@edu.fa.ru</a:t>
            </a:r>
          </a:p>
          <a:p>
            <a:r>
              <a:rPr lang="ru-RU" sz="2430" dirty="0">
                <a:latin typeface="Montserrat" panose="020B0604020202020204" charset="-52"/>
              </a:rPr>
              <a:t>Пароль OkJo23456</a:t>
            </a:r>
          </a:p>
          <a:p>
            <a:r>
              <a:rPr lang="ru-RU" sz="2430" dirty="0">
                <a:latin typeface="Montserrat" panose="020B0604020202020204" charset="-52"/>
              </a:rPr>
              <a:t>Логин и начальный пароль </a:t>
            </a:r>
            <a:r>
              <a:rPr lang="ru-RU" sz="2430" dirty="0" smtClean="0">
                <a:latin typeface="Montserrat" panose="020B0604020202020204" charset="-52"/>
              </a:rPr>
              <a:t>будут высланы </a:t>
            </a:r>
            <a:endParaRPr lang="ru-RU" sz="2430" dirty="0">
              <a:latin typeface="Montserrat" panose="020B0604020202020204" charset="-52"/>
            </a:endParaRPr>
          </a:p>
          <a:p>
            <a:r>
              <a:rPr lang="ru-RU" sz="2430" dirty="0">
                <a:latin typeface="Montserrat" panose="020B0604020202020204" charset="-52"/>
              </a:rPr>
              <a:t>на </a:t>
            </a:r>
            <a:r>
              <a:rPr lang="ru-RU" sz="243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личный </a:t>
            </a:r>
            <a:r>
              <a:rPr lang="ru-RU" sz="243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e- mail </a:t>
            </a:r>
            <a:r>
              <a:rPr lang="ru-RU" sz="2430" dirty="0" smtClean="0">
                <a:latin typeface="Montserrat" panose="020B0604020202020204" charset="-52"/>
              </a:rPr>
              <a:t>до </a:t>
            </a:r>
            <a:r>
              <a:rPr lang="ru-RU" sz="2430" dirty="0">
                <a:latin typeface="Montserrat" panose="020B0604020202020204" charset="-52"/>
              </a:rPr>
              <a:t>начала обучения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272556" y="7167495"/>
            <a:ext cx="712281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FF0000"/>
                </a:solidFill>
                <a:latin typeface="Montserrat" panose="020B0604020202020204" charset="-52"/>
              </a:rPr>
              <a:t>ВНИМАНИЕ!!! </a:t>
            </a:r>
            <a:endParaRPr lang="ru-RU" sz="1800" dirty="0" smtClean="0">
              <a:solidFill>
                <a:srgbClr val="FF0000"/>
              </a:solidFill>
              <a:latin typeface="Montserrat" panose="020B0604020202020204" charset="-52"/>
            </a:endParaRPr>
          </a:p>
          <a:p>
            <a:r>
              <a:rPr lang="ru-RU" sz="1800" dirty="0" smtClean="0">
                <a:latin typeface="Montserrat" panose="020B0604020202020204" charset="-52"/>
              </a:rPr>
              <a:t>Записи </a:t>
            </a:r>
            <a:r>
              <a:rPr lang="ru-RU" sz="1800" dirty="0">
                <a:latin typeface="Montserrat" panose="020B0604020202020204" charset="-52"/>
              </a:rPr>
              <a:t>вебинаров будут доступны в электронно-учебных курсах (ЭУК) на campus.fa.ru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162" y="7001415"/>
            <a:ext cx="475529" cy="1066892"/>
          </a:xfrm>
          <a:prstGeom prst="rect">
            <a:avLst/>
          </a:prstGeom>
        </p:spPr>
      </p:pic>
      <p:sp>
        <p:nvSpPr>
          <p:cNvPr id="27" name="Пятиугольник 26"/>
          <p:cNvSpPr/>
          <p:nvPr/>
        </p:nvSpPr>
        <p:spPr>
          <a:xfrm>
            <a:off x="-1" y="0"/>
            <a:ext cx="11641873" cy="98130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Google Shape;112;p14"/>
          <p:cNvSpPr txBox="1"/>
          <p:nvPr/>
        </p:nvSpPr>
        <p:spPr>
          <a:xfrm>
            <a:off x="638415" y="216816"/>
            <a:ext cx="10412451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9"/>
              </a:lnSpc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sym typeface="Jura Medium"/>
              </a:rPr>
              <a:t>Важная информация для студента</a:t>
            </a:r>
            <a:endParaRPr lang="ru-RU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166" y="6924907"/>
            <a:ext cx="913667" cy="2456358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7424928" y="9688390"/>
            <a:ext cx="617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Montserrat" panose="020B0604020202020204" charset="-52"/>
                <a:cs typeface="Times New Roman" panose="02020603050405020304" pitchFamily="18" charset="0"/>
              </a:rPr>
              <a:t>6</a:t>
            </a:r>
            <a:endParaRPr lang="ru-RU" sz="1800" i="1" dirty="0">
              <a:solidFill>
                <a:schemeClr val="bg1">
                  <a:lumMod val="65000"/>
                </a:schemeClr>
              </a:solidFill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34" name="Freeform 3"/>
          <p:cNvSpPr/>
          <p:nvPr/>
        </p:nvSpPr>
        <p:spPr>
          <a:xfrm rot="-5400000">
            <a:off x="16660836" y="4310860"/>
            <a:ext cx="2164305" cy="1090023"/>
          </a:xfrm>
          <a:custGeom>
            <a:avLst/>
            <a:gdLst/>
            <a:ahLst/>
            <a:cxnLst/>
            <a:rect l="l" t="t" r="r" b="b"/>
            <a:pathLst>
              <a:path w="2988478" h="1505106">
                <a:moveTo>
                  <a:pt x="0" y="0"/>
                </a:moveTo>
                <a:lnTo>
                  <a:pt x="2988478" y="0"/>
                </a:lnTo>
                <a:lnTo>
                  <a:pt x="2988478" y="1505106"/>
                </a:lnTo>
                <a:lnTo>
                  <a:pt x="0" y="1505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5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5" name="Freeform 3"/>
          <p:cNvSpPr/>
          <p:nvPr/>
        </p:nvSpPr>
        <p:spPr>
          <a:xfrm>
            <a:off x="7858807" y="9196977"/>
            <a:ext cx="2164305" cy="1090023"/>
          </a:xfrm>
          <a:custGeom>
            <a:avLst/>
            <a:gdLst/>
            <a:ahLst/>
            <a:cxnLst/>
            <a:rect l="l" t="t" r="r" b="b"/>
            <a:pathLst>
              <a:path w="2988478" h="1505106">
                <a:moveTo>
                  <a:pt x="0" y="0"/>
                </a:moveTo>
                <a:lnTo>
                  <a:pt x="2988478" y="0"/>
                </a:lnTo>
                <a:lnTo>
                  <a:pt x="2988478" y="1505106"/>
                </a:lnTo>
                <a:lnTo>
                  <a:pt x="0" y="1505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5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359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"/>
          <p:cNvSpPr/>
          <p:nvPr/>
        </p:nvSpPr>
        <p:spPr>
          <a:xfrm>
            <a:off x="16056826" y="559252"/>
            <a:ext cx="1994262" cy="660431"/>
          </a:xfrm>
          <a:custGeom>
            <a:avLst/>
            <a:gdLst/>
            <a:ahLst/>
            <a:cxnLst/>
            <a:rect l="l" t="t" r="r" b="b"/>
            <a:pathLst>
              <a:path w="1764834" h="580599" extrusionOk="0">
                <a:moveTo>
                  <a:pt x="0" y="0"/>
                </a:moveTo>
                <a:lnTo>
                  <a:pt x="1764834" y="0"/>
                </a:lnTo>
                <a:lnTo>
                  <a:pt x="1764834" y="580600"/>
                </a:lnTo>
                <a:lnTo>
                  <a:pt x="0" y="580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4526" b="-502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48025" y="457200"/>
            <a:ext cx="2029438" cy="86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95097" y="1299975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VK WorkMail</a:t>
            </a:r>
          </a:p>
          <a:p>
            <a:r>
              <a:rPr lang="ru-RU" sz="2400" dirty="0">
                <a:solidFill>
                  <a:schemeClr val="tx1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Как зайти на корпоративную почту?</a:t>
            </a:r>
          </a:p>
        </p:txBody>
      </p:sp>
      <p:grpSp>
        <p:nvGrpSpPr>
          <p:cNvPr id="30" name="Google Shape;379;p18"/>
          <p:cNvGrpSpPr/>
          <p:nvPr/>
        </p:nvGrpSpPr>
        <p:grpSpPr>
          <a:xfrm rot="10800000">
            <a:off x="7327681" y="2387188"/>
            <a:ext cx="8502202" cy="5930285"/>
            <a:chOff x="872912" y="28557"/>
            <a:chExt cx="13252905" cy="8851464"/>
          </a:xfrm>
        </p:grpSpPr>
        <p:cxnSp>
          <p:nvCxnSpPr>
            <p:cNvPr id="33" name="Google Shape;382;p18"/>
            <p:cNvCxnSpPr/>
            <p:nvPr/>
          </p:nvCxnSpPr>
          <p:spPr>
            <a:xfrm rot="10800000">
              <a:off x="1088319" y="28557"/>
              <a:ext cx="0" cy="8656200"/>
            </a:xfrm>
            <a:prstGeom prst="straightConnector1">
              <a:avLst/>
            </a:prstGeom>
            <a:noFill/>
            <a:ln w="50800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35" name="Google Shape;387;p18"/>
            <p:cNvSpPr/>
            <p:nvPr/>
          </p:nvSpPr>
          <p:spPr>
            <a:xfrm>
              <a:off x="952548" y="4492363"/>
              <a:ext cx="425012" cy="425013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92D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390;p18"/>
            <p:cNvSpPr/>
            <p:nvPr/>
          </p:nvSpPr>
          <p:spPr>
            <a:xfrm>
              <a:off x="884639" y="6703719"/>
              <a:ext cx="425013" cy="425013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92D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5;p18"/>
            <p:cNvSpPr txBox="1"/>
            <p:nvPr/>
          </p:nvSpPr>
          <p:spPr>
            <a:xfrm>
              <a:off x="1669217" y="1403353"/>
              <a:ext cx="12456600" cy="5888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04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410;p18"/>
            <p:cNvSpPr/>
            <p:nvPr/>
          </p:nvSpPr>
          <p:spPr>
            <a:xfrm>
              <a:off x="872912" y="8455008"/>
              <a:ext cx="425013" cy="425013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92D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4090490" y="2323103"/>
            <a:ext cx="1447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Montserrat" panose="020B0604020202020204" charset="-52"/>
              </a:rPr>
              <a:t>FA.RU</a:t>
            </a:r>
          </a:p>
        </p:txBody>
      </p:sp>
      <p:sp>
        <p:nvSpPr>
          <p:cNvPr id="11" name="Выгнутая влево стрелка 10"/>
          <p:cNvSpPr/>
          <p:nvPr/>
        </p:nvSpPr>
        <p:spPr>
          <a:xfrm rot="2229945">
            <a:off x="12959293" y="2205578"/>
            <a:ext cx="671322" cy="127807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020168" y="3388381"/>
            <a:ext cx="2601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Montserrat" panose="020B0604020202020204" charset="-52"/>
              </a:rPr>
              <a:t>Web-</a:t>
            </a:r>
            <a:r>
              <a:rPr lang="ru-RU" sz="3200" dirty="0">
                <a:latin typeface="Montserrat" panose="020B0604020202020204" charset="-52"/>
              </a:rPr>
              <a:t>Почта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8078">
            <a:off x="11288900" y="3649755"/>
            <a:ext cx="1571149" cy="159775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3010076" y="4268436"/>
            <a:ext cx="29328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" panose="020B0604020202020204" charset="-52"/>
              </a:rPr>
              <a:t>Почта: 236748@edu.fa.ru (ПРИМЕР )</a:t>
            </a:r>
          </a:p>
          <a:p>
            <a:r>
              <a:rPr lang="ru-RU" sz="2000" dirty="0">
                <a:latin typeface="Montserrat" panose="020B0604020202020204" charset="-52"/>
              </a:rPr>
              <a:t>Учетная запись: 236748 Пароль OkJo23456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08823" y="9102462"/>
            <a:ext cx="15806833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latin typeface="Montserrat" panose="020B0604020202020204" charset="-52"/>
              </a:rPr>
              <a:t>ВНИМАНИЕ! </a:t>
            </a:r>
            <a:r>
              <a:rPr lang="ru-RU" sz="1800" i="1" dirty="0">
                <a:latin typeface="Montserrat" panose="020B0604020202020204" charset="-52"/>
              </a:rPr>
              <a:t>В соответствии с распоряжением ректора, для решения вопросов об обучении необходимо использовать ТОЛЬКО корпоративную </a:t>
            </a:r>
            <a:r>
              <a:rPr lang="ru-RU" sz="1800" i="1" dirty="0" smtClean="0">
                <a:latin typeface="Montserrat" panose="020B0604020202020204" charset="-52"/>
              </a:rPr>
              <a:t>почту. При </a:t>
            </a:r>
            <a:r>
              <a:rPr lang="ru-RU" sz="1800" i="1" dirty="0">
                <a:latin typeface="Montserrat" panose="020B0604020202020204" charset="-52"/>
              </a:rPr>
              <a:t>направлении письма куратору обязательно указывать ФИО и группу.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t="7618" r="4207" b="8800"/>
          <a:stretch/>
        </p:blipFill>
        <p:spPr>
          <a:xfrm>
            <a:off x="422469" y="2535205"/>
            <a:ext cx="9799215" cy="59100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79680" y="6466114"/>
            <a:ext cx="1838661" cy="1838661"/>
          </a:xfrm>
          <a:prstGeom prst="rect">
            <a:avLst/>
          </a:prstGeom>
        </p:spPr>
      </p:pic>
      <p:sp>
        <p:nvSpPr>
          <p:cNvPr id="21" name="Пятиугольник 20"/>
          <p:cNvSpPr/>
          <p:nvPr/>
        </p:nvSpPr>
        <p:spPr>
          <a:xfrm>
            <a:off x="-1" y="0"/>
            <a:ext cx="11641873" cy="98130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Google Shape;112;p14"/>
          <p:cNvSpPr txBox="1"/>
          <p:nvPr/>
        </p:nvSpPr>
        <p:spPr>
          <a:xfrm>
            <a:off x="638415" y="216816"/>
            <a:ext cx="10412451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9"/>
              </a:lnSpc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sym typeface="Jura Medium"/>
              </a:rPr>
              <a:t>Корпоративная почта</a:t>
            </a:r>
            <a:endParaRPr lang="ru-RU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151" y="2843560"/>
            <a:ext cx="2263698" cy="22636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166" y="6924907"/>
            <a:ext cx="913667" cy="245635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7424928" y="9688390"/>
            <a:ext cx="617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Montserrat" panose="020B0604020202020204" charset="-52"/>
                <a:cs typeface="Times New Roman" panose="02020603050405020304" pitchFamily="18" charset="0"/>
              </a:rPr>
              <a:t>7</a:t>
            </a:r>
            <a:endParaRPr lang="ru-RU" sz="1800" i="1" dirty="0">
              <a:solidFill>
                <a:schemeClr val="bg1">
                  <a:lumMod val="65000"/>
                </a:schemeClr>
              </a:solidFill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71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79864" y="2475570"/>
            <a:ext cx="1271239" cy="127123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3" name="Google Shape;373;p18"/>
          <p:cNvSpPr/>
          <p:nvPr/>
        </p:nvSpPr>
        <p:spPr>
          <a:xfrm>
            <a:off x="9618852" y="4270917"/>
            <a:ext cx="6672078" cy="5676634"/>
          </a:xfrm>
          <a:custGeom>
            <a:avLst/>
            <a:gdLst/>
            <a:ahLst/>
            <a:cxnLst/>
            <a:rect l="l" t="t" r="r" b="b"/>
            <a:pathLst>
              <a:path w="7092260" h="6223555" extrusionOk="0">
                <a:moveTo>
                  <a:pt x="0" y="0"/>
                </a:moveTo>
                <a:lnTo>
                  <a:pt x="7092260" y="0"/>
                </a:lnTo>
                <a:lnTo>
                  <a:pt x="7092260" y="6223556"/>
                </a:lnTo>
                <a:lnTo>
                  <a:pt x="0" y="62235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8"/>
          <p:cNvSpPr txBox="1"/>
          <p:nvPr/>
        </p:nvSpPr>
        <p:spPr>
          <a:xfrm>
            <a:off x="3247244" y="9333078"/>
            <a:ext cx="3783325" cy="555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70" dirty="0">
                <a:solidFill>
                  <a:schemeClr val="tx1"/>
                </a:solidFill>
                <a:latin typeface="Montserrat" panose="00000500000000000000" pitchFamily="2" charset="0"/>
                <a:sym typeface="Arial"/>
              </a:rPr>
              <a:t>на современной образовательной платформе </a:t>
            </a:r>
            <a:endParaRPr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375" name="Google Shape;375;p18"/>
          <p:cNvSpPr txBox="1"/>
          <p:nvPr/>
        </p:nvSpPr>
        <p:spPr>
          <a:xfrm>
            <a:off x="3098402" y="8799330"/>
            <a:ext cx="4119109" cy="50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99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ВИРТУАЛЬНЫЙ КАМПУС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76" name="Google Shape;376;p18"/>
          <p:cNvSpPr/>
          <p:nvPr/>
        </p:nvSpPr>
        <p:spPr>
          <a:xfrm>
            <a:off x="492004" y="9040301"/>
            <a:ext cx="2489296" cy="669691"/>
          </a:xfrm>
          <a:custGeom>
            <a:avLst/>
            <a:gdLst/>
            <a:ahLst/>
            <a:cxnLst/>
            <a:rect l="l" t="t" r="r" b="b"/>
            <a:pathLst>
              <a:path w="2489296" h="669691" extrusionOk="0">
                <a:moveTo>
                  <a:pt x="0" y="0"/>
                </a:moveTo>
                <a:lnTo>
                  <a:pt x="2489296" y="0"/>
                </a:lnTo>
                <a:lnTo>
                  <a:pt x="2489296" y="669691"/>
                </a:lnTo>
                <a:lnTo>
                  <a:pt x="0" y="669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64095" b="-6821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8"/>
          <p:cNvSpPr/>
          <p:nvPr/>
        </p:nvSpPr>
        <p:spPr>
          <a:xfrm>
            <a:off x="16056826" y="559252"/>
            <a:ext cx="1994262" cy="660431"/>
          </a:xfrm>
          <a:custGeom>
            <a:avLst/>
            <a:gdLst/>
            <a:ahLst/>
            <a:cxnLst/>
            <a:rect l="l" t="t" r="r" b="b"/>
            <a:pathLst>
              <a:path w="1764834" h="580599" extrusionOk="0">
                <a:moveTo>
                  <a:pt x="0" y="0"/>
                </a:moveTo>
                <a:lnTo>
                  <a:pt x="1764834" y="0"/>
                </a:lnTo>
                <a:lnTo>
                  <a:pt x="1764834" y="580600"/>
                </a:lnTo>
                <a:lnTo>
                  <a:pt x="0" y="580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64526" b="-502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48025" y="457200"/>
            <a:ext cx="2029438" cy="8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585" y="2746228"/>
            <a:ext cx="858141" cy="760466"/>
          </a:xfrm>
          <a:prstGeom prst="rect">
            <a:avLst/>
          </a:prstGeom>
        </p:spPr>
      </p:pic>
      <p:sp>
        <p:nvSpPr>
          <p:cNvPr id="40" name="Google Shape;372;p18"/>
          <p:cNvSpPr txBox="1"/>
          <p:nvPr/>
        </p:nvSpPr>
        <p:spPr>
          <a:xfrm>
            <a:off x="640204" y="5357625"/>
            <a:ext cx="675305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Montserrat" panose="00000500000000000000" pitchFamily="2" charset="0"/>
                <a:ea typeface="Jura Medium"/>
                <a:sym typeface="Jura Medium"/>
              </a:rPr>
              <a:t>Доступные образовательные ресурсы:</a:t>
            </a:r>
            <a:endParaRPr sz="2400" b="1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3746" y="5903790"/>
            <a:ext cx="8814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Montserrat" panose="020B0604020202020204" charset="-52"/>
              </a:rPr>
              <a:t>- </a:t>
            </a:r>
            <a:r>
              <a:rPr lang="ru-RU" sz="2000" dirty="0" smtClean="0">
                <a:latin typeface="Montserrat" panose="020B0604020202020204" charset="-52"/>
              </a:rPr>
              <a:t>Мультиформатные учебные материалы</a:t>
            </a:r>
            <a:endParaRPr lang="en-US" sz="2000" dirty="0" smtClean="0">
              <a:latin typeface="Montserrat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Montserrat" panose="020B0604020202020204" charset="-52"/>
              </a:rPr>
              <a:t>- </a:t>
            </a:r>
            <a:r>
              <a:rPr lang="ru-RU" sz="2000" dirty="0" smtClean="0">
                <a:latin typeface="Montserrat" panose="020B0604020202020204" charset="-52"/>
              </a:rPr>
              <a:t>Видеолекции записанные в </a:t>
            </a:r>
            <a:r>
              <a:rPr lang="en-US" sz="2000" dirty="0" smtClean="0">
                <a:latin typeface="Montserrat" panose="020B0604020202020204" charset="-52"/>
              </a:rPr>
              <a:t>Jalinga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Montserrat" panose="020B0604020202020204" charset="-52"/>
              </a:rPr>
              <a:t>- </a:t>
            </a:r>
            <a:r>
              <a:rPr lang="ru-RU" sz="2000" dirty="0" smtClean="0">
                <a:latin typeface="Montserrat" panose="020B0604020202020204" charset="-52"/>
              </a:rPr>
              <a:t>Электронная библиотека</a:t>
            </a:r>
            <a:endParaRPr lang="ru-RU" sz="2000" dirty="0">
              <a:latin typeface="Montserrat" panose="020B0604020202020204" charset="-52"/>
            </a:endParaRPr>
          </a:p>
          <a:p>
            <a:pPr>
              <a:lnSpc>
                <a:spcPct val="150000"/>
              </a:lnSpc>
            </a:pPr>
            <a:endParaRPr lang="ru-RU" sz="2000" dirty="0">
              <a:latin typeface="Montserrat" panose="020B0604020202020204" charset="-52"/>
            </a:endParaRPr>
          </a:p>
        </p:txBody>
      </p:sp>
      <p:sp>
        <p:nvSpPr>
          <p:cNvPr id="34" name="Пятиугольник 33"/>
          <p:cNvSpPr/>
          <p:nvPr/>
        </p:nvSpPr>
        <p:spPr>
          <a:xfrm>
            <a:off x="-1" y="0"/>
            <a:ext cx="11641873" cy="98130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Google Shape;112;p14"/>
          <p:cNvSpPr txBox="1"/>
          <p:nvPr/>
        </p:nvSpPr>
        <p:spPr>
          <a:xfrm>
            <a:off x="638415" y="216816"/>
            <a:ext cx="10412451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9"/>
              </a:lnSpc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Montserrat" panose="00000500000000000000" pitchFamily="2" charset="0"/>
                <a:ea typeface="Jura Medium"/>
                <a:sym typeface="Jura Medium"/>
              </a:rPr>
              <a:t>Процесс обучения</a:t>
            </a:r>
            <a:endParaRPr lang="ru-RU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2761" y="1406131"/>
            <a:ext cx="9755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tserrat" panose="020B0604020202020204" charset="-52"/>
              </a:rPr>
              <a:t>1-ый учебный семестр: с </a:t>
            </a:r>
            <a:r>
              <a:rPr lang="ru-RU" sz="2400" b="1" dirty="0" smtClean="0">
                <a:solidFill>
                  <a:srgbClr val="002060"/>
                </a:solidFill>
                <a:latin typeface="Montserrat" panose="020B0604020202020204" charset="-52"/>
              </a:rPr>
              <a:t>01.09.2024 </a:t>
            </a:r>
            <a:r>
              <a:rPr lang="ru-RU" sz="2400" b="1" dirty="0" smtClean="0">
                <a:solidFill>
                  <a:srgbClr val="002060"/>
                </a:solidFill>
                <a:latin typeface="Montserrat" panose="020B0604020202020204" charset="-52"/>
              </a:rPr>
              <a:t>по 28.01.2025</a:t>
            </a:r>
            <a:endParaRPr lang="ru-RU" sz="2400" b="1" dirty="0">
              <a:solidFill>
                <a:srgbClr val="002060"/>
              </a:solidFill>
              <a:latin typeface="Montserrat" panose="020B0604020202020204" charset="-5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62088" y="2305662"/>
            <a:ext cx="147100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Montserrat" panose="020B0604020202020204" charset="-52"/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Montserrat" panose="020B0604020202020204" charset="-52"/>
              </a:rPr>
              <a:t>Обучение проходит в онлайн-формате</a:t>
            </a:r>
            <a:r>
              <a:rPr lang="en-US" sz="2000" dirty="0" smtClean="0">
                <a:solidFill>
                  <a:schemeClr val="tx1"/>
                </a:solidFill>
                <a:latin typeface="Montserrat" panose="020B0604020202020204" charset="-52"/>
              </a:rPr>
              <a:t>. </a:t>
            </a:r>
            <a:r>
              <a:rPr lang="ru-RU" sz="2000" dirty="0" smtClean="0">
                <a:solidFill>
                  <a:schemeClr val="tx1"/>
                </a:solidFill>
                <a:latin typeface="Montserrat" panose="020B0604020202020204" charset="-52"/>
              </a:rPr>
              <a:t>Государственный экзамен и защита ВКР – очно</a:t>
            </a:r>
          </a:p>
          <a:p>
            <a:endParaRPr lang="ru-RU" sz="2000" dirty="0">
              <a:solidFill>
                <a:schemeClr val="tx1"/>
              </a:solidFill>
              <a:latin typeface="Montserrat" panose="020B0604020202020204" charset="-52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Montserrat" panose="020B0604020202020204" charset="-52"/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Montserrat" panose="020B0604020202020204" charset="-52"/>
              </a:rPr>
              <a:t>Задания выполняются в соответствии с критериями оценивания дисциплины.</a:t>
            </a:r>
          </a:p>
          <a:p>
            <a:endParaRPr lang="ru-RU" sz="2000" dirty="0">
              <a:solidFill>
                <a:schemeClr val="tx1"/>
              </a:solidFill>
              <a:latin typeface="Montserrat" panose="020B0604020202020204" charset="-52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Montserrat" panose="020B0604020202020204" charset="-52"/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Montserrat" panose="020B0604020202020204" charset="-52"/>
              </a:rPr>
              <a:t>Видеолекции, учебные материалы, практические задания, записи вебинаров и аттестация в системе дистанционного обучения </a:t>
            </a:r>
            <a:r>
              <a:rPr lang="en-US" sz="2000" b="1" dirty="0" smtClean="0">
                <a:solidFill>
                  <a:schemeClr val="tx1"/>
                </a:solidFill>
                <a:latin typeface="Montserrat" panose="020B0604020202020204" charset="-52"/>
              </a:rPr>
              <a:t>LMS Moodle </a:t>
            </a:r>
            <a:r>
              <a:rPr lang="en-US" sz="2000" i="1" dirty="0" smtClean="0">
                <a:solidFill>
                  <a:schemeClr val="tx1"/>
                </a:solidFill>
                <a:latin typeface="Montserrat" panose="020B0604020202020204" charset="-52"/>
              </a:rPr>
              <a:t>(campus.fa.ru)</a:t>
            </a:r>
            <a:endParaRPr lang="ru-RU" sz="2000" i="1" dirty="0">
              <a:solidFill>
                <a:schemeClr val="tx1"/>
              </a:solidFill>
              <a:latin typeface="Montserrat" panose="020B0604020202020204" charset="-52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24468" y="4783872"/>
            <a:ext cx="1571206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17424928" y="9688390"/>
            <a:ext cx="617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Montserrat" panose="020B0604020202020204" charset="-52"/>
                <a:cs typeface="Times New Roman" panose="02020603050405020304" pitchFamily="18" charset="0"/>
              </a:rPr>
              <a:t>8</a:t>
            </a:r>
            <a:endParaRPr lang="ru-RU" sz="1800" i="1" dirty="0">
              <a:solidFill>
                <a:schemeClr val="bg1">
                  <a:lumMod val="65000"/>
                </a:schemeClr>
              </a:solidFill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45" name="Freeform 3"/>
          <p:cNvSpPr/>
          <p:nvPr/>
        </p:nvSpPr>
        <p:spPr>
          <a:xfrm rot="-5400000">
            <a:off x="15726783" y="3376806"/>
            <a:ext cx="3406697" cy="1715737"/>
          </a:xfrm>
          <a:custGeom>
            <a:avLst/>
            <a:gdLst/>
            <a:ahLst/>
            <a:cxnLst/>
            <a:rect l="l" t="t" r="r" b="b"/>
            <a:pathLst>
              <a:path w="2988478" h="1505106">
                <a:moveTo>
                  <a:pt x="0" y="0"/>
                </a:moveTo>
                <a:lnTo>
                  <a:pt x="2988478" y="0"/>
                </a:lnTo>
                <a:lnTo>
                  <a:pt x="2988478" y="1505106"/>
                </a:lnTo>
                <a:lnTo>
                  <a:pt x="0" y="1505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5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924" y="7203687"/>
            <a:ext cx="1037156" cy="160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627" y="2877015"/>
            <a:ext cx="4360635" cy="2784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19" name="Google Shape;419;p19"/>
          <p:cNvGrpSpPr/>
          <p:nvPr/>
        </p:nvGrpSpPr>
        <p:grpSpPr>
          <a:xfrm>
            <a:off x="416686" y="2554286"/>
            <a:ext cx="1448122" cy="1448122"/>
            <a:chOff x="0" y="0"/>
            <a:chExt cx="1930830" cy="1930830"/>
          </a:xfrm>
        </p:grpSpPr>
        <p:grpSp>
          <p:nvGrpSpPr>
            <p:cNvPr id="420" name="Google Shape;420;p19"/>
            <p:cNvGrpSpPr/>
            <p:nvPr/>
          </p:nvGrpSpPr>
          <p:grpSpPr>
            <a:xfrm>
              <a:off x="0" y="0"/>
              <a:ext cx="1930830" cy="1930830"/>
              <a:chOff x="0" y="0"/>
              <a:chExt cx="812800" cy="812800"/>
            </a:xfrm>
          </p:grpSpPr>
          <p:sp>
            <p:nvSpPr>
              <p:cNvPr id="421" name="Google Shape;421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6EAE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1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425" tIns="39425" rIns="39425" bIns="39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29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3" name="Google Shape;423;p19"/>
            <p:cNvSpPr/>
            <p:nvPr/>
          </p:nvSpPr>
          <p:spPr>
            <a:xfrm>
              <a:off x="436367" y="436367"/>
              <a:ext cx="1058096" cy="1058096"/>
            </a:xfrm>
            <a:custGeom>
              <a:avLst/>
              <a:gdLst/>
              <a:ahLst/>
              <a:cxnLst/>
              <a:rect l="l" t="t" r="r" b="b"/>
              <a:pathLst>
                <a:path w="1058096" h="1058096" extrusionOk="0">
                  <a:moveTo>
                    <a:pt x="0" y="0"/>
                  </a:moveTo>
                  <a:lnTo>
                    <a:pt x="1058096" y="0"/>
                  </a:lnTo>
                  <a:lnTo>
                    <a:pt x="1058096" y="1058096"/>
                  </a:lnTo>
                  <a:lnTo>
                    <a:pt x="0" y="10580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25" name="Google Shape;425;p19"/>
          <p:cNvCxnSpPr/>
          <p:nvPr/>
        </p:nvCxnSpPr>
        <p:spPr>
          <a:xfrm flipH="1" flipV="1">
            <a:off x="2245118" y="2025396"/>
            <a:ext cx="39882" cy="2853995"/>
          </a:xfrm>
          <a:prstGeom prst="straightConnector1">
            <a:avLst/>
          </a:prstGeom>
          <a:noFill/>
          <a:ln w="47625" cap="flat" cmpd="sng">
            <a:solidFill>
              <a:srgbClr val="86EAE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6" name="Google Shape;426;p19"/>
          <p:cNvCxnSpPr/>
          <p:nvPr/>
        </p:nvCxnSpPr>
        <p:spPr>
          <a:xfrm flipH="1">
            <a:off x="2265060" y="4855945"/>
            <a:ext cx="2002140" cy="0"/>
          </a:xfrm>
          <a:prstGeom prst="straightConnector1">
            <a:avLst/>
          </a:prstGeom>
          <a:noFill/>
          <a:ln w="47625" cap="flat" cmpd="sng">
            <a:solidFill>
              <a:srgbClr val="86EAE9"/>
            </a:solidFill>
            <a:prstDash val="solid"/>
            <a:round/>
            <a:headEnd type="oval" w="lg" len="lg"/>
            <a:tailEnd type="none" w="sm" len="sm"/>
          </a:ln>
        </p:spPr>
      </p:cxnSp>
      <p:cxnSp>
        <p:nvCxnSpPr>
          <p:cNvPr id="427" name="Google Shape;427;p19"/>
          <p:cNvCxnSpPr/>
          <p:nvPr/>
        </p:nvCxnSpPr>
        <p:spPr>
          <a:xfrm flipH="1">
            <a:off x="2308193" y="3390725"/>
            <a:ext cx="1876945" cy="15931"/>
          </a:xfrm>
          <a:prstGeom prst="straightConnector1">
            <a:avLst/>
          </a:prstGeom>
          <a:noFill/>
          <a:ln w="47625" cap="flat" cmpd="sng">
            <a:solidFill>
              <a:srgbClr val="86EAE9"/>
            </a:solidFill>
            <a:prstDash val="solid"/>
            <a:round/>
            <a:headEnd type="oval" w="lg" len="lg"/>
            <a:tailEnd type="none" w="sm" len="sm"/>
          </a:ln>
        </p:spPr>
      </p:cxnSp>
      <p:cxnSp>
        <p:nvCxnSpPr>
          <p:cNvPr id="428" name="Google Shape;428;p19"/>
          <p:cNvCxnSpPr/>
          <p:nvPr/>
        </p:nvCxnSpPr>
        <p:spPr>
          <a:xfrm flipH="1">
            <a:off x="2245119" y="2001960"/>
            <a:ext cx="1951743" cy="31074"/>
          </a:xfrm>
          <a:prstGeom prst="straightConnector1">
            <a:avLst/>
          </a:prstGeom>
          <a:noFill/>
          <a:ln w="47625" cap="flat" cmpd="sng">
            <a:solidFill>
              <a:srgbClr val="86EAE9"/>
            </a:solidFill>
            <a:prstDash val="solid"/>
            <a:round/>
            <a:headEnd type="oval" w="lg" len="lg"/>
            <a:tailEnd type="none" w="sm" len="sm"/>
          </a:ln>
        </p:spPr>
      </p:cxnSp>
      <p:sp>
        <p:nvSpPr>
          <p:cNvPr id="434" name="Google Shape;434;p19"/>
          <p:cNvSpPr/>
          <p:nvPr/>
        </p:nvSpPr>
        <p:spPr>
          <a:xfrm>
            <a:off x="16056826" y="559252"/>
            <a:ext cx="1994262" cy="660431"/>
          </a:xfrm>
          <a:custGeom>
            <a:avLst/>
            <a:gdLst/>
            <a:ahLst/>
            <a:cxnLst/>
            <a:rect l="l" t="t" r="r" b="b"/>
            <a:pathLst>
              <a:path w="1764834" h="580599" extrusionOk="0">
                <a:moveTo>
                  <a:pt x="0" y="0"/>
                </a:moveTo>
                <a:lnTo>
                  <a:pt x="1764834" y="0"/>
                </a:lnTo>
                <a:lnTo>
                  <a:pt x="1764834" y="580600"/>
                </a:lnTo>
                <a:lnTo>
                  <a:pt x="0" y="580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64526" b="-502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48025" y="457200"/>
            <a:ext cx="2029438" cy="86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4583723" y="1562069"/>
            <a:ext cx="10175631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Montserrat" panose="020B0604020202020204" charset="-52"/>
              </a:rPr>
              <a:t>Работа в семестре: </a:t>
            </a:r>
            <a:r>
              <a:rPr lang="ru-RU" sz="2000" b="1" dirty="0">
                <a:solidFill>
                  <a:srgbClr val="002060"/>
                </a:solidFill>
                <a:latin typeface="Montserrat" panose="020B0604020202020204" charset="-52"/>
              </a:rPr>
              <a:t>40 баллов </a:t>
            </a:r>
            <a:endParaRPr lang="ru-RU" sz="2000" b="1" dirty="0" smtClean="0">
              <a:solidFill>
                <a:srgbClr val="002060"/>
              </a:solidFill>
              <a:latin typeface="Montserrat" panose="020B0604020202020204" charset="-52"/>
            </a:endParaRPr>
          </a:p>
          <a:p>
            <a:r>
              <a:rPr lang="ru-RU" sz="2000" dirty="0" smtClean="0">
                <a:latin typeface="Montserrat" panose="020B0604020202020204" charset="-52"/>
              </a:rPr>
              <a:t>(</a:t>
            </a:r>
            <a:r>
              <a:rPr lang="ru-RU" sz="2000" dirty="0">
                <a:latin typeface="Montserrat" panose="020B0604020202020204" charset="-52"/>
              </a:rPr>
              <a:t>эссе, рефераты, творческие задания, контрольные работы,  посещение  </a:t>
            </a:r>
            <a:r>
              <a:rPr lang="ru-RU" sz="2000" dirty="0" smtClean="0">
                <a:latin typeface="Montserrat" panose="020B0604020202020204" charset="-52"/>
              </a:rPr>
              <a:t>семинаров (вебинаров) </a:t>
            </a:r>
            <a:r>
              <a:rPr lang="ru-RU" sz="2000" dirty="0">
                <a:latin typeface="Montserrat" panose="020B0604020202020204" charset="-52"/>
              </a:rPr>
              <a:t>и  работа на семинарских </a:t>
            </a:r>
            <a:r>
              <a:rPr lang="ru-RU" sz="2000" dirty="0" smtClean="0">
                <a:latin typeface="Montserrat" panose="020B0604020202020204" charset="-52"/>
              </a:rPr>
              <a:t>заняти</a:t>
            </a:r>
            <a:r>
              <a:rPr lang="ru-RU" sz="2000" dirty="0">
                <a:latin typeface="Montserrat" panose="020B0604020202020204" charset="-52"/>
              </a:rPr>
              <a:t>я</a:t>
            </a:r>
            <a:r>
              <a:rPr lang="ru-RU" sz="2000" dirty="0" smtClean="0">
                <a:latin typeface="Montserrat" panose="020B0604020202020204" charset="-52"/>
              </a:rPr>
              <a:t>)</a:t>
            </a:r>
            <a:endParaRPr lang="ru-RU" sz="2000" dirty="0">
              <a:latin typeface="Montserrat" panose="020B060402020202020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18362" y="3183806"/>
            <a:ext cx="3672800" cy="40011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>
                <a:latin typeface="Montserrat" panose="020B0604020202020204" charset="-52"/>
              </a:rPr>
              <a:t>Экзамен/зачет: </a:t>
            </a:r>
            <a:r>
              <a:rPr lang="ru-RU" sz="2000" b="1" dirty="0">
                <a:solidFill>
                  <a:srgbClr val="002060"/>
                </a:solidFill>
                <a:latin typeface="Montserrat" panose="020B0604020202020204" charset="-52"/>
              </a:rPr>
              <a:t>60 баллов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32778" y="4626945"/>
            <a:ext cx="2629246" cy="40011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20B0604020202020204" charset="-52"/>
                <a:ea typeface="+mn-ea"/>
                <a:cs typeface="Times New Roman" panose="02020603050405020304" pitchFamily="18" charset="0"/>
              </a:rPr>
              <a:t>Итого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20B0604020202020204" charset="-52"/>
                <a:cs typeface="Times New Roman" panose="02020603050405020304" pitchFamily="18" charset="0"/>
              </a:rPr>
              <a:t>: 100 баллов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20B060402020202020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398282" y="6358533"/>
            <a:ext cx="37673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Montserrat" panose="020B0604020202020204" charset="-52"/>
              </a:rPr>
              <a:t>86-100 - «отлично»/зачтено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402302" y="7163953"/>
            <a:ext cx="35718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Montserrat" panose="020B0604020202020204" charset="-52"/>
              </a:rPr>
              <a:t>70-85 - «хорошо»/зачтено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741577" y="7891572"/>
            <a:ext cx="51940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Montserrat" panose="020B0604020202020204" charset="-52"/>
              </a:rPr>
              <a:t>50-69 - «удовлетворительно»/зачтено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151373" y="8579124"/>
            <a:ext cx="66880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Montserrat" panose="020B0604020202020204" charset="-52"/>
              </a:rPr>
              <a:t>49 и менее - «неудовлетворительно»/не зачтено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9540651" y="6560757"/>
            <a:ext cx="63369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Montserrat" panose="020B0604020202020204" charset="-52"/>
              </a:rPr>
              <a:t>Форматы проведения зачетов и экзаменов: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527212" y="7139650"/>
            <a:ext cx="6575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Montserrat" panose="020B0604020202020204" charset="-52"/>
              </a:rPr>
              <a:t>- тестирование</a:t>
            </a:r>
            <a:endParaRPr lang="ru-RU" sz="2000" dirty="0">
              <a:latin typeface="Montserrat" panose="020B0604020202020204" charset="-52"/>
            </a:endParaRPr>
          </a:p>
          <a:p>
            <a:r>
              <a:rPr lang="ru-RU" sz="2000" dirty="0" smtClean="0">
                <a:latin typeface="Montserrat" panose="020B0604020202020204" charset="-52"/>
              </a:rPr>
              <a:t>- задания </a:t>
            </a:r>
            <a:r>
              <a:rPr lang="ru-RU" sz="2000" dirty="0">
                <a:latin typeface="Montserrat" panose="020B0604020202020204" charset="-52"/>
              </a:rPr>
              <a:t>в письменной форме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9537225" y="8256252"/>
            <a:ext cx="5443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Даты зачетов и экзаменов на сайте расписания  ruz.fa.ru</a:t>
            </a:r>
          </a:p>
        </p:txBody>
      </p:sp>
      <p:sp>
        <p:nvSpPr>
          <p:cNvPr id="36" name="Пятиугольник 35"/>
          <p:cNvSpPr/>
          <p:nvPr/>
        </p:nvSpPr>
        <p:spPr>
          <a:xfrm>
            <a:off x="-1" y="0"/>
            <a:ext cx="11641873" cy="98130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Google Shape;112;p14"/>
          <p:cNvSpPr txBox="1"/>
          <p:nvPr/>
        </p:nvSpPr>
        <p:spPr>
          <a:xfrm>
            <a:off x="638415" y="239118"/>
            <a:ext cx="10412451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9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Jura Medium"/>
                <a:cs typeface="Jura Medium"/>
                <a:sym typeface="Jura Medium"/>
              </a:rPr>
              <a:t>Контроль успеваемости и критерии оценивания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38" name="Google Shape;218;p16"/>
          <p:cNvSpPr/>
          <p:nvPr/>
        </p:nvSpPr>
        <p:spPr>
          <a:xfrm>
            <a:off x="667895" y="6026727"/>
            <a:ext cx="7611581" cy="331208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48393" y="6941128"/>
            <a:ext cx="7622771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76102" y="7733610"/>
            <a:ext cx="7622771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70560" y="8442962"/>
            <a:ext cx="7622771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Google Shape;218;p16"/>
          <p:cNvSpPr/>
          <p:nvPr/>
        </p:nvSpPr>
        <p:spPr>
          <a:xfrm>
            <a:off x="8979557" y="6015004"/>
            <a:ext cx="7611581" cy="331208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151" y="2843560"/>
            <a:ext cx="2263698" cy="226369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166" y="6924907"/>
            <a:ext cx="913667" cy="2456358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17424928" y="9688390"/>
            <a:ext cx="617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Montserrat" panose="020B0604020202020204" charset="-52"/>
                <a:cs typeface="Times New Roman" panose="02020603050405020304" pitchFamily="18" charset="0"/>
              </a:rPr>
              <a:t>9</a:t>
            </a:r>
            <a:endParaRPr lang="ru-RU" sz="1800" i="1" dirty="0">
              <a:solidFill>
                <a:schemeClr val="bg1">
                  <a:lumMod val="65000"/>
                </a:schemeClr>
              </a:solidFill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1106</Words>
  <Application>Microsoft Office PowerPoint</Application>
  <PresentationFormat>Произвольный</PresentationFormat>
  <Paragraphs>182</Paragraphs>
  <Slides>17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Calibri</vt:lpstr>
      <vt:lpstr>Arial</vt:lpstr>
      <vt:lpstr>Aileron Bold</vt:lpstr>
      <vt:lpstr>Montserrat</vt:lpstr>
      <vt:lpstr>Times New Roman</vt:lpstr>
      <vt:lpstr>Jura SemiBold</vt:lpstr>
      <vt:lpstr>Jura</vt:lpstr>
      <vt:lpstr>Jura Medium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Вяткина Екатерина Олеговна</dc:creator>
  <cp:lastModifiedBy>Антипина Дарья</cp:lastModifiedBy>
  <cp:revision>45</cp:revision>
  <dcterms:modified xsi:type="dcterms:W3CDTF">2024-08-23T12:38:39Z</dcterms:modified>
</cp:coreProperties>
</file>