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  <p:sldMasterId id="2147483692" r:id="rId2"/>
    <p:sldMasterId id="2147483705" r:id="rId3"/>
  </p:sldMasterIdLst>
  <p:notesMasterIdLst>
    <p:notesMasterId r:id="rId13"/>
  </p:notesMasterIdLst>
  <p:handoutMasterIdLst>
    <p:handoutMasterId r:id="rId14"/>
  </p:handoutMasterIdLst>
  <p:sldIdLst>
    <p:sldId id="367" r:id="rId4"/>
    <p:sldId id="379" r:id="rId5"/>
    <p:sldId id="390" r:id="rId6"/>
    <p:sldId id="391" r:id="rId7"/>
    <p:sldId id="368" r:id="rId8"/>
    <p:sldId id="394" r:id="rId9"/>
    <p:sldId id="355" r:id="rId10"/>
    <p:sldId id="387" r:id="rId11"/>
    <p:sldId id="363" r:id="rId12"/>
  </p:sldIdLst>
  <p:sldSz cx="9144000" cy="5143500" type="screen16x9"/>
  <p:notesSz cx="6797675" cy="9928225"/>
  <p:defaultTextStyle>
    <a:lvl1pPr marL="0" indent="0" algn="l" defTabSz="914262">
      <a:lnSpc>
        <a:spcPct val="100000"/>
      </a:lnSpc>
      <a:spcBef>
        <a:spcPts val="0"/>
      </a:spcBef>
      <a:spcAft>
        <a:spcPts val="0"/>
      </a:spcAft>
      <a:buNone/>
      <a:defRPr lang="ru-RU" sz="1800" b="0" i="0">
        <a:solidFill>
          <a:schemeClr val="dk1"/>
        </a:solidFill>
        <a:latin typeface="Arial"/>
        <a:ea typeface="Arial"/>
      </a:defRPr>
    </a:lvl1pPr>
    <a:lvl2pPr marL="457132" indent="457132" algn="l" defTabSz="914262">
      <a:lnSpc>
        <a:spcPct val="100000"/>
      </a:lnSpc>
      <a:spcBef>
        <a:spcPts val="0"/>
      </a:spcBef>
      <a:spcAft>
        <a:spcPts val="0"/>
      </a:spcAft>
      <a:buNone/>
      <a:defRPr lang="ru-RU" sz="1800" b="0" i="0">
        <a:solidFill>
          <a:schemeClr val="dk1"/>
        </a:solidFill>
        <a:latin typeface="Arial"/>
        <a:ea typeface="Arial"/>
      </a:defRPr>
    </a:lvl2pPr>
    <a:lvl3pPr marL="914262" indent="914262" algn="l" defTabSz="914262">
      <a:lnSpc>
        <a:spcPct val="100000"/>
      </a:lnSpc>
      <a:spcBef>
        <a:spcPts val="0"/>
      </a:spcBef>
      <a:spcAft>
        <a:spcPts val="0"/>
      </a:spcAft>
      <a:buNone/>
      <a:defRPr lang="ru-RU" sz="1800" b="0" i="0">
        <a:solidFill>
          <a:schemeClr val="dk1"/>
        </a:solidFill>
        <a:latin typeface="Arial"/>
        <a:ea typeface="Arial"/>
      </a:defRPr>
    </a:lvl3pPr>
    <a:lvl4pPr marL="1371394" indent="1371394" algn="l" defTabSz="914262">
      <a:lnSpc>
        <a:spcPct val="100000"/>
      </a:lnSpc>
      <a:spcBef>
        <a:spcPts val="0"/>
      </a:spcBef>
      <a:spcAft>
        <a:spcPts val="0"/>
      </a:spcAft>
      <a:buNone/>
      <a:defRPr lang="ru-RU" sz="1800" b="0" i="0">
        <a:solidFill>
          <a:schemeClr val="dk1"/>
        </a:solidFill>
        <a:latin typeface="Arial"/>
        <a:ea typeface="Arial"/>
      </a:defRPr>
    </a:lvl4pPr>
    <a:lvl5pPr marL="1828525" indent="1828525" algn="l" defTabSz="914262">
      <a:lnSpc>
        <a:spcPct val="100000"/>
      </a:lnSpc>
      <a:spcBef>
        <a:spcPts val="0"/>
      </a:spcBef>
      <a:spcAft>
        <a:spcPts val="0"/>
      </a:spcAft>
      <a:buNone/>
      <a:defRPr lang="ru-RU" sz="1800" b="0" i="0">
        <a:solidFill>
          <a:schemeClr val="dk1"/>
        </a:solidFill>
        <a:latin typeface="Arial"/>
        <a:ea typeface="Arial"/>
      </a:defRPr>
    </a:lvl5pPr>
    <a:lvl6pPr>
      <a:defRPr lang="ru-RU" sz="1800"/>
    </a:lvl6pPr>
    <a:lvl7pPr>
      <a:defRPr lang="ru-RU" sz="1800"/>
    </a:lvl7pPr>
    <a:lvl8pPr>
      <a:defRPr lang="ru-RU" sz="1800"/>
    </a:lvl8pPr>
    <a:lvl9pPr>
      <a:defRPr lang="ru-RU" sz="1800"/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355AB"/>
    <a:srgbClr val="639729"/>
    <a:srgbClr val="0070C0"/>
    <a:srgbClr val="00823B"/>
    <a:srgbClr val="007A37"/>
    <a:srgbClr val="B10F54"/>
    <a:srgbClr val="57A9A9"/>
    <a:srgbClr val="74B230"/>
    <a:srgbClr val="EAEAEA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980" autoAdjust="0"/>
  </p:normalViewPr>
  <p:slideViewPr>
    <p:cSldViewPr>
      <p:cViewPr>
        <p:scale>
          <a:sx n="90" d="100"/>
          <a:sy n="90" d="100"/>
        </p:scale>
        <p:origin x="-2244" y="-1062"/>
      </p:cViewPr>
      <p:guideLst>
        <p:guide orient="horz" pos="2527"/>
        <p:guide pos="204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6" d="100"/>
          <a:sy n="76" d="100"/>
        </p:scale>
        <p:origin x="-2166" y="-96"/>
      </p:cViewPr>
      <p:guideLst>
        <p:guide orient="horz" pos="3128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0"/>
      <c:rotY val="0"/>
      <c:rAngAx val="0"/>
      <c:perspective val="20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54822964606685787"/>
          <c:y val="2.7961193105154502E-2"/>
          <c:w val="0.30298157628503419"/>
          <c:h val="0.93360291405736096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200" b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Лист1!$A$2:$A$15</c:f>
              <c:strCache>
                <c:ptCount val="14"/>
                <c:pt idx="0">
                  <c:v>промышленность</c:v>
                </c:pt>
                <c:pt idx="1">
                  <c:v>образование</c:v>
                </c:pt>
                <c:pt idx="2">
                  <c:v>здравоохранение и социальные услуги</c:v>
                </c:pt>
                <c:pt idx="3">
                  <c:v>сельское хозяйство</c:v>
                </c:pt>
                <c:pt idx="4">
                  <c:v>торговля оптовая и розничная</c:v>
                </c:pt>
                <c:pt idx="5">
                  <c:v>госуправление и военная безопасность</c:v>
                </c:pt>
                <c:pt idx="6">
                  <c:v>транспортировка и хранение</c:v>
                </c:pt>
                <c:pt idx="7">
                  <c:v>строительство</c:v>
                </c:pt>
                <c:pt idx="8">
                  <c:v>проф-ная, научная и тех-кая деятельность</c:v>
                </c:pt>
                <c:pt idx="9">
                  <c:v>гостиницы и общественное питание</c:v>
                </c:pt>
                <c:pt idx="10">
                  <c:v>деятельность административная </c:v>
                </c:pt>
                <c:pt idx="11">
                  <c:v>информация и связь</c:v>
                </c:pt>
                <c:pt idx="12">
                  <c:v>культура, спорт, досуг </c:v>
                </c:pt>
                <c:pt idx="13">
                  <c:v>другие ВЭД</c:v>
                </c:pt>
              </c:strCache>
            </c:strRef>
          </c:cat>
          <c:val>
            <c:numRef>
              <c:f>Лист1!$B$2:$B$15</c:f>
              <c:numCache>
                <c:formatCode>0.0%</c:formatCode>
                <c:ptCount val="14"/>
                <c:pt idx="0">
                  <c:v>0.28363808052193323</c:v>
                </c:pt>
                <c:pt idx="1">
                  <c:v>0.20714224396943945</c:v>
                </c:pt>
                <c:pt idx="2">
                  <c:v>0.1109537299338999</c:v>
                </c:pt>
                <c:pt idx="3">
                  <c:v>8.7449566486393682E-2</c:v>
                </c:pt>
                <c:pt idx="4">
                  <c:v>6.8580994076744783E-2</c:v>
                </c:pt>
                <c:pt idx="5">
                  <c:v>6.8349214524851917E-2</c:v>
                </c:pt>
                <c:pt idx="6">
                  <c:v>3.764271611297107E-2</c:v>
                </c:pt>
                <c:pt idx="7">
                  <c:v>3.2080006867542275E-2</c:v>
                </c:pt>
                <c:pt idx="8">
                  <c:v>2.6534466477809254E-2</c:v>
                </c:pt>
                <c:pt idx="9">
                  <c:v>2.2508369817151687E-2</c:v>
                </c:pt>
                <c:pt idx="10">
                  <c:v>1.4524851918619623E-2</c:v>
                </c:pt>
                <c:pt idx="11">
                  <c:v>1.2086874409820585E-2</c:v>
                </c:pt>
                <c:pt idx="12">
                  <c:v>1.0859301227573183E-2</c:v>
                </c:pt>
                <c:pt idx="13">
                  <c:v>1.6E-2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9122944"/>
        <c:axId val="29124480"/>
        <c:axId val="0"/>
      </c:bar3DChart>
      <c:catAx>
        <c:axId val="29122944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Century Gothic" panose="020B0502020202020204" pitchFamily="34" charset="0"/>
              </a:defRPr>
            </a:pPr>
            <a:endParaRPr lang="ru-RU"/>
          </a:p>
        </c:txPr>
        <c:crossAx val="29124480"/>
        <c:crosses val="autoZero"/>
        <c:auto val="1"/>
        <c:lblAlgn val="ctr"/>
        <c:lblOffset val="100"/>
        <c:noMultiLvlLbl val="0"/>
      </c:catAx>
      <c:valAx>
        <c:axId val="29124480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extTo"/>
        <c:crossAx val="29122944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400"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046161537606933E-2"/>
          <c:y val="1.4849998206792073E-4"/>
          <c:w val="0.95149844461726474"/>
          <c:h val="0.935651315317576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/>
              <a:bevelB w="25400"/>
            </a:sp3d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18,6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Лист1!$A$2:$A$10</c:f>
              <c:strCache>
                <c:ptCount val="9"/>
                <c:pt idx="0">
                  <c:v>Руководители</c:v>
                </c:pt>
                <c:pt idx="1">
                  <c:v>Специалисты высшей квалификации</c:v>
                </c:pt>
                <c:pt idx="2">
                  <c:v>Специалисты средней квалификации</c:v>
                </c:pt>
                <c:pt idx="3">
                  <c:v>Служащие, занятые учетом и документацией</c:v>
                </c:pt>
                <c:pt idx="4">
                  <c:v>Работники торговли и охраны</c:v>
                </c:pt>
                <c:pt idx="5">
                  <c:v>Квалифицированные работники сельского хозяйства</c:v>
                </c:pt>
                <c:pt idx="6">
                  <c:v>Квалифицированные работник промышленности, строительства и транспорта</c:v>
                </c:pt>
                <c:pt idx="7">
                  <c:v>Операторы установок и машин, водители</c:v>
                </c:pt>
                <c:pt idx="8">
                  <c:v>Неквалифицированные работники</c:v>
                </c:pt>
              </c:strCache>
            </c:strRef>
          </c:cat>
          <c:val>
            <c:numRef>
              <c:f>Лист1!$B$2:$B$10</c:f>
              <c:numCache>
                <c:formatCode>0.0</c:formatCode>
                <c:ptCount val="9"/>
                <c:pt idx="0">
                  <c:v>18.600000000000001</c:v>
                </c:pt>
                <c:pt idx="1">
                  <c:v>38.4</c:v>
                </c:pt>
                <c:pt idx="2">
                  <c:v>18.100000000000001</c:v>
                </c:pt>
                <c:pt idx="3">
                  <c:v>8.6</c:v>
                </c:pt>
                <c:pt idx="4">
                  <c:v>22.5</c:v>
                </c:pt>
                <c:pt idx="5">
                  <c:v>1.9</c:v>
                </c:pt>
                <c:pt idx="6">
                  <c:v>19.100000000000001</c:v>
                </c:pt>
                <c:pt idx="7">
                  <c:v>24.8</c:v>
                </c:pt>
                <c:pt idx="8">
                  <c:v>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2"/>
        <c:axId val="30491008"/>
        <c:axId val="30492544"/>
      </c:barChart>
      <c:catAx>
        <c:axId val="3049100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"/>
            </a:pPr>
            <a:endParaRPr lang="ru-RU"/>
          </a:p>
        </c:txPr>
        <c:crossAx val="30492544"/>
        <c:crosses val="autoZero"/>
        <c:auto val="1"/>
        <c:lblAlgn val="ctr"/>
        <c:lblOffset val="100"/>
        <c:noMultiLvlLbl val="0"/>
      </c:catAx>
      <c:valAx>
        <c:axId val="30492544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304910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>
          <a:latin typeface="Century Gothic" pitchFamily="34" charset="0"/>
        </a:defRPr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4"/>
            <a:ext cx="2946058" cy="496179"/>
          </a:xfrm>
          <a:prstGeom prst="rect">
            <a:avLst/>
          </a:prstGeom>
        </p:spPr>
        <p:txBody>
          <a:bodyPr vert="horz" lIns="91419" tIns="45710" rIns="91419" bIns="4571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530" y="4"/>
            <a:ext cx="2946058" cy="496179"/>
          </a:xfrm>
          <a:prstGeom prst="rect">
            <a:avLst/>
          </a:prstGeom>
        </p:spPr>
        <p:txBody>
          <a:bodyPr vert="horz" lIns="91419" tIns="45710" rIns="91419" bIns="45710" rtlCol="0"/>
          <a:lstStyle>
            <a:lvl1pPr algn="r">
              <a:defRPr sz="1200"/>
            </a:lvl1pPr>
          </a:lstStyle>
          <a:p>
            <a:fld id="{1DBA664E-1D12-4B0C-A656-17DE0F4FCFD6}" type="datetimeFigureOut">
              <a:rPr lang="ru-RU" smtClean="0"/>
              <a:pPr/>
              <a:t>08.05.2026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36"/>
            <a:ext cx="2946058" cy="496179"/>
          </a:xfrm>
          <a:prstGeom prst="rect">
            <a:avLst/>
          </a:prstGeom>
        </p:spPr>
        <p:txBody>
          <a:bodyPr vert="horz" lIns="91419" tIns="45710" rIns="91419" bIns="4571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530" y="9429736"/>
            <a:ext cx="2946058" cy="496179"/>
          </a:xfrm>
          <a:prstGeom prst="rect">
            <a:avLst/>
          </a:prstGeom>
        </p:spPr>
        <p:txBody>
          <a:bodyPr vert="horz" lIns="91419" tIns="45710" rIns="91419" bIns="45710" rtlCol="0" anchor="b"/>
          <a:lstStyle>
            <a:lvl1pPr algn="r">
              <a:defRPr sz="1200"/>
            </a:lvl1pPr>
          </a:lstStyle>
          <a:p>
            <a:fld id="{1C3174DC-622C-4EC3-8886-5162A5BA9F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22264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7106" name="Верхний колонтитул 1"/>
          <p:cNvSpPr txBox="1">
            <a:spLocks noGrp="1" noChangeShapeType="1"/>
          </p:cNvSpPr>
          <p:nvPr>
            <p:ph type="hdr"/>
          </p:nvPr>
        </p:nvSpPr>
        <p:spPr bwMode="auto">
          <a:xfrm>
            <a:off x="3" y="2"/>
            <a:ext cx="2190362" cy="959114"/>
          </a:xfrm>
          <a:prstGeom prst="rect">
            <a:avLst/>
          </a:prstGeom>
          <a:noFill/>
        </p:spPr>
        <p:txBody>
          <a:bodyPr lIns="107007" tIns="53502" rIns="107007" bIns="53502"/>
          <a:lstStyle/>
          <a:p>
            <a:pPr>
              <a:defRPr/>
            </a:pPr>
            <a:endParaRPr sz="1600"/>
          </a:p>
        </p:txBody>
      </p:sp>
      <p:sp>
        <p:nvSpPr>
          <p:cNvPr id="47107" name="Дата 2"/>
          <p:cNvSpPr txBox="1">
            <a:spLocks noGrp="1" noChangeShapeType="1"/>
          </p:cNvSpPr>
          <p:nvPr>
            <p:ph type="dt" idx="1"/>
          </p:nvPr>
        </p:nvSpPr>
        <p:spPr bwMode="auto">
          <a:xfrm>
            <a:off x="2861869" y="2"/>
            <a:ext cx="2190362" cy="959114"/>
          </a:xfrm>
          <a:prstGeom prst="rect">
            <a:avLst/>
          </a:prstGeom>
          <a:noFill/>
        </p:spPr>
        <p:txBody>
          <a:bodyPr lIns="107007" tIns="53502" rIns="107007" bIns="53502"/>
          <a:lstStyle>
            <a:lvl1pPr marL="0" indent="0" algn="l" defTabSz="10700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0" i="0">
                <a:solidFill>
                  <a:schemeClr val="dk1"/>
                </a:solidFill>
                <a:latin typeface="+mj-lt"/>
              </a:defRPr>
            </a:lvl1pPr>
            <a:lvl2pPr marL="535031" indent="535031" algn="l" defTabSz="10700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0" i="0">
                <a:solidFill>
                  <a:schemeClr val="dk1"/>
                </a:solidFill>
                <a:latin typeface="+mj-lt"/>
              </a:defRPr>
            </a:lvl2pPr>
            <a:lvl3pPr marL="1070062" indent="1070062" algn="l" defTabSz="10700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0" i="0">
                <a:solidFill>
                  <a:schemeClr val="dk1"/>
                </a:solidFill>
                <a:latin typeface="+mj-lt"/>
              </a:defRPr>
            </a:lvl3pPr>
            <a:lvl4pPr marL="1605093" indent="1605093" algn="l" defTabSz="10700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0" i="0">
                <a:solidFill>
                  <a:schemeClr val="dk1"/>
                </a:solidFill>
                <a:latin typeface="+mj-lt"/>
              </a:defRPr>
            </a:lvl4pPr>
            <a:lvl5pPr marL="2140124" indent="2140124" algn="l" defTabSz="10700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0" i="0">
                <a:solidFill>
                  <a:schemeClr val="dk1"/>
                </a:solidFill>
                <a:latin typeface="+mj-lt"/>
              </a:defRPr>
            </a:lvl5pPr>
          </a:lstStyle>
          <a:p>
            <a:pPr algn="r">
              <a:defRPr/>
            </a:pPr>
            <a:r>
              <a:rPr lang="ru-RU" sz="1400" smtClean="0">
                <a:solidFill>
                  <a:srgbClr val="000000"/>
                </a:solidFill>
                <a:latin typeface="Calibri"/>
              </a:rPr>
              <a:t>*</a:t>
            </a:r>
            <a:endParaRPr lang="ru-RU"/>
          </a:p>
        </p:txBody>
      </p:sp>
      <p:sp>
        <p:nvSpPr>
          <p:cNvPr id="47108" name="Образ слайда 3"/>
          <p:cNvSpPr>
            <a:spLocks noGrp="1" noRot="1" noChangeAspect="1" noChangeShapeType="1"/>
          </p:cNvSpPr>
          <p:nvPr>
            <p:ph type="sldImg" idx="2"/>
          </p:nvPr>
        </p:nvSpPr>
        <p:spPr bwMode="auto">
          <a:xfrm>
            <a:off x="-3860800" y="1436688"/>
            <a:ext cx="12776200" cy="7186612"/>
          </a:xfrm>
          <a:prstGeom prst="rect">
            <a:avLst/>
          </a:prstGeom>
          <a:noFill/>
          <a:ln w="12701">
            <a:solidFill>
              <a:srgbClr val="000000"/>
            </a:solidFill>
            <a:round/>
            <a:headEnd/>
            <a:tailEnd/>
          </a:ln>
        </p:spPr>
        <p:txBody>
          <a:bodyPr lIns="107007" tIns="53502" rIns="107007" bIns="53502"/>
          <a:lstStyle/>
          <a:p>
            <a:pPr>
              <a:defRPr/>
            </a:pPr>
            <a:endParaRPr sz="1600"/>
          </a:p>
        </p:txBody>
      </p:sp>
      <p:sp>
        <p:nvSpPr>
          <p:cNvPr id="47109" name="Заметки 4"/>
          <p:cNvSpPr txBox="1">
            <a:spLocks noGrp="1" noChangeShapeType="1"/>
          </p:cNvSpPr>
          <p:nvPr>
            <p:ph type="body" idx="3"/>
          </p:nvPr>
        </p:nvSpPr>
        <p:spPr bwMode="auto">
          <a:xfrm>
            <a:off x="505109" y="9100878"/>
            <a:ext cx="4043199" cy="8622847"/>
          </a:xfrm>
          <a:prstGeom prst="rect">
            <a:avLst/>
          </a:prstGeom>
          <a:noFill/>
        </p:spPr>
        <p:txBody>
          <a:bodyPr lIns="107007" tIns="53502" rIns="107007" bIns="53502"/>
          <a:lstStyle>
            <a:lvl1pPr marL="0" indent="0" algn="l" defTabSz="9144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defRPr sz="1200" b="0" i="0">
                <a:solidFill>
                  <a:srgbClr val="000000"/>
                </a:solidFill>
                <a:latin typeface="Calibri"/>
              </a:defRPr>
            </a:lvl1pPr>
            <a:lvl2pPr marL="457200" indent="457200" algn="l" defTabSz="9144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defRPr sz="1200" b="0" i="0">
                <a:solidFill>
                  <a:srgbClr val="000000"/>
                </a:solidFill>
                <a:latin typeface="Calibri"/>
              </a:defRPr>
            </a:lvl2pPr>
            <a:lvl3pPr marL="914400" indent="914400" algn="l" defTabSz="9144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defRPr sz="1200" b="0" i="0">
                <a:solidFill>
                  <a:srgbClr val="000000"/>
                </a:solidFill>
                <a:latin typeface="Calibri"/>
              </a:defRPr>
            </a:lvl3pPr>
            <a:lvl4pPr marL="1371600" indent="1371600" algn="l" defTabSz="9144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defRPr sz="1200" b="0" i="0">
                <a:solidFill>
                  <a:srgbClr val="000000"/>
                </a:solidFill>
                <a:latin typeface="Calibri"/>
              </a:defRPr>
            </a:lvl4pPr>
            <a:lvl5pPr marL="1828800" indent="1828800" algn="l" defTabSz="9144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defRPr sz="1200" b="0" i="0">
                <a:solidFill>
                  <a:srgbClr val="000000"/>
                </a:solidFill>
                <a:latin typeface="Calibri"/>
              </a:defRPr>
            </a:lvl5pPr>
          </a:lstStyle>
          <a:p>
            <a:pPr marL="0" lvl="0" indent="0">
              <a:spcBef>
                <a:spcPts val="468"/>
              </a:spcBef>
              <a:buNone/>
              <a:defRPr/>
            </a:pPr>
            <a:r>
              <a:rPr/>
              <a:t>Образец текста</a:t>
            </a:r>
          </a:p>
          <a:p>
            <a:pPr marL="535031" lvl="1" indent="0">
              <a:spcBef>
                <a:spcPts val="468"/>
              </a:spcBef>
              <a:buNone/>
              <a:defRPr/>
            </a:pPr>
            <a:r>
              <a:rPr/>
              <a:t>Второй уровень</a:t>
            </a:r>
          </a:p>
          <a:p>
            <a:pPr marL="1070062" lvl="2" indent="0">
              <a:spcBef>
                <a:spcPts val="468"/>
              </a:spcBef>
              <a:buNone/>
              <a:defRPr/>
            </a:pPr>
            <a:r>
              <a:rPr/>
              <a:t>Третий уровень</a:t>
            </a:r>
          </a:p>
          <a:p>
            <a:pPr marL="1605093" lvl="3" indent="0">
              <a:spcBef>
                <a:spcPts val="468"/>
              </a:spcBef>
              <a:buNone/>
              <a:defRPr/>
            </a:pPr>
            <a:r>
              <a:rPr/>
              <a:t>Четвертый уровень</a:t>
            </a:r>
          </a:p>
          <a:p>
            <a:pPr marL="2140124" lvl="4" indent="0">
              <a:spcBef>
                <a:spcPts val="468"/>
              </a:spcBef>
              <a:buNone/>
              <a:defRPr/>
            </a:pPr>
            <a:r>
              <a:rPr/>
              <a:t>Пятый уровень</a:t>
            </a:r>
          </a:p>
        </p:txBody>
      </p:sp>
      <p:sp>
        <p:nvSpPr>
          <p:cNvPr id="47110" name="Нижний колонтитул 5"/>
          <p:cNvSpPr txBox="1">
            <a:spLocks noGrp="1" noChangeShapeType="1"/>
          </p:cNvSpPr>
          <p:nvPr>
            <p:ph type="ftr" idx="4"/>
          </p:nvPr>
        </p:nvSpPr>
        <p:spPr bwMode="auto">
          <a:xfrm>
            <a:off x="3" y="18198682"/>
            <a:ext cx="2190362" cy="959114"/>
          </a:xfrm>
          <a:prstGeom prst="rect">
            <a:avLst/>
          </a:prstGeom>
          <a:noFill/>
        </p:spPr>
        <p:txBody>
          <a:bodyPr lIns="107007" tIns="53502" rIns="107007" bIns="53502" anchor="b"/>
          <a:lstStyle/>
          <a:p>
            <a:pPr>
              <a:defRPr/>
            </a:pPr>
            <a:endParaRPr sz="1600"/>
          </a:p>
        </p:txBody>
      </p:sp>
      <p:sp>
        <p:nvSpPr>
          <p:cNvPr id="47111" name="Номер слайда 6"/>
          <p:cNvSpPr txBox="1">
            <a:spLocks noGrp="1" noChangeShapeType="1"/>
          </p:cNvSpPr>
          <p:nvPr>
            <p:ph type="sldNum" idx="5"/>
          </p:nvPr>
        </p:nvSpPr>
        <p:spPr bwMode="auto">
          <a:xfrm>
            <a:off x="2861869" y="18198682"/>
            <a:ext cx="2190362" cy="959114"/>
          </a:xfrm>
          <a:prstGeom prst="rect">
            <a:avLst/>
          </a:prstGeom>
          <a:noFill/>
        </p:spPr>
        <p:txBody>
          <a:bodyPr lIns="107007" tIns="53502" rIns="107007" bIns="53502" anchor="b"/>
          <a:lstStyle>
            <a:lvl1pPr marL="0" indent="0" algn="l" defTabSz="10700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0" i="0">
                <a:solidFill>
                  <a:schemeClr val="dk1"/>
                </a:solidFill>
                <a:latin typeface="+mj-lt"/>
              </a:defRPr>
            </a:lvl1pPr>
            <a:lvl2pPr marL="535031" indent="535031" algn="l" defTabSz="10700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0" i="0">
                <a:solidFill>
                  <a:schemeClr val="dk1"/>
                </a:solidFill>
                <a:latin typeface="+mj-lt"/>
              </a:defRPr>
            </a:lvl2pPr>
            <a:lvl3pPr marL="1070062" indent="1070062" algn="l" defTabSz="10700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0" i="0">
                <a:solidFill>
                  <a:schemeClr val="dk1"/>
                </a:solidFill>
                <a:latin typeface="+mj-lt"/>
              </a:defRPr>
            </a:lvl3pPr>
            <a:lvl4pPr marL="1605093" indent="1605093" algn="l" defTabSz="10700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0" i="0">
                <a:solidFill>
                  <a:schemeClr val="dk1"/>
                </a:solidFill>
                <a:latin typeface="+mj-lt"/>
              </a:defRPr>
            </a:lvl4pPr>
            <a:lvl5pPr marL="2140124" indent="2140124" algn="l" defTabSz="10700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0" i="0">
                <a:solidFill>
                  <a:schemeClr val="dk1"/>
                </a:solidFill>
                <a:latin typeface="+mj-lt"/>
              </a:defRPr>
            </a:lvl5pPr>
          </a:lstStyle>
          <a:p>
            <a:pPr algn="r">
              <a:defRPr/>
            </a:pPr>
            <a:fld id="{D038279B-FC19-497E-A7D1-5ADD9CAF016F}" type="slidenum">
              <a:rPr lang="ru-RU" sz="1400" smtClean="0">
                <a:solidFill>
                  <a:srgbClr val="000000"/>
                </a:solidFill>
                <a:latin typeface="Calibri"/>
              </a:rPr>
              <a:pPr algn="r"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115387"/>
      </p:ext>
    </p:extLst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3860800" y="1436688"/>
            <a:ext cx="12776200" cy="71866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defRPr/>
            </a:pPr>
            <a:fld id="{D038279B-FC19-497E-A7D1-5ADD9CAF016F}" type="slidenum">
              <a:rPr lang="ru-RU" sz="1400">
                <a:solidFill>
                  <a:srgbClr val="000000"/>
                </a:solidFill>
                <a:latin typeface="Calibri"/>
              </a:rPr>
              <a:pPr algn="r"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076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3860800" y="1436688"/>
            <a:ext cx="12776200" cy="71866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D038279B-FC19-497E-A7D1-5ADD9CAF016F}" type="slidenum">
              <a:rPr sz="1400">
                <a:solidFill>
                  <a:srgbClr val="000000"/>
                </a:solidFill>
                <a:latin typeface="Calibri"/>
              </a:rPr>
              <a:pPr>
                <a:defRPr/>
              </a:pPr>
              <a:t>3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0766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3860800" y="1436688"/>
            <a:ext cx="12776200" cy="71866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defRPr/>
            </a:pPr>
            <a:fld id="{D038279B-FC19-497E-A7D1-5ADD9CAF016F}" type="slidenum">
              <a:rPr lang="ru-RU" sz="1400">
                <a:solidFill>
                  <a:srgbClr val="000000"/>
                </a:solidFill>
                <a:latin typeface="Calibri"/>
              </a:rPr>
              <a:pPr algn="r"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0766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3860800" y="1436688"/>
            <a:ext cx="12776200" cy="71866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defRPr/>
            </a:pPr>
            <a:fld id="{D038279B-FC19-497E-A7D1-5ADD9CAF016F}" type="slidenum">
              <a:rPr lang="ru-RU" sz="1400">
                <a:solidFill>
                  <a:srgbClr val="000000"/>
                </a:solidFill>
                <a:latin typeface="Calibri"/>
              </a:rPr>
              <a:pPr algn="r"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0766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3860800" y="1436688"/>
            <a:ext cx="12776200" cy="71866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defRPr/>
            </a:pPr>
            <a:fld id="{D038279B-FC19-497E-A7D1-5ADD9CAF016F}" type="slidenum">
              <a:rPr lang="ru-RU" sz="1400">
                <a:solidFill>
                  <a:srgbClr val="000000"/>
                </a:solidFill>
                <a:latin typeface="Calibri"/>
              </a:rPr>
              <a:pPr algn="r"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0766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defRPr/>
            </a:pPr>
            <a:fld id="{D038279B-FC19-497E-A7D1-5ADD9CAF016F}" type="slidenum">
              <a:rPr lang="ru-RU" sz="1400">
                <a:solidFill>
                  <a:srgbClr val="000000"/>
                </a:solidFill>
                <a:latin typeface="Calibri"/>
              </a:rPr>
              <a:pPr algn="r"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0113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5BD18-DDE6-4FB4-8960-3C98B8CD90CA}" type="datetimeFigureOut">
              <a:rPr lang="ru-RU" smtClean="0"/>
              <a:t>08.05.2026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0A4B7-3C7F-48DC-94E4-80A70BEB38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4710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5BD18-DDE6-4FB4-8960-3C98B8CD90CA}" type="datetimeFigureOut">
              <a:rPr lang="ru-RU" smtClean="0"/>
              <a:t>08.05.2026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0A4B7-3C7F-48DC-94E4-80A70BEB38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893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5BD18-DDE6-4FB4-8960-3C98B8CD90CA}" type="datetimeFigureOut">
              <a:rPr lang="ru-RU" smtClean="0"/>
              <a:t>08.05.2026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0A4B7-3C7F-48DC-94E4-80A70BEB38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17457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ctrTitle"/>
          </p:nvPr>
        </p:nvSpPr>
        <p:spPr>
          <a:xfrm>
            <a:off x="685800" y="1597830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/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1"/>
          </p:nvPr>
        </p:nvSpPr>
        <p:spPr>
          <a:xfrm>
            <a:off x="1371600" y="2914658"/>
            <a:ext cx="6400800" cy="131444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/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tabLst/>
              <a:defRPr lang="ru-RU" sz="3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quarter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+mn-cs"/>
              </a:defRPr>
            </a:lvl1pPr>
          </a:lstStyle>
          <a:p>
            <a:pPr>
              <a:defRPr/>
            </a:pPr>
            <a:fld id="{FAA14CAF-5C93-4F72-AE27-B5193F6C1BC3}" type="datetime1">
              <a:rPr lang="ru-RU"/>
              <a:pPr>
                <a:defRPr/>
              </a:pPr>
              <a:t>08.05.2026</a:t>
            </a:fld>
            <a:endParaRPr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+mn-cs"/>
              </a:defRPr>
            </a:lvl1pPr>
          </a:lstStyle>
          <a:p>
            <a:pPr>
              <a:defRPr/>
            </a:pPr>
            <a:fld id="{C72EDD2D-51A8-4E70-B702-EBBE0DDB0AEF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819037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206370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/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 txBox="1">
            <a:spLocks noGrp="1"/>
          </p:cNvSpPr>
          <p:nvPr>
            <p:ph idx="1"/>
          </p:nvPr>
        </p:nvSpPr>
        <p:spPr>
          <a:xfrm>
            <a:off x="457200" y="1200158"/>
            <a:ext cx="8229600" cy="339407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342900" marR="0" lvl="0" indent="-342900" algn="l" defTabSz="914400" rtl="0" fontAlgn="auto" hangingPunct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Arial"/>
              <a:buChar char="•"/>
              <a:tabLst/>
              <a:defRPr lang="ru-RU" sz="3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742950" marR="0" lvl="1" indent="-285750" algn="l" defTabSz="914400" rtl="0" fontAlgn="auto" hangingPunc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Font typeface="Arial"/>
              <a:buChar char="–"/>
              <a:tabLst/>
              <a:defRPr lang="ru-RU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Char char="•"/>
              <a:tabLst/>
              <a:def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/>
              <a:buChar char="–"/>
              <a:tabLst/>
              <a:defRPr lang="ru-RU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/>
              <a:buChar char="»"/>
              <a:tabLst/>
              <a:defRPr lang="ru-RU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quarter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+mn-cs"/>
              </a:defRPr>
            </a:lvl1pPr>
          </a:lstStyle>
          <a:p>
            <a:pPr>
              <a:defRPr/>
            </a:pPr>
            <a:fld id="{7C8AC7E9-6610-475C-A9B5-606E1A40E5C6}" type="datetime1">
              <a:rPr lang="ru-RU"/>
              <a:pPr>
                <a:defRPr/>
              </a:pPr>
              <a:t>08.05.2026</a:t>
            </a:fld>
            <a:endParaRPr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+mn-cs"/>
              </a:defRPr>
            </a:lvl1pPr>
          </a:lstStyle>
          <a:p>
            <a:pPr>
              <a:defRPr/>
            </a:pPr>
            <a:fld id="{FA8DA496-ADC5-4B1F-A491-F2D59EFDA4EE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6457910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722311" y="3305172"/>
            <a:ext cx="7772400" cy="102155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000" b="1" i="0" u="none" strike="noStrike" kern="1200" cap="all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722311" y="2180039"/>
            <a:ext cx="7772400" cy="112514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tabLst/>
              <a:defRPr lang="ru-RU" sz="20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quarter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+mn-cs"/>
              </a:defRPr>
            </a:lvl1pPr>
          </a:lstStyle>
          <a:p>
            <a:pPr>
              <a:defRPr/>
            </a:pPr>
            <a:fld id="{9893440E-3988-4132-937E-24947EF7B988}" type="datetime1">
              <a:rPr lang="ru-RU"/>
              <a:pPr>
                <a:defRPr/>
              </a:pPr>
              <a:t>08.05.2026</a:t>
            </a:fld>
            <a:endParaRPr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+mn-cs"/>
              </a:defRPr>
            </a:lvl1pPr>
          </a:lstStyle>
          <a:p>
            <a:pPr>
              <a:defRPr/>
            </a:pPr>
            <a:fld id="{6B26EEDF-F766-458A-86E9-11E3E88112EF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0451865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206370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/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 txBox="1">
            <a:spLocks noGrp="1"/>
          </p:cNvSpPr>
          <p:nvPr>
            <p:ph sz="half" idx="1"/>
          </p:nvPr>
        </p:nvSpPr>
        <p:spPr>
          <a:xfrm>
            <a:off x="457203" y="1200151"/>
            <a:ext cx="4038603" cy="339447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342900" marR="0" lvl="0" indent="-342900" algn="l" defTabSz="914400" rtl="0" fontAlgn="auto" hangingPunc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Font typeface="Arial"/>
              <a:buChar char="•"/>
              <a:tabLst/>
              <a:defRPr lang="ru-RU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742950" marR="0" lvl="1" indent="-285750" algn="l" defTabSz="914400" rtl="0" fontAlgn="auto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Char char="–"/>
              <a:tabLst/>
              <a:def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/>
              <a:buChar char="•"/>
              <a:tabLst/>
              <a:defRPr lang="ru-RU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100000"/>
              <a:buFont typeface="Arial"/>
              <a:buChar char="–"/>
              <a:tabLst/>
              <a:def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100000"/>
              <a:buFont typeface="Arial"/>
              <a:buChar char="»"/>
              <a:tabLst/>
              <a:def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 txBox="1">
            <a:spLocks noGrp="1"/>
          </p:cNvSpPr>
          <p:nvPr>
            <p:ph sz="half" idx="2"/>
          </p:nvPr>
        </p:nvSpPr>
        <p:spPr>
          <a:xfrm>
            <a:off x="4648200" y="1200151"/>
            <a:ext cx="4038603" cy="339447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342900" marR="0" lvl="0" indent="-342900" algn="l" defTabSz="914400" rtl="0" fontAlgn="auto" hangingPunc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Font typeface="Arial"/>
              <a:buChar char="•"/>
              <a:tabLst/>
              <a:defRPr lang="ru-RU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742950" marR="0" lvl="1" indent="-285750" algn="l" defTabSz="914400" rtl="0" fontAlgn="auto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Char char="–"/>
              <a:tabLst/>
              <a:def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/>
              <a:buChar char="•"/>
              <a:tabLst/>
              <a:defRPr lang="ru-RU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100000"/>
              <a:buFont typeface="Arial"/>
              <a:buChar char="–"/>
              <a:tabLst/>
              <a:def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100000"/>
              <a:buFont typeface="Arial"/>
              <a:buChar char="»"/>
              <a:tabLst/>
              <a:def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 txBox="1">
            <a:spLocks noGrp="1"/>
          </p:cNvSpPr>
          <p:nvPr>
            <p:ph type="dt" sz="quarter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+mn-cs"/>
              </a:defRPr>
            </a:lvl1pPr>
          </a:lstStyle>
          <a:p>
            <a:pPr>
              <a:defRPr/>
            </a:pPr>
            <a:fld id="{40CFC87D-ECC9-48D8-B92B-DA28B08862E4}" type="datetime1">
              <a:rPr lang="ru-RU"/>
              <a:pPr>
                <a:defRPr/>
              </a:pPr>
              <a:t>08.05.2026</a:t>
            </a:fld>
            <a:endParaRPr/>
          </a:p>
        </p:txBody>
      </p:sp>
      <p:sp>
        <p:nvSpPr>
          <p:cNvPr id="6" name="Нижний колонтитул 4"/>
          <p:cNvSpPr txBox="1"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Номер слайда 5"/>
          <p:cNvSpPr txBox="1"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+mn-cs"/>
              </a:defRPr>
            </a:lvl1pPr>
          </a:lstStyle>
          <a:p>
            <a:pPr>
              <a:defRPr/>
            </a:pPr>
            <a:fld id="{15119790-BE8F-4370-BC32-19B7E924DD62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063619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206370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/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457200" y="1151341"/>
            <a:ext cx="4040184" cy="47982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lang="ru-RU" sz="24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 txBox="1">
            <a:spLocks noGrp="1"/>
          </p:cNvSpPr>
          <p:nvPr>
            <p:ph sz="half" idx="2"/>
          </p:nvPr>
        </p:nvSpPr>
        <p:spPr>
          <a:xfrm>
            <a:off x="457200" y="1631153"/>
            <a:ext cx="4040184" cy="296346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342900" marR="0" lvl="0" indent="-342900" algn="l" defTabSz="914400" rtl="0" fontAlgn="auto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Char char="•"/>
              <a:tabLst/>
              <a:def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742950" marR="0" lvl="1" indent="-285750" algn="l" defTabSz="914400" rtl="0" fontAlgn="auto" hangingPunc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/>
              <a:buChar char="–"/>
              <a:tabLst/>
              <a:defRPr lang="ru-RU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100000"/>
              <a:buFont typeface="Arial"/>
              <a:buChar char="•"/>
              <a:tabLst/>
              <a:def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100000"/>
              <a:buFont typeface="Arial"/>
              <a:buChar char="–"/>
              <a:tabLst/>
              <a:defRPr lang="ru-RU" sz="16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100000"/>
              <a:buFont typeface="Arial"/>
              <a:buChar char="»"/>
              <a:tabLst/>
              <a:defRPr lang="ru-RU" sz="16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 txBox="1">
            <a:spLocks noGrp="1"/>
          </p:cNvSpPr>
          <p:nvPr>
            <p:ph type="body" sz="quarter" idx="3"/>
          </p:nvPr>
        </p:nvSpPr>
        <p:spPr>
          <a:xfrm>
            <a:off x="4645023" y="1151341"/>
            <a:ext cx="4041776" cy="47982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lang="ru-RU" sz="24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 txBox="1">
            <a:spLocks noGrp="1"/>
          </p:cNvSpPr>
          <p:nvPr>
            <p:ph sz="quarter" idx="4"/>
          </p:nvPr>
        </p:nvSpPr>
        <p:spPr>
          <a:xfrm>
            <a:off x="4645023" y="1631153"/>
            <a:ext cx="4041776" cy="296346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342900" marR="0" lvl="0" indent="-342900" algn="l" defTabSz="914400" rtl="0" fontAlgn="auto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Char char="•"/>
              <a:tabLst/>
              <a:def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742950" marR="0" lvl="1" indent="-285750" algn="l" defTabSz="914400" rtl="0" fontAlgn="auto" hangingPunc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/>
              <a:buChar char="–"/>
              <a:tabLst/>
              <a:defRPr lang="ru-RU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100000"/>
              <a:buFont typeface="Arial"/>
              <a:buChar char="•"/>
              <a:tabLst/>
              <a:def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100000"/>
              <a:buFont typeface="Arial"/>
              <a:buChar char="–"/>
              <a:tabLst/>
              <a:defRPr lang="ru-RU" sz="16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100000"/>
              <a:buFont typeface="Arial"/>
              <a:buChar char="»"/>
              <a:tabLst/>
              <a:defRPr lang="ru-RU" sz="16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 txBox="1">
            <a:spLocks noGrp="1"/>
          </p:cNvSpPr>
          <p:nvPr>
            <p:ph type="dt" sz="quarter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+mn-cs"/>
              </a:defRPr>
            </a:lvl1pPr>
          </a:lstStyle>
          <a:p>
            <a:pPr>
              <a:defRPr/>
            </a:pPr>
            <a:fld id="{67828ECA-77E6-4765-8763-B55E021A1D33}" type="datetime1">
              <a:rPr lang="ru-RU"/>
              <a:pPr>
                <a:defRPr/>
              </a:pPr>
              <a:t>08.05.2026</a:t>
            </a:fld>
            <a:endParaRPr/>
          </a:p>
        </p:txBody>
      </p:sp>
      <p:sp>
        <p:nvSpPr>
          <p:cNvPr id="8" name="Нижний колонтитул 4"/>
          <p:cNvSpPr txBox="1"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9" name="Номер слайда 5"/>
          <p:cNvSpPr txBox="1"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+mn-cs"/>
              </a:defRPr>
            </a:lvl1pPr>
          </a:lstStyle>
          <a:p>
            <a:pPr>
              <a:defRPr/>
            </a:pPr>
            <a:fld id="{61980D3E-36A8-4663-B54C-1ADD23CC1DCB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95405654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206370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/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 txBox="1">
            <a:spLocks noGrp="1"/>
          </p:cNvSpPr>
          <p:nvPr>
            <p:ph type="dt" sz="quarter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+mn-cs"/>
              </a:defRPr>
            </a:lvl1pPr>
          </a:lstStyle>
          <a:p>
            <a:pPr>
              <a:defRPr/>
            </a:pPr>
            <a:fld id="{8488473A-1B3D-481F-8C23-D2A9348C2737}" type="datetime1">
              <a:rPr lang="ru-RU"/>
              <a:pPr>
                <a:defRPr/>
              </a:pPr>
              <a:t>08.05.2026</a:t>
            </a:fld>
            <a:endParaRPr/>
          </a:p>
        </p:txBody>
      </p:sp>
      <p:sp>
        <p:nvSpPr>
          <p:cNvPr id="4" name="Нижний колонтитул 4"/>
          <p:cNvSpPr txBox="1"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Номер слайда 5"/>
          <p:cNvSpPr txBox="1"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+mn-cs"/>
              </a:defRPr>
            </a:lvl1pPr>
          </a:lstStyle>
          <a:p>
            <a:pPr>
              <a:defRPr/>
            </a:pPr>
            <a:fld id="{C80E4B8E-60B8-4398-8585-845DFD9C9946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4350054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 txBox="1">
            <a:spLocks noGrp="1"/>
          </p:cNvSpPr>
          <p:nvPr>
            <p:ph type="dt" sz="quarter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+mn-cs"/>
              </a:defRPr>
            </a:lvl1pPr>
          </a:lstStyle>
          <a:p>
            <a:pPr>
              <a:defRPr/>
            </a:pPr>
            <a:fld id="{B46860C7-37A1-4A24-8D0A-3437B15CDCBE}" type="datetime1">
              <a:rPr lang="ru-RU"/>
              <a:pPr>
                <a:defRPr/>
              </a:pPr>
              <a:t>08.05.2026</a:t>
            </a:fld>
            <a:endParaRPr/>
          </a:p>
        </p:txBody>
      </p:sp>
      <p:sp>
        <p:nvSpPr>
          <p:cNvPr id="3" name="Нижний колонтитул 4"/>
          <p:cNvSpPr txBox="1"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Номер слайда 5"/>
          <p:cNvSpPr txBox="1"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+mn-cs"/>
              </a:defRPr>
            </a:lvl1pPr>
          </a:lstStyle>
          <a:p>
            <a:pPr>
              <a:defRPr/>
            </a:pPr>
            <a:fld id="{7FCC23D3-24C6-4F15-B07F-6E4BE4EA68CE}" type="slidenum">
              <a:rPr/>
              <a:pPr>
                <a:defRPr/>
              </a:pPr>
              <a:t>‹#›</a:t>
            </a:fld>
            <a:endParaRPr/>
          </a:p>
        </p:txBody>
      </p:sp>
      <p:pic>
        <p:nvPicPr>
          <p:cNvPr id="5" name="Рисунок 3"/>
          <p:cNvPicPr preferRelativeResize="0">
            <a:picLocks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7000"/>
                    </a14:imgEffect>
                    <a14:imgEffect>
                      <a14:brightnessContrast bright="-6000" contrast="-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538"/>
            <a:ext cx="9180512" cy="481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116"/>
            <a:ext cx="470272" cy="386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8968233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57203" y="204789"/>
            <a:ext cx="3008311" cy="87154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0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 txBox="1">
            <a:spLocks noGrp="1"/>
          </p:cNvSpPr>
          <p:nvPr>
            <p:ph idx="1"/>
          </p:nvPr>
        </p:nvSpPr>
        <p:spPr>
          <a:xfrm>
            <a:off x="3575047" y="204797"/>
            <a:ext cx="5111752" cy="438983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342900" marR="0" lvl="0" indent="-342900" algn="l" defTabSz="914400" rtl="0" fontAlgn="auto" hangingPunct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Arial"/>
              <a:buChar char="•"/>
              <a:tabLst/>
              <a:defRPr lang="ru-RU" sz="3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742950" marR="0" lvl="1" indent="-285750" algn="l" defTabSz="914400" rtl="0" fontAlgn="auto" hangingPunc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Font typeface="Arial"/>
              <a:buChar char="–"/>
              <a:tabLst/>
              <a:defRPr lang="ru-RU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Char char="•"/>
              <a:tabLst/>
              <a:def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/>
              <a:buChar char="–"/>
              <a:tabLst/>
              <a:defRPr lang="ru-RU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/>
              <a:buChar char="»"/>
              <a:tabLst/>
              <a:defRPr lang="ru-RU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 txBox="1">
            <a:spLocks noGrp="1"/>
          </p:cNvSpPr>
          <p:nvPr>
            <p:ph type="body" sz="half" idx="2"/>
          </p:nvPr>
        </p:nvSpPr>
        <p:spPr>
          <a:xfrm>
            <a:off x="457203" y="1076323"/>
            <a:ext cx="3008311" cy="35183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 txBox="1">
            <a:spLocks noGrp="1"/>
          </p:cNvSpPr>
          <p:nvPr>
            <p:ph type="dt" sz="quarter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+mn-cs"/>
              </a:defRPr>
            </a:lvl1pPr>
          </a:lstStyle>
          <a:p>
            <a:pPr>
              <a:defRPr/>
            </a:pPr>
            <a:fld id="{BA65EA98-09A2-4B48-9524-48AF8DFFB8DE}" type="datetime1">
              <a:rPr lang="ru-RU"/>
              <a:pPr>
                <a:defRPr/>
              </a:pPr>
              <a:t>08.05.2026</a:t>
            </a:fld>
            <a:endParaRPr/>
          </a:p>
        </p:txBody>
      </p:sp>
      <p:sp>
        <p:nvSpPr>
          <p:cNvPr id="6" name="Нижний колонтитул 4"/>
          <p:cNvSpPr txBox="1"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Номер слайда 5"/>
          <p:cNvSpPr txBox="1"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+mn-cs"/>
              </a:defRPr>
            </a:lvl1pPr>
          </a:lstStyle>
          <a:p>
            <a:pPr>
              <a:defRPr/>
            </a:pPr>
            <a:fld id="{B79E15FA-6673-4CCE-8BE7-E319F0289A75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498571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5BD18-DDE6-4FB4-8960-3C98B8CD90CA}" type="datetimeFigureOut">
              <a:rPr lang="ru-RU" smtClean="0"/>
              <a:t>08.05.2026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0A4B7-3C7F-48DC-94E4-80A70BEB38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7246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1792288" y="3600452"/>
            <a:ext cx="5486400" cy="42504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0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 txBox="1">
            <a:spLocks noGrp="1"/>
          </p:cNvSpPr>
          <p:nvPr>
            <p:ph type="pic" idx="1"/>
          </p:nvPr>
        </p:nvSpPr>
        <p:spPr>
          <a:xfrm>
            <a:off x="1792288" y="459582"/>
            <a:ext cx="5486400" cy="308609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tabLst/>
              <a:defRPr lang="ru-RU" sz="3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ru-RU" noProof="0"/>
          </a:p>
        </p:txBody>
      </p:sp>
      <p:sp>
        <p:nvSpPr>
          <p:cNvPr id="4" name="Текст 3"/>
          <p:cNvSpPr txBox="1">
            <a:spLocks noGrp="1"/>
          </p:cNvSpPr>
          <p:nvPr>
            <p:ph type="body" sz="half" idx="2"/>
          </p:nvPr>
        </p:nvSpPr>
        <p:spPr>
          <a:xfrm>
            <a:off x="1792288" y="4025500"/>
            <a:ext cx="5486400" cy="6036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 txBox="1">
            <a:spLocks noGrp="1"/>
          </p:cNvSpPr>
          <p:nvPr>
            <p:ph type="dt" sz="quarter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+mn-cs"/>
              </a:defRPr>
            </a:lvl1pPr>
          </a:lstStyle>
          <a:p>
            <a:pPr>
              <a:defRPr/>
            </a:pPr>
            <a:fld id="{9596D180-5537-4316-9971-00CC118B7FF3}" type="datetime1">
              <a:rPr lang="ru-RU"/>
              <a:pPr>
                <a:defRPr/>
              </a:pPr>
              <a:t>08.05.2026</a:t>
            </a:fld>
            <a:endParaRPr/>
          </a:p>
        </p:txBody>
      </p:sp>
      <p:sp>
        <p:nvSpPr>
          <p:cNvPr id="6" name="Нижний колонтитул 4"/>
          <p:cNvSpPr txBox="1"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Номер слайда 5"/>
          <p:cNvSpPr txBox="1"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+mn-cs"/>
              </a:defRPr>
            </a:lvl1pPr>
          </a:lstStyle>
          <a:p>
            <a:pPr>
              <a:defRPr/>
            </a:pPr>
            <a:fld id="{6046BF03-A429-4BD4-9B7B-66B212266376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17748191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206370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/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 txBox="1">
            <a:spLocks noGrp="1"/>
          </p:cNvSpPr>
          <p:nvPr>
            <p:ph type="body" orient="vert" idx="1"/>
          </p:nvPr>
        </p:nvSpPr>
        <p:spPr>
          <a:xfrm>
            <a:off x="457200" y="1200158"/>
            <a:ext cx="8229600" cy="3394079"/>
          </a:xfrm>
          <a:prstGeom prst="rect">
            <a:avLst/>
          </a:prstGeom>
          <a:noFill/>
          <a:ln>
            <a:noFill/>
          </a:ln>
        </p:spPr>
        <p:txBody>
          <a:bodyPr vert="eaVert" wrap="square" lIns="91440" tIns="45720" rIns="91440" bIns="45720" anchor="t" anchorCtr="0" compatLnSpc="1"/>
          <a:lstStyle>
            <a:lvl1pPr marL="342900" marR="0" lvl="0" indent="-342900" algn="l" defTabSz="914400" rtl="0" fontAlgn="auto" hangingPunct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Arial"/>
              <a:buChar char="•"/>
              <a:tabLst/>
              <a:defRPr lang="ru-RU" sz="3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742950" marR="0" lvl="1" indent="-285750" algn="l" defTabSz="914400" rtl="0" fontAlgn="auto" hangingPunc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Font typeface="Arial"/>
              <a:buChar char="–"/>
              <a:tabLst/>
              <a:defRPr lang="ru-RU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Char char="•"/>
              <a:tabLst/>
              <a:def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/>
              <a:buChar char="–"/>
              <a:tabLst/>
              <a:defRPr lang="ru-RU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/>
              <a:buChar char="»"/>
              <a:tabLst/>
              <a:defRPr lang="ru-RU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quarter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+mn-cs"/>
              </a:defRPr>
            </a:lvl1pPr>
          </a:lstStyle>
          <a:p>
            <a:pPr>
              <a:defRPr/>
            </a:pPr>
            <a:fld id="{8E43DB3D-4B36-4025-8266-8B46FC019255}" type="datetime1">
              <a:rPr lang="ru-RU"/>
              <a:pPr>
                <a:defRPr/>
              </a:pPr>
              <a:t>08.05.2026</a:t>
            </a:fld>
            <a:endParaRPr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+mn-cs"/>
              </a:defRPr>
            </a:lvl1pPr>
          </a:lstStyle>
          <a:p>
            <a:pPr>
              <a:defRPr/>
            </a:pPr>
            <a:fld id="{EC78BE0D-686C-400A-8B76-DC89B287D625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53120415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 txBox="1">
            <a:spLocks noGrp="1"/>
          </p:cNvSpPr>
          <p:nvPr>
            <p:ph type="title" orient="vert"/>
          </p:nvPr>
        </p:nvSpPr>
        <p:spPr>
          <a:xfrm>
            <a:off x="6629400" y="205977"/>
            <a:ext cx="2057400" cy="4388644"/>
          </a:xfrm>
          <a:prstGeom prst="rect">
            <a:avLst/>
          </a:prstGeom>
          <a:noFill/>
          <a:ln>
            <a:noFill/>
          </a:ln>
        </p:spPr>
        <p:txBody>
          <a:bodyPr vert="eaVert" wrap="square" lIns="91440" tIns="45720" rIns="91440" bIns="45720" anchor="t" anchorCtr="1" compatLnSpc="1"/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 txBox="1">
            <a:spLocks noGrp="1"/>
          </p:cNvSpPr>
          <p:nvPr>
            <p:ph type="body" orient="vert" idx="1"/>
          </p:nvPr>
        </p:nvSpPr>
        <p:spPr>
          <a:xfrm>
            <a:off x="457200" y="205977"/>
            <a:ext cx="6019796" cy="4388644"/>
          </a:xfrm>
          <a:prstGeom prst="rect">
            <a:avLst/>
          </a:prstGeom>
          <a:noFill/>
          <a:ln>
            <a:noFill/>
          </a:ln>
        </p:spPr>
        <p:txBody>
          <a:bodyPr vert="eaVert" wrap="square" lIns="91440" tIns="45720" rIns="91440" bIns="45720" anchor="t" anchorCtr="0" compatLnSpc="1"/>
          <a:lstStyle>
            <a:lvl1pPr marL="342900" marR="0" lvl="0" indent="-342900" algn="l" defTabSz="914400" rtl="0" fontAlgn="auto" hangingPunct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Arial"/>
              <a:buChar char="•"/>
              <a:tabLst/>
              <a:defRPr lang="ru-RU" sz="3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742950" marR="0" lvl="1" indent="-285750" algn="l" defTabSz="914400" rtl="0" fontAlgn="auto" hangingPunc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Font typeface="Arial"/>
              <a:buChar char="–"/>
              <a:tabLst/>
              <a:defRPr lang="ru-RU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Char char="•"/>
              <a:tabLst/>
              <a:def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/>
              <a:buChar char="–"/>
              <a:tabLst/>
              <a:defRPr lang="ru-RU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/>
              <a:buChar char="»"/>
              <a:tabLst/>
              <a:defRPr lang="ru-RU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quarter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+mn-cs"/>
              </a:defRPr>
            </a:lvl1pPr>
          </a:lstStyle>
          <a:p>
            <a:pPr>
              <a:defRPr/>
            </a:pPr>
            <a:fld id="{124D7422-1E31-41F3-9BB2-63A559A2907E}" type="datetime1">
              <a:rPr lang="ru-RU"/>
              <a:pPr>
                <a:defRPr/>
              </a:pPr>
              <a:t>08.05.2026</a:t>
            </a:fld>
            <a:endParaRPr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+mn-cs"/>
              </a:defRPr>
            </a:lvl1pPr>
          </a:lstStyle>
          <a:p>
            <a:pPr>
              <a:defRPr/>
            </a:pPr>
            <a:fld id="{9A89E664-2A05-4C9A-B38C-A7B95BB805EE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9200022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839871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3E24E-93C1-4CF1-A693-253A32CE4E52}" type="datetimeFigureOut">
              <a:rPr lang="ru-RU" smtClean="0"/>
              <a:t>08.05.2026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B366-234B-423E-88FD-B1EAC68B88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73080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3E24E-93C1-4CF1-A693-253A32CE4E52}" type="datetimeFigureOut">
              <a:rPr lang="ru-RU" smtClean="0"/>
              <a:t>08.05.2026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B366-234B-423E-88FD-B1EAC68B88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404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3E24E-93C1-4CF1-A693-253A32CE4E52}" type="datetimeFigureOut">
              <a:rPr lang="ru-RU" smtClean="0"/>
              <a:t>08.05.2026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B366-234B-423E-88FD-B1EAC68B88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105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3E24E-93C1-4CF1-A693-253A32CE4E52}" type="datetimeFigureOut">
              <a:rPr lang="ru-RU" smtClean="0"/>
              <a:t>08.05.2026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B366-234B-423E-88FD-B1EAC68B88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98213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3E24E-93C1-4CF1-A693-253A32CE4E52}" type="datetimeFigureOut">
              <a:rPr lang="ru-RU" smtClean="0"/>
              <a:t>08.05.2026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B366-234B-423E-88FD-B1EAC68B88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84828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3E24E-93C1-4CF1-A693-253A32CE4E52}" type="datetimeFigureOut">
              <a:rPr lang="ru-RU" smtClean="0"/>
              <a:t>08.05.2026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B366-234B-423E-88FD-B1EAC68B88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474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5BD18-DDE6-4FB4-8960-3C98B8CD90CA}" type="datetimeFigureOut">
              <a:rPr lang="ru-RU" smtClean="0"/>
              <a:t>08.05.2026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0A4B7-3C7F-48DC-94E4-80A70BEB38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9007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3E24E-93C1-4CF1-A693-253A32CE4E52}" type="datetimeFigureOut">
              <a:rPr lang="ru-RU" smtClean="0"/>
              <a:t>08.05.2026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B366-234B-423E-88FD-B1EAC68B88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5398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3E24E-93C1-4CF1-A693-253A32CE4E52}" type="datetimeFigureOut">
              <a:rPr lang="ru-RU" smtClean="0"/>
              <a:t>08.05.2026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B366-234B-423E-88FD-B1EAC68B88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05383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3E24E-93C1-4CF1-A693-253A32CE4E52}" type="datetimeFigureOut">
              <a:rPr lang="ru-RU" smtClean="0"/>
              <a:t>08.05.2026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B366-234B-423E-88FD-B1EAC68B88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04817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3E24E-93C1-4CF1-A693-253A32CE4E52}" type="datetimeFigureOut">
              <a:rPr lang="ru-RU" smtClean="0"/>
              <a:t>08.05.2026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B366-234B-423E-88FD-B1EAC68B88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1800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3E24E-93C1-4CF1-A693-253A32CE4E52}" type="datetimeFigureOut">
              <a:rPr lang="ru-RU" smtClean="0"/>
              <a:t>08.05.2026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B366-234B-423E-88FD-B1EAC68B88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230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5BD18-DDE6-4FB4-8960-3C98B8CD90CA}" type="datetimeFigureOut">
              <a:rPr lang="ru-RU" smtClean="0"/>
              <a:t>08.05.2026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0A4B7-3C7F-48DC-94E4-80A70BEB38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5423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5BD18-DDE6-4FB4-8960-3C98B8CD90CA}" type="datetimeFigureOut">
              <a:rPr lang="ru-RU" smtClean="0"/>
              <a:t>08.05.2026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0A4B7-3C7F-48DC-94E4-80A70BEB38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827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5BD18-DDE6-4FB4-8960-3C98B8CD90CA}" type="datetimeFigureOut">
              <a:rPr lang="ru-RU" smtClean="0"/>
              <a:t>08.05.2026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0A4B7-3C7F-48DC-94E4-80A70BEB38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176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5BD18-DDE6-4FB4-8960-3C98B8CD90CA}" type="datetimeFigureOut">
              <a:rPr lang="ru-RU" smtClean="0"/>
              <a:t>08.05.2026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0A4B7-3C7F-48DC-94E4-80A70BEB38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046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5BD18-DDE6-4FB4-8960-3C98B8CD90CA}" type="datetimeFigureOut">
              <a:rPr lang="ru-RU" smtClean="0"/>
              <a:t>08.05.2026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0A4B7-3C7F-48DC-94E4-80A70BEB38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369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5BD18-DDE6-4FB4-8960-3C98B8CD90CA}" type="datetimeFigureOut">
              <a:rPr lang="ru-RU" smtClean="0"/>
              <a:t>08.05.2026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0A4B7-3C7F-48DC-94E4-80A70BEB38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72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5BD18-DDE6-4FB4-8960-3C98B8CD90CA}" type="datetimeFigureOut">
              <a:rPr lang="ru-RU" smtClean="0"/>
              <a:t>08.05.2026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20A4B7-3C7F-48DC-94E4-80A70BEB38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2181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2882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3E24E-93C1-4CF1-A693-253A32CE4E52}" type="datetimeFigureOut">
              <a:rPr lang="ru-RU" smtClean="0"/>
              <a:t>08.05.2026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F0B366-234B-423E-88FD-B1EAC68B88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850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97620" y="1563638"/>
            <a:ext cx="6985272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168237" rtl="0" eaLnBrk="0" hangingPunct="0">
              <a:defRPr/>
            </a:pPr>
            <a:r>
              <a:rPr lang="ru-RU" sz="2500" b="1" kern="1200" dirty="0" smtClean="0">
                <a:solidFill>
                  <a:srgbClr val="283C9A"/>
                </a:solidFill>
                <a:latin typeface="Century Gothic"/>
                <a:ea typeface="+mn-ea"/>
                <a:cs typeface="Arial" pitchFamily="34" charset="0"/>
              </a:rPr>
              <a:t>Приоритеты рынка труда Алтайского </a:t>
            </a:r>
            <a:r>
              <a:rPr lang="ru-RU" sz="2500" b="1" kern="1200" dirty="0">
                <a:solidFill>
                  <a:srgbClr val="283C9A"/>
                </a:solidFill>
                <a:latin typeface="Century Gothic"/>
                <a:ea typeface="+mn-ea"/>
                <a:cs typeface="Arial" pitchFamily="34" charset="0"/>
              </a:rPr>
              <a:t>края: </a:t>
            </a:r>
            <a:r>
              <a:rPr lang="ru-RU" sz="2500" b="1" kern="1200" dirty="0" smtClean="0">
                <a:solidFill>
                  <a:srgbClr val="283C9A"/>
                </a:solidFill>
                <a:latin typeface="Century Gothic"/>
                <a:ea typeface="+mn-ea"/>
                <a:cs typeface="Arial" pitchFamily="34" charset="0"/>
              </a:rPr>
              <a:t>прогноз </a:t>
            </a:r>
            <a:r>
              <a:rPr lang="ru-RU" sz="2500" b="1" kern="1200" dirty="0">
                <a:solidFill>
                  <a:srgbClr val="283C9A"/>
                </a:solidFill>
                <a:latin typeface="Century Gothic"/>
                <a:ea typeface="+mn-ea"/>
                <a:cs typeface="Arial" pitchFamily="34" charset="0"/>
              </a:rPr>
              <a:t>кадровой потребности </a:t>
            </a:r>
          </a:p>
          <a:p>
            <a:pPr algn="ctr" defTabSz="1168237" rtl="0" eaLnBrk="0" hangingPunct="0">
              <a:defRPr/>
            </a:pPr>
            <a:r>
              <a:rPr lang="ru-RU" sz="2500" b="1" kern="1200" dirty="0">
                <a:solidFill>
                  <a:srgbClr val="283C9A"/>
                </a:solidFill>
                <a:latin typeface="Century Gothic"/>
                <a:ea typeface="+mn-ea"/>
                <a:cs typeface="Arial" pitchFamily="34" charset="0"/>
              </a:rPr>
              <a:t>экономики региона до 2032 </a:t>
            </a:r>
            <a:r>
              <a:rPr lang="ru-RU" sz="2500" b="1" kern="1200" dirty="0" smtClean="0">
                <a:solidFill>
                  <a:srgbClr val="283C9A"/>
                </a:solidFill>
                <a:latin typeface="Century Gothic"/>
                <a:ea typeface="+mn-ea"/>
                <a:cs typeface="Arial" pitchFamily="34" charset="0"/>
              </a:rPr>
              <a:t>года</a:t>
            </a:r>
            <a:endParaRPr lang="ru-RU" sz="2500" b="1" kern="1200" dirty="0">
              <a:solidFill>
                <a:srgbClr val="283C9A"/>
              </a:solidFill>
              <a:latin typeface="Century Gothic"/>
              <a:ea typeface="+mn-ea"/>
              <a:cs typeface="Arial" pitchFamily="34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4788024" y="3291830"/>
            <a:ext cx="410253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>
              <a:defRPr/>
            </a:pPr>
            <a:r>
              <a:rPr lang="ru-RU" alt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Капура Надежда Арсентьевна</a:t>
            </a:r>
            <a:endParaRPr lang="ru-RU" altLang="ru-RU" sz="16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eaLnBrk="1">
              <a:defRPr/>
            </a:pPr>
            <a:r>
              <a:rPr lang="ru-RU" altLang="ru-RU" sz="1600" dirty="0" smtClean="0">
                <a:latin typeface="Century Gothic" panose="020B0502020202020204" pitchFamily="34" charset="0"/>
              </a:rPr>
              <a:t>начальник </a:t>
            </a:r>
            <a:r>
              <a:rPr lang="ru-RU" altLang="ru-RU" sz="1600" dirty="0">
                <a:latin typeface="Century Gothic" panose="020B0502020202020204" pitchFamily="34" charset="0"/>
              </a:rPr>
              <a:t>управления </a:t>
            </a:r>
            <a:endParaRPr lang="ru-RU" altLang="ru-RU" sz="1600" dirty="0" smtClean="0">
              <a:latin typeface="Century Gothic" panose="020B0502020202020204" pitchFamily="34" charset="0"/>
            </a:endParaRPr>
          </a:p>
          <a:p>
            <a:pPr eaLnBrk="1">
              <a:defRPr/>
            </a:pPr>
            <a:r>
              <a:rPr lang="ru-RU" altLang="ru-RU" sz="1600" dirty="0" smtClean="0">
                <a:latin typeface="Century Gothic" panose="020B0502020202020204" pitchFamily="34" charset="0"/>
              </a:rPr>
              <a:t>Алтайского </a:t>
            </a:r>
            <a:r>
              <a:rPr lang="ru-RU" altLang="ru-RU" sz="1600" dirty="0" smtClean="0">
                <a:latin typeface="Century Gothic" panose="020B0502020202020204" pitchFamily="34" charset="0"/>
              </a:rPr>
              <a:t>края по </a:t>
            </a:r>
            <a:r>
              <a:rPr lang="ru-RU" altLang="ru-RU" sz="1600" dirty="0" smtClean="0">
                <a:latin typeface="Century Gothic" panose="020B0502020202020204" pitchFamily="34" charset="0"/>
              </a:rPr>
              <a:t>труду</a:t>
            </a:r>
          </a:p>
          <a:p>
            <a:pPr eaLnBrk="1">
              <a:defRPr/>
            </a:pPr>
            <a:r>
              <a:rPr lang="ru-RU" altLang="ru-RU" sz="1600" dirty="0" smtClean="0">
                <a:latin typeface="Century Gothic" panose="020B0502020202020204" pitchFamily="34" charset="0"/>
              </a:rPr>
              <a:t>и занятости населения</a:t>
            </a:r>
            <a:endParaRPr lang="ru-RU" altLang="ru-RU" sz="1600" dirty="0">
              <a:latin typeface="Century Gothic" panose="020B0502020202020204" pitchFamily="34" charset="0"/>
            </a:endParaRPr>
          </a:p>
        </p:txBody>
      </p:sp>
      <p:pic>
        <p:nvPicPr>
          <p:cNvPr id="9" name="Рисунок 3"/>
          <p:cNvPicPr preferRelativeResize="0">
            <a:picLocks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7000"/>
                    </a14:imgEffect>
                    <a14:imgEffect>
                      <a14:brightnessContrast bright="-6000" contrast="-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538"/>
            <a:ext cx="9180512" cy="481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51680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араллелограмм 5"/>
          <p:cNvSpPr/>
          <p:nvPr/>
        </p:nvSpPr>
        <p:spPr>
          <a:xfrm>
            <a:off x="8479566" y="4922932"/>
            <a:ext cx="587375" cy="241106"/>
          </a:xfrm>
          <a:prstGeom prst="parallelogram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>
              <a:defRPr/>
            </a:pPr>
            <a:fld id="{F1C31B0D-B9E5-4710-97C2-C84A70A62771}" type="slidenum">
              <a:rPr lang="ru-RU"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pPr algn="ctr">
                <a:defRPr/>
              </a:pPr>
              <a:t>2</a:t>
            </a:fld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21" name="Прямоугольник 14"/>
          <p:cNvSpPr>
            <a:spLocks noGrp="1" noChangeShapeType="1"/>
          </p:cNvSpPr>
          <p:nvPr/>
        </p:nvSpPr>
        <p:spPr bwMode="auto">
          <a:xfrm>
            <a:off x="1763688" y="1059582"/>
            <a:ext cx="5544616" cy="1092607"/>
          </a:xfrm>
          <a:prstGeom prst="rect">
            <a:avLst/>
          </a:prstGeom>
          <a:solidFill>
            <a:schemeClr val="lt1"/>
          </a:solidFill>
          <a:ln w="6350">
            <a:solidFill>
              <a:schemeClr val="bg1">
                <a:lumMod val="85000"/>
              </a:schemeClr>
            </a:solidFill>
            <a:round/>
            <a:headEnd/>
            <a:tailEnd/>
          </a:ln>
          <a:effectLst>
            <a:outerShdw dist="38100" dir="2700000" algn="ctr" rotWithShape="0">
              <a:srgbClr val="000000">
                <a:alpha val="29803"/>
              </a:srgb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1300" b="1" kern="1200" dirty="0">
                <a:solidFill>
                  <a:srgbClr val="4F81BD">
                    <a:lumMod val="75000"/>
                  </a:srgbClr>
                </a:solidFill>
                <a:latin typeface="Century Gothic" pitchFamily="34" charset="0"/>
                <a:cs typeface="Arial" pitchFamily="34" charset="0"/>
              </a:rPr>
              <a:t>№ Пр-1619 от </a:t>
            </a:r>
            <a:r>
              <a:rPr lang="ru-RU" sz="1300" b="1" kern="1200" dirty="0" smtClean="0">
                <a:solidFill>
                  <a:srgbClr val="4F81BD">
                    <a:lumMod val="75000"/>
                  </a:srgbClr>
                </a:solidFill>
                <a:latin typeface="Century Gothic" pitchFamily="34" charset="0"/>
                <a:cs typeface="Arial" pitchFamily="34" charset="0"/>
              </a:rPr>
              <a:t>16.05.2023</a:t>
            </a:r>
            <a:r>
              <a:rPr lang="ru-RU" sz="1300" b="1" kern="1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cs typeface="Arial" pitchFamily="34" charset="0"/>
              </a:rPr>
              <a:t> </a:t>
            </a:r>
          </a:p>
          <a:p>
            <a:pPr lvl="0" algn="just">
              <a:defRPr/>
            </a:pPr>
            <a:r>
              <a:rPr lang="ru-RU" sz="1300" b="1" kern="1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cs typeface="Arial" pitchFamily="34" charset="0"/>
              </a:rPr>
              <a:t> </a:t>
            </a:r>
            <a:r>
              <a:rPr lang="ru-RU" sz="1300" dirty="0" smtClean="0">
                <a:latin typeface="Century Gothic" pitchFamily="34" charset="0"/>
              </a:rPr>
              <a:t>«Обеспечить формирование прогноза потребности отраслей экономики в специалистах по уровням образования на пятилетний период»</a:t>
            </a:r>
          </a:p>
          <a:p>
            <a:pPr lvl="0" algn="just">
              <a:defRPr/>
            </a:pPr>
            <a:endParaRPr lang="ru-RU" sz="1300" dirty="0">
              <a:latin typeface="Century Gothic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827584" y="31475"/>
            <a:ext cx="7749752" cy="380035"/>
          </a:xfrm>
          <a:prstGeom prst="rect">
            <a:avLst/>
          </a:prstGeom>
        </p:spPr>
        <p:txBody>
          <a:bodyPr wrap="square" lIns="71561" tIns="35780" rIns="71561" bIns="35780">
            <a:spAutoFit/>
          </a:bodyPr>
          <a:lstStyle/>
          <a:p>
            <a:pPr marL="0" lvl="1" indent="0" rtl="0">
              <a:tabLst>
                <a:tab pos="180975" algn="l"/>
                <a:tab pos="265113" algn="l"/>
                <a:tab pos="361950" algn="l"/>
                <a:tab pos="542925" algn="l"/>
              </a:tabLst>
              <a:defRPr/>
            </a:pPr>
            <a:r>
              <a:rPr lang="ru-RU" sz="20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n-ea"/>
                <a:cs typeface="+mn-cs"/>
              </a:rPr>
              <a:t>Нормативное регулирование прогнозирования</a:t>
            </a:r>
            <a:endParaRPr lang="ru-RU" sz="20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79512" y="2935852"/>
            <a:ext cx="4320480" cy="1724129"/>
          </a:xfrm>
          <a:prstGeom prst="roundRect">
            <a:avLst/>
          </a:prstGeom>
          <a:noFill/>
          <a:ln w="15875">
            <a:solidFill>
              <a:srgbClr val="0070C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8" t="35866" r="84556" b="47642"/>
          <a:stretch/>
        </p:blipFill>
        <p:spPr bwMode="auto">
          <a:xfrm>
            <a:off x="251519" y="3241888"/>
            <a:ext cx="1016563" cy="794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Скругленный прямоугольник 30"/>
          <p:cNvSpPr/>
          <p:nvPr/>
        </p:nvSpPr>
        <p:spPr>
          <a:xfrm>
            <a:off x="4715256" y="2935852"/>
            <a:ext cx="4305423" cy="1724129"/>
          </a:xfrm>
          <a:prstGeom prst="roundRect">
            <a:avLst/>
          </a:prstGeom>
          <a:noFill/>
          <a:ln w="15875">
            <a:solidFill>
              <a:srgbClr val="0070C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12" t="36931" r="41439" b="46933"/>
          <a:stretch/>
        </p:blipFill>
        <p:spPr bwMode="auto">
          <a:xfrm>
            <a:off x="4787264" y="3238305"/>
            <a:ext cx="743484" cy="777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1171285" y="3039102"/>
            <a:ext cx="34007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accent1"/>
                </a:solidFill>
                <a:latin typeface="Century Gothic" pitchFamily="34" charset="0"/>
              </a:rPr>
              <a:t>Распоряжение Правительства РФ</a:t>
            </a:r>
          </a:p>
          <a:p>
            <a:r>
              <a:rPr lang="ru-RU" sz="1200" b="1" dirty="0" smtClean="0">
                <a:solidFill>
                  <a:schemeClr val="accent1"/>
                </a:solidFill>
                <a:latin typeface="Century Gothic" pitchFamily="34" charset="0"/>
              </a:rPr>
              <a:t>от 11 сентября 2024 г. № 2461-р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Century Gothic" pitchFamily="34" charset="0"/>
              </a:rPr>
              <a:t>«Об утверждении методики</a:t>
            </a:r>
            <a:br>
              <a:rPr lang="ru-RU" sz="1200" dirty="0" smtClean="0">
                <a:solidFill>
                  <a:schemeClr val="tx1"/>
                </a:solidFill>
                <a:latin typeface="Century Gothic" pitchFamily="34" charset="0"/>
              </a:rPr>
            </a:br>
            <a:r>
              <a:rPr lang="ru-RU" sz="1200" dirty="0" smtClean="0">
                <a:solidFill>
                  <a:schemeClr val="tx1"/>
                </a:solidFill>
                <a:latin typeface="Century Gothic" pitchFamily="34" charset="0"/>
              </a:rPr>
              <a:t>формирования прогноза потребности экономики Российской Федерации в кадрах»</a:t>
            </a:r>
            <a:r>
              <a:rPr lang="ru-RU" sz="1200" dirty="0" smtClean="0">
                <a:solidFill>
                  <a:schemeClr val="accent1"/>
                </a:solidFill>
                <a:latin typeface="Century Gothic" pitchFamily="34" charset="0"/>
              </a:rPr>
              <a:t> </a:t>
            </a:r>
            <a:endParaRPr lang="ru-RU" sz="1200" dirty="0">
              <a:solidFill>
                <a:schemeClr val="accent1"/>
              </a:solidFill>
              <a:latin typeface="Century Gothic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454043" y="3019784"/>
            <a:ext cx="366068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accent1"/>
                </a:solidFill>
                <a:latin typeface="Century Gothic" pitchFamily="34" charset="0"/>
              </a:rPr>
              <a:t>Приказ Минтруда России  </a:t>
            </a:r>
          </a:p>
          <a:p>
            <a:r>
              <a:rPr lang="ru-RU" sz="1200" b="1" dirty="0" smtClean="0">
                <a:solidFill>
                  <a:schemeClr val="accent1"/>
                </a:solidFill>
                <a:latin typeface="Century Gothic" pitchFamily="34" charset="0"/>
              </a:rPr>
              <a:t>от 22 марта 2024 г. № 137н</a:t>
            </a:r>
            <a:br>
              <a:rPr lang="ru-RU" sz="1200" b="1" dirty="0" smtClean="0">
                <a:solidFill>
                  <a:schemeClr val="accent1"/>
                </a:solidFill>
                <a:latin typeface="Century Gothic" pitchFamily="34" charset="0"/>
              </a:rPr>
            </a:br>
            <a:r>
              <a:rPr lang="ru-RU" sz="1200" dirty="0" smtClean="0">
                <a:solidFill>
                  <a:schemeClr val="tx1"/>
                </a:solidFill>
                <a:latin typeface="Century Gothic" pitchFamily="34" charset="0"/>
              </a:rPr>
              <a:t>«Об утверждении методики определения </a:t>
            </a:r>
            <a:br>
              <a:rPr lang="ru-RU" sz="1200" dirty="0" smtClean="0">
                <a:solidFill>
                  <a:schemeClr val="tx1"/>
                </a:solidFill>
                <a:latin typeface="Century Gothic" pitchFamily="34" charset="0"/>
              </a:rPr>
            </a:br>
            <a:r>
              <a:rPr lang="ru-RU" sz="1200" dirty="0" smtClean="0">
                <a:solidFill>
                  <a:schemeClr val="tx1"/>
                </a:solidFill>
                <a:latin typeface="Century Gothic" pitchFamily="34" charset="0"/>
              </a:rPr>
              <a:t>потребности субъектов Российской Феде-рации, отраслей экономики и крупнейших работодателей в профессиональных кадрах на среднесрочную и долгосрочную перспективу»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547664" y="2465456"/>
            <a:ext cx="5760640" cy="303091"/>
          </a:xfrm>
          <a:prstGeom prst="rect">
            <a:avLst/>
          </a:prstGeom>
        </p:spPr>
        <p:txBody>
          <a:bodyPr wrap="square" lIns="71561" tIns="35780" rIns="71561" bIns="35780">
            <a:spAutoFit/>
          </a:bodyPr>
          <a:lstStyle/>
          <a:p>
            <a:pPr algn="ctr"/>
            <a:r>
              <a:rPr lang="ru-RU" sz="1500" b="1" kern="1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cs typeface="Arial" pitchFamily="34" charset="0"/>
              </a:rPr>
              <a:t>НОРМАТИВНАЯ БАЗА ПРОГНОЗА КАДРОВОЙ ПОТРЕБНОСТИ</a:t>
            </a:r>
            <a:endParaRPr lang="ru-RU" sz="1500" b="1" kern="1200" dirty="0">
              <a:solidFill>
                <a:schemeClr val="accent1">
                  <a:lumMod val="75000"/>
                </a:schemeClr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19672" y="664409"/>
            <a:ext cx="590465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500" b="1" kern="1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cs typeface="Arial" pitchFamily="34" charset="0"/>
              </a:rPr>
              <a:t>ПОРУЧЕНИЕ ПРЕЗИДЕНТА РОССИЙСКОЙ ФЕДЕРАЦИИ</a:t>
            </a:r>
            <a:endParaRPr lang="ru-RU" sz="1500" b="1" kern="1200" dirty="0">
              <a:solidFill>
                <a:schemeClr val="accent1">
                  <a:lumMod val="75000"/>
                </a:schemeClr>
              </a:solidFill>
              <a:latin typeface="Century Gothic" pitchFamily="34" charset="0"/>
              <a:cs typeface="Arial" pitchFamily="34" charset="0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87" t="23771" r="33256" b="24925"/>
          <a:stretch/>
        </p:blipFill>
        <p:spPr bwMode="auto">
          <a:xfrm>
            <a:off x="107504" y="731337"/>
            <a:ext cx="1586960" cy="1420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90277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араллелограмм 5"/>
          <p:cNvSpPr/>
          <p:nvPr/>
        </p:nvSpPr>
        <p:spPr>
          <a:xfrm>
            <a:off x="8479566" y="4922932"/>
            <a:ext cx="587375" cy="241106"/>
          </a:xfrm>
          <a:prstGeom prst="parallelogram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>
              <a:defRPr/>
            </a:pPr>
            <a:fld id="{F1C31B0D-B9E5-4710-97C2-C84A70A62771}" type="slidenum">
              <a:rPr sz="1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pPr algn="ctr">
                <a:defRPr/>
              </a:pPr>
              <a:t>3</a:t>
            </a:fld>
            <a:endParaRPr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669482" y="915566"/>
            <a:ext cx="3153539" cy="3849186"/>
          </a:xfrm>
          <a:prstGeom prst="rect">
            <a:avLst/>
          </a:prstGeom>
          <a:solidFill>
            <a:srgbClr val="EAEAEA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/>
            <a:endParaRPr>
              <a:solidFill>
                <a:sysClr val="window" lastClr="FFFFFF"/>
              </a:solidFill>
              <a:latin typeface="Century Gothic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04208" y="2009278"/>
            <a:ext cx="540000" cy="1374305"/>
          </a:xfrm>
          <a:prstGeom prst="rect">
            <a:avLst/>
          </a:prstGeom>
          <a:solidFill>
            <a:srgbClr val="1F497D">
              <a:lumMod val="20000"/>
              <a:lumOff val="80000"/>
            </a:srgbClr>
          </a:solidFill>
          <a:ln w="3175" cap="flat" cmpd="sng" algn="ctr">
            <a:solidFill>
              <a:srgbClr val="4F81BD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endParaRPr>
              <a:solidFill>
                <a:sysClr val="window" lastClr="FFFFFF"/>
              </a:solidFill>
              <a:latin typeface="Century Gothic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992440" y="2596711"/>
            <a:ext cx="540000" cy="786872"/>
          </a:xfrm>
          <a:prstGeom prst="rect">
            <a:avLst/>
          </a:prstGeom>
          <a:solidFill>
            <a:srgbClr val="4F81BD"/>
          </a:solidFill>
          <a:ln w="3175" cap="flat" cmpd="sng" algn="ctr">
            <a:solidFill>
              <a:srgbClr val="4F81BD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endParaRPr>
              <a:solidFill>
                <a:sysClr val="window" lastClr="FFFFFF"/>
              </a:solidFill>
              <a:latin typeface="Century Gothic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84368" y="2211710"/>
            <a:ext cx="7518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ru-RU" sz="1200" b="1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ea typeface="+mn-ea"/>
                <a:cs typeface="+mn-cs"/>
              </a:rPr>
              <a:t>3,4 %</a:t>
            </a:r>
            <a:endParaRPr lang="ru-RU" sz="1200" b="1" kern="1200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890586" y="1635646"/>
            <a:ext cx="5774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ru-RU" sz="1200" b="1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ea typeface="+mn-ea"/>
                <a:cs typeface="+mn-cs"/>
              </a:rPr>
              <a:t>5,6 %</a:t>
            </a:r>
            <a:endParaRPr lang="ru-RU" sz="1200" b="1" kern="1200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ea typeface="+mn-ea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912320" y="2586789"/>
            <a:ext cx="540000" cy="796794"/>
          </a:xfrm>
          <a:prstGeom prst="rect">
            <a:avLst/>
          </a:prstGeom>
          <a:solidFill>
            <a:srgbClr val="1F497D">
              <a:lumMod val="20000"/>
              <a:lumOff val="80000"/>
            </a:srgbClr>
          </a:solidFill>
          <a:ln w="3175" cap="flat" cmpd="sng" algn="ctr">
            <a:solidFill>
              <a:srgbClr val="4F81BD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endParaRPr>
              <a:solidFill>
                <a:sysClr val="window" lastClr="FFFFFF"/>
              </a:solidFill>
              <a:latin typeface="Century Gothic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924485" y="2211710"/>
            <a:ext cx="5774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ru-RU" sz="1200" b="1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ea typeface="+mn-ea"/>
                <a:cs typeface="+mn-cs"/>
              </a:rPr>
              <a:t>3,4 %</a:t>
            </a:r>
            <a:endParaRPr lang="ru-RU" sz="1200" b="1" kern="1200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39394" y="3383583"/>
            <a:ext cx="13250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sz="1200" dirty="0" smtClean="0">
                <a:solidFill>
                  <a:sysClr val="windowText" lastClr="000000"/>
                </a:solidFill>
                <a:latin typeface="Century Gothic"/>
              </a:rPr>
              <a:t>2025 г.</a:t>
            </a:r>
            <a:endParaRPr sz="1200" dirty="0">
              <a:solidFill>
                <a:sysClr val="windowText" lastClr="000000"/>
              </a:solidFill>
              <a:latin typeface="Century Gothic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98480" y="3383583"/>
            <a:ext cx="1377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sz="1200" dirty="0" smtClean="0">
                <a:solidFill>
                  <a:sysClr val="windowText" lastClr="000000"/>
                </a:solidFill>
                <a:latin typeface="Century Gothic"/>
              </a:rPr>
              <a:t>2021 г.</a:t>
            </a:r>
            <a:endParaRPr sz="1200" dirty="0">
              <a:solidFill>
                <a:sysClr val="windowText" lastClr="000000"/>
              </a:solidFill>
              <a:latin typeface="Century Gothic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16216" y="3383583"/>
            <a:ext cx="1377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sz="1200" dirty="0" smtClean="0">
                <a:solidFill>
                  <a:sysClr val="windowText" lastClr="000000"/>
                </a:solidFill>
                <a:latin typeface="Century Gothic"/>
              </a:rPr>
              <a:t>2024 г.</a:t>
            </a:r>
            <a:endParaRPr sz="1200" dirty="0">
              <a:solidFill>
                <a:sysClr val="windowText" lastClr="000000"/>
              </a:solidFill>
              <a:latin typeface="Century Gothic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51234" y="915566"/>
            <a:ext cx="5179124" cy="3849186"/>
          </a:xfrm>
          <a:prstGeom prst="rect">
            <a:avLst/>
          </a:prstGeom>
          <a:solidFill>
            <a:srgbClr val="EAEAEA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/>
            <a:endParaRPr>
              <a:solidFill>
                <a:sysClr val="window" lastClr="FFFFFF"/>
              </a:solidFill>
              <a:latin typeface="Century Gothic"/>
              <a:ea typeface="+mn-ea"/>
              <a:cs typeface="+mn-cs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10212" y="2389022"/>
            <a:ext cx="540000" cy="974816"/>
          </a:xfrm>
          <a:prstGeom prst="rect">
            <a:avLst/>
          </a:prstGeom>
          <a:solidFill>
            <a:srgbClr val="1F497D">
              <a:lumMod val="20000"/>
              <a:lumOff val="80000"/>
            </a:srgbClr>
          </a:solidFill>
          <a:ln w="3175" cap="flat" cmpd="sng" algn="ctr">
            <a:solidFill>
              <a:srgbClr val="4F81BD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endParaRPr>
              <a:solidFill>
                <a:sysClr val="window" lastClr="FFFFFF"/>
              </a:solidFill>
              <a:latin typeface="Century Gothic"/>
              <a:ea typeface="+mn-ea"/>
              <a:cs typeface="+mn-cs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555776" y="1937062"/>
            <a:ext cx="540000" cy="1426776"/>
          </a:xfrm>
          <a:prstGeom prst="rect">
            <a:avLst/>
          </a:prstGeom>
          <a:solidFill>
            <a:srgbClr val="4F81BD"/>
          </a:solidFill>
          <a:ln w="3175" cap="flat" cmpd="sng" algn="ctr">
            <a:solidFill>
              <a:srgbClr val="4F81BD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endParaRPr>
              <a:solidFill>
                <a:sysClr val="window" lastClr="FFFFFF"/>
              </a:solidFill>
              <a:latin typeface="Century Gothic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63312" y="3363838"/>
            <a:ext cx="1325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sz="1200" dirty="0" smtClean="0">
                <a:solidFill>
                  <a:sysClr val="windowText" lastClr="000000"/>
                </a:solidFill>
                <a:latin typeface="Century Gothic"/>
              </a:rPr>
              <a:t>2025 г.</a:t>
            </a:r>
          </a:p>
          <a:p>
            <a:pPr algn="ctr" defTabSz="914400"/>
            <a:r>
              <a:rPr sz="1200" dirty="0" smtClean="0">
                <a:solidFill>
                  <a:sysClr val="windowText" lastClr="000000"/>
                </a:solidFill>
                <a:latin typeface="Century Gothic"/>
              </a:rPr>
              <a:t>оценка</a:t>
            </a:r>
            <a:endParaRPr sz="1200" dirty="0">
              <a:solidFill>
                <a:sysClr val="windowText" lastClr="000000"/>
              </a:solidFill>
              <a:latin typeface="Century Gothic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44720" y="3378543"/>
            <a:ext cx="1377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ru-RU" sz="1200" dirty="0" smtClean="0">
                <a:solidFill>
                  <a:sysClr val="windowText" lastClr="000000"/>
                </a:solidFill>
                <a:latin typeface="Century Gothic"/>
              </a:rPr>
              <a:t>2021 г.</a:t>
            </a:r>
            <a:endParaRPr lang="ru-RU" sz="1200" dirty="0">
              <a:solidFill>
                <a:sysClr val="windowText" lastClr="000000"/>
              </a:solidFill>
              <a:latin typeface="Century Gothic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195736" y="1471885"/>
            <a:ext cx="11878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sz="12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ea typeface="+mn-ea"/>
                <a:cs typeface="+mn-cs"/>
              </a:rPr>
              <a:t>1070,4 тыс</a:t>
            </a:r>
            <a:r>
              <a:rPr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478267" y="1929993"/>
            <a:ext cx="95891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sz="1200" b="1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ea typeface="+mn-ea"/>
                <a:cs typeface="+mn-cs"/>
              </a:rPr>
              <a:t>957,2 тыс.</a:t>
            </a:r>
            <a:endParaRPr sz="1200" b="1" kern="1200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ea typeface="+mn-ea"/>
              <a:cs typeface="+mn-cs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547664" y="2185198"/>
            <a:ext cx="540000" cy="1178640"/>
          </a:xfrm>
          <a:prstGeom prst="rect">
            <a:avLst/>
          </a:prstGeom>
          <a:solidFill>
            <a:srgbClr val="1F497D">
              <a:lumMod val="20000"/>
              <a:lumOff val="80000"/>
            </a:srgbClr>
          </a:solidFill>
          <a:ln w="3175" cap="flat" cmpd="sng" algn="ctr">
            <a:solidFill>
              <a:srgbClr val="4F81BD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endParaRPr>
              <a:solidFill>
                <a:sysClr val="window" lastClr="FFFFFF"/>
              </a:solidFill>
              <a:latin typeface="Century Gothic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178000" y="3367510"/>
            <a:ext cx="1377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sz="1200" dirty="0" smtClean="0">
                <a:solidFill>
                  <a:sysClr val="windowText" lastClr="000000"/>
                </a:solidFill>
                <a:latin typeface="Century Gothic"/>
              </a:rPr>
              <a:t>2024 г.</a:t>
            </a:r>
            <a:endParaRPr sz="1200" dirty="0">
              <a:solidFill>
                <a:sysClr val="windowText" lastClr="000000"/>
              </a:solidFill>
              <a:latin typeface="Century Gothic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394305" y="1733715"/>
            <a:ext cx="10454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sz="1200" b="1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ea typeface="+mn-ea"/>
                <a:cs typeface="+mn-cs"/>
              </a:rPr>
              <a:t>1069,6 тыс.</a:t>
            </a:r>
            <a:endParaRPr sz="1200" b="1" kern="1200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ea typeface="+mn-ea"/>
              <a:cs typeface="+mn-cs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95536" y="1009640"/>
            <a:ext cx="444713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sz="1500" b="1" kern="1200" dirty="0" smtClean="0">
                <a:solidFill>
                  <a:srgbClr val="4F81BD">
                    <a:lumMod val="75000"/>
                  </a:srgbClr>
                </a:solidFill>
                <a:latin typeface="Century Gothic" pitchFamily="34" charset="0"/>
                <a:cs typeface="Arial" pitchFamily="34" charset="0"/>
              </a:rPr>
              <a:t>РОСТ ЧИСЛЕННОСТИ ЗАНЯТОГО НАСЕЛЕНИЯ,</a:t>
            </a:r>
          </a:p>
          <a:p>
            <a:r>
              <a:rPr sz="1500" b="1" kern="1200" dirty="0" smtClean="0">
                <a:solidFill>
                  <a:srgbClr val="4F81BD">
                    <a:lumMod val="75000"/>
                  </a:srgbClr>
                </a:solidFill>
                <a:latin typeface="Century Gothic" pitchFamily="34" charset="0"/>
                <a:cs typeface="Arial" pitchFamily="34" charset="0"/>
              </a:rPr>
              <a:t>тыс</a:t>
            </a:r>
            <a:r>
              <a:rPr sz="1500" b="1" kern="1200" dirty="0">
                <a:solidFill>
                  <a:srgbClr val="4F81BD">
                    <a:lumMod val="75000"/>
                  </a:srgbClr>
                </a:solidFill>
                <a:latin typeface="Century Gothic" pitchFamily="34" charset="0"/>
                <a:cs typeface="Arial" pitchFamily="34" charset="0"/>
              </a:rPr>
              <a:t>. человек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5669482" y="1009640"/>
            <a:ext cx="322299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sz="1500" b="1" kern="1200" dirty="0" smtClean="0">
                <a:solidFill>
                  <a:srgbClr val="4F81BD">
                    <a:lumMod val="75000"/>
                  </a:srgbClr>
                </a:solidFill>
                <a:latin typeface="Century Gothic" pitchFamily="34" charset="0"/>
                <a:cs typeface="Arial" pitchFamily="34" charset="0"/>
              </a:rPr>
              <a:t>УРОВЕНЬ ОБЩЕЙ БЕЗРАБОТИЦЫ, </a:t>
            </a:r>
          </a:p>
          <a:p>
            <a:r>
              <a:rPr sz="1500" b="1" kern="1200" dirty="0" smtClean="0">
                <a:solidFill>
                  <a:srgbClr val="4F81BD">
                    <a:lumMod val="75000"/>
                  </a:srgbClr>
                </a:solidFill>
                <a:latin typeface="Century Gothic" pitchFamily="34" charset="0"/>
                <a:cs typeface="Arial" pitchFamily="34" charset="0"/>
              </a:rPr>
              <a:t>процентов</a:t>
            </a:r>
            <a:endParaRPr sz="1500" b="1" kern="1200" dirty="0">
              <a:solidFill>
                <a:srgbClr val="4F81BD">
                  <a:lumMod val="75000"/>
                </a:srgbClr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293108" y="1822053"/>
            <a:ext cx="2287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sz="1200" dirty="0">
                <a:solidFill>
                  <a:prstClr val="black"/>
                </a:solidFill>
                <a:latin typeface="Century Gothic" pitchFamily="34" charset="0"/>
                <a:cs typeface="+mn-cs"/>
              </a:rPr>
              <a:t>Наибольшая доля занятого населения по отраслям: </a:t>
            </a:r>
          </a:p>
        </p:txBody>
      </p:sp>
      <p:graphicFrame>
        <p:nvGraphicFramePr>
          <p:cNvPr id="29" name="Таблица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2749866"/>
              </p:ext>
            </p:extLst>
          </p:nvPr>
        </p:nvGraphicFramePr>
        <p:xfrm>
          <a:off x="3347864" y="2329524"/>
          <a:ext cx="2088233" cy="1610378"/>
        </p:xfrm>
        <a:graphic>
          <a:graphicData uri="http://schemas.openxmlformats.org/drawingml/2006/table">
            <a:tbl>
              <a:tblPr firstRow="1" firstCol="1" bandRow="1"/>
              <a:tblGrid>
                <a:gridCol w="1585865"/>
                <a:gridCol w="502368"/>
              </a:tblGrid>
              <a:tr h="230054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i="0" dirty="0">
                          <a:solidFill>
                            <a:schemeClr val="dk1"/>
                          </a:solidFill>
                          <a:latin typeface="Century Gothic" pitchFamily="34" charset="0"/>
                          <a:ea typeface="Arial"/>
                          <a:cs typeface="+mn-cs"/>
                        </a:rPr>
                        <a:t>торговля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i="0" dirty="0">
                          <a:solidFill>
                            <a:schemeClr val="dk1"/>
                          </a:solidFill>
                          <a:latin typeface="Century Gothic" pitchFamily="34" charset="0"/>
                          <a:ea typeface="Arial"/>
                          <a:cs typeface="+mn-cs"/>
                        </a:rPr>
                        <a:t>21 %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0054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i="0" dirty="0">
                          <a:solidFill>
                            <a:schemeClr val="dk1"/>
                          </a:solidFill>
                          <a:latin typeface="Century Gothic" pitchFamily="34" charset="0"/>
                          <a:ea typeface="Arial"/>
                          <a:cs typeface="+mn-cs"/>
                        </a:rPr>
                        <a:t>промышленность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i="0" dirty="0">
                          <a:solidFill>
                            <a:schemeClr val="dk1"/>
                          </a:solidFill>
                          <a:latin typeface="Century Gothic" pitchFamily="34" charset="0"/>
                          <a:ea typeface="Arial"/>
                          <a:cs typeface="+mn-cs"/>
                        </a:rPr>
                        <a:t>18 %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0054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i="0" dirty="0">
                          <a:solidFill>
                            <a:schemeClr val="dk1"/>
                          </a:solidFill>
                          <a:latin typeface="Century Gothic" pitchFamily="34" charset="0"/>
                          <a:ea typeface="Arial"/>
                          <a:cs typeface="+mn-cs"/>
                        </a:rPr>
                        <a:t>сельское хоз-во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i="0" dirty="0">
                          <a:solidFill>
                            <a:schemeClr val="dk1"/>
                          </a:solidFill>
                          <a:latin typeface="Century Gothic" pitchFamily="34" charset="0"/>
                          <a:ea typeface="Arial"/>
                          <a:cs typeface="+mn-cs"/>
                        </a:rPr>
                        <a:t>10 %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0054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i="0" dirty="0">
                          <a:solidFill>
                            <a:schemeClr val="dk1"/>
                          </a:solidFill>
                          <a:latin typeface="Century Gothic" pitchFamily="34" charset="0"/>
                          <a:ea typeface="Arial"/>
                          <a:cs typeface="+mn-cs"/>
                        </a:rPr>
                        <a:t>строительство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i="0" dirty="0">
                          <a:solidFill>
                            <a:schemeClr val="dk1"/>
                          </a:solidFill>
                          <a:latin typeface="Century Gothic" pitchFamily="34" charset="0"/>
                          <a:ea typeface="Arial"/>
                          <a:cs typeface="+mn-cs"/>
                        </a:rPr>
                        <a:t>8 %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0054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i="0" dirty="0">
                          <a:solidFill>
                            <a:schemeClr val="dk1"/>
                          </a:solidFill>
                          <a:latin typeface="Century Gothic" pitchFamily="34" charset="0"/>
                          <a:ea typeface="Arial"/>
                          <a:cs typeface="+mn-cs"/>
                        </a:rPr>
                        <a:t>образование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i="0" dirty="0">
                          <a:solidFill>
                            <a:schemeClr val="dk1"/>
                          </a:solidFill>
                          <a:latin typeface="Century Gothic" pitchFamily="34" charset="0"/>
                          <a:ea typeface="Arial"/>
                          <a:cs typeface="+mn-cs"/>
                        </a:rPr>
                        <a:t>8 %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0054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i="0" dirty="0">
                          <a:solidFill>
                            <a:schemeClr val="dk1"/>
                          </a:solidFill>
                          <a:latin typeface="Century Gothic" pitchFamily="34" charset="0"/>
                          <a:ea typeface="Arial"/>
                          <a:cs typeface="+mn-cs"/>
                        </a:rPr>
                        <a:t>транспортировка 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i="0" dirty="0">
                          <a:solidFill>
                            <a:schemeClr val="dk1"/>
                          </a:solidFill>
                          <a:latin typeface="Century Gothic" pitchFamily="34" charset="0"/>
                          <a:ea typeface="Arial"/>
                          <a:cs typeface="+mn-cs"/>
                        </a:rPr>
                        <a:t>7 %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0054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i="0" dirty="0">
                          <a:solidFill>
                            <a:schemeClr val="dk1"/>
                          </a:solidFill>
                          <a:latin typeface="Century Gothic" pitchFamily="34" charset="0"/>
                          <a:ea typeface="Arial"/>
                          <a:cs typeface="+mn-cs"/>
                        </a:rPr>
                        <a:t>здравоохранение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entury Gothic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i="0" dirty="0">
                          <a:solidFill>
                            <a:schemeClr val="dk1"/>
                          </a:solidFill>
                          <a:latin typeface="Century Gothic" pitchFamily="34" charset="0"/>
                          <a:ea typeface="Arial"/>
                          <a:cs typeface="+mn-cs"/>
                        </a:rPr>
                        <a:t>7 %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4" name="Прямоугольник 33"/>
          <p:cNvSpPr/>
          <p:nvPr/>
        </p:nvSpPr>
        <p:spPr>
          <a:xfrm>
            <a:off x="827584" y="31475"/>
            <a:ext cx="7749752" cy="380035"/>
          </a:xfrm>
          <a:prstGeom prst="rect">
            <a:avLst/>
          </a:prstGeom>
        </p:spPr>
        <p:txBody>
          <a:bodyPr wrap="square" lIns="71561" tIns="35780" rIns="71561" bIns="35780">
            <a:spAutoFit/>
          </a:bodyPr>
          <a:lstStyle/>
          <a:p>
            <a:pPr marL="0" lvl="1" indent="0" rtl="0">
              <a:tabLst>
                <a:tab pos="180975" algn="l"/>
                <a:tab pos="265113" algn="l"/>
                <a:tab pos="361950" algn="l"/>
                <a:tab pos="542925" algn="l"/>
              </a:tabLst>
              <a:defRPr/>
            </a:pPr>
            <a:r>
              <a:rPr lang="ru-RU" sz="20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n-ea"/>
                <a:cs typeface="+mn-cs"/>
              </a:rPr>
              <a:t>Текущая ситуация на рынке труда</a:t>
            </a:r>
            <a:endParaRPr lang="ru-RU" sz="20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85684" y="3954578"/>
            <a:ext cx="2304256" cy="756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spcAft>
                <a:spcPts val="500"/>
              </a:spcAft>
            </a:pPr>
            <a:r>
              <a:rPr lang="ru-RU" altLang="ru-RU" sz="1500" b="1" kern="1200" dirty="0">
                <a:solidFill>
                  <a:srgbClr val="4F81BD">
                    <a:lumMod val="75000"/>
                  </a:srgbClr>
                </a:solidFill>
                <a:latin typeface="Century Gothic" pitchFamily="34" charset="0"/>
                <a:cs typeface="Arial" pitchFamily="34" charset="0"/>
              </a:rPr>
              <a:t>Уровень </a:t>
            </a:r>
            <a:r>
              <a:rPr lang="ru-RU" altLang="ru-RU" sz="1500" b="1" kern="1200" dirty="0" smtClean="0">
                <a:solidFill>
                  <a:srgbClr val="4F81BD">
                    <a:lumMod val="75000"/>
                  </a:srgbClr>
                </a:solidFill>
                <a:latin typeface="Century Gothic" pitchFamily="34" charset="0"/>
                <a:cs typeface="Arial" pitchFamily="34" charset="0"/>
              </a:rPr>
              <a:t>занятости</a:t>
            </a:r>
          </a:p>
          <a:p>
            <a:pPr eaLnBrk="1" hangingPunct="1">
              <a:spcAft>
                <a:spcPts val="500"/>
              </a:spcAft>
            </a:pPr>
            <a:r>
              <a:rPr lang="ru-RU" altLang="ru-RU" sz="1200" dirty="0" smtClean="0">
                <a:solidFill>
                  <a:prstClr val="black"/>
                </a:solidFill>
                <a:latin typeface="Century Gothic" pitchFamily="34" charset="0"/>
                <a:cs typeface="+mn-cs"/>
              </a:rPr>
              <a:t>2021 год </a:t>
            </a:r>
            <a:r>
              <a:rPr lang="ru-RU" altLang="ru-RU" sz="1200" dirty="0" smtClean="0">
                <a:solidFill>
                  <a:prstClr val="black"/>
                </a:solidFill>
                <a:latin typeface="Century Gothic" pitchFamily="34" charset="0"/>
              </a:rPr>
              <a:t>– </a:t>
            </a:r>
            <a:r>
              <a:rPr lang="ru-RU" altLang="ru-RU" sz="1200" dirty="0" smtClean="0">
                <a:solidFill>
                  <a:prstClr val="black"/>
                </a:solidFill>
                <a:latin typeface="Century Gothic" pitchFamily="34" charset="0"/>
                <a:cs typeface="+mn-cs"/>
              </a:rPr>
              <a:t>55,2 %</a:t>
            </a:r>
            <a:br>
              <a:rPr lang="ru-RU" altLang="ru-RU" sz="1200" dirty="0" smtClean="0">
                <a:solidFill>
                  <a:prstClr val="black"/>
                </a:solidFill>
                <a:latin typeface="Century Gothic" pitchFamily="34" charset="0"/>
                <a:cs typeface="+mn-cs"/>
              </a:rPr>
            </a:br>
            <a:r>
              <a:rPr lang="ru-RU" altLang="ru-RU" sz="1200" dirty="0" smtClean="0">
                <a:solidFill>
                  <a:prstClr val="black"/>
                </a:solidFill>
                <a:latin typeface="Century Gothic" pitchFamily="34" charset="0"/>
                <a:cs typeface="+mn-cs"/>
              </a:rPr>
              <a:t>2025 год – 63,8 %</a:t>
            </a:r>
            <a:endParaRPr lang="ru-RU" altLang="ru-RU" sz="1200" dirty="0">
              <a:solidFill>
                <a:prstClr val="black"/>
              </a:solidFill>
              <a:latin typeface="Century Gothic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60461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7584" y="31475"/>
            <a:ext cx="7749752" cy="380035"/>
          </a:xfrm>
          <a:prstGeom prst="rect">
            <a:avLst/>
          </a:prstGeom>
        </p:spPr>
        <p:txBody>
          <a:bodyPr wrap="square" lIns="71561" tIns="35780" rIns="71561" bIns="35780">
            <a:spAutoFit/>
          </a:bodyPr>
          <a:lstStyle/>
          <a:p>
            <a:pPr marL="0" lvl="1" indent="0" rtl="0">
              <a:tabLst>
                <a:tab pos="180975" algn="l"/>
                <a:tab pos="265113" algn="l"/>
                <a:tab pos="361950" algn="l"/>
                <a:tab pos="542925" algn="l"/>
              </a:tabLst>
              <a:defRPr/>
            </a:pPr>
            <a:r>
              <a:rPr lang="ru-RU" sz="2000" kern="1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n-ea"/>
                <a:cs typeface="+mn-cs"/>
              </a:rPr>
              <a:t>Текущая потребность на рынке труда</a:t>
            </a:r>
            <a:endParaRPr lang="ru-RU" sz="2000" kern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Параллелограмм 4"/>
          <p:cNvSpPr/>
          <p:nvPr/>
        </p:nvSpPr>
        <p:spPr>
          <a:xfrm>
            <a:off x="8479566" y="4922932"/>
            <a:ext cx="587375" cy="241106"/>
          </a:xfrm>
          <a:prstGeom prst="parallelogram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>
              <a:defRPr/>
            </a:pPr>
            <a:fld id="{F1C31B0D-B9E5-4710-97C2-C84A70A62771}" type="slidenum">
              <a:rPr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ctr">
                <a:defRPr/>
              </a:pPr>
              <a:t>4</a:t>
            </a:fld>
            <a:endParaRPr sz="1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83568" y="843558"/>
            <a:ext cx="7848872" cy="4032448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977348586"/>
              </p:ext>
            </p:extLst>
          </p:nvPr>
        </p:nvGraphicFramePr>
        <p:xfrm>
          <a:off x="354912" y="1131590"/>
          <a:ext cx="7992888" cy="36724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403648" y="592401"/>
            <a:ext cx="748883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500" b="1" kern="1200" dirty="0" smtClean="0">
                <a:solidFill>
                  <a:srgbClr val="4F81BD">
                    <a:lumMod val="75000"/>
                  </a:srgbClr>
                </a:solidFill>
                <a:latin typeface="Century Gothic" pitchFamily="34" charset="0"/>
                <a:cs typeface="Arial" pitchFamily="34" charset="0"/>
              </a:rPr>
              <a:t>ВАКАНСИИ, ЗАЯВЛЕННЫЕ В СЛУЖБУ ЗАНЯТОСТИ  В 2026 ГОДУ</a:t>
            </a:r>
            <a:endParaRPr lang="ru-RU" sz="1500" b="1" kern="1200" dirty="0">
              <a:solidFill>
                <a:srgbClr val="4F81BD">
                  <a:lumMod val="75000"/>
                </a:srgbClr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6084168" y="2571750"/>
            <a:ext cx="2880320" cy="879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marL="285750" indent="-285750" eaLnBrk="0" hangingPunct="0">
              <a:spcBef>
                <a:spcPts val="813"/>
              </a:spcBef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cs typeface="Tahoma" charset="0"/>
              </a:defRPr>
            </a:lvl1pPr>
            <a:lvl2pPr eaLnBrk="0" hangingPunct="0">
              <a:spcBef>
                <a:spcPts val="713"/>
              </a:spcBef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cs typeface="Tahoma" charset="0"/>
              </a:defRPr>
            </a:lvl2pPr>
            <a:lvl3pPr eaLnBrk="0" hangingPunct="0">
              <a:spcBef>
                <a:spcPts val="613"/>
              </a:spcBef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cs typeface="Tahoma" charset="0"/>
              </a:defRPr>
            </a:lvl3pPr>
            <a:lvl4pPr eaLnBrk="0" hangingPunct="0">
              <a:spcBef>
                <a:spcPts val="513"/>
              </a:spcBef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cs typeface="Tahoma" charset="0"/>
              </a:defRPr>
            </a:lvl4pPr>
            <a:lvl5pPr eaLnBrk="0" hangingPunct="0">
              <a:spcBef>
                <a:spcPts val="513"/>
              </a:spcBef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cs typeface="Tahoma" charset="0"/>
              </a:defRPr>
            </a:lvl5pPr>
            <a:lvl6pPr marL="2514600" indent="-228600" defTabSz="449263" eaLnBrk="0" fontAlgn="base" hangingPunct="0">
              <a:spcBef>
                <a:spcPts val="5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cs typeface="Tahoma" charset="0"/>
              </a:defRPr>
            </a:lvl6pPr>
            <a:lvl7pPr marL="2971800" indent="-228600" defTabSz="449263" eaLnBrk="0" fontAlgn="base" hangingPunct="0">
              <a:spcBef>
                <a:spcPts val="5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cs typeface="Tahoma" charset="0"/>
              </a:defRPr>
            </a:lvl7pPr>
            <a:lvl8pPr marL="3429000" indent="-228600" defTabSz="449263" eaLnBrk="0" fontAlgn="base" hangingPunct="0">
              <a:spcBef>
                <a:spcPts val="5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cs typeface="Tahoma" charset="0"/>
              </a:defRPr>
            </a:lvl8pPr>
            <a:lvl9pPr marL="3886200" indent="-228600" defTabSz="449263" eaLnBrk="0" fontAlgn="base" hangingPunct="0">
              <a:spcBef>
                <a:spcPts val="5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cs typeface="Tahoma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altLang="ru-RU" sz="2500" b="1" kern="1200" dirty="0">
                <a:solidFill>
                  <a:srgbClr val="C00000"/>
                </a:solidFill>
                <a:latin typeface="Century Gothic" pitchFamily="34" charset="0"/>
                <a:cs typeface="Arial" pitchFamily="34" charset="0"/>
              </a:rPr>
              <a:t>70 % вакансий </a:t>
            </a: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ru-RU" altLang="ru-RU" sz="13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/>
              </a:rPr>
              <a:t>приходится </a:t>
            </a: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ru-RU" altLang="ru-RU" sz="13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/>
              </a:rPr>
              <a:t>на рабочие профессии</a:t>
            </a:r>
            <a:endParaRPr kumimoji="0" lang="ru-RU" altLang="ru-RU" sz="13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itchFamily="32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3943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араллелограмм 5"/>
          <p:cNvSpPr/>
          <p:nvPr/>
        </p:nvSpPr>
        <p:spPr>
          <a:xfrm>
            <a:off x="8479566" y="4922932"/>
            <a:ext cx="587375" cy="241106"/>
          </a:xfrm>
          <a:prstGeom prst="parallelogram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>
              <a:defRPr/>
            </a:pPr>
            <a:fld id="{F1C31B0D-B9E5-4710-97C2-C84A70A62771}" type="slidenum">
              <a:rPr lang="ru-RU"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pPr algn="ctr">
                <a:defRPr/>
              </a:pPr>
              <a:t>5</a:t>
            </a:fld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51470"/>
            <a:ext cx="8316416" cy="380035"/>
          </a:xfrm>
          <a:prstGeom prst="rect">
            <a:avLst/>
          </a:prstGeom>
        </p:spPr>
        <p:txBody>
          <a:bodyPr wrap="square" lIns="71561" tIns="35780" rIns="71561" bIns="35780">
            <a:spAutoFit/>
          </a:bodyPr>
          <a:lstStyle/>
          <a:p>
            <a:pPr marL="0" lvl="1" indent="0" rtl="0">
              <a:tabLst>
                <a:tab pos="180975" algn="l"/>
                <a:tab pos="265113" algn="l"/>
                <a:tab pos="361950" algn="l"/>
                <a:tab pos="542925" algn="l"/>
              </a:tabLst>
              <a:defRPr/>
            </a:pPr>
            <a:r>
              <a:rPr lang="ru-RU" sz="20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n-ea"/>
                <a:cs typeface="+mn-cs"/>
              </a:rPr>
              <a:t>Методология прогнозирования кадровой потребности</a:t>
            </a:r>
            <a:endParaRPr lang="ru-RU" sz="20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2" t="34816" r="38923" b="29516"/>
          <a:stretch/>
        </p:blipFill>
        <p:spPr bwMode="auto">
          <a:xfrm>
            <a:off x="539552" y="1131590"/>
            <a:ext cx="8067972" cy="3325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Прямоугольник 14"/>
          <p:cNvSpPr>
            <a:spLocks noGrp="1" noChangeShapeType="1"/>
          </p:cNvSpPr>
          <p:nvPr/>
        </p:nvSpPr>
        <p:spPr bwMode="auto">
          <a:xfrm>
            <a:off x="758652" y="741664"/>
            <a:ext cx="3240360" cy="272314"/>
          </a:xfrm>
          <a:prstGeom prst="rect">
            <a:avLst/>
          </a:prstGeom>
          <a:solidFill>
            <a:schemeClr val="bg1"/>
          </a:solidFill>
        </p:spPr>
        <p:txBody>
          <a:bodyPr wrap="square" lIns="71561" tIns="35780" rIns="71561" bIns="35780">
            <a:spAutoFit/>
          </a:bodyPr>
          <a:lstStyle/>
          <a:p>
            <a:pPr lvl="0">
              <a:defRPr/>
            </a:pPr>
            <a:r>
              <a:rPr lang="ru-RU" sz="1300" b="1" spc="31" dirty="0">
                <a:solidFill>
                  <a:srgbClr val="C00000"/>
                </a:solidFill>
                <a:latin typeface="Century Gothic" pitchFamily="34" charset="0"/>
                <a:cs typeface="Arial" pitchFamily="34" charset="0"/>
              </a:rPr>
              <a:t>О</a:t>
            </a:r>
            <a:r>
              <a:rPr lang="ru-RU" sz="1300" b="1" spc="31" dirty="0" smtClean="0">
                <a:solidFill>
                  <a:srgbClr val="C00000"/>
                </a:solidFill>
                <a:latin typeface="Century Gothic" pitchFamily="34" charset="0"/>
                <a:cs typeface="Arial" pitchFamily="34" charset="0"/>
              </a:rPr>
              <a:t>бщая кадровая потребность</a:t>
            </a:r>
            <a:endParaRPr lang="ru-RU" sz="1300" b="1" spc="31" dirty="0">
              <a:solidFill>
                <a:srgbClr val="C00000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43" name="Прямоугольник 14"/>
          <p:cNvSpPr>
            <a:spLocks noGrp="1" noChangeShapeType="1"/>
          </p:cNvSpPr>
          <p:nvPr/>
        </p:nvSpPr>
        <p:spPr bwMode="auto">
          <a:xfrm>
            <a:off x="4863108" y="741664"/>
            <a:ext cx="3625189" cy="272314"/>
          </a:xfrm>
          <a:prstGeom prst="rect">
            <a:avLst/>
          </a:prstGeom>
          <a:solidFill>
            <a:schemeClr val="bg1"/>
          </a:solidFill>
        </p:spPr>
        <p:txBody>
          <a:bodyPr wrap="square" lIns="71561" tIns="35780" rIns="71561" bIns="35780">
            <a:spAutoFit/>
          </a:bodyPr>
          <a:lstStyle/>
          <a:p>
            <a:pPr lvl="0">
              <a:defRPr/>
            </a:pPr>
            <a:r>
              <a:rPr lang="ru-RU" sz="1300" b="1" spc="31" dirty="0" smtClean="0">
                <a:solidFill>
                  <a:srgbClr val="C00000"/>
                </a:solidFill>
                <a:latin typeface="Century Gothic" pitchFamily="34" charset="0"/>
                <a:cs typeface="Arial" pitchFamily="34" charset="0"/>
              </a:rPr>
              <a:t>Замещающая кадровая потребность</a:t>
            </a:r>
            <a:endParaRPr lang="ru-RU" sz="1300" b="1" spc="31" dirty="0">
              <a:solidFill>
                <a:srgbClr val="C00000"/>
              </a:solidFill>
              <a:latin typeface="Century Gothic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4464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араллелограмм 5"/>
          <p:cNvSpPr/>
          <p:nvPr/>
        </p:nvSpPr>
        <p:spPr>
          <a:xfrm>
            <a:off x="8479566" y="4922932"/>
            <a:ext cx="587375" cy="241106"/>
          </a:xfrm>
          <a:prstGeom prst="parallelogram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>
              <a:defRPr/>
            </a:pPr>
            <a:fld id="{F1C31B0D-B9E5-4710-97C2-C84A70A62771}" type="slidenum">
              <a:rPr lang="ru-RU"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pPr algn="ctr">
                <a:defRPr/>
              </a:pPr>
              <a:t>6</a:t>
            </a:fld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51470"/>
            <a:ext cx="8065524" cy="380035"/>
          </a:xfrm>
          <a:prstGeom prst="rect">
            <a:avLst/>
          </a:prstGeom>
        </p:spPr>
        <p:txBody>
          <a:bodyPr wrap="square" lIns="71561" tIns="35780" rIns="71561" bIns="35780">
            <a:spAutoFit/>
          </a:bodyPr>
          <a:lstStyle/>
          <a:p>
            <a:r>
              <a:rPr lang="ru-RU" sz="20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n-ea"/>
                <a:cs typeface="+mn-cs"/>
              </a:rPr>
              <a:t>Прогноз потребности в кадрах по Алтайскому краю </a:t>
            </a:r>
            <a:endParaRPr lang="ru-RU" sz="20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402006" y="699542"/>
            <a:ext cx="4025978" cy="1102750"/>
            <a:chOff x="329998" y="1707654"/>
            <a:chExt cx="4025978" cy="1102750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329998" y="1707654"/>
              <a:ext cx="4025978" cy="1102750"/>
            </a:xfrm>
            <a:prstGeom prst="roundRect">
              <a:avLst>
                <a:gd name="adj" fmla="val 12106"/>
              </a:avLst>
            </a:prstGeom>
            <a:solidFill>
              <a:schemeClr val="bg1"/>
            </a:solidFill>
            <a:ln w="3240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marL="0" lvl="1" defTabSz="1168237">
                <a:tabLst>
                  <a:tab pos="180975" algn="l"/>
                  <a:tab pos="265113" algn="l"/>
                  <a:tab pos="361950" algn="l"/>
                  <a:tab pos="542925" algn="l"/>
                </a:tabLst>
                <a:defRPr/>
              </a:pPr>
              <a:endParaRPr lang="ru-RU" sz="1600" dirty="0">
                <a:latin typeface="Century Gothic" panose="020B0502020202020204" pitchFamily="34" charset="0"/>
                <a:cs typeface="Arial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67544" y="1707654"/>
              <a:ext cx="3744416" cy="10926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300" b="1" kern="1200" dirty="0">
                  <a:solidFill>
                    <a:srgbClr val="C00000"/>
                  </a:solidFill>
                  <a:latin typeface="Century Gothic" panose="020B0502020202020204" pitchFamily="34" charset="0"/>
                  <a:cs typeface="Arial" pitchFamily="34" charset="0"/>
                </a:rPr>
                <a:t>Общая кадровая потребность</a:t>
              </a:r>
              <a:r>
                <a:rPr lang="ru-RU" sz="1300" b="1" kern="1200" dirty="0">
                  <a:solidFill>
                    <a:schemeClr val="accent1">
                      <a:lumMod val="75000"/>
                    </a:schemeClr>
                  </a:solidFill>
                  <a:latin typeface="Century Gothic" panose="020B0502020202020204" pitchFamily="34" charset="0"/>
                  <a:cs typeface="Arial" pitchFamily="34" charset="0"/>
                </a:rPr>
                <a:t> </a:t>
              </a:r>
              <a:r>
                <a:rPr lang="ru-RU" sz="1300" dirty="0" smtClean="0">
                  <a:latin typeface="Century Gothic" panose="020B0502020202020204" pitchFamily="34" charset="0"/>
                </a:rPr>
                <a:t>– сколько потребуется занятых людей в экономике </a:t>
              </a:r>
            </a:p>
            <a:p>
              <a:pPr algn="just"/>
              <a:r>
                <a:rPr lang="ru-RU" sz="1300" dirty="0" smtClean="0">
                  <a:latin typeface="Century Gothic" panose="020B0502020202020204" pitchFamily="34" charset="0"/>
                </a:rPr>
                <a:t>для обеспечения прогнозных объемов производства при плановых темпах изменения производительности труда  </a:t>
              </a:r>
              <a:endParaRPr lang="ru-RU" sz="1300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4716016" y="699542"/>
            <a:ext cx="4025978" cy="1102750"/>
            <a:chOff x="4788024" y="1693401"/>
            <a:chExt cx="4025978" cy="1102750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4788024" y="1693401"/>
              <a:ext cx="4025978" cy="1102750"/>
            </a:xfrm>
            <a:prstGeom prst="roundRect">
              <a:avLst>
                <a:gd name="adj" fmla="val 12106"/>
              </a:avLst>
            </a:prstGeom>
            <a:solidFill>
              <a:schemeClr val="bg1"/>
            </a:solidFill>
            <a:ln w="3240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marL="0" lvl="1" defTabSz="1168237">
                <a:tabLst>
                  <a:tab pos="180975" algn="l"/>
                  <a:tab pos="265113" algn="l"/>
                  <a:tab pos="361950" algn="l"/>
                  <a:tab pos="542925" algn="l"/>
                </a:tabLst>
                <a:defRPr/>
              </a:pPr>
              <a:endParaRPr lang="ru-RU" sz="1600" dirty="0">
                <a:latin typeface="Century Gothic" pitchFamily="34" charset="0"/>
                <a:ea typeface="Arial"/>
                <a:cs typeface="Arial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866502" y="1695167"/>
              <a:ext cx="3881962" cy="10926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300" b="1" kern="1200" dirty="0">
                  <a:solidFill>
                    <a:srgbClr val="C00000"/>
                  </a:solidFill>
                  <a:latin typeface="Century Gothic" panose="020B0502020202020204" pitchFamily="34" charset="0"/>
                  <a:cs typeface="Arial" pitchFamily="34" charset="0"/>
                </a:rPr>
                <a:t>Замещающая кадровая потребность</a:t>
              </a:r>
              <a:r>
                <a:rPr lang="ru-RU" sz="1300" b="1" kern="1200" dirty="0">
                  <a:solidFill>
                    <a:schemeClr val="accent1">
                      <a:lumMod val="75000"/>
                    </a:schemeClr>
                  </a:solidFill>
                  <a:latin typeface="Century Gothic" panose="020B0502020202020204" pitchFamily="34" charset="0"/>
                  <a:cs typeface="Arial" pitchFamily="34" charset="0"/>
                </a:rPr>
                <a:t> </a:t>
              </a:r>
              <a:r>
                <a:rPr lang="ru-RU" sz="1300" dirty="0" smtClean="0"/>
                <a:t>– </a:t>
              </a:r>
              <a:r>
                <a:rPr lang="ru-RU" sz="1300" dirty="0">
                  <a:latin typeface="Century Gothic" panose="020B0502020202020204" pitchFamily="34" charset="0"/>
                </a:rPr>
                <a:t>сколько людей потребуется дополнительно вовлечь для замещения новых рабочих мест и выбывающих из занятости, в том числе в связи с выходом на пенсию </a:t>
              </a:r>
            </a:p>
          </p:txBody>
        </p:sp>
      </p:grpSp>
      <p:sp>
        <p:nvSpPr>
          <p:cNvPr id="31" name="Параллелограмм 30"/>
          <p:cNvSpPr/>
          <p:nvPr/>
        </p:nvSpPr>
        <p:spPr>
          <a:xfrm>
            <a:off x="8479566" y="4922932"/>
            <a:ext cx="587375" cy="241106"/>
          </a:xfrm>
          <a:prstGeom prst="parallelogram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</p:spPr>
        <p:txBody>
          <a:bodyPr lIns="91426" tIns="45713" rIns="91426" bIns="45713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31B0D-B9E5-4710-97C2-C84A70A62771}" type="slidenum">
              <a:rPr kumimoji="0" lang="ru-RU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177082" y="2085370"/>
            <a:ext cx="3663112" cy="472368"/>
          </a:xfrm>
          <a:prstGeom prst="rect">
            <a:avLst/>
          </a:prstGeom>
          <a:noFill/>
        </p:spPr>
        <p:txBody>
          <a:bodyPr wrap="none" lIns="71561" tIns="35780" rIns="71561" bIns="35780" rtlCol="0">
            <a:spAutoFit/>
          </a:bodyPr>
          <a:lstStyle/>
          <a:p>
            <a:pPr defTabSz="914400">
              <a:defRPr/>
            </a:pPr>
            <a:r>
              <a:rPr lang="ru-RU" sz="1300" b="1" kern="1200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Наибольший объем </a:t>
            </a:r>
            <a:br>
              <a:rPr lang="ru-RU" sz="1300" b="1" kern="1200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</a:br>
            <a:r>
              <a:rPr lang="ru-RU" sz="1300" b="1" kern="1200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замещающей потребности </a:t>
            </a:r>
            <a:r>
              <a:rPr lang="ru-RU" sz="1300" b="1" kern="12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в 2026 - 2032: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52579" y="2557738"/>
            <a:ext cx="3663112" cy="2462657"/>
          </a:xfrm>
          <a:prstGeom prst="rect">
            <a:avLst/>
          </a:prstGeom>
          <a:noFill/>
        </p:spPr>
        <p:txBody>
          <a:bodyPr wrap="square" lIns="71561" tIns="35780" rIns="71561" bIns="3578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39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Здравоохранение: </a:t>
            </a:r>
            <a:endParaRPr lang="ru-RU" sz="12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39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latin typeface="Century Gothic" panose="020B0502020202020204" pitchFamily="34" charset="0"/>
              </a:rPr>
              <a:t>врачи-специалисты; средний медперсонал</a:t>
            </a:r>
          </a:p>
          <a:p>
            <a:pPr defTabSz="914400">
              <a:spcBef>
                <a:spcPts val="391"/>
              </a:spcBef>
              <a:defRPr/>
            </a:pP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Образование: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39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latin typeface="Century Gothic" panose="020B0502020202020204" pitchFamily="34" charset="0"/>
              </a:rPr>
              <a:t>преподаватели СПО; воспитатели; </a:t>
            </a:r>
            <a:r>
              <a:rPr lang="ru-RU" sz="1200" dirty="0" smtClean="0">
                <a:latin typeface="Century Gothic" panose="020B0502020202020204" pitchFamily="34" charset="0"/>
              </a:rPr>
              <a:t>педагоги </a:t>
            </a:r>
            <a:r>
              <a:rPr lang="ru-RU" sz="1200" dirty="0">
                <a:latin typeface="Century Gothic" panose="020B0502020202020204" pitchFamily="34" charset="0"/>
              </a:rPr>
              <a:t>в начальной школе</a:t>
            </a:r>
          </a:p>
          <a:p>
            <a:pPr marR="0" lvl="0" defTabSz="914400" eaLnBrk="1" fontAlgn="auto" latinLnBrk="0" hangingPunct="1">
              <a:spcBef>
                <a:spcPts val="391"/>
              </a:spcBef>
              <a:buClrTx/>
              <a:buSzTx/>
              <a:tabLst/>
              <a:defRPr/>
            </a:pPr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Обрабатывающие производства: </a:t>
            </a:r>
            <a:endParaRPr lang="ru-RU" sz="12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39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latin typeface="Century Gothic" panose="020B0502020202020204" pitchFamily="34" charset="0"/>
              </a:rPr>
              <a:t>сварщики; электромеханики, механики, </a:t>
            </a:r>
            <a:br>
              <a:rPr lang="ru-RU" sz="1200" dirty="0">
                <a:latin typeface="Century Gothic" panose="020B0502020202020204" pitchFamily="34" charset="0"/>
              </a:rPr>
            </a:br>
            <a:r>
              <a:rPr lang="ru-RU" sz="1200" dirty="0">
                <a:latin typeface="Century Gothic" panose="020B0502020202020204" pitchFamily="34" charset="0"/>
              </a:rPr>
              <a:t>ремонтники; операторы  пищевого </a:t>
            </a:r>
            <a:br>
              <a:rPr lang="ru-RU" sz="1200" dirty="0">
                <a:latin typeface="Century Gothic" panose="020B0502020202020204" pitchFamily="34" charset="0"/>
              </a:rPr>
            </a:br>
            <a:r>
              <a:rPr lang="ru-RU" sz="1200" dirty="0">
                <a:latin typeface="Century Gothic" panose="020B0502020202020204" pitchFamily="34" charset="0"/>
              </a:rPr>
              <a:t>оборудования; станочники и наладчики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39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Торговля: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39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latin typeface="Century Gothic" panose="020B0502020202020204" pitchFamily="34" charset="0"/>
              </a:rPr>
              <a:t>фармацевты</a:t>
            </a:r>
            <a:r>
              <a:rPr lang="ru-RU" sz="1200" dirty="0">
                <a:latin typeface="Century Gothic" panose="020B0502020202020204" pitchFamily="34" charset="0"/>
              </a:rPr>
              <a:t>; служащие на складе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204898" y="3142420"/>
            <a:ext cx="431022" cy="195369"/>
          </a:xfrm>
          <a:prstGeom prst="rect">
            <a:avLst/>
          </a:prstGeom>
          <a:noFill/>
          <a:ln w="6350">
            <a:noFill/>
          </a:ln>
        </p:spPr>
        <p:txBody>
          <a:bodyPr wrap="square" lIns="71561" tIns="35780" rIns="71561" bIns="3578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</a:rPr>
              <a:t>3,8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490286" y="3142125"/>
            <a:ext cx="431022" cy="195369"/>
          </a:xfrm>
          <a:prstGeom prst="rect">
            <a:avLst/>
          </a:prstGeom>
          <a:noFill/>
          <a:ln w="6350">
            <a:noFill/>
          </a:ln>
        </p:spPr>
        <p:txBody>
          <a:bodyPr wrap="square" lIns="71561" tIns="35780" rIns="71561" bIns="3578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</a:rPr>
              <a:t>3,2</a:t>
            </a:r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26" t="24049" r="47430" b="59711"/>
          <a:stretch/>
        </p:blipFill>
        <p:spPr bwMode="auto">
          <a:xfrm>
            <a:off x="455528" y="2085370"/>
            <a:ext cx="168047" cy="823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738895" y="2079968"/>
            <a:ext cx="2298956" cy="472368"/>
          </a:xfrm>
          <a:prstGeom prst="rect">
            <a:avLst/>
          </a:prstGeom>
          <a:noFill/>
        </p:spPr>
        <p:txBody>
          <a:bodyPr wrap="none" lIns="71561" tIns="35780" rIns="71561" bIns="3578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b="1" kern="12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Рост общей кадровой </a:t>
            </a:r>
            <a:br>
              <a:rPr lang="ru-RU" sz="1300" b="1" kern="12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</a:br>
            <a:r>
              <a:rPr lang="ru-RU" sz="1300" b="1" kern="12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потребности к 2032 году: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738894" y="2595113"/>
            <a:ext cx="3545074" cy="1200773"/>
          </a:xfrm>
          <a:prstGeom prst="rect">
            <a:avLst/>
          </a:prstGeom>
        </p:spPr>
        <p:txBody>
          <a:bodyPr wrap="square" lIns="71561" tIns="35780" rIns="71561" bIns="3578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39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/>
              </a:rPr>
              <a:t>Здравоохранение 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/>
              </a:rPr>
              <a:t>и 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/>
              </a:rPr>
              <a:t>социальные услуги</a:t>
            </a:r>
            <a:endParaRPr kumimoji="0" lang="ru-RU" sz="1200" b="1" i="0" u="none" strike="noStrike" kern="0" cap="none" spc="0" normalizeH="0" baseline="0" noProof="0" dirty="0">
              <a:ln>
                <a:noFill/>
              </a:ln>
              <a:solidFill>
                <a:srgbClr val="007A37"/>
              </a:solidFill>
              <a:effectLst/>
              <a:uLnTx/>
              <a:uFillTx/>
              <a:latin typeface="Century Gothic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39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/>
              </a:rPr>
              <a:t>Прочие 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/>
              </a:rPr>
              <a:t>персональные 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/>
              </a:rPr>
              <a:t>услуги</a:t>
            </a:r>
            <a:endParaRPr kumimoji="0" lang="ru-RU" sz="1200" b="1" i="0" u="none" strike="noStrike" kern="0" cap="none" spc="0" normalizeH="0" baseline="0" noProof="0" dirty="0">
              <a:ln>
                <a:noFill/>
              </a:ln>
              <a:solidFill>
                <a:srgbClr val="007A37"/>
              </a:solidFill>
              <a:effectLst/>
              <a:uLnTx/>
              <a:uFillTx/>
              <a:latin typeface="Century Gothic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39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/>
              </a:rPr>
              <a:t>Обрабатывающие производства</a:t>
            </a:r>
            <a:endParaRPr kumimoji="0" lang="ru-RU" sz="1200" b="1" i="0" u="none" strike="noStrike" kern="0" cap="none" spc="0" normalizeH="0" baseline="0" noProof="0" dirty="0">
              <a:ln>
                <a:noFill/>
              </a:ln>
              <a:solidFill>
                <a:srgbClr val="007A37"/>
              </a:solidFill>
              <a:effectLst/>
              <a:uLnTx/>
              <a:uFillTx/>
              <a:latin typeface="Century Gothic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39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/>
              </a:rPr>
              <a:t>Гостиницы 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/>
              </a:rPr>
              <a:t>и 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/>
              </a:rPr>
              <a:t>общественное питание 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39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/>
              </a:rPr>
              <a:t>Информация 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/>
              </a:rPr>
              <a:t>и 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/>
              </a:rPr>
              <a:t>связь</a:t>
            </a:r>
            <a:endParaRPr kumimoji="0" lang="ru-RU" sz="1200" b="1" i="0" u="none" strike="noStrike" kern="0" cap="none" spc="0" normalizeH="0" baseline="0" noProof="0" dirty="0">
              <a:ln>
                <a:noFill/>
              </a:ln>
              <a:solidFill>
                <a:srgbClr val="007A37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91795" y="3988256"/>
            <a:ext cx="2241248" cy="272314"/>
          </a:xfrm>
          <a:prstGeom prst="rect">
            <a:avLst/>
          </a:prstGeom>
          <a:noFill/>
        </p:spPr>
        <p:txBody>
          <a:bodyPr wrap="none" lIns="71561" tIns="35780" rIns="71561" bIns="3578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b="1" kern="12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Снижение потребности: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815953" y="4245181"/>
            <a:ext cx="1916553" cy="256925"/>
          </a:xfrm>
          <a:prstGeom prst="rect">
            <a:avLst/>
          </a:prstGeom>
        </p:spPr>
        <p:txBody>
          <a:bodyPr wrap="square" lIns="71561" tIns="35780" rIns="71561" bIns="3578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39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/>
              </a:rPr>
              <a:t>Торговля</a:t>
            </a:r>
            <a:endParaRPr kumimoji="0" lang="ru-RU" sz="1200" b="1" i="0" u="none" strike="noStrike" kern="0" cap="none" spc="0" normalizeH="0" baseline="0" noProof="0" dirty="0">
              <a:ln>
                <a:noFill/>
              </a:ln>
              <a:solidFill>
                <a:srgbClr val="007A37"/>
              </a:solidFill>
              <a:effectLst/>
              <a:uLnTx/>
              <a:uFillTx/>
              <a:latin typeface="Century Gothic"/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4579268" y="701308"/>
            <a:ext cx="0" cy="4442192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26" t="24049" r="47430" b="59711"/>
          <a:stretch/>
        </p:blipFill>
        <p:spPr bwMode="auto">
          <a:xfrm rot="10800000">
            <a:off x="455528" y="3807490"/>
            <a:ext cx="168047" cy="823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26" t="24049" r="47430" b="59711"/>
          <a:stretch/>
        </p:blipFill>
        <p:spPr bwMode="auto">
          <a:xfrm>
            <a:off x="4860346" y="2079968"/>
            <a:ext cx="168047" cy="823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03225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1" y="699543"/>
            <a:ext cx="9143999" cy="4410042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561" tIns="35780" rIns="71561" bIns="35780" rtlCol="0" anchor="ctr"/>
          <a:lstStyle/>
          <a:p>
            <a:pPr algn="ctr"/>
            <a:endParaRPr lang="ru-RU" dirty="0">
              <a:latin typeface="Century Gothic" pitchFamily="34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148318" y="884930"/>
            <a:ext cx="8706104" cy="2651351"/>
            <a:chOff x="186376" y="1851670"/>
            <a:chExt cx="8706104" cy="2163517"/>
          </a:xfrm>
        </p:grpSpPr>
        <p:graphicFrame>
          <p:nvGraphicFramePr>
            <p:cNvPr id="9" name="Диаграмма 8"/>
            <p:cNvGraphicFramePr/>
            <p:nvPr>
              <p:extLst>
                <p:ext uri="{D42A27DB-BD31-4B8C-83A1-F6EECF244321}">
                  <p14:modId xmlns:p14="http://schemas.microsoft.com/office/powerpoint/2010/main" val="1489390897"/>
                </p:ext>
              </p:extLst>
            </p:nvPr>
          </p:nvGraphicFramePr>
          <p:xfrm>
            <a:off x="186376" y="1851670"/>
            <a:ext cx="8706104" cy="14964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0" name="TextBox 9"/>
            <p:cNvSpPr txBox="1"/>
            <p:nvPr/>
          </p:nvSpPr>
          <p:spPr>
            <a:xfrm>
              <a:off x="420423" y="3277021"/>
              <a:ext cx="974947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900" dirty="0" smtClean="0">
                  <a:latin typeface="Century Gothic" pitchFamily="34" charset="0"/>
                </a:rPr>
                <a:t>Руководители</a:t>
              </a:r>
              <a:endParaRPr lang="ru-RU" sz="900" dirty="0">
                <a:latin typeface="Century Gothic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226340" y="3253938"/>
              <a:ext cx="1058303" cy="507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900" dirty="0" smtClean="0">
                  <a:latin typeface="Century Gothic" pitchFamily="34" charset="0"/>
                </a:rPr>
                <a:t>Специалисты</a:t>
              </a:r>
              <a:br>
                <a:rPr lang="ru-RU" sz="900" dirty="0" smtClean="0">
                  <a:latin typeface="Century Gothic" pitchFamily="34" charset="0"/>
                </a:rPr>
              </a:br>
              <a:r>
                <a:rPr lang="ru-RU" sz="900" dirty="0" smtClean="0">
                  <a:latin typeface="Century Gothic" pitchFamily="34" charset="0"/>
                </a:rPr>
                <a:t>высшей</a:t>
              </a:r>
            </a:p>
            <a:p>
              <a:pPr algn="ctr"/>
              <a:r>
                <a:rPr lang="ru-RU" sz="900" dirty="0" smtClean="0">
                  <a:latin typeface="Century Gothic" pitchFamily="34" charset="0"/>
                </a:rPr>
                <a:t>квалификации</a:t>
              </a:r>
              <a:endParaRPr lang="ru-RU" sz="900" dirty="0">
                <a:latin typeface="Century Gothic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111124" y="3237042"/>
              <a:ext cx="1213794" cy="507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900" dirty="0">
                  <a:latin typeface="Century Gothic" pitchFamily="34" charset="0"/>
                </a:rPr>
                <a:t>Служащие, </a:t>
              </a:r>
              <a:r>
                <a:rPr lang="ru-RU" sz="900" dirty="0" smtClean="0">
                  <a:latin typeface="Century Gothic" pitchFamily="34" charset="0"/>
                </a:rPr>
                <a:t/>
              </a:r>
              <a:br>
                <a:rPr lang="ru-RU" sz="900" dirty="0" smtClean="0">
                  <a:latin typeface="Century Gothic" pitchFamily="34" charset="0"/>
                </a:rPr>
              </a:br>
              <a:r>
                <a:rPr lang="ru-RU" sz="900" dirty="0" smtClean="0">
                  <a:latin typeface="Century Gothic" pitchFamily="34" charset="0"/>
                </a:rPr>
                <a:t>занятые </a:t>
              </a:r>
              <a:r>
                <a:rPr lang="ru-RU" sz="900" dirty="0">
                  <a:latin typeface="Century Gothic" pitchFamily="34" charset="0"/>
                </a:rPr>
                <a:t>учетом </a:t>
              </a:r>
              <a:r>
                <a:rPr lang="ru-RU" sz="900" dirty="0" smtClean="0">
                  <a:latin typeface="Century Gothic" pitchFamily="34" charset="0"/>
                </a:rPr>
                <a:t/>
              </a:r>
              <a:br>
                <a:rPr lang="ru-RU" sz="900" dirty="0" smtClean="0">
                  <a:latin typeface="Century Gothic" pitchFamily="34" charset="0"/>
                </a:rPr>
              </a:br>
              <a:r>
                <a:rPr lang="ru-RU" sz="900" dirty="0" smtClean="0">
                  <a:latin typeface="Century Gothic" pitchFamily="34" charset="0"/>
                </a:rPr>
                <a:t>и документацией</a:t>
              </a:r>
              <a:endParaRPr lang="ru-RU" sz="900" dirty="0">
                <a:latin typeface="Century Gothic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179976" y="3252709"/>
              <a:ext cx="1058303" cy="507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900" dirty="0" smtClean="0">
                  <a:latin typeface="Century Gothic" pitchFamily="34" charset="0"/>
                </a:rPr>
                <a:t>Специалисты</a:t>
              </a:r>
              <a:br>
                <a:rPr lang="ru-RU" sz="900" dirty="0" smtClean="0">
                  <a:latin typeface="Century Gothic" pitchFamily="34" charset="0"/>
                </a:rPr>
              </a:br>
              <a:r>
                <a:rPr lang="ru-RU" sz="900" dirty="0" smtClean="0">
                  <a:latin typeface="Century Gothic" pitchFamily="34" charset="0"/>
                </a:rPr>
                <a:t>средней</a:t>
              </a:r>
            </a:p>
            <a:p>
              <a:pPr algn="ctr"/>
              <a:r>
                <a:rPr lang="ru-RU" sz="900" dirty="0" smtClean="0">
                  <a:latin typeface="Century Gothic" pitchFamily="34" charset="0"/>
                </a:rPr>
                <a:t>квалификации</a:t>
              </a:r>
              <a:endParaRPr lang="ru-RU" sz="900" dirty="0">
                <a:latin typeface="Century Gothic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122994" y="3237042"/>
              <a:ext cx="86273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900" dirty="0" smtClean="0">
                  <a:latin typeface="Century Gothic" pitchFamily="34" charset="0"/>
                </a:rPr>
                <a:t>Квалиф. </a:t>
              </a:r>
              <a:br>
                <a:rPr lang="ru-RU" sz="900" dirty="0" smtClean="0">
                  <a:latin typeface="Century Gothic" pitchFamily="34" charset="0"/>
                </a:rPr>
              </a:br>
              <a:r>
                <a:rPr lang="ru-RU" sz="900" dirty="0" smtClean="0">
                  <a:latin typeface="Century Gothic" pitchFamily="34" charset="0"/>
                </a:rPr>
                <a:t>работники </a:t>
              </a:r>
              <a:br>
                <a:rPr lang="ru-RU" sz="900" dirty="0" smtClean="0">
                  <a:latin typeface="Century Gothic" pitchFamily="34" charset="0"/>
                </a:rPr>
              </a:br>
              <a:r>
                <a:rPr lang="ru-RU" sz="900" dirty="0" smtClean="0">
                  <a:latin typeface="Century Gothic" pitchFamily="34" charset="0"/>
                </a:rPr>
                <a:t>сельского </a:t>
              </a:r>
              <a:br>
                <a:rPr lang="ru-RU" sz="900" dirty="0" smtClean="0">
                  <a:latin typeface="Century Gothic" pitchFamily="34" charset="0"/>
                </a:rPr>
              </a:br>
              <a:r>
                <a:rPr lang="ru-RU" sz="900" dirty="0" smtClean="0">
                  <a:latin typeface="Century Gothic" pitchFamily="34" charset="0"/>
                </a:rPr>
                <a:t>хозяйства</a:t>
              </a:r>
              <a:endParaRPr lang="ru-RU" sz="900" dirty="0">
                <a:latin typeface="Century Gothic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222749" y="3237041"/>
              <a:ext cx="829073" cy="507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900" dirty="0">
                  <a:latin typeface="Century Gothic" pitchFamily="34" charset="0"/>
                </a:rPr>
                <a:t>Работники </a:t>
              </a:r>
              <a:r>
                <a:rPr lang="ru-RU" sz="900" dirty="0" smtClean="0">
                  <a:latin typeface="Century Gothic" pitchFamily="34" charset="0"/>
                </a:rPr>
                <a:t/>
              </a:r>
              <a:br>
                <a:rPr lang="ru-RU" sz="900" dirty="0" smtClean="0">
                  <a:latin typeface="Century Gothic" pitchFamily="34" charset="0"/>
                </a:rPr>
              </a:br>
              <a:r>
                <a:rPr lang="ru-RU" sz="900" dirty="0" smtClean="0">
                  <a:latin typeface="Century Gothic" pitchFamily="34" charset="0"/>
                </a:rPr>
                <a:t>торговли </a:t>
              </a:r>
              <a:br>
                <a:rPr lang="ru-RU" sz="900" dirty="0" smtClean="0">
                  <a:latin typeface="Century Gothic" pitchFamily="34" charset="0"/>
                </a:rPr>
              </a:br>
              <a:r>
                <a:rPr lang="ru-RU" sz="900" dirty="0" smtClean="0">
                  <a:latin typeface="Century Gothic" pitchFamily="34" charset="0"/>
                </a:rPr>
                <a:t>и </a:t>
              </a:r>
              <a:r>
                <a:rPr lang="ru-RU" sz="900" dirty="0">
                  <a:latin typeface="Century Gothic" pitchFamily="34" charset="0"/>
                </a:rPr>
                <a:t>охраны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947015" y="3230357"/>
              <a:ext cx="1028930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900" dirty="0" smtClean="0">
                  <a:latin typeface="Century Gothic" pitchFamily="34" charset="0"/>
                </a:rPr>
                <a:t>Квалиф. </a:t>
              </a:r>
              <a:br>
                <a:rPr lang="ru-RU" sz="900" dirty="0" smtClean="0">
                  <a:latin typeface="Century Gothic" pitchFamily="34" charset="0"/>
                </a:rPr>
              </a:br>
              <a:r>
                <a:rPr lang="ru-RU" sz="900" dirty="0" smtClean="0">
                  <a:latin typeface="Century Gothic" pitchFamily="34" charset="0"/>
                </a:rPr>
                <a:t>работники </a:t>
              </a:r>
              <a:br>
                <a:rPr lang="ru-RU" sz="900" dirty="0" smtClean="0">
                  <a:latin typeface="Century Gothic" pitchFamily="34" charset="0"/>
                </a:rPr>
              </a:br>
              <a:r>
                <a:rPr lang="ru-RU" sz="900" dirty="0" smtClean="0">
                  <a:latin typeface="Century Gothic" pitchFamily="34" charset="0"/>
                </a:rPr>
                <a:t>промыш-сти,</a:t>
              </a:r>
              <a:br>
                <a:rPr lang="ru-RU" sz="900" dirty="0" smtClean="0">
                  <a:latin typeface="Century Gothic" pitchFamily="34" charset="0"/>
                </a:rPr>
              </a:br>
              <a:r>
                <a:rPr lang="ru-RU" sz="900" dirty="0" smtClean="0">
                  <a:latin typeface="Century Gothic" pitchFamily="34" charset="0"/>
                </a:rPr>
                <a:t>строительства </a:t>
              </a:r>
              <a:br>
                <a:rPr lang="ru-RU" sz="900" dirty="0" smtClean="0">
                  <a:latin typeface="Century Gothic" pitchFamily="34" charset="0"/>
                </a:rPr>
              </a:br>
              <a:r>
                <a:rPr lang="ru-RU" sz="900" dirty="0" smtClean="0">
                  <a:latin typeface="Century Gothic" pitchFamily="34" charset="0"/>
                </a:rPr>
                <a:t>и </a:t>
              </a:r>
              <a:r>
                <a:rPr lang="ru-RU" sz="900" dirty="0">
                  <a:latin typeface="Century Gothic" pitchFamily="34" charset="0"/>
                </a:rPr>
                <a:t>транспорта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860226" y="3237040"/>
              <a:ext cx="89479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900" dirty="0">
                  <a:latin typeface="Century Gothic" pitchFamily="34" charset="0"/>
                </a:rPr>
                <a:t>Операторы </a:t>
              </a:r>
              <a:r>
                <a:rPr lang="ru-RU" sz="900" dirty="0" smtClean="0">
                  <a:latin typeface="Century Gothic" pitchFamily="34" charset="0"/>
                </a:rPr>
                <a:t/>
              </a:r>
              <a:br>
                <a:rPr lang="ru-RU" sz="900" dirty="0" smtClean="0">
                  <a:latin typeface="Century Gothic" pitchFamily="34" charset="0"/>
                </a:rPr>
              </a:br>
              <a:r>
                <a:rPr lang="ru-RU" sz="900" dirty="0" smtClean="0">
                  <a:latin typeface="Century Gothic" pitchFamily="34" charset="0"/>
                </a:rPr>
                <a:t>установок </a:t>
              </a:r>
              <a:br>
                <a:rPr lang="ru-RU" sz="900" dirty="0" smtClean="0">
                  <a:latin typeface="Century Gothic" pitchFamily="34" charset="0"/>
                </a:rPr>
              </a:br>
              <a:r>
                <a:rPr lang="ru-RU" sz="900" dirty="0" smtClean="0">
                  <a:latin typeface="Century Gothic" pitchFamily="34" charset="0"/>
                </a:rPr>
                <a:t>и </a:t>
              </a:r>
              <a:r>
                <a:rPr lang="ru-RU" sz="900" dirty="0">
                  <a:latin typeface="Century Gothic" pitchFamily="34" charset="0"/>
                </a:rPr>
                <a:t>машин, </a:t>
              </a:r>
              <a:r>
                <a:rPr lang="ru-RU" sz="900" dirty="0" smtClean="0">
                  <a:latin typeface="Century Gothic" pitchFamily="34" charset="0"/>
                </a:rPr>
                <a:t/>
              </a:r>
              <a:br>
                <a:rPr lang="ru-RU" sz="900" dirty="0" smtClean="0">
                  <a:latin typeface="Century Gothic" pitchFamily="34" charset="0"/>
                </a:rPr>
              </a:br>
              <a:r>
                <a:rPr lang="ru-RU" sz="900" dirty="0" smtClean="0">
                  <a:latin typeface="Century Gothic" pitchFamily="34" charset="0"/>
                </a:rPr>
                <a:t>водители</a:t>
              </a:r>
              <a:endParaRPr lang="ru-RU" sz="900" dirty="0">
                <a:latin typeface="Century Gothic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876219" y="3251029"/>
              <a:ext cx="8531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900" dirty="0" smtClean="0">
                  <a:latin typeface="Century Gothic" pitchFamily="34" charset="0"/>
                </a:rPr>
                <a:t>Неквалиф. </a:t>
              </a:r>
              <a:br>
                <a:rPr lang="ru-RU" sz="900" dirty="0" smtClean="0">
                  <a:latin typeface="Century Gothic" pitchFamily="34" charset="0"/>
                </a:rPr>
              </a:br>
              <a:r>
                <a:rPr lang="ru-RU" sz="900" dirty="0" smtClean="0">
                  <a:latin typeface="Century Gothic" pitchFamily="34" charset="0"/>
                </a:rPr>
                <a:t>работники</a:t>
              </a:r>
              <a:endParaRPr lang="ru-RU" sz="900" dirty="0">
                <a:latin typeface="Century Gothic" pitchFamily="34" charset="0"/>
              </a:endParaRPr>
            </a:p>
          </p:txBody>
        </p:sp>
      </p:grpSp>
      <p:sp>
        <p:nvSpPr>
          <p:cNvPr id="6" name="Параллелограмм 5"/>
          <p:cNvSpPr/>
          <p:nvPr/>
        </p:nvSpPr>
        <p:spPr>
          <a:xfrm>
            <a:off x="8479566" y="4922932"/>
            <a:ext cx="587375" cy="241106"/>
          </a:xfrm>
          <a:prstGeom prst="parallelogram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>
              <a:defRPr/>
            </a:pPr>
            <a:fld id="{F1C31B0D-B9E5-4710-97C2-C84A70A62771}" type="slidenum">
              <a:rPr lang="ru-RU"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pPr algn="ctr">
                <a:defRPr/>
              </a:pPr>
              <a:t>7</a:t>
            </a:fld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67090" y="4227934"/>
            <a:ext cx="8590122" cy="411536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561" tIns="35780" rIns="71561" bIns="35780" rtlCol="0" anchor="ctr"/>
          <a:lstStyle/>
          <a:p>
            <a:pPr algn="ctr"/>
            <a:endParaRPr lang="ru-RU" dirty="0">
              <a:latin typeface="Century Gothic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420" y="4248982"/>
            <a:ext cx="6889956" cy="318480"/>
          </a:xfrm>
          <a:prstGeom prst="rect">
            <a:avLst/>
          </a:prstGeom>
          <a:noFill/>
        </p:spPr>
        <p:txBody>
          <a:bodyPr wrap="none" lIns="71561" tIns="35780" rIns="71561" bIns="35780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55 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% </a:t>
            </a:r>
            <a:r>
              <a:rPr lang="ru-RU" sz="1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замещающей кадровой потребности </a:t>
            </a:r>
            <a:r>
              <a:rPr lang="ru-RU" sz="1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приходится </a:t>
            </a:r>
            <a:r>
              <a:rPr lang="ru-RU" sz="1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на кадры 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СПО и ПО</a:t>
            </a:r>
          </a:p>
        </p:txBody>
      </p:sp>
      <p:sp>
        <p:nvSpPr>
          <p:cNvPr id="12" name="Правая фигурная скобка 11"/>
          <p:cNvSpPr/>
          <p:nvPr/>
        </p:nvSpPr>
        <p:spPr>
          <a:xfrm rot="5400000">
            <a:off x="1189558" y="2388084"/>
            <a:ext cx="216025" cy="1895594"/>
          </a:xfrm>
          <a:prstGeom prst="rightBrac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авая фигурная скобка 29"/>
          <p:cNvSpPr/>
          <p:nvPr/>
        </p:nvSpPr>
        <p:spPr>
          <a:xfrm rot="5400000">
            <a:off x="4977214" y="584037"/>
            <a:ext cx="216026" cy="5503689"/>
          </a:xfrm>
          <a:prstGeom prst="rightBrac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авая фигурная скобка 30"/>
          <p:cNvSpPr/>
          <p:nvPr/>
        </p:nvSpPr>
        <p:spPr>
          <a:xfrm rot="5400000">
            <a:off x="8247227" y="2879940"/>
            <a:ext cx="207621" cy="887385"/>
          </a:xfrm>
          <a:prstGeom prst="rightBrac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2285323" y="3519142"/>
            <a:ext cx="5022981" cy="50405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Специалисты и квалифицированные рабочие с СПО и проф. обучением</a:t>
            </a:r>
          </a:p>
          <a:p>
            <a:pPr algn="ctr"/>
            <a:r>
              <a:rPr lang="ru-RU" sz="1200" b="1" dirty="0">
                <a:solidFill>
                  <a:schemeClr val="tx1"/>
                </a:solidFill>
                <a:latin typeface="Century Gothic" pitchFamily="34" charset="0"/>
              </a:rPr>
              <a:t>95,0 тыс. человек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7468259" y="3519142"/>
            <a:ext cx="1576900" cy="50405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Без требований </a:t>
            </a:r>
            <a:br>
              <a:rPr lang="ru-RU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</a:br>
            <a:r>
              <a:rPr lang="ru-RU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к образованию</a:t>
            </a:r>
          </a:p>
          <a:p>
            <a:pPr algn="ctr"/>
            <a:r>
              <a:rPr lang="ru-RU" sz="1200" b="1" dirty="0">
                <a:solidFill>
                  <a:schemeClr val="tx1"/>
                </a:solidFill>
                <a:latin typeface="Century Gothic" pitchFamily="34" charset="0"/>
              </a:rPr>
              <a:t>21,0 тыс. человек 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67090" y="3508412"/>
            <a:ext cx="1684630" cy="5147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Специалисты с ВО и руководители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Century Gothic" pitchFamily="34" charset="0"/>
              </a:rPr>
              <a:t>57,0 тыс. человек</a:t>
            </a:r>
            <a:endParaRPr lang="ru-RU" sz="12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826956" y="51470"/>
            <a:ext cx="8353556" cy="380035"/>
          </a:xfrm>
          <a:prstGeom prst="rect">
            <a:avLst/>
          </a:prstGeom>
        </p:spPr>
        <p:txBody>
          <a:bodyPr wrap="square" lIns="71561" tIns="35780" rIns="71561" bIns="35780">
            <a:spAutoFit/>
          </a:bodyPr>
          <a:lstStyle/>
          <a:p>
            <a:r>
              <a:rPr lang="ru-RU" sz="20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n-ea"/>
                <a:cs typeface="+mn-cs"/>
              </a:rPr>
              <a:t>Прогноз замещающей кадровой потребности (2026-2032)</a:t>
            </a:r>
            <a:endParaRPr lang="ru-RU" sz="20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8" name="Text Box 5"/>
          <p:cNvSpPr txBox="1">
            <a:spLocks noChangeArrowheads="1"/>
          </p:cNvSpPr>
          <p:nvPr/>
        </p:nvSpPr>
        <p:spPr bwMode="auto">
          <a:xfrm>
            <a:off x="6156177" y="699543"/>
            <a:ext cx="2448271" cy="694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marL="285750" indent="-285750" eaLnBrk="0" hangingPunct="0">
              <a:spcBef>
                <a:spcPts val="813"/>
              </a:spcBef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cs typeface="Tahoma" charset="0"/>
              </a:defRPr>
            </a:lvl1pPr>
            <a:lvl2pPr eaLnBrk="0" hangingPunct="0">
              <a:spcBef>
                <a:spcPts val="713"/>
              </a:spcBef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cs typeface="Tahoma" charset="0"/>
              </a:defRPr>
            </a:lvl2pPr>
            <a:lvl3pPr eaLnBrk="0" hangingPunct="0">
              <a:spcBef>
                <a:spcPts val="613"/>
              </a:spcBef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cs typeface="Tahoma" charset="0"/>
              </a:defRPr>
            </a:lvl3pPr>
            <a:lvl4pPr eaLnBrk="0" hangingPunct="0">
              <a:spcBef>
                <a:spcPts val="513"/>
              </a:spcBef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cs typeface="Tahoma" charset="0"/>
              </a:defRPr>
            </a:lvl4pPr>
            <a:lvl5pPr eaLnBrk="0" hangingPunct="0">
              <a:spcBef>
                <a:spcPts val="513"/>
              </a:spcBef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cs typeface="Tahoma" charset="0"/>
              </a:defRPr>
            </a:lvl5pPr>
            <a:lvl6pPr marL="2514600" indent="-228600" defTabSz="449263" eaLnBrk="0" fontAlgn="base" hangingPunct="0">
              <a:spcBef>
                <a:spcPts val="5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cs typeface="Tahoma" charset="0"/>
              </a:defRPr>
            </a:lvl6pPr>
            <a:lvl7pPr marL="2971800" indent="-228600" defTabSz="449263" eaLnBrk="0" fontAlgn="base" hangingPunct="0">
              <a:spcBef>
                <a:spcPts val="5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cs typeface="Tahoma" charset="0"/>
              </a:defRPr>
            </a:lvl7pPr>
            <a:lvl8pPr marL="3429000" indent="-228600" defTabSz="449263" eaLnBrk="0" fontAlgn="base" hangingPunct="0">
              <a:spcBef>
                <a:spcPts val="5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cs typeface="Tahoma" charset="0"/>
              </a:defRPr>
            </a:lvl8pPr>
            <a:lvl9pPr marL="3886200" indent="-228600" defTabSz="449263" eaLnBrk="0" fontAlgn="base" hangingPunct="0">
              <a:spcBef>
                <a:spcPts val="5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cs typeface="Tahoma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altLang="ru-RU" sz="1500" b="1" kern="1200" dirty="0" smtClean="0">
                <a:solidFill>
                  <a:srgbClr val="C00000"/>
                </a:solidFill>
                <a:latin typeface="Century Gothic" pitchFamily="34" charset="0"/>
                <a:cs typeface="Arial" pitchFamily="34" charset="0"/>
              </a:rPr>
              <a:t>173 тыс. человек </a:t>
            </a:r>
            <a:endParaRPr lang="ru-RU" altLang="ru-RU" sz="1500" b="1" kern="1200" dirty="0">
              <a:solidFill>
                <a:srgbClr val="C00000"/>
              </a:solidFill>
              <a:latin typeface="Century Gothic" pitchFamily="34" charset="0"/>
              <a:cs typeface="Arial" pitchFamily="34" charset="0"/>
            </a:endParaRPr>
          </a:p>
          <a:p>
            <a:pPr marL="0" lvl="0" indent="0" defTabSz="914400">
              <a:spcBef>
                <a:spcPts val="0"/>
              </a:spcBef>
              <a:defRPr/>
            </a:pPr>
            <a:r>
              <a:rPr lang="ru-RU" alt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совокупная  замещающая потребности за 7 лет</a:t>
            </a:r>
            <a:endParaRPr lang="ru-RU" altLang="ru-RU" sz="12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661874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1" y="921743"/>
            <a:ext cx="9144000" cy="4001189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561" tIns="35780" rIns="71561" bIns="35780"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41726" y="39145"/>
            <a:ext cx="8302274" cy="687812"/>
          </a:xfrm>
          <a:prstGeom prst="rect">
            <a:avLst/>
          </a:prstGeom>
        </p:spPr>
        <p:txBody>
          <a:bodyPr wrap="square" lIns="71561" tIns="35780" rIns="71561" bIns="35780">
            <a:spAutoFit/>
          </a:bodyPr>
          <a:lstStyle/>
          <a:p>
            <a:pPr marL="0" lvl="1" indent="0" defTabSz="914400" rtl="0">
              <a:defRPr/>
            </a:pPr>
            <a:r>
              <a:rPr lang="ru-RU" sz="2000" b="1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n-ea"/>
                <a:cs typeface="+mn-cs"/>
              </a:rPr>
              <a:t>Профориентация и маршрутизация молодежи </a:t>
            </a:r>
          </a:p>
          <a:p>
            <a:pPr lvl="0"/>
            <a:r>
              <a:rPr lang="ru-RU" sz="2000" b="1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endParaRPr lang="ru-RU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" name="Параллелограмм 5"/>
          <p:cNvSpPr/>
          <p:nvPr/>
        </p:nvSpPr>
        <p:spPr>
          <a:xfrm>
            <a:off x="8479566" y="4922932"/>
            <a:ext cx="587375" cy="241106"/>
          </a:xfrm>
          <a:prstGeom prst="parallelogram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>
              <a:defRPr/>
            </a:pPr>
            <a:fld id="{F1C31B0D-B9E5-4710-97C2-C84A70A62771}" type="slidenum">
              <a:rPr lang="ru-RU"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pPr algn="ctr">
                <a:defRPr/>
              </a:pPr>
              <a:t>8</a:t>
            </a:fld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0249" y="592401"/>
            <a:ext cx="792088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500" b="1" kern="1200" cap="all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cs typeface="Arial" pitchFamily="34" charset="0"/>
              </a:rPr>
              <a:t>В Алтайском крае Проект реализуется с 2026 года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45275"/>
            <a:ext cx="2448272" cy="2542699"/>
          </a:xfrm>
          <a:prstGeom prst="roundRect">
            <a:avLst>
              <a:gd name="adj" fmla="val 581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483368" y="1923678"/>
            <a:ext cx="5029249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all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</a:rPr>
              <a:t>Цель проекта</a:t>
            </a:r>
            <a:endParaRPr kumimoji="0" lang="ru-RU" sz="1600" b="1" i="0" u="none" strike="noStrike" kern="0" cap="all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Сопровождение </a:t>
            </a:r>
            <a:r>
              <a:rPr kumimoji="0" lang="ru-RU" sz="1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молодого человека </a:t>
            </a:r>
            <a:endParaRPr kumimoji="0" lang="ru-RU" sz="13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от профориентации в школе и обучения профессии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до адаптации на рабочем месте, удержания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в профессии и переобучения (при необходимости). </a:t>
            </a:r>
            <a:br>
              <a:rPr kumimoji="0" lang="ru-RU" sz="13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</a:rPr>
            </a:br>
            <a:r>
              <a:rPr kumimoji="0" lang="ru-RU" sz="13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В основе профориентации лежит прогноз кадровой потребности экономики.</a:t>
            </a:r>
            <a:endParaRPr kumimoji="0" lang="ru-RU" sz="13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10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35991"/>
            <a:ext cx="1585069" cy="543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711" y="1203598"/>
            <a:ext cx="1886721" cy="5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235992"/>
            <a:ext cx="2824873" cy="615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3507617" y="3867894"/>
            <a:ext cx="1352416" cy="742711"/>
          </a:xfrm>
          <a:prstGeom prst="roundRect">
            <a:avLst>
              <a:gd name="adj" fmla="val 12106"/>
            </a:avLst>
          </a:prstGeom>
          <a:solidFill>
            <a:sysClr val="window" lastClr="FFFFFF"/>
          </a:solidFill>
          <a:ln w="3240">
            <a:solidFill>
              <a:sysClr val="window" lastClr="FFFFFF">
                <a:lumMod val="75000"/>
              </a:sys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t"/>
          <a:lstStyle/>
          <a:p>
            <a:pPr marL="0" marR="0" lvl="0" indent="0" algn="ctr" defTabSz="116823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102 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тыс.</a:t>
            </a:r>
          </a:p>
          <a:p>
            <a:pPr marL="0" marR="0" lvl="0" indent="0" algn="ctr" defTabSz="116823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 smtClean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обучающихся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491880" y="3570570"/>
            <a:ext cx="264207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cap="all" dirty="0">
                <a:solidFill>
                  <a:srgbClr val="0070C0"/>
                </a:solidFill>
                <a:latin typeface="Century Gothic" panose="020B0502020202020204" pitchFamily="34" charset="0"/>
              </a:rPr>
              <a:t>Участниками станут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256161" y="3867893"/>
            <a:ext cx="1260055" cy="742711"/>
          </a:xfrm>
          <a:prstGeom prst="roundRect">
            <a:avLst>
              <a:gd name="adj" fmla="val 12106"/>
            </a:avLst>
          </a:prstGeom>
          <a:solidFill>
            <a:sysClr val="window" lastClr="FFFFFF"/>
          </a:solidFill>
          <a:ln w="3240">
            <a:solidFill>
              <a:sysClr val="window" lastClr="FFFFFF">
                <a:lumMod val="75000"/>
              </a:sys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t"/>
          <a:lstStyle/>
          <a:p>
            <a:pPr marL="0" marR="0" lvl="0" indent="0" algn="ctr" defTabSz="116823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444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0" marR="0" lvl="0" indent="0" algn="ctr" defTabSz="116823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школы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819984" y="3867894"/>
            <a:ext cx="1692634" cy="742711"/>
          </a:xfrm>
          <a:prstGeom prst="roundRect">
            <a:avLst>
              <a:gd name="adj" fmla="val 12106"/>
            </a:avLst>
          </a:prstGeom>
          <a:solidFill>
            <a:sysClr val="window" lastClr="FFFFFF"/>
          </a:solidFill>
          <a:ln w="3240">
            <a:solidFill>
              <a:sysClr val="window" lastClr="FFFFFF">
                <a:lumMod val="75000"/>
              </a:sys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t"/>
          <a:lstStyle/>
          <a:p>
            <a:pPr marL="0" marR="0" lvl="0" indent="0" algn="ctr" defTabSz="116823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53 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организации 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/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</a:rPr>
            </a:b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ВО и СПО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7774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55776" y="1883358"/>
            <a:ext cx="4608512" cy="472368"/>
          </a:xfrm>
          <a:prstGeom prst="rect">
            <a:avLst/>
          </a:prstGeom>
        </p:spPr>
        <p:txBody>
          <a:bodyPr wrap="square" lIns="71561" tIns="35780" rIns="71561" bIns="35780">
            <a:spAutoFit/>
          </a:bodyPr>
          <a:lstStyle/>
          <a:p>
            <a:r>
              <a:rPr lang="ru-RU" sz="2600" b="1" kern="1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Спасибо за внимание!</a:t>
            </a:r>
            <a:endParaRPr lang="ru-RU" sz="2600" b="1" kern="1200" dirty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4766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AAAAAA"/>
      </a:accent3>
      <a:accent4>
        <a:srgbClr val="DCDCDC"/>
      </a:accent4>
      <a:accent5>
        <a:srgbClr val="DBF1FA"/>
      </a:accent5>
      <a:accent6>
        <a:srgbClr val="4B9DCA"/>
      </a:accent6>
      <a:hlink>
        <a:srgbClr val="0000FF"/>
      </a:hlink>
      <a:folHlink>
        <a:srgbClr val="800080"/>
      </a:folHlink>
    </a:clrScheme>
    <a:fontScheme name="default">
      <a:majorFont>
        <a:latin typeface="Arial"/>
        <a:ea typeface="Arial"/>
        <a:cs typeface="Arial"/>
      </a:majorFont>
      <a:minorFont>
        <a:latin typeface="Calibri"/>
        <a:ea typeface="Arial"/>
        <a:cs typeface="Arial"/>
      </a:minorFont>
    </a:fontScheme>
    <a:fmtScheme name="Default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Яркая">
    <a:majorFont>
      <a:latin typeface="Century Gothic"/>
      <a:ea typeface=""/>
      <a:cs typeface=""/>
      <a:font script="Jpan" typeface="HGｺﾞｼｯｸM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entury Gothic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10182</TotalTime>
  <Words>440</Words>
  <Application>Microsoft Office PowerPoint</Application>
  <DocSecurity>0</DocSecurity>
  <PresentationFormat>Экран (16:9)</PresentationFormat>
  <Paragraphs>133</Paragraphs>
  <Slides>9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Специальное оформление</vt:lpstr>
      <vt:lpstr>Тема Office</vt:lpstr>
      <vt:lpstr>1_Специальное оформление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chupina</dc:creator>
  <cp:lastModifiedBy>klepikova</cp:lastModifiedBy>
  <cp:revision>3044</cp:revision>
  <cp:lastPrinted>2026-05-07T03:14:45Z</cp:lastPrinted>
  <dcterms:created xsi:type="dcterms:W3CDTF">2020-01-15T03:49:00Z</dcterms:created>
  <dcterms:modified xsi:type="dcterms:W3CDTF">2026-05-08T02:28:46Z</dcterms:modified>
  <dc:identifier/>
  <dc:language/>
  <cp:version/>
</cp:coreProperties>
</file>