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0" r:id="rId6"/>
    <p:sldId id="295" r:id="rId7"/>
    <p:sldId id="274" r:id="rId8"/>
    <p:sldId id="303" r:id="rId9"/>
    <p:sldId id="304" r:id="rId10"/>
    <p:sldId id="305" r:id="rId11"/>
    <p:sldId id="294" r:id="rId12"/>
    <p:sldId id="299" r:id="rId13"/>
    <p:sldId id="301" r:id="rId14"/>
    <p:sldId id="302" r:id="rId15"/>
    <p:sldId id="297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нюкова Екатерина Викторовна" initials="ПЕВ" lastIdx="2" clrIdx="0">
    <p:extLst>
      <p:ext uri="{19B8F6BF-5375-455C-9EA6-DF929625EA0E}">
        <p15:presenceInfo xmlns:p15="http://schemas.microsoft.com/office/powerpoint/2012/main" userId="S::EVPanyukova@fa.ru::029b29a5-0b10-45b3-99df-11b3cb9346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3AA"/>
    <a:srgbClr val="9445C3"/>
    <a:srgbClr val="00899F"/>
    <a:srgbClr val="4472C4"/>
    <a:srgbClr val="006F84"/>
    <a:srgbClr val="0094AA"/>
    <a:srgbClr val="006C81"/>
    <a:srgbClr val="577CE7"/>
    <a:srgbClr val="2C6094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0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194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99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751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7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95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2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950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30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61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A8FB-C903-434B-B7FF-B1D2BAB9958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8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8A8FB-C903-434B-B7FF-B1D2BAB99581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661B-4DC0-4B42-B6EE-521C65812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51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1523999" y="4540822"/>
            <a:ext cx="9144000" cy="165576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 рассмотрении образовательных программ колледжа, планируемых к реализации с сентября 2025 года </a:t>
            </a:r>
          </a:p>
        </p:txBody>
      </p:sp>
    </p:spTree>
    <p:extLst>
      <p:ext uri="{BB962C8B-B14F-4D97-AF65-F5344CB8AC3E}">
        <p14:creationId xmlns:p14="http://schemas.microsoft.com/office/powerpoint/2010/main" val="28013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372"/>
            <a:ext cx="1219199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0600" y="96372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Специальность 09.02.07 ИСИП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2EBD4-1DED-4018-9F2A-1EE5663B2AAF}"/>
              </a:ext>
            </a:extLst>
          </p:cNvPr>
          <p:cNvSpPr txBox="1"/>
          <p:nvPr/>
        </p:nvSpPr>
        <p:spPr>
          <a:xfrm>
            <a:off x="1911927" y="1421936"/>
            <a:ext cx="841847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r>
              <a:rPr lang="ru-RU" sz="2300" dirty="0"/>
              <a:t> </a:t>
            </a:r>
          </a:p>
          <a:p>
            <a:r>
              <a:rPr lang="ru-RU" sz="2800" dirty="0"/>
              <a:t> </a:t>
            </a:r>
            <a:endParaRPr lang="ru-RU" sz="23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210260A-3C7B-4A6C-AB2B-C3CB5688A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3930"/>
              </p:ext>
            </p:extLst>
          </p:nvPr>
        </p:nvGraphicFramePr>
        <p:xfrm>
          <a:off x="657225" y="1543050"/>
          <a:ext cx="11191872" cy="5394470"/>
        </p:xfrm>
        <a:graphic>
          <a:graphicData uri="http://schemas.openxmlformats.org/drawingml/2006/table">
            <a:tbl>
              <a:tblPr firstRow="1" firstCol="1" bandRow="1"/>
              <a:tblGrid>
                <a:gridCol w="7319852">
                  <a:extLst>
                    <a:ext uri="{9D8B030D-6E8A-4147-A177-3AD203B41FA5}">
                      <a16:colId xmlns:a16="http://schemas.microsoft.com/office/drawing/2014/main" val="2940257060"/>
                    </a:ext>
                  </a:extLst>
                </a:gridCol>
                <a:gridCol w="1783738">
                  <a:extLst>
                    <a:ext uri="{9D8B030D-6E8A-4147-A177-3AD203B41FA5}">
                      <a16:colId xmlns:a16="http://schemas.microsoft.com/office/drawing/2014/main" val="1797240676"/>
                    </a:ext>
                  </a:extLst>
                </a:gridCol>
                <a:gridCol w="2088282">
                  <a:extLst>
                    <a:ext uri="{9D8B030D-6E8A-4147-A177-3AD203B41FA5}">
                      <a16:colId xmlns:a16="http://schemas.microsoft.com/office/drawing/2014/main" val="23244616"/>
                    </a:ext>
                  </a:extLst>
                </a:gridCol>
              </a:tblGrid>
              <a:tr h="1090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учебной дисциплины, МДК, УП, ПП</a:t>
                      </a:r>
                      <a:endParaRPr lang="ru-RU" sz="14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часов вариативной части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(набор 2024/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набор 2025)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Примечание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331686"/>
                  </a:ext>
                </a:extLst>
              </a:tr>
              <a:tr h="2871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5D53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Общепрофессиональный цикл – 401/466 часа</a:t>
                      </a:r>
                      <a:endParaRPr lang="ru-RU" sz="1400" b="1" dirty="0">
                        <a:solidFill>
                          <a:srgbClr val="5D53AA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rgbClr val="5D53AA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92140931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ОП.02 Архитектура аппаратных средств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28/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ru-RU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Обязательная учебная дисциплина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044056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ОП.04 Основы алгоритмизации и программирования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45/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</a:t>
                      </a:r>
                      <a:endParaRPr lang="ru-RU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Обязательная учебная дисциплина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45217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ОП.05 Правовое обеспечение профессиональной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30/0</a:t>
                      </a:r>
                      <a:endParaRPr lang="ru-RU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Обязательная учебная дисциплина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772640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ОП.09 Стандартизация, сертификация и техническое документоведение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10/1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  <a:endParaRPr lang="ru-RU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Обязательная учебная дисциплина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14819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ОП.11 Компьютерные сети</a:t>
                      </a:r>
                      <a:endParaRPr lang="ru-RU" sz="14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4/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</a:t>
                      </a:r>
                      <a:endParaRPr lang="ru-RU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Обязательная учебная дисциплина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383481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ОП.13</a:t>
                      </a:r>
                      <a:r>
                        <a:rPr lang="ru-RU" sz="14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Основы проектирования и разработки графических интерфейсов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40/40</a:t>
                      </a:r>
                      <a:endParaRPr lang="ru-RU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9445C3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Вариативная учебная дисциплина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342082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ОП.14 Основы машинного обучения</a:t>
                      </a:r>
                      <a:endParaRPr lang="ru-RU" sz="14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07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/107</a:t>
                      </a:r>
                      <a:endParaRPr lang="ru-RU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9445C3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Вариативная учебная дисциплина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06677"/>
                  </a:ext>
                </a:extLst>
              </a:tr>
              <a:tr h="6444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ОП.15 Алгоритмы и структура данных в языке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Python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0/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107</a:t>
                      </a:r>
                      <a:endParaRPr lang="ru-RU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9445C3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Вариативная учебная дисциплина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833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467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372"/>
            <a:ext cx="1219199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0600" y="96372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Специальность 09.02.07 ИСИП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2EBD4-1DED-4018-9F2A-1EE5663B2AAF}"/>
              </a:ext>
            </a:extLst>
          </p:cNvPr>
          <p:cNvSpPr txBox="1"/>
          <p:nvPr/>
        </p:nvSpPr>
        <p:spPr>
          <a:xfrm>
            <a:off x="1911927" y="1421936"/>
            <a:ext cx="841847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r>
              <a:rPr lang="ru-RU" sz="2300" dirty="0"/>
              <a:t> </a:t>
            </a:r>
          </a:p>
          <a:p>
            <a:r>
              <a:rPr lang="ru-RU" sz="2800" dirty="0"/>
              <a:t> </a:t>
            </a:r>
            <a:endParaRPr lang="ru-RU" sz="23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210260A-3C7B-4A6C-AB2B-C3CB5688A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26963"/>
              </p:ext>
            </p:extLst>
          </p:nvPr>
        </p:nvGraphicFramePr>
        <p:xfrm>
          <a:off x="1219200" y="1543050"/>
          <a:ext cx="10629897" cy="3974757"/>
        </p:xfrm>
        <a:graphic>
          <a:graphicData uri="http://schemas.openxmlformats.org/drawingml/2006/table">
            <a:tbl>
              <a:tblPr firstRow="1" firstCol="1" bandRow="1"/>
              <a:tblGrid>
                <a:gridCol w="6757877">
                  <a:extLst>
                    <a:ext uri="{9D8B030D-6E8A-4147-A177-3AD203B41FA5}">
                      <a16:colId xmlns:a16="http://schemas.microsoft.com/office/drawing/2014/main" val="2940257060"/>
                    </a:ext>
                  </a:extLst>
                </a:gridCol>
                <a:gridCol w="1783738">
                  <a:extLst>
                    <a:ext uri="{9D8B030D-6E8A-4147-A177-3AD203B41FA5}">
                      <a16:colId xmlns:a16="http://schemas.microsoft.com/office/drawing/2014/main" val="1797240676"/>
                    </a:ext>
                  </a:extLst>
                </a:gridCol>
                <a:gridCol w="2088282">
                  <a:extLst>
                    <a:ext uri="{9D8B030D-6E8A-4147-A177-3AD203B41FA5}">
                      <a16:colId xmlns:a16="http://schemas.microsoft.com/office/drawing/2014/main" val="23244616"/>
                    </a:ext>
                  </a:extLst>
                </a:gridCol>
              </a:tblGrid>
              <a:tr h="10909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учебной дисциплины, МДК, УП, ПП</a:t>
                      </a:r>
                      <a:endParaRPr lang="ru-RU" sz="14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часов вариативной части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(набор 2024/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набор 2025)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Примечание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331686"/>
                  </a:ext>
                </a:extLst>
              </a:tr>
              <a:tr h="287152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kern="1200" dirty="0">
                          <a:solidFill>
                            <a:srgbClr val="5D53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Профессиональный цикл – 726 /690 часов</a:t>
                      </a:r>
                      <a:endParaRPr lang="ru-RU" sz="1400" b="1" dirty="0">
                        <a:solidFill>
                          <a:srgbClr val="5D53AA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rgbClr val="5D53AA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92140931"/>
                  </a:ext>
                </a:extLst>
              </a:tr>
              <a:tr h="46082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>
                          <a:solidFill>
                            <a:srgbClr val="5D53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ПМ.01 Разработка модулей программного обеспечения для компьютерных систем– 167/151 час</a:t>
                      </a:r>
                      <a:endParaRPr lang="ru-RU" sz="1600" b="1" dirty="0">
                        <a:solidFill>
                          <a:srgbClr val="5D53AA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044056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МДК. 01.01 Разработка программных модулей</a:t>
                      </a:r>
                      <a:endParaRPr lang="ru-RU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38/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22</a:t>
                      </a:r>
                      <a:endParaRPr lang="ru-RU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Обязательный МДК</a:t>
                      </a:r>
                      <a:endParaRPr lang="ru-RU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45217"/>
                  </a:ext>
                </a:extLst>
              </a:tr>
              <a:tr h="97266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rgbClr val="5D53A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ПМ.04 Сопровождение и обслуживание программного обеспечения компьютерных систем– 197/193 часа</a:t>
                      </a:r>
                      <a:r>
                        <a:rPr lang="ru-RU" sz="1600" b="1" dirty="0">
                          <a:solidFill>
                            <a:srgbClr val="5D53AA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772640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МДК.04.01 Внедрение и поддержка компьютерных систем</a:t>
                      </a:r>
                      <a:endParaRPr lang="ru-RU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106/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102</a:t>
                      </a:r>
                      <a:endParaRPr lang="ru-RU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Обязательный МДК</a:t>
                      </a:r>
                      <a:endParaRPr lang="ru-RU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314819"/>
                  </a:ext>
                </a:extLst>
              </a:tr>
              <a:tr h="460827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5D53AA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ПМ.11 Разработка, администрирование и защита баз данных – 113/97 часов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ПМ.11 Разработка, администрирование и защита баз данных – 97 часов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ПМ.11 Разработка, администрирование и защита баз данных – 97 часов</a:t>
                      </a: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383481"/>
                  </a:ext>
                </a:extLst>
              </a:tr>
              <a:tr h="4608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МДК.11.01 Технология разработки и защиты баз данных</a:t>
                      </a:r>
                      <a:endParaRPr lang="ru-RU" sz="16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57/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</a:t>
                      </a:r>
                      <a:endParaRPr lang="ru-RU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Обязательный МДК</a:t>
                      </a:r>
                      <a:endParaRPr lang="ru-RU" sz="16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0342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2207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164" y="0"/>
            <a:ext cx="1219199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0600" y="96372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Специальность </a:t>
            </a:r>
            <a:r>
              <a:rPr lang="en-US" sz="2400" dirty="0">
                <a:solidFill>
                  <a:schemeClr val="bg1"/>
                </a:solidFill>
              </a:rPr>
              <a:t>10</a:t>
            </a:r>
            <a:r>
              <a:rPr lang="ru-RU" sz="2400" dirty="0">
                <a:solidFill>
                  <a:schemeClr val="bg1"/>
                </a:solidFill>
              </a:rPr>
              <a:t>.02.05 ОИБАС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2EBD4-1DED-4018-9F2A-1EE5663B2AAF}"/>
              </a:ext>
            </a:extLst>
          </p:cNvPr>
          <p:cNvSpPr txBox="1"/>
          <p:nvPr/>
        </p:nvSpPr>
        <p:spPr>
          <a:xfrm>
            <a:off x="1181100" y="1428751"/>
            <a:ext cx="10344149" cy="50981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indent="449580" algn="just">
              <a:lnSpc>
                <a:spcPct val="115000"/>
              </a:lnSpc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endParaRPr lang="ru-RU" sz="1600" dirty="0">
              <a:solidFill>
                <a:srgbClr val="FF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60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9445C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Расширение, углубление объема общепрофессиональной и профессиональной подготовки:</a:t>
            </a:r>
          </a:p>
          <a:p>
            <a:pPr indent="449580" algn="just">
              <a:lnSpc>
                <a:spcPct val="115000"/>
              </a:lnSpc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ОП.02 Организационно – правовое обеспечение информационной безопасности –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часов</a:t>
            </a:r>
          </a:p>
          <a:p>
            <a:pPr indent="449580" algn="just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МДК.01.01 Операционные системы- 55 часов </a:t>
            </a:r>
          </a:p>
          <a:p>
            <a:pPr indent="449580" algn="just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МДК.01.02 Базы данных- 48 часов</a:t>
            </a:r>
          </a:p>
          <a:p>
            <a:pPr indent="449580" algn="just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МДК.02.01 Программные и программно- аппаратные средства защиты информации - 54 часа 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endParaRPr lang="ru-RU" sz="1600" b="1" i="1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600" b="1" dirty="0">
                <a:solidFill>
                  <a:srgbClr val="9445C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Внедрены дополнительные дисциплины</a:t>
            </a:r>
            <a:r>
              <a:rPr lang="en-US" sz="1600" b="1" dirty="0">
                <a:solidFill>
                  <a:srgbClr val="9445C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9445C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и МДК:</a:t>
            </a:r>
          </a:p>
          <a:p>
            <a:pPr indent="449580" algn="just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ОП.09 Кибербезопасность сетевой инфраструктуры </a:t>
            </a:r>
          </a:p>
          <a:p>
            <a:pPr indent="449580" algn="just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ОП.10 Алгоритмы и структуры данных в языке Python</a:t>
            </a:r>
          </a:p>
          <a:p>
            <a:pPr indent="449580" algn="just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</a:rPr>
              <a:t>МДК. 01.06 Обеспечение защиты информации на объектах критической информационной инфраструктуры</a:t>
            </a:r>
          </a:p>
          <a:p>
            <a:pPr indent="449580" algn="just">
              <a:lnSpc>
                <a:spcPct val="1150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МДК.02.03 Технологи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защиты данных в корпоративных сетях  </a:t>
            </a:r>
          </a:p>
          <a:p>
            <a:pPr indent="449580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457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629024" y="1543050"/>
            <a:ext cx="6734175" cy="4724400"/>
          </a:xfrm>
          <a:prstGeom prst="rect">
            <a:avLst/>
          </a:prstGeom>
          <a:solidFill>
            <a:srgbClr val="E0F5FF"/>
          </a:solidFill>
          <a:ln>
            <a:solidFill>
              <a:srgbClr val="E0F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5D53AA"/>
                </a:solidFill>
              </a:rPr>
              <a:t>Успехов </a:t>
            </a:r>
          </a:p>
          <a:p>
            <a:pPr algn="ctr"/>
            <a:r>
              <a:rPr lang="ru-RU" sz="3600" dirty="0">
                <a:solidFill>
                  <a:srgbClr val="5D53AA"/>
                </a:solidFill>
              </a:rPr>
              <a:t>в профессиональной деятельности !</a:t>
            </a:r>
          </a:p>
        </p:txBody>
      </p:sp>
    </p:spTree>
    <p:extLst>
      <p:ext uri="{BB962C8B-B14F-4D97-AF65-F5344CB8AC3E}">
        <p14:creationId xmlns:p14="http://schemas.microsoft.com/office/powerpoint/2010/main" val="91026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0600" y="9637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Образовательные программы 2025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42793-36F7-4CA8-9E0A-8E0A146830B7}"/>
              </a:ext>
            </a:extLst>
          </p:cNvPr>
          <p:cNvSpPr txBox="1"/>
          <p:nvPr/>
        </p:nvSpPr>
        <p:spPr>
          <a:xfrm>
            <a:off x="895350" y="1552574"/>
            <a:ext cx="10763249" cy="40934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09.02.07 Информационные системы и программирование (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квалификация-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П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рограммист, очная форма обучения на базе основного общего образования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09.02.07 Информационные системы и программирование(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квалификация – Разработчик веб и мультимедийных приложений, очная форма обучения на базе основного общего образования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)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09.02.07 Информационные системы и программирование(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квалификация- Программист, очно-заочная форма обучения на базе основного общего образования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09.02.08 Интеллектуальные интегрированные системы (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очная форма обучения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на базе основного общего образования)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10.02.04 Обеспечение информационной безопасности телекоммуникационных систем (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очная форма обучения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на базе основного общего образования)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10.02.05 Обеспечение информационной безопасности автоматизированных систем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очная форма обучения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на базе основного общего образования)</a:t>
            </a:r>
            <a:r>
              <a:rPr lang="ru-RU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r>
              <a:rPr lang="ru-RU" sz="16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                          </a:t>
            </a:r>
            <a:r>
              <a:rPr lang="ru-RU" sz="1600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92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0600" y="96372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Порядок разработки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242793-36F7-4CA8-9E0A-8E0A146830B7}"/>
              </a:ext>
            </a:extLst>
          </p:cNvPr>
          <p:cNvSpPr txBox="1"/>
          <p:nvPr/>
        </p:nvSpPr>
        <p:spPr>
          <a:xfrm>
            <a:off x="621437" y="1216242"/>
            <a:ext cx="5672831" cy="523220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0000"/>
                </a:solidFill>
                <a:ea typeface="Times New Roman" panose="02020603050405020304" pitchFamily="18" charset="0"/>
              </a:rPr>
              <a:t>Информация об образовательной программе размещается на официальном сайте Финансового университета в сети «Интернет», не позднее 15 марта года приема на образовательную программу ( п. 1.6. приказа Финансового университета от 24.05.2023 № 1459/о)</a:t>
            </a:r>
          </a:p>
          <a:p>
            <a:pPr algn="just"/>
            <a:endParaRPr lang="ru-RU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effectLst/>
                <a:ea typeface="Times New Roman" panose="02020603050405020304" pitchFamily="18" charset="0"/>
              </a:rPr>
              <a:t>Образовательные организации ежегодно обновляют образовательные программы среднего профессионального образования с учетом развития науки, техники, культуры, экономики, технологий и социальной сферы </a:t>
            </a:r>
            <a:r>
              <a:rPr lang="ru-RU" sz="1600" dirty="0">
                <a:ea typeface="Times New Roman" panose="02020603050405020304" pitchFamily="18" charset="0"/>
              </a:rPr>
              <a:t>(Порядок организации и осуществления образовательной деятельности по ОП СПО (п. 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17), утвержден </a:t>
            </a:r>
            <a:r>
              <a:rPr lang="ru-RU" sz="1600" dirty="0" err="1">
                <a:effectLst/>
                <a:ea typeface="Times New Roman" panose="02020603050405020304" pitchFamily="18" charset="0"/>
              </a:rPr>
              <a:t>Минпросвещения</a:t>
            </a:r>
            <a:r>
              <a:rPr lang="ru-RU" sz="1600" dirty="0">
                <a:effectLst/>
                <a:ea typeface="Times New Roman" panose="02020603050405020304" pitchFamily="18" charset="0"/>
              </a:rPr>
              <a:t> России от 24.08.2022 №762)</a:t>
            </a:r>
            <a:endParaRPr lang="ru-RU" sz="16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r>
              <a:rPr lang="ru-RU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                          </a:t>
            </a:r>
            <a:r>
              <a:rPr lang="ru-RU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rgbClr val="00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5F372C-500E-4EE4-9FA8-2FDABE894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0598" y="1126696"/>
            <a:ext cx="2539014" cy="32675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C12E5F-B39B-461B-86AB-6DB8D4A19B51}"/>
              </a:ext>
            </a:extLst>
          </p:cNvPr>
          <p:cNvPicPr/>
          <p:nvPr/>
        </p:nvPicPr>
        <p:blipFill rotWithShape="1">
          <a:blip r:embed="rId4"/>
          <a:srcRect l="31427" t="19099" r="31694" b="9065"/>
          <a:stretch/>
        </p:blipFill>
        <p:spPr bwMode="auto">
          <a:xfrm>
            <a:off x="8980317" y="2974019"/>
            <a:ext cx="2667186" cy="326753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778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372"/>
            <a:ext cx="1219199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0600" y="96372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Актуализация общеобразовательного курса 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5A08ADD-1187-422E-8B27-F307361B8D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429334"/>
              </p:ext>
            </p:extLst>
          </p:nvPr>
        </p:nvGraphicFramePr>
        <p:xfrm>
          <a:off x="2423604" y="1322773"/>
          <a:ext cx="8451544" cy="5512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5243">
                  <a:extLst>
                    <a:ext uri="{9D8B030D-6E8A-4147-A177-3AD203B41FA5}">
                      <a16:colId xmlns:a16="http://schemas.microsoft.com/office/drawing/2014/main" val="4040632229"/>
                    </a:ext>
                  </a:extLst>
                </a:gridCol>
                <a:gridCol w="3030825">
                  <a:extLst>
                    <a:ext uri="{9D8B030D-6E8A-4147-A177-3AD203B41FA5}">
                      <a16:colId xmlns:a16="http://schemas.microsoft.com/office/drawing/2014/main" val="3889113325"/>
                    </a:ext>
                  </a:extLst>
                </a:gridCol>
                <a:gridCol w="554020">
                  <a:extLst>
                    <a:ext uri="{9D8B030D-6E8A-4147-A177-3AD203B41FA5}">
                      <a16:colId xmlns:a16="http://schemas.microsoft.com/office/drawing/2014/main" val="306178189"/>
                    </a:ext>
                  </a:extLst>
                </a:gridCol>
                <a:gridCol w="695243">
                  <a:extLst>
                    <a:ext uri="{9D8B030D-6E8A-4147-A177-3AD203B41FA5}">
                      <a16:colId xmlns:a16="http://schemas.microsoft.com/office/drawing/2014/main" val="4284360711"/>
                    </a:ext>
                  </a:extLst>
                </a:gridCol>
                <a:gridCol w="854569">
                  <a:extLst>
                    <a:ext uri="{9D8B030D-6E8A-4147-A177-3AD203B41FA5}">
                      <a16:colId xmlns:a16="http://schemas.microsoft.com/office/drawing/2014/main" val="3043015464"/>
                    </a:ext>
                  </a:extLst>
                </a:gridCol>
                <a:gridCol w="535915">
                  <a:extLst>
                    <a:ext uri="{9D8B030D-6E8A-4147-A177-3AD203B41FA5}">
                      <a16:colId xmlns:a16="http://schemas.microsoft.com/office/drawing/2014/main" val="4042044694"/>
                    </a:ext>
                  </a:extLst>
                </a:gridCol>
                <a:gridCol w="695243">
                  <a:extLst>
                    <a:ext uri="{9D8B030D-6E8A-4147-A177-3AD203B41FA5}">
                      <a16:colId xmlns:a16="http://schemas.microsoft.com/office/drawing/2014/main" val="232630895"/>
                    </a:ext>
                  </a:extLst>
                </a:gridCol>
                <a:gridCol w="695243">
                  <a:extLst>
                    <a:ext uri="{9D8B030D-6E8A-4147-A177-3AD203B41FA5}">
                      <a16:colId xmlns:a16="http://schemas.microsoft.com/office/drawing/2014/main" val="412256383"/>
                    </a:ext>
                  </a:extLst>
                </a:gridCol>
                <a:gridCol w="695243">
                  <a:extLst>
                    <a:ext uri="{9D8B030D-6E8A-4147-A177-3AD203B41FA5}">
                      <a16:colId xmlns:a16="http://schemas.microsoft.com/office/drawing/2014/main" val="2574819152"/>
                    </a:ext>
                  </a:extLst>
                </a:gridCol>
              </a:tblGrid>
              <a:tr h="2592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vert="vert27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vert="vert27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самостоятельная учебная работа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vert="vert27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Во взаимодействии с преподавателем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115232"/>
                  </a:ext>
                </a:extLst>
              </a:tr>
              <a:tr h="259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Нагрузка на дисциплины и МДК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410889"/>
                  </a:ext>
                </a:extLst>
              </a:tr>
              <a:tr h="385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всего  занятий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vert="vert27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u="none" strike="noStrike">
                          <a:effectLst/>
                        </a:rPr>
                        <a:t>в т. ч. по учебным дисциплинам и МДК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091762"/>
                  </a:ext>
                </a:extLst>
              </a:tr>
              <a:tr h="1184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Экзамены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Дифферкнцированные зачеты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Теоретическое обучение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практические и лабораторные занятия 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vert="vert270" anchor="ctr"/>
                </a:tc>
                <a:extLst>
                  <a:ext uri="{0D108BD9-81ED-4DB2-BD59-A6C34878D82A}">
                    <a16:rowId xmlns:a16="http://schemas.microsoft.com/office/drawing/2014/main" val="1383153996"/>
                  </a:ext>
                </a:extLst>
              </a:tr>
              <a:tr h="1937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1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2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3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4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5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6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7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8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</a:rPr>
                        <a:t>9</a:t>
                      </a:r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952917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effectLst/>
                        </a:rPr>
                        <a:t>ОПБ.00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Базовые учебные предметы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extLst>
                  <a:ext uri="{0D108BD9-81ED-4DB2-BD59-A6C34878D82A}">
                    <a16:rowId xmlns:a16="http://schemas.microsoft.com/office/drawing/2014/main" val="796980236"/>
                  </a:ext>
                </a:extLst>
              </a:tr>
              <a:tr h="21749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ОПБ.01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Русский язык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3036727627"/>
                  </a:ext>
                </a:extLst>
              </a:tr>
              <a:tr h="1564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ОПБ.02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Литература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703654987"/>
                  </a:ext>
                </a:extLst>
              </a:tr>
              <a:tr h="1564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ОПБ.03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Иностранный язык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2053291843"/>
                  </a:ext>
                </a:extLst>
              </a:tr>
              <a:tr h="1564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ОПБ.04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История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231197271"/>
                  </a:ext>
                </a:extLst>
              </a:tr>
              <a:tr h="1564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ОПБ.05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Обществознание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2475332626"/>
                  </a:ext>
                </a:extLst>
              </a:tr>
              <a:tr h="1564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ОПБ.06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Физическая культура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1801938799"/>
                  </a:ext>
                </a:extLst>
              </a:tr>
              <a:tr h="31297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ОПБ.07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Основы безопасности и защиты Родины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68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459830667"/>
                  </a:ext>
                </a:extLst>
              </a:tr>
              <a:tr h="1564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ОПБ.08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Химия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78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1308821796"/>
                  </a:ext>
                </a:extLst>
              </a:tr>
              <a:tr h="1564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ОПБ.09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Биология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604379227"/>
                  </a:ext>
                </a:extLst>
              </a:tr>
              <a:tr h="1564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ОПБ.10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География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1118100699"/>
                  </a:ext>
                </a:extLst>
              </a:tr>
              <a:tr h="31297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ОПП.00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Профильные (углубленные) учебные предметы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3582866989"/>
                  </a:ext>
                </a:extLst>
              </a:tr>
              <a:tr h="20119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ОПП.01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Математика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330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2073642891"/>
                  </a:ext>
                </a:extLst>
              </a:tr>
              <a:tr h="1862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ОПП.02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Информатика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3703572699"/>
                  </a:ext>
                </a:extLst>
              </a:tr>
              <a:tr h="231004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ОПП.03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Физика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96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2591584272"/>
                  </a:ext>
                </a:extLst>
              </a:tr>
              <a:tr h="15648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Индивидуальный проект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15" marR="6315" marT="6315" marB="0" anchor="ctr"/>
                </a:tc>
                <a:extLst>
                  <a:ext uri="{0D108BD9-81ED-4DB2-BD59-A6C34878D82A}">
                    <a16:rowId xmlns:a16="http://schemas.microsoft.com/office/drawing/2014/main" val="3806947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3976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904"/>
            <a:ext cx="12191999" cy="6858000"/>
          </a:xfrm>
          <a:prstGeom prst="rect">
            <a:avLst/>
          </a:prstGeom>
          <a:solidFill>
            <a:srgbClr val="21CCFB"/>
          </a:solidFill>
        </p:spPr>
      </p:pic>
      <p:sp>
        <p:nvSpPr>
          <p:cNvPr id="79" name="Заголовок 78"/>
          <p:cNvSpPr>
            <a:spLocks noGrp="1"/>
          </p:cNvSpPr>
          <p:nvPr>
            <p:ph type="title"/>
          </p:nvPr>
        </p:nvSpPr>
        <p:spPr>
          <a:xfrm>
            <a:off x="1109104" y="93904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 Общие компетенции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52627-9209-4E46-A1A5-E1529FF668FA}"/>
              </a:ext>
            </a:extLst>
          </p:cNvPr>
          <p:cNvSpPr txBox="1"/>
          <p:nvPr/>
        </p:nvSpPr>
        <p:spPr>
          <a:xfrm>
            <a:off x="123825" y="1466850"/>
            <a:ext cx="11782425" cy="46679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indent="342900" algn="just">
              <a:spcBef>
                <a:spcPts val="1100"/>
              </a:spcBef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ОК 01. Выбирать способы решения задач профессиональной деятельности применительно к различным контекстам;</a:t>
            </a:r>
          </a:p>
          <a:p>
            <a:pPr indent="342900" algn="just">
              <a:spcBef>
                <a:spcPts val="1100"/>
              </a:spcBef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ОК 02. Использовать современные средства поиска, анализа и интерпретации информации и информационные технологии для выполнения задач профессиональной деятельности;</a:t>
            </a:r>
          </a:p>
          <a:p>
            <a:pPr indent="342900" algn="just">
              <a:spcBef>
                <a:spcPts val="1100"/>
              </a:spcBef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ОК 03. Планировать и реализовывать собственное профессиональное и личностное развитие, предпринимательскую деятельность в профессиональной сфере, использовать знания по правовой и финансовой грамотности в различных жизненных ситуациях;</a:t>
            </a:r>
          </a:p>
          <a:p>
            <a:pPr indent="342900" algn="just">
              <a:spcBef>
                <a:spcPts val="1100"/>
              </a:spcBef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ОК 04. Эффективно взаимодействовать и работать в коллективе и команде;</a:t>
            </a:r>
          </a:p>
          <a:p>
            <a:pPr indent="342900" algn="just">
              <a:spcBef>
                <a:spcPts val="1100"/>
              </a:spcBef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ОК 05. Осуществлять устную и письменную коммуникацию на государственном языке Российской Федерации с учетом особенностей социального и культурного контекста;</a:t>
            </a:r>
          </a:p>
          <a:p>
            <a:pPr indent="342900" algn="just">
              <a:spcBef>
                <a:spcPts val="1100"/>
              </a:spcBef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ОК 06. Проявлять гражданско-патриотическую позицию, демонстрировать осознанное поведение на основе традиционных российских духовно-нравственных ценностей, в том числе с учетом гармонизации межнациональных и межрелигиозных отношений, применять стандарты антикоррупционного поведения;</a:t>
            </a:r>
          </a:p>
          <a:p>
            <a:pPr indent="342900" algn="just">
              <a:spcBef>
                <a:spcPts val="1100"/>
              </a:spcBef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ОК 07. Содействовать сохранению окружающей среды, ресурсосбережению, применять знания об изменении климата, принципы бережливого производства, эффективно действовать в чрезвычайных ситуациях;</a:t>
            </a:r>
          </a:p>
          <a:p>
            <a:pPr indent="342900" algn="just">
              <a:spcBef>
                <a:spcPts val="1100"/>
              </a:spcBef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ОК 08. Использовать средства физической культуры для сохранения и укрепления здоровья в процессе профессиональной деятельности и поддержания необходимого уровня физической подготовленности;</a:t>
            </a:r>
          </a:p>
          <a:p>
            <a:pPr indent="342900" algn="just">
              <a:spcBef>
                <a:spcPts val="1100"/>
              </a:spcBef>
            </a:pPr>
            <a:r>
              <a:rPr lang="ru-RU" sz="1400" dirty="0">
                <a:effectLst/>
                <a:ea typeface="Times New Roman" panose="02020603050405020304" pitchFamily="18" charset="0"/>
              </a:rPr>
              <a:t>ОК 09. Пользоваться профессиональной документацией на государственном и иностранном языках.</a:t>
            </a:r>
          </a:p>
        </p:txBody>
      </p:sp>
    </p:spTree>
    <p:extLst>
      <p:ext uri="{BB962C8B-B14F-4D97-AF65-F5344CB8AC3E}">
        <p14:creationId xmlns:p14="http://schemas.microsoft.com/office/powerpoint/2010/main" val="262317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904"/>
            <a:ext cx="12191999" cy="6858000"/>
          </a:xfrm>
          <a:prstGeom prst="rect">
            <a:avLst/>
          </a:prstGeom>
          <a:solidFill>
            <a:srgbClr val="21CCFB"/>
          </a:solidFill>
        </p:spPr>
      </p:pic>
      <p:sp>
        <p:nvSpPr>
          <p:cNvPr id="79" name="Заголовок 78"/>
          <p:cNvSpPr>
            <a:spLocks noGrp="1"/>
          </p:cNvSpPr>
          <p:nvPr>
            <p:ph type="title"/>
          </p:nvPr>
        </p:nvSpPr>
        <p:spPr>
          <a:xfrm>
            <a:off x="1109104" y="93904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 Содержание образовательной программы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52627-9209-4E46-A1A5-E1529FF668FA}"/>
              </a:ext>
            </a:extLst>
          </p:cNvPr>
          <p:cNvSpPr txBox="1"/>
          <p:nvPr/>
        </p:nvSpPr>
        <p:spPr>
          <a:xfrm>
            <a:off x="123825" y="1466850"/>
            <a:ext cx="11782425" cy="49167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Раздел 1. Общие положения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Раздел 2. Общая характеристика образовательной программы 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Раздел 3. Характеристика профессиональной деятельности выпускника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Раздел 4. Планируемые результаты освоения образовательной программы 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4.1. Общие компетенции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4.2. Профессиональные компетенции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4.3. Результаты освоения обучающимися общеобразовательного цикла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Раздел 5. Структура образовательной программы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5.1. Учебный план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5.2. Рабочая программа воспитания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342900" algn="just">
              <a:spcBef>
                <a:spcPts val="1100"/>
              </a:spcBef>
            </a:pP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514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904"/>
            <a:ext cx="12191999" cy="6858000"/>
          </a:xfrm>
          <a:prstGeom prst="rect">
            <a:avLst/>
          </a:prstGeom>
          <a:solidFill>
            <a:srgbClr val="21CCFB"/>
          </a:solidFill>
        </p:spPr>
      </p:pic>
      <p:sp>
        <p:nvSpPr>
          <p:cNvPr id="79" name="Заголовок 78"/>
          <p:cNvSpPr>
            <a:spLocks noGrp="1"/>
          </p:cNvSpPr>
          <p:nvPr>
            <p:ph type="title"/>
          </p:nvPr>
        </p:nvSpPr>
        <p:spPr>
          <a:xfrm>
            <a:off x="1109104" y="93904"/>
            <a:ext cx="10515600" cy="1325563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 Содержание ОП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52627-9209-4E46-A1A5-E1529FF668FA}"/>
              </a:ext>
            </a:extLst>
          </p:cNvPr>
          <p:cNvSpPr txBox="1"/>
          <p:nvPr/>
        </p:nvSpPr>
        <p:spPr>
          <a:xfrm>
            <a:off x="123825" y="1466850"/>
            <a:ext cx="11782425" cy="397185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Раздел 6. Условия реализации образовательной программы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6.1. Требования к материально-техническому обеспечению образовательной программы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6.2. Требования к организации практической подготовки по образовательной программе 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6.3. Требования к учебно-методическому обеспечению образовательной программы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6.4. Требования к организации воспитания обучающихся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6.5 Требования к кадровым условиям реализации образовательной программы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6.6. Требования к финансовым условиям реализации образовательной программы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ru-RU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Раздел 7. Разработчики основной образовательной программы</a:t>
            </a:r>
            <a:endParaRPr lang="ru-RU" dirty="0"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indent="342900" algn="just">
              <a:spcBef>
                <a:spcPts val="1100"/>
              </a:spcBef>
            </a:pPr>
            <a:endParaRPr lang="ru-RU" sz="14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3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372"/>
            <a:ext cx="1219199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0600" y="96372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Специальность 09.02.08 ИИС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2EBD4-1DED-4018-9F2A-1EE5663B2AAF}"/>
              </a:ext>
            </a:extLst>
          </p:cNvPr>
          <p:cNvSpPr txBox="1"/>
          <p:nvPr/>
        </p:nvSpPr>
        <p:spPr>
          <a:xfrm>
            <a:off x="1514475" y="1171576"/>
            <a:ext cx="6058177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Общепрофессиональный цикл</a:t>
            </a:r>
          </a:p>
          <a:p>
            <a:r>
              <a:rPr lang="ru-RU" dirty="0"/>
              <a:t>ОП.09 Основы машинного обучения –  69       92</a:t>
            </a:r>
          </a:p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  <a:r>
              <a:rPr lang="ru-RU" b="1" dirty="0"/>
              <a:t>Профессиональный цикл</a:t>
            </a:r>
          </a:p>
          <a:p>
            <a:r>
              <a:rPr lang="ru-RU" dirty="0"/>
              <a:t>МДК 01.02 Микроконтроллерные системы-   106        83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A98A0C-D190-4884-A15B-98967083A675}"/>
              </a:ext>
            </a:extLst>
          </p:cNvPr>
          <p:cNvPicPr/>
          <p:nvPr/>
        </p:nvPicPr>
        <p:blipFill rotWithShape="1">
          <a:blip r:embed="rId3"/>
          <a:srcRect l="1604" t="20239" r="45644" b="8210"/>
          <a:stretch/>
        </p:blipFill>
        <p:spPr bwMode="auto">
          <a:xfrm>
            <a:off x="5157926" y="3315006"/>
            <a:ext cx="5631401" cy="3542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FE11F2C6-DE8C-4439-A12A-6C54A078F463}"/>
              </a:ext>
            </a:extLst>
          </p:cNvPr>
          <p:cNvSpPr/>
          <p:nvPr/>
        </p:nvSpPr>
        <p:spPr>
          <a:xfrm>
            <a:off x="6153149" y="1362076"/>
            <a:ext cx="238125" cy="476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664CC520-142A-4C8F-AAB7-DAEF9FC80C26}"/>
              </a:ext>
            </a:extLst>
          </p:cNvPr>
          <p:cNvSpPr/>
          <p:nvPr/>
        </p:nvSpPr>
        <p:spPr>
          <a:xfrm>
            <a:off x="6838950" y="2276475"/>
            <a:ext cx="285751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1653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6372"/>
            <a:ext cx="12191999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60600" y="96372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Специальность 09.02.07 ИСИП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2EBD4-1DED-4018-9F2A-1EE5663B2AAF}"/>
              </a:ext>
            </a:extLst>
          </p:cNvPr>
          <p:cNvSpPr txBox="1"/>
          <p:nvPr/>
        </p:nvSpPr>
        <p:spPr>
          <a:xfrm>
            <a:off x="1911927" y="1421936"/>
            <a:ext cx="841847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/>
          </a:p>
          <a:p>
            <a:r>
              <a:rPr lang="ru-RU" sz="2300" dirty="0"/>
              <a:t> </a:t>
            </a:r>
          </a:p>
          <a:p>
            <a:r>
              <a:rPr lang="ru-RU" sz="2800" dirty="0"/>
              <a:t> </a:t>
            </a:r>
            <a:endParaRPr lang="ru-RU" sz="23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210260A-3C7B-4A6C-AB2B-C3CB5688A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633020"/>
              </p:ext>
            </p:extLst>
          </p:nvPr>
        </p:nvGraphicFramePr>
        <p:xfrm>
          <a:off x="1381125" y="1971675"/>
          <a:ext cx="8991601" cy="4125825"/>
        </p:xfrm>
        <a:graphic>
          <a:graphicData uri="http://schemas.openxmlformats.org/drawingml/2006/table">
            <a:tbl>
              <a:tblPr firstRow="1" firstCol="1" bandRow="1"/>
              <a:tblGrid>
                <a:gridCol w="3886184">
                  <a:extLst>
                    <a:ext uri="{9D8B030D-6E8A-4147-A177-3AD203B41FA5}">
                      <a16:colId xmlns:a16="http://schemas.microsoft.com/office/drawing/2014/main" val="2940257060"/>
                    </a:ext>
                  </a:extLst>
                </a:gridCol>
                <a:gridCol w="2512716">
                  <a:extLst>
                    <a:ext uri="{9D8B030D-6E8A-4147-A177-3AD203B41FA5}">
                      <a16:colId xmlns:a16="http://schemas.microsoft.com/office/drawing/2014/main" val="3795859231"/>
                    </a:ext>
                  </a:extLst>
                </a:gridCol>
                <a:gridCol w="2592701">
                  <a:extLst>
                    <a:ext uri="{9D8B030D-6E8A-4147-A177-3AD203B41FA5}">
                      <a16:colId xmlns:a16="http://schemas.microsoft.com/office/drawing/2014/main" val="1385226809"/>
                    </a:ext>
                  </a:extLst>
                </a:gridCol>
              </a:tblGrid>
              <a:tr h="7498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Наименование учебной дисциплины, МДК, УП, ПП</a:t>
                      </a:r>
                      <a:endParaRPr lang="ru-RU" sz="14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Объем часов 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вариативной части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(набор 2024/набор 2025)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Примечание</a:t>
                      </a:r>
                      <a:endParaRPr lang="ru-RU" sz="140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331686"/>
                  </a:ext>
                </a:extLst>
              </a:tr>
              <a:tr h="19261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5D53AA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ОГСЭ- 51/</a:t>
                      </a:r>
                      <a:r>
                        <a:rPr lang="en-US" sz="1400" b="1" dirty="0">
                          <a:solidFill>
                            <a:srgbClr val="5D53AA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</a:t>
                      </a:r>
                      <a:r>
                        <a:rPr lang="ru-RU" sz="1400" b="1" dirty="0">
                          <a:solidFill>
                            <a:srgbClr val="5D53AA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часов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92140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ОГСЭ.04 Иностранный язык в профессиональной деятельности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25/2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Обязательная учебная дисциплина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044056"/>
                  </a:ext>
                </a:extLst>
              </a:tr>
              <a:tr h="40220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5D53AA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ЕН- 70/</a:t>
                      </a:r>
                      <a:r>
                        <a:rPr lang="en-US" sz="1400" b="1" dirty="0">
                          <a:solidFill>
                            <a:srgbClr val="5D53AA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64</a:t>
                      </a:r>
                      <a:r>
                        <a:rPr lang="ru-RU" sz="1400" b="1" dirty="0">
                          <a:solidFill>
                            <a:srgbClr val="5D53AA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часа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rgbClr val="5D53AA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Segoe UI" panose="020B0502040204020203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5845217"/>
                  </a:ext>
                </a:extLst>
              </a:tr>
              <a:tr h="61179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ЕН.01 Элементы высшей математики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24/4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Обязательная учебная дисциплина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772640"/>
                  </a:ext>
                </a:extLst>
              </a:tr>
              <a:tr h="192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ЕН.02 Дискретная математика с элементами математической логики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32/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l"/>
                      <a:endParaRPr lang="ru-RU" sz="1400" dirty="0">
                        <a:latin typeface="+mn-l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Обязательная учебная дисциплина</a:t>
                      </a:r>
                      <a:endParaRPr lang="ru-RU" sz="1400" dirty="0"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38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3652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3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0E3F5BF436A5B4EBA1FD64DBB9D17E7" ma:contentTypeVersion="14" ma:contentTypeDescription="Создание документа." ma:contentTypeScope="" ma:versionID="f23c350ba0cb079a863c09fda9e15603">
  <xsd:schema xmlns:xsd="http://www.w3.org/2001/XMLSchema" xmlns:xs="http://www.w3.org/2001/XMLSchema" xmlns:p="http://schemas.microsoft.com/office/2006/metadata/properties" xmlns:ns3="61182a35-a83b-4599-b421-38bedffaa9ec" xmlns:ns4="992505c2-ac7c-4764-a67c-20c913537c4d" targetNamespace="http://schemas.microsoft.com/office/2006/metadata/properties" ma:root="true" ma:fieldsID="ff06c45fd59c21d23182bbe6e3a65cc2" ns3:_="" ns4:_="">
    <xsd:import namespace="61182a35-a83b-4599-b421-38bedffaa9ec"/>
    <xsd:import namespace="992505c2-ac7c-4764-a67c-20c913537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82a35-a83b-4599-b421-38bedffaa9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2505c2-ac7c-4764-a67c-20c913537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E2B8C9-0C3D-44EF-8820-9DC1FAA32F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DADD2E-DC06-419B-8E05-BB3D0F695C21}">
  <ds:schemaRefs>
    <ds:schemaRef ds:uri="http://www.w3.org/XML/1998/namespace"/>
    <ds:schemaRef ds:uri="http://purl.org/dc/dcmitype/"/>
    <ds:schemaRef ds:uri="http://purl.org/dc/elements/1.1/"/>
    <ds:schemaRef ds:uri="992505c2-ac7c-4764-a67c-20c913537c4d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1182a35-a83b-4599-b421-38bedffaa9ec"/>
  </ds:schemaRefs>
</ds:datastoreItem>
</file>

<file path=customXml/itemProps3.xml><?xml version="1.0" encoding="utf-8"?>
<ds:datastoreItem xmlns:ds="http://schemas.openxmlformats.org/officeDocument/2006/customXml" ds:itemID="{8AF97987-3EE6-49BA-A869-E93C6D16FA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82a35-a83b-4599-b421-38bedffaa9ec"/>
    <ds:schemaRef ds:uri="992505c2-ac7c-4764-a67c-20c913537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1239</Words>
  <Application>Microsoft Office PowerPoint</Application>
  <PresentationFormat>Широкоэкранный</PresentationFormat>
  <Paragraphs>317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Book Antiqua</vt:lpstr>
      <vt:lpstr>Calibri</vt:lpstr>
      <vt:lpstr>Times New Roman</vt:lpstr>
      <vt:lpstr>Wingdings</vt:lpstr>
      <vt:lpstr>Тема Office</vt:lpstr>
      <vt:lpstr>Презентация PowerPoint</vt:lpstr>
      <vt:lpstr>Образовательные программы 2025 </vt:lpstr>
      <vt:lpstr>Порядок разработки </vt:lpstr>
      <vt:lpstr>Актуализация общеобразовательного курса </vt:lpstr>
      <vt:lpstr> Общие компетенции</vt:lpstr>
      <vt:lpstr> Содержание образовательной программы</vt:lpstr>
      <vt:lpstr> Содержание ОП</vt:lpstr>
      <vt:lpstr>Специальность 09.02.08 ИИС </vt:lpstr>
      <vt:lpstr>Специальность 09.02.07 ИСИП  </vt:lpstr>
      <vt:lpstr>Специальность 09.02.07 ИСИП  </vt:lpstr>
      <vt:lpstr>Специальность 09.02.07 ИСИП  </vt:lpstr>
      <vt:lpstr>Специальность 10.02.05 ОИБАС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Небогина Алиса Олеговна</dc:creator>
  <cp:lastModifiedBy>Панюкова Екатерина Викторовна</cp:lastModifiedBy>
  <cp:revision>146</cp:revision>
  <dcterms:created xsi:type="dcterms:W3CDTF">2022-09-16T12:05:44Z</dcterms:created>
  <dcterms:modified xsi:type="dcterms:W3CDTF">2025-02-21T11:27:58Z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0x01010040E3F5BF436A5B4EBA1FD64DBB9D17E7</vt:lpwstr>
  </property>
</Properties>
</file>