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8" r:id="rId4"/>
    <p:sldId id="281" r:id="rId5"/>
    <p:sldId id="283" r:id="rId6"/>
    <p:sldId id="282" r:id="rId7"/>
    <p:sldId id="289" r:id="rId8"/>
    <p:sldId id="288" r:id="rId9"/>
    <p:sldId id="287" r:id="rId10"/>
    <p:sldId id="286" r:id="rId11"/>
    <p:sldId id="277" r:id="rId12"/>
    <p:sldId id="259" r:id="rId13"/>
    <p:sldId id="260" r:id="rId14"/>
    <p:sldId id="263" r:id="rId15"/>
    <p:sldId id="270" r:id="rId16"/>
    <p:sldId id="271" r:id="rId17"/>
    <p:sldId id="290" r:id="rId18"/>
    <p:sldId id="274" r:id="rId19"/>
    <p:sldId id="304" r:id="rId20"/>
    <p:sldId id="268" r:id="rId21"/>
    <p:sldId id="266" r:id="rId22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720" y="5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4B94A-DD41-47C0-9EE3-19565EF4ADFE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15C5A-C5EE-44C2-880E-5BAEA1838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9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1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9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8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30622" tIns="65311" rIns="130622" bIns="65311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lIns="130622" tIns="65311" rIns="130622" bIns="6531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D28F7150-545C-4E68-8EC5-2B4108C25CE6}" type="datetimeFigureOut">
              <a:rPr lang="ru-RU" smtClean="0"/>
              <a:t>01.07.2026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30622" tIns="65311" rIns="130622" bIns="65311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7C7A4430-67A5-4042-9886-8DDE86502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6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60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87454" y="268357"/>
            <a:ext cx="13455372" cy="7245626"/>
          </a:xfrm>
          <a:prstGeom prst="roundRect">
            <a:avLst>
              <a:gd name="adj" fmla="val 2743"/>
            </a:avLst>
          </a:prstGeom>
          <a:solidFill>
            <a:srgbClr val="FFFFFF">
              <a:alpha val="75000"/>
            </a:srgbClr>
          </a:solidFill>
          <a:ln w="15240">
            <a:solidFill>
              <a:srgbClr val="E6E6E6">
                <a:alpha val="75000"/>
              </a:srgbClr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54" y="268357"/>
            <a:ext cx="5045750" cy="724562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64" y="2454116"/>
            <a:ext cx="4428411" cy="332136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598841" y="3644662"/>
            <a:ext cx="6681430" cy="23702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536575" algn="just"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Региональный центр финансовой грамотности играет ключевую роль в повышении уровня финансовой грамотности населения Псковской области.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ea typeface="Instrument Sans" pitchFamily="34" charset="-122"/>
              <a:cs typeface="Times New Roman" pitchFamily="18" charset="0"/>
            </a:endParaRPr>
          </a:p>
          <a:p>
            <a:pPr indent="536575" algn="just">
              <a:buNone/>
            </a:pP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предоставляет широкий спектр услуг, направленных на развитие финансового просвещения и повышение компетенций жителей региона.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5829300" y="6281261"/>
            <a:ext cx="7896024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944" b="1" dirty="0">
                <a:solidFill>
                  <a:srgbClr val="777C92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Куприянова Арина Николаевна</a:t>
            </a:r>
            <a:r>
              <a:rPr lang="en-US" sz="1944" dirty="0">
                <a:solidFill>
                  <a:srgbClr val="000000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, заведующий региональным центром финансовой грамотности</a:t>
            </a:r>
            <a:r>
              <a:rPr lang="ru-RU" sz="1944" dirty="0">
                <a:solidFill>
                  <a:srgbClr val="000000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, Председатель Общественного совета при Комитете по финансам Псковской области </a:t>
            </a:r>
            <a:endParaRPr lang="en-US" sz="1944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043894" y="701909"/>
            <a:ext cx="6070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«Роль регионального центра финансовой грамотности в формировании финансовой грамотности и культуры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4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8" name="Shape 0"/>
          <p:cNvSpPr/>
          <p:nvPr/>
        </p:nvSpPr>
        <p:spPr>
          <a:xfrm>
            <a:off x="715618" y="459740"/>
            <a:ext cx="12431864" cy="7558377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sp>
        <p:nvSpPr>
          <p:cNvPr id="5" name="Прямоугольник 4"/>
          <p:cNvSpPr/>
          <p:nvPr/>
        </p:nvSpPr>
        <p:spPr>
          <a:xfrm>
            <a:off x="-113130" y="922470"/>
            <a:ext cx="14112755" cy="870561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ГБОУ ДПО "Псковский областной институт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повышения квалификации работников образования"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3946" y="2926484"/>
            <a:ext cx="3595329" cy="3209663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цель деятельности РЦФГ – научно-методическое сопровождение общественно значимых мероприятий, направленных на повышение уровня финансовой грамотности населения и развитие финансового просвещения в Псковской области.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5837" y="2050741"/>
            <a:ext cx="5437663" cy="408897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algn="just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центр финансовой грамотности</a:t>
            </a:r>
          </a:p>
        </p:txBody>
      </p:sp>
      <p:pic>
        <p:nvPicPr>
          <p:cNvPr id="18433" name="Picture 1" descr="C:\Users\user\Downloads\ыулпзц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2791360"/>
            <a:ext cx="8788207" cy="51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4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5618" y="243840"/>
            <a:ext cx="12431864" cy="7558377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493" y="243840"/>
            <a:ext cx="3871907" cy="755837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493" y="506611"/>
            <a:ext cx="3099911" cy="2324933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282448" y="418328"/>
            <a:ext cx="5809956" cy="6479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Основные направления деятельности центра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2"/>
          <p:cNvSpPr/>
          <p:nvPr/>
        </p:nvSpPr>
        <p:spPr>
          <a:xfrm>
            <a:off x="1282447" y="1418020"/>
            <a:ext cx="388739" cy="388739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8" name="Text 3"/>
          <p:cNvSpPr/>
          <p:nvPr/>
        </p:nvSpPr>
        <p:spPr>
          <a:xfrm>
            <a:off x="1426631" y="1482789"/>
            <a:ext cx="100370" cy="259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1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893643" y="1413433"/>
            <a:ext cx="5858879" cy="8097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Содействие внедрению образовательных программ по финансовой грамотности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863824" y="2001798"/>
            <a:ext cx="5858879" cy="16594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 оказывает помощь в интеграции образовательных программ по финансовой грамотности в учебный процесс на всех уровнях образования. Это включает в себя разработку учебных материалов, проведение обучения </a:t>
            </a:r>
            <a:r>
              <a:rPr lang="en-US" sz="16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для</a:t>
            </a:r>
            <a:r>
              <a:rPr lang="en-US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педагогов ДОО, ООО, СПО</a:t>
            </a:r>
            <a:r>
              <a:rPr lang="en-US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и организацию вебинаров.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1333317" y="3323713"/>
            <a:ext cx="388739" cy="388739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2" name="Text 7"/>
          <p:cNvSpPr/>
          <p:nvPr/>
        </p:nvSpPr>
        <p:spPr>
          <a:xfrm>
            <a:off x="1414307" y="3323713"/>
            <a:ext cx="144423" cy="259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2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913691" y="3263747"/>
            <a:ext cx="3716893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just">
              <a:buNone/>
            </a:pPr>
            <a:r>
              <a:rPr lang="en-US" b="1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Развитие</a:t>
            </a:r>
            <a:r>
              <a:rPr lang="en-US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кадрового</a:t>
            </a:r>
            <a:r>
              <a:rPr lang="en-US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потенциала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863824" y="3561635"/>
            <a:ext cx="5719731" cy="11063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 проводит программы повышения квалификации </a:t>
            </a:r>
            <a:r>
              <a:rPr lang="en-US" sz="16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для</a:t>
            </a:r>
            <a:r>
              <a:rPr lang="en-US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для</a:t>
            </a:r>
            <a:r>
              <a:rPr lang="en-US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педагогов ДОО, ООО, СПО</a:t>
            </a:r>
            <a:r>
              <a:rPr lang="en-US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и специалистов в сфере образования.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1292148" y="4631738"/>
            <a:ext cx="388739" cy="388739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6" name="Text 11"/>
          <p:cNvSpPr/>
          <p:nvPr/>
        </p:nvSpPr>
        <p:spPr>
          <a:xfrm>
            <a:off x="1411449" y="4696508"/>
            <a:ext cx="150138" cy="259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3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893642" y="4612540"/>
            <a:ext cx="5421557" cy="5398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Обеспечение информационной поддержки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1893642" y="5012055"/>
            <a:ext cx="5640219" cy="11063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 регулярно информирует население о финансовой грамотности, защите прав потребителей и проводит информационные кампании, используя различные каналы связи.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1273006" y="6118384"/>
            <a:ext cx="388739" cy="388739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20" name="Text 15"/>
          <p:cNvSpPr/>
          <p:nvPr/>
        </p:nvSpPr>
        <p:spPr>
          <a:xfrm>
            <a:off x="1387664" y="6183154"/>
            <a:ext cx="159425" cy="259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4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1913691" y="6118384"/>
            <a:ext cx="4216053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just">
              <a:buNone/>
            </a:pPr>
            <a:r>
              <a:rPr lang="en-US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Организация мероприятий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1913691" y="6491883"/>
            <a:ext cx="5530889" cy="5531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 организует региональные мероприятия по повышению финансовой грамотности.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Фотографии с мероприятий\2024 ГОД\28 (Мед колледж)\msg429360733-2259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671" y="2803952"/>
            <a:ext cx="3288729" cy="246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графии с мероприятий\2024 ГОД\16 (Центр чтения)\oMBCK9mVbT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00" y="4955707"/>
            <a:ext cx="3663091" cy="24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7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04461" y="243840"/>
            <a:ext cx="12494040" cy="7985760"/>
          </a:xfrm>
          <a:prstGeom prst="roundRect">
            <a:avLst>
              <a:gd name="adj" fmla="val 1419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172" y="242728"/>
            <a:ext cx="4220329" cy="798576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816100" y="426918"/>
            <a:ext cx="6071433" cy="16202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Методы обучения финансовой грамотности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2"/>
          <p:cNvSpPr/>
          <p:nvPr/>
        </p:nvSpPr>
        <p:spPr>
          <a:xfrm>
            <a:off x="1435100" y="2031881"/>
            <a:ext cx="6275923" cy="5937528"/>
          </a:xfrm>
          <a:prstGeom prst="roundRect">
            <a:avLst>
              <a:gd name="adj" fmla="val 155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3"/>
          <p:cNvSpPr/>
          <p:nvPr/>
        </p:nvSpPr>
        <p:spPr>
          <a:xfrm>
            <a:off x="1435100" y="1998861"/>
            <a:ext cx="6337911" cy="160532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Text 4"/>
          <p:cNvSpPr/>
          <p:nvPr/>
        </p:nvSpPr>
        <p:spPr>
          <a:xfrm>
            <a:off x="1905238" y="2330905"/>
            <a:ext cx="1981438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Лекции и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Instrument Sans" pitchFamily="34" charset="-122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семинары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661316" y="2106890"/>
            <a:ext cx="3045838" cy="13829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Традиционные методы обучения, позволяющие донести теоретические знания о финансах.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1435100" y="3642281"/>
            <a:ext cx="6337911" cy="188190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7"/>
          <p:cNvSpPr/>
          <p:nvPr/>
        </p:nvSpPr>
        <p:spPr>
          <a:xfrm>
            <a:off x="2031127" y="3959026"/>
            <a:ext cx="1981438" cy="27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buNone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Практические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Instrument Sans" pitchFamily="34" charset="-122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занятия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4604055" y="3642281"/>
            <a:ext cx="3045838" cy="16594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Обучение решению практических задач по финансовому планированию, инвестированию, кредитованию.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1435100" y="5527179"/>
            <a:ext cx="6452433" cy="190773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0"/>
          <p:cNvSpPr/>
          <p:nvPr/>
        </p:nvSpPr>
        <p:spPr>
          <a:xfrm>
            <a:off x="1551799" y="6204466"/>
            <a:ext cx="3300017" cy="5531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Индивидуальные консультации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4727173" y="5788580"/>
            <a:ext cx="3045838" cy="22126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ru-RU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Предоставление </a:t>
            </a:r>
            <a:r>
              <a:rPr lang="en-US" sz="20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индивидуальны</a:t>
            </a:r>
            <a:r>
              <a:rPr lang="ru-RU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х</a:t>
            </a: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рекомендаци</a:t>
            </a:r>
            <a:r>
              <a:rPr lang="ru-RU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й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Фотографии с мероприятий\2023 ГОД\12. Выступление\photo_5195382257777495514_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211" y="1237020"/>
            <a:ext cx="3156216" cy="236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графии с мероприятий\2023 ГОД\40 Поделись своим занием\photo_5278457173074103705_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172" y="3183790"/>
            <a:ext cx="3473053" cy="260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0739" y="5121334"/>
            <a:ext cx="3551688" cy="266376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587500" y="243841"/>
            <a:ext cx="12077700" cy="7782560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0" y="243841"/>
            <a:ext cx="3531989" cy="7782561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647378" y="511551"/>
            <a:ext cx="6401872" cy="18760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4253"/>
              </a:lnSpc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Взаимодействие центра с образовательными и финансовыми организациями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2"/>
          <p:cNvSpPr/>
          <p:nvPr/>
        </p:nvSpPr>
        <p:spPr>
          <a:xfrm>
            <a:off x="5359400" y="2294929"/>
            <a:ext cx="8091195" cy="1833920"/>
          </a:xfrm>
          <a:prstGeom prst="roundRect">
            <a:avLst>
              <a:gd name="adj" fmla="val 395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8" name="Text 3"/>
          <p:cNvSpPr/>
          <p:nvPr/>
        </p:nvSpPr>
        <p:spPr>
          <a:xfrm>
            <a:off x="6657603" y="2475309"/>
            <a:ext cx="6435471" cy="5398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26"/>
              </a:lnSpc>
              <a:buNone/>
            </a:pPr>
            <a:r>
              <a:rPr lang="en-US" sz="24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Сотрудничество с учебными заведениями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753101" y="3118722"/>
            <a:ext cx="7339974" cy="8297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ru-RU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     </a:t>
            </a:r>
            <a:r>
              <a:rPr lang="en-US" sz="20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</a:t>
            </a: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сотрудничает с учебными заведениями, реализуя учебные программы, организуя лекции, семинары и игры по финансовой грамотности.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hape 5"/>
          <p:cNvSpPr/>
          <p:nvPr/>
        </p:nvSpPr>
        <p:spPr>
          <a:xfrm>
            <a:off x="5359400" y="4301608"/>
            <a:ext cx="8091195" cy="2110502"/>
          </a:xfrm>
          <a:prstGeom prst="roundRect">
            <a:avLst>
              <a:gd name="adj" fmla="val 3439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6657603" y="4481988"/>
            <a:ext cx="6435471" cy="5398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26"/>
              </a:lnSpc>
              <a:buNone/>
            </a:pPr>
            <a:r>
              <a:rPr lang="en-US" sz="24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Партнерство с банками и страховыми компаниями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753101" y="5125402"/>
            <a:ext cx="7339974" cy="11063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ru-RU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    </a:t>
            </a:r>
            <a:r>
              <a:rPr lang="en-US" sz="20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</a:t>
            </a: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развивает партнерство с финансовыми организациями, реализуя </a:t>
            </a:r>
            <a:r>
              <a:rPr lang="en-US" sz="20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совместные</a:t>
            </a: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инициативы</a:t>
            </a: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по пропаганде </a:t>
            </a:r>
            <a:r>
              <a:rPr lang="en-US" sz="20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финансовых</a:t>
            </a: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инструментов</a:t>
            </a: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и повышению уровня финансовой грамотности населения.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5359400" y="6584870"/>
            <a:ext cx="8091195" cy="1287423"/>
          </a:xfrm>
          <a:prstGeom prst="roundRect">
            <a:avLst>
              <a:gd name="adj" fmla="val 5638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4" name="Text 9"/>
          <p:cNvSpPr/>
          <p:nvPr/>
        </p:nvSpPr>
        <p:spPr>
          <a:xfrm>
            <a:off x="6657603" y="6765250"/>
            <a:ext cx="4693414" cy="269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26"/>
              </a:lnSpc>
              <a:buNone/>
            </a:pPr>
            <a:r>
              <a:rPr lang="en-US" sz="24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Обмен опытом и ресурсами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753101" y="7138749"/>
            <a:ext cx="7339974" cy="5531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ru-RU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    </a:t>
            </a:r>
            <a:r>
              <a:rPr lang="en-US" sz="2000" dirty="0" err="1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</a:t>
            </a: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 создает сеть экспертов по финансовой грамотности для обмена практиками и ресурсами.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Фотографии с мероприятий\2023 ГОД\22 Кооперативный\photo_5235703500946656134_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950904"/>
            <a:ext cx="3103723" cy="232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339" y="5017848"/>
            <a:ext cx="3099911" cy="2324933"/>
          </a:xfrm>
          <a:prstGeom prst="rect">
            <a:avLst/>
          </a:prstGeom>
        </p:spPr>
      </p:pic>
      <p:pic>
        <p:nvPicPr>
          <p:cNvPr id="2051" name="Picture 3" descr="C:\Users\user\Desktop\Фотографии с мероприятий\2023 ГОД\16 Технологии и сервиса\photo_5197634057591180557_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70" y="1104900"/>
            <a:ext cx="2809319" cy="210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8974" y="157526"/>
            <a:ext cx="12903200" cy="7708344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800" y="276978"/>
            <a:ext cx="3949700" cy="770834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3800" y="3358955"/>
            <a:ext cx="3439094" cy="257932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325760" y="376118"/>
            <a:ext cx="7310239" cy="6479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402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Повышение уровня доступности информации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2"/>
          <p:cNvSpPr/>
          <p:nvPr/>
        </p:nvSpPr>
        <p:spPr>
          <a:xfrm>
            <a:off x="1702551" y="1537646"/>
            <a:ext cx="66459" cy="4222459"/>
          </a:xfrm>
          <a:prstGeom prst="roundRect">
            <a:avLst>
              <a:gd name="adj" fmla="val 317520"/>
            </a:avLst>
          </a:prstGeom>
          <a:solidFill>
            <a:srgbClr val="C8C9CF"/>
          </a:solidFill>
          <a:ln/>
        </p:spPr>
      </p:sp>
      <p:sp>
        <p:nvSpPr>
          <p:cNvPr id="8" name="Shape 3"/>
          <p:cNvSpPr/>
          <p:nvPr/>
        </p:nvSpPr>
        <p:spPr>
          <a:xfrm>
            <a:off x="1916938" y="1624005"/>
            <a:ext cx="604837" cy="22860"/>
          </a:xfrm>
          <a:prstGeom prst="roundRect">
            <a:avLst>
              <a:gd name="adj" fmla="val 317520"/>
            </a:avLst>
          </a:prstGeom>
          <a:solidFill>
            <a:srgbClr val="C8C9CF"/>
          </a:solidFill>
          <a:ln/>
        </p:spPr>
      </p:sp>
      <p:sp>
        <p:nvSpPr>
          <p:cNvPr id="9" name="Shape 4"/>
          <p:cNvSpPr/>
          <p:nvPr/>
        </p:nvSpPr>
        <p:spPr>
          <a:xfrm>
            <a:off x="1524455" y="1441603"/>
            <a:ext cx="388739" cy="388739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0" name="Text 5"/>
          <p:cNvSpPr/>
          <p:nvPr/>
        </p:nvSpPr>
        <p:spPr>
          <a:xfrm>
            <a:off x="1668640" y="1506373"/>
            <a:ext cx="100370" cy="259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041"/>
              </a:lnSpc>
              <a:buNone/>
            </a:pPr>
            <a:r>
              <a:rPr lang="en-US" sz="14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1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2634651" y="1354090"/>
            <a:ext cx="6318848" cy="5398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Проведение выездных мероприятий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2634652" y="1843513"/>
            <a:ext cx="6318848" cy="16594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 проводит выездные мероприятия в сельской местности, малых городах и труднодоступных населенных пунктах, чтобы сделать информацию о финансовой грамотности доступной для всех жителей региона.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1874060" y="3680671"/>
            <a:ext cx="604837" cy="22860"/>
          </a:xfrm>
          <a:prstGeom prst="roundRect">
            <a:avLst>
              <a:gd name="adj" fmla="val 317520"/>
            </a:avLst>
          </a:prstGeom>
          <a:solidFill>
            <a:srgbClr val="C8C9CF"/>
          </a:solidFill>
          <a:ln/>
        </p:spPr>
      </p:sp>
      <p:sp>
        <p:nvSpPr>
          <p:cNvPr id="14" name="Shape 9"/>
          <p:cNvSpPr/>
          <p:nvPr/>
        </p:nvSpPr>
        <p:spPr>
          <a:xfrm>
            <a:off x="1508181" y="3497791"/>
            <a:ext cx="388739" cy="388739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15" name="Text 10"/>
          <p:cNvSpPr/>
          <p:nvPr/>
        </p:nvSpPr>
        <p:spPr>
          <a:xfrm>
            <a:off x="1630339" y="3562561"/>
            <a:ext cx="144423" cy="259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041"/>
              </a:lnSpc>
              <a:buNone/>
            </a:pPr>
            <a:r>
              <a:rPr lang="en-US" sz="14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2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2627724" y="3474333"/>
            <a:ext cx="6318848" cy="5398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Партнерство с местными организациями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2627723" y="3885337"/>
            <a:ext cx="6318848" cy="13829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 сотрудничает с местными организациями, библиотеками и общественными центрами для предоставления информации о финансовой грамотности.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1796860" y="5774327"/>
            <a:ext cx="837791" cy="45719"/>
          </a:xfrm>
          <a:prstGeom prst="roundRect">
            <a:avLst>
              <a:gd name="adj" fmla="val 317520"/>
            </a:avLst>
          </a:prstGeom>
          <a:solidFill>
            <a:srgbClr val="C8C9CF"/>
          </a:solidFill>
          <a:ln/>
        </p:spPr>
      </p:sp>
      <p:sp>
        <p:nvSpPr>
          <p:cNvPr id="19" name="Shape 14"/>
          <p:cNvSpPr/>
          <p:nvPr/>
        </p:nvSpPr>
        <p:spPr>
          <a:xfrm>
            <a:off x="1514211" y="5517166"/>
            <a:ext cx="538463" cy="485879"/>
          </a:xfrm>
          <a:prstGeom prst="roundRect">
            <a:avLst>
              <a:gd name="adj" fmla="val 1867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sp>
        <p:nvSpPr>
          <p:cNvPr id="20" name="Text 15"/>
          <p:cNvSpPr/>
          <p:nvPr/>
        </p:nvSpPr>
        <p:spPr>
          <a:xfrm>
            <a:off x="1725410" y="5614306"/>
            <a:ext cx="207964" cy="32396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041"/>
              </a:lnSpc>
              <a:buNone/>
            </a:pPr>
            <a:r>
              <a:rPr lang="en-US" sz="14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3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2783478" y="5526793"/>
            <a:ext cx="6318848" cy="5398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Использование региональных СМИ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2721964" y="5972841"/>
            <a:ext cx="6318848" cy="8297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B5F71"/>
                </a:solidFill>
                <a:latin typeface="Times New Roman" pitchFamily="18" charset="0"/>
                <a:ea typeface="Instrument Sans" pitchFamily="34" charset="-122"/>
                <a:cs typeface="Times New Roman" pitchFamily="18" charset="0"/>
              </a:rPr>
              <a:t>Центр использует региональные СМИ для распространения информации о финансовой грамотности.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Фотографии с мероприятий\2023 ГОД\78 школа 29\photo_5433740362746288495_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1" y="1102706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графии с мероприятий\2023 ГОД\80 ТиС\photo_5438382676932414595_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034" y="5453666"/>
            <a:ext cx="3437467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47270" y="172068"/>
            <a:ext cx="12468365" cy="707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Программы повышения квалификации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91470" y="932276"/>
            <a:ext cx="4408201" cy="1035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«Обучение финансовой грамотности: общие подходы, инструменты и возможности их использования»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571323" y="932276"/>
            <a:ext cx="2970728" cy="1035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«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Развитие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 финансовой грамотности у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подростков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»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90495" y="1152413"/>
            <a:ext cx="4408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«От финансовой грамотности 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финансовой культуре»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30803" y="2528616"/>
            <a:ext cx="333578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«Финансовая грамотность 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дошкольников»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5196" y="2368284"/>
            <a:ext cx="7207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«Методические особенности формирования финансовой грамотности младших школьников на уроках математики и окружающего мира в соответствии с ФГОС НОО»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731725" y="7556651"/>
            <a:ext cx="2768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2A345-0852-DF0A-FCFC-4FF15405FE4B}"/>
              </a:ext>
            </a:extLst>
          </p:cNvPr>
          <p:cNvSpPr txBox="1"/>
          <p:nvPr/>
        </p:nvSpPr>
        <p:spPr>
          <a:xfrm>
            <a:off x="226726" y="1152413"/>
            <a:ext cx="553998" cy="129407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C60C4-F630-16E8-9B6D-3BED9709D3C0}"/>
              </a:ext>
            </a:extLst>
          </p:cNvPr>
          <p:cNvSpPr txBox="1"/>
          <p:nvPr/>
        </p:nvSpPr>
        <p:spPr>
          <a:xfrm>
            <a:off x="1846388" y="3961694"/>
            <a:ext cx="3801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Финансовая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грамотность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воспитателей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800B1-443E-E2F2-64C0-53F5D54989A7}"/>
              </a:ext>
            </a:extLst>
          </p:cNvPr>
          <p:cNvSpPr txBox="1"/>
          <p:nvPr/>
        </p:nvSpPr>
        <p:spPr>
          <a:xfrm>
            <a:off x="9101338" y="3664549"/>
            <a:ext cx="37681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Искусственный интеллект как помощник в обучении финансовой грамотности: создание образовательных программ и уроков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00E1AD-9B9B-5057-60CC-5392297A9272}"/>
              </a:ext>
            </a:extLst>
          </p:cNvPr>
          <p:cNvSpPr txBox="1"/>
          <p:nvPr/>
        </p:nvSpPr>
        <p:spPr>
          <a:xfrm>
            <a:off x="5567276" y="4021493"/>
            <a:ext cx="3125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Методика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финансовой грамотности»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A8BDD4-7C77-CB06-EFCF-70BBFB8FF4A5}"/>
              </a:ext>
            </a:extLst>
          </p:cNvPr>
          <p:cNvSpPr txBox="1"/>
          <p:nvPr/>
        </p:nvSpPr>
        <p:spPr>
          <a:xfrm>
            <a:off x="2440591" y="4908200"/>
            <a:ext cx="3335785" cy="102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интеграции финансовой грамотности в учебные предметы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34B6C-F973-C899-0016-CB63209DAA46}"/>
              </a:ext>
            </a:extLst>
          </p:cNvPr>
          <p:cNvSpPr txBox="1"/>
          <p:nvPr/>
        </p:nvSpPr>
        <p:spPr>
          <a:xfrm>
            <a:off x="6291101" y="5274502"/>
            <a:ext cx="4479403" cy="102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грамотность для педагогов: основы и практические инструменты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0A781-F836-18F9-A81C-F27B115E8BE7}"/>
              </a:ext>
            </a:extLst>
          </p:cNvPr>
          <p:cNvSpPr txBox="1"/>
          <p:nvPr/>
        </p:nvSpPr>
        <p:spPr>
          <a:xfrm>
            <a:off x="169977" y="4059260"/>
            <a:ext cx="553998" cy="12171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CC8F22-20AD-28DD-1DD2-1EBE0414BB96}"/>
              </a:ext>
            </a:extLst>
          </p:cNvPr>
          <p:cNvSpPr txBox="1"/>
          <p:nvPr/>
        </p:nvSpPr>
        <p:spPr>
          <a:xfrm>
            <a:off x="2004790" y="6275540"/>
            <a:ext cx="2941893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Объединение финансовой грамотности с учебными предметами: стратегии и инструменты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D7BAF-113A-DCCC-20A9-3111E09EDBD6}"/>
              </a:ext>
            </a:extLst>
          </p:cNvPr>
          <p:cNvSpPr txBox="1"/>
          <p:nvPr/>
        </p:nvSpPr>
        <p:spPr>
          <a:xfrm>
            <a:off x="5559059" y="6499570"/>
            <a:ext cx="3768116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Искусственный интеллект в преподавании финансовой грамотности: разработка эффективных уроков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D5B313-84E7-344E-7D45-3E0ED9F4989C}"/>
              </a:ext>
            </a:extLst>
          </p:cNvPr>
          <p:cNvSpPr txBox="1"/>
          <p:nvPr/>
        </p:nvSpPr>
        <p:spPr>
          <a:xfrm>
            <a:off x="10102522" y="6404021"/>
            <a:ext cx="3113113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Основы финансовой грамотности для воспитателей: методики и материалы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642E3-0808-A03F-8F5F-D79ADD00C990}"/>
              </a:ext>
            </a:extLst>
          </p:cNvPr>
          <p:cNvSpPr txBox="1"/>
          <p:nvPr/>
        </p:nvSpPr>
        <p:spPr>
          <a:xfrm>
            <a:off x="130075" y="6404021"/>
            <a:ext cx="553998" cy="11658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52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360766" y="1852136"/>
            <a:ext cx="64964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Выездные мероприятия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0845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702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Школы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93790" y="4192667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itchFamily="18" charset="0"/>
                <a:ea typeface="Roboto" pitchFamily="34" charset="-122"/>
                <a:cs typeface="Times New Roman" pitchFamily="18" charset="0"/>
              </a:rPr>
              <a:t>Выездные мероприятия проводились в школах Псковского, Палкинского, Дедовического и Островского районов.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021" y="290845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42021" y="3702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Лагеря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4742021" y="4192667"/>
            <a:ext cx="360818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itchFamily="18" charset="0"/>
                <a:ea typeface="Roboto" pitchFamily="34" charset="-122"/>
                <a:cs typeface="Times New Roman" pitchFamily="18" charset="0"/>
              </a:rPr>
              <a:t>В детских оздоровительных лагерях "Алые паруса" и "Стремительный" проводились познавательные мероприятия, посвященные финансовой грамотности.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rZAVyIgEKH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930" y="0"/>
            <a:ext cx="4005470" cy="347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BeHUxciL1b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95" y="2568297"/>
            <a:ext cx="3237948" cy="242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rZAVyIgEKH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3879413"/>
            <a:ext cx="3081130" cy="267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ownloads\CRNzEb3GHx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771" y="5967512"/>
            <a:ext cx="3016117" cy="22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1369" y="6794380"/>
            <a:ext cx="73152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Учебно-методический центр военно-патриотического воспитания молодёжи "Авангард"</a:t>
            </a:r>
          </a:p>
        </p:txBody>
      </p:sp>
    </p:spTree>
    <p:extLst>
      <p:ext uri="{BB962C8B-B14F-4D97-AF65-F5344CB8AC3E}">
        <p14:creationId xmlns:p14="http://schemas.microsoft.com/office/powerpoint/2010/main" val="2068614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2" name="Shape 0"/>
          <p:cNvSpPr/>
          <p:nvPr/>
        </p:nvSpPr>
        <p:spPr>
          <a:xfrm>
            <a:off x="495299" y="538480"/>
            <a:ext cx="13576301" cy="7330678"/>
          </a:xfrm>
          <a:prstGeom prst="roundRect">
            <a:avLst>
              <a:gd name="adj" fmla="val 138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99" y="538480"/>
            <a:ext cx="4356101" cy="73306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35799" y="817037"/>
            <a:ext cx="4846901" cy="666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5200"/>
              </a:lnSpc>
              <a:buNone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Акции и мероприятия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3301" y="3830730"/>
            <a:ext cx="932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Региональный центр финансовой грамотности совместно с отделением по Псковской области Северо-Западного главного управления Центрального банка Российской Федерации провели для учителей города Пскова увлекательный </a:t>
            </a: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«Финансовый </a:t>
            </a:r>
            <a:r>
              <a:rPr lang="ru-RU" b="1" dirty="0" err="1">
                <a:latin typeface="Times New Roman" panose="02020603050405020304" pitchFamily="18" charset="0"/>
                <a:cs typeface="Times New Roman" pitchFamily="18" charset="0"/>
              </a:rPr>
              <a:t>квиз</a:t>
            </a: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13301" y="2719189"/>
            <a:ext cx="932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Деловая игра "Время денег",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организованная Промсвязьбанком в партнерстве с региональным центром финансовой грамотности Псковского областного института повышения квалификации работников образования (ПОИПКРО).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6FFF6-95FA-9287-B182-9ADBEBBF4AAB}"/>
              </a:ext>
            </a:extLst>
          </p:cNvPr>
          <p:cNvSpPr txBox="1"/>
          <p:nvPr/>
        </p:nvSpPr>
        <p:spPr>
          <a:xfrm>
            <a:off x="4851400" y="1738404"/>
            <a:ext cx="922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ежегодная образовательная акция, которая проводится во всех субъектах Российской Федерации.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2FBEB-AB8E-4AA5-1A10-51417F411796}"/>
              </a:ext>
            </a:extLst>
          </p:cNvPr>
          <p:cNvSpPr txBox="1"/>
          <p:nvPr/>
        </p:nvSpPr>
        <p:spPr>
          <a:xfrm>
            <a:off x="4749800" y="4833352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Участие в </a:t>
            </a:r>
            <a:r>
              <a:rPr lang="en-US" dirty="0" err="1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Августовско</a:t>
            </a:r>
            <a:r>
              <a:rPr lang="ru-RU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м</a:t>
            </a: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областно</a:t>
            </a:r>
            <a:r>
              <a:rPr lang="ru-RU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м</a:t>
            </a: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педагогическо</a:t>
            </a:r>
            <a:r>
              <a:rPr lang="ru-RU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м</a:t>
            </a: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совещани</a:t>
            </a:r>
            <a:r>
              <a:rPr lang="ru-RU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и</a:t>
            </a: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CD9D4-EF60-08EB-C2E1-84E6229C8C12}"/>
              </a:ext>
            </a:extLst>
          </p:cNvPr>
          <p:cNvSpPr txBox="1"/>
          <p:nvPr/>
        </p:nvSpPr>
        <p:spPr>
          <a:xfrm>
            <a:off x="4749800" y="5359200"/>
            <a:ext cx="8819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Круглый стол в рамках 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Федерального образовательного форума «Знание в смыслах»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2594A-2A58-3D01-273F-FB2D84ED1BD0}"/>
              </a:ext>
            </a:extLst>
          </p:cNvPr>
          <p:cNvSpPr txBox="1"/>
          <p:nvPr/>
        </p:nvSpPr>
        <p:spPr>
          <a:xfrm>
            <a:off x="4749800" y="5845498"/>
            <a:ext cx="9184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К</a:t>
            </a:r>
            <a:r>
              <a:rPr lang="en-US" dirty="0" err="1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руглый</a:t>
            </a:r>
            <a:r>
              <a:rPr lang="en-US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стол</a:t>
            </a:r>
            <a:r>
              <a:rPr lang="ru-RU" dirty="0">
                <a:latin typeface="Times New Roman" panose="02020603050405020304" pitchFamily="18" charset="0"/>
                <a:ea typeface="Roboto" pitchFamily="34" charset="-122"/>
                <a:cs typeface="Times New Roman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Всероссийской научно-практической конференции «Профессиональное развитие педагога в открытой образовательной среде»</a:t>
            </a:r>
          </a:p>
        </p:txBody>
      </p:sp>
    </p:spTree>
    <p:extLst>
      <p:ext uri="{BB962C8B-B14F-4D97-AF65-F5344CB8AC3E}">
        <p14:creationId xmlns:p14="http://schemas.microsoft.com/office/powerpoint/2010/main" val="2505514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4CD03213-DD65-C996-B877-CEA28391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93713" y="4536519"/>
            <a:ext cx="12132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3978593" y="6178629"/>
            <a:ext cx="15132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19195-B65A-2991-39E6-C66C012D5F26}"/>
              </a:ext>
            </a:extLst>
          </p:cNvPr>
          <p:cNvSpPr txBox="1"/>
          <p:nvPr/>
        </p:nvSpPr>
        <p:spPr>
          <a:xfrm>
            <a:off x="694479" y="559980"/>
            <a:ext cx="13056244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центр финансовой грамотности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цикл просветительских лекций для воспитанников Государственного бюджетного учреждения социального обслуживания Псковской области «Центр помощи детям, оставшимся без попечения родителей, г. Пскова».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уровня финансовой грамотности и формирование у воспитанников ответственного отношения к личным финансам.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темы лекций: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Мошенничество: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основными видами финансовых мошенничеств, с которыми можно столкнуться в повседневной жизни (телефонное мошенничество, фишинг, фальшивые сайты).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 актуальных схем обмана и методов защиты от них.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безопасного использования банковских карт и онлайн-сервисов.</a:t>
            </a:r>
          </a:p>
          <a:p>
            <a:pPr algn="just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финансовое планирование: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ведения личного и семейного бюджета: учёт доходов и расходов.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сбережения и постановки финансовых целей.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основы ответственного потребления и планирования крупных покупок.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Проведенные мероприятия способствовали повышению информированности воспитанников о рисках в финансовой сфере и заложили основы для формирования у них навыков рационального финансового поведения в будущем.</a:t>
            </a:r>
          </a:p>
        </p:txBody>
      </p:sp>
    </p:spTree>
    <p:extLst>
      <p:ext uri="{BB962C8B-B14F-4D97-AF65-F5344CB8AC3E}">
        <p14:creationId xmlns:p14="http://schemas.microsoft.com/office/powerpoint/2010/main" val="1799405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графии с мероприятий\2024 ГОД\41 (АБ)\XSp6g0Sdex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7052" cy="281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графии с мероприятий\2024 ГОД\19 (Политех)\msg429360733-2254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2" y="2598388"/>
            <a:ext cx="3726074" cy="279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графии с мероприятий\2024 ГОД\12 (Римского-Корсакого)\sOl5wwxzNl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6" y="5175010"/>
            <a:ext cx="3514740" cy="263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755020" y="7506265"/>
            <a:ext cx="2768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52F5B6-0D14-3E3D-8D9E-D759610B6BDA}"/>
              </a:ext>
            </a:extLst>
          </p:cNvPr>
          <p:cNvSpPr/>
          <p:nvPr/>
        </p:nvSpPr>
        <p:spPr>
          <a:xfrm>
            <a:off x="5160932" y="755200"/>
            <a:ext cx="6942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учеников психолого-педагогических классов Псковской области в региональном центре «Вега» проходят мероприятия по финансовой грамотности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896E4-8451-ECB0-2D54-E6485E260F13}"/>
              </a:ext>
            </a:extLst>
          </p:cNvPr>
          <p:cNvSpPr txBox="1"/>
          <p:nvPr/>
        </p:nvSpPr>
        <p:spPr>
          <a:xfrm>
            <a:off x="4467828" y="2667000"/>
            <a:ext cx="98199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Интеллектуальная игра «Семейный бюджет»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Интерактивная лекция «Гид по финансовой грамотности»;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Интерактивная лекция «Личный финансовый план: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финансовые цели, стратегия и способы их достижения»;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Интерактивная лекция «Преимущества финансовой грамотности для карьерного роста»;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Интерактивная лекция «Финансовая грамотность в поэзии А.С. Пушкина»;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Интерактивная лекция «Финансовая грамотность А.С. Пушкина»;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Интерактивная лекция «Искусственный интеллект как помощник в изучении финансовой грамотности».</a:t>
            </a:r>
          </a:p>
        </p:txBody>
      </p:sp>
    </p:spTree>
    <p:extLst>
      <p:ext uri="{BB962C8B-B14F-4D97-AF65-F5344CB8AC3E}">
        <p14:creationId xmlns:p14="http://schemas.microsoft.com/office/powerpoint/2010/main" val="221901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5618" y="459740"/>
            <a:ext cx="12431864" cy="7558377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sp>
        <p:nvSpPr>
          <p:cNvPr id="25" name="Прямоугольник 24"/>
          <p:cNvSpPr/>
          <p:nvPr/>
        </p:nvSpPr>
        <p:spPr>
          <a:xfrm>
            <a:off x="1594768" y="1842666"/>
            <a:ext cx="10317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Стратегия повышения финансовой грамотности и формирования финансовой культуры до 2030 года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816936" y="3384054"/>
            <a:ext cx="4933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Стратегия повышения финансовой грамотности и формирования финансовой культуры до 2030 года определяет приоритеты, цели, задачи и инструменты их достижения на период до 2030 года в сфере повышения финансовой грамотности и формирования финансовой культуры граждан, укрепления системы финансового образования и просвещения, обеспечения прав потребителей финансовых услуг, финансовой безопасности граждан. </a:t>
            </a:r>
          </a:p>
        </p:txBody>
      </p:sp>
      <p:sp>
        <p:nvSpPr>
          <p:cNvPr id="27" name="Заголовок 12"/>
          <p:cNvSpPr txBox="1">
            <a:spLocks/>
          </p:cNvSpPr>
          <p:nvPr/>
        </p:nvSpPr>
        <p:spPr>
          <a:xfrm>
            <a:off x="1219200" y="843557"/>
            <a:ext cx="11531600" cy="504055"/>
          </a:xfrm>
          <a:prstGeom prst="rect">
            <a:avLst/>
          </a:prstGeom>
          <a:noFill/>
          <a:ln>
            <a:noFill/>
          </a:ln>
        </p:spPr>
        <p:txBody>
          <a:bodyPr lIns="252000" rIns="25200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Государственная политика по повышению финансовой грамотности населения России </a:t>
            </a:r>
          </a:p>
        </p:txBody>
      </p:sp>
      <p:pic>
        <p:nvPicPr>
          <p:cNvPr id="1026" name="Picture 2" descr="C:\Users\user\Downloads\впуп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18" y="3669459"/>
            <a:ext cx="6269382" cy="321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1771" y="2310171"/>
            <a:ext cx="118231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tx2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Мероприятия для разных возрастных групп</a:t>
            </a:r>
            <a:endParaRPr lang="en-US" sz="445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Фотографии с мероприятий\2024 ГОД\47 (ТиС)\O3ML9jote6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26971" cy="22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графии с мероприятий\2024 ГОД\43 (Печоры)\by_fc_Yim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26" y="0"/>
            <a:ext cx="3047204" cy="22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графии с мероприятий\2024 ГОД\32 (дедовичи)\photo_5233406990523423305_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929" y="-1"/>
            <a:ext cx="3039417" cy="22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графии с мероприятий\2024 ГОД\29 (Уситва)\photo_5213067223705443425_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345" y="0"/>
            <a:ext cx="3039417" cy="22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графии с мероприятий\2024 ГОД\28 (Мед колледж)\msg429360733-2259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656" y="0"/>
            <a:ext cx="2571744" cy="22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FD616D1A-AD34-EB01-9D1B-ABD3C980D1CD}"/>
              </a:ext>
            </a:extLst>
          </p:cNvPr>
          <p:cNvSpPr/>
          <p:nvPr/>
        </p:nvSpPr>
        <p:spPr>
          <a:xfrm>
            <a:off x="8208655" y="2947928"/>
            <a:ext cx="58217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Результаты 2024 года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23B87BAF-5776-4AF8-2FC3-2BE004A47C45}"/>
              </a:ext>
            </a:extLst>
          </p:cNvPr>
          <p:cNvSpPr/>
          <p:nvPr/>
        </p:nvSpPr>
        <p:spPr>
          <a:xfrm>
            <a:off x="7171324" y="3803188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ru-RU" sz="48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97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9415F5F7-3B5D-9F9D-3BEB-D6DA6E2C76ED}"/>
              </a:ext>
            </a:extLst>
          </p:cNvPr>
          <p:cNvSpPr/>
          <p:nvPr/>
        </p:nvSpPr>
        <p:spPr>
          <a:xfrm>
            <a:off x="7557682" y="48051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Мероприяти</a:t>
            </a:r>
            <a:r>
              <a:rPr lang="ru-RU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й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6431B517-652B-A800-21F9-0465CED79233}"/>
              </a:ext>
            </a:extLst>
          </p:cNvPr>
          <p:cNvSpPr/>
          <p:nvPr/>
        </p:nvSpPr>
        <p:spPr>
          <a:xfrm>
            <a:off x="11119555" y="3803188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ru-RU" sz="48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2000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F48B1AC2-E5E7-5167-BE59-E91D1BEEF337}"/>
              </a:ext>
            </a:extLst>
          </p:cNvPr>
          <p:cNvSpPr/>
          <p:nvPr/>
        </p:nvSpPr>
        <p:spPr>
          <a:xfrm>
            <a:off x="11506032" y="45882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Участник</a:t>
            </a:r>
            <a:r>
              <a:rPr lang="ru-RU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ов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01D2C7D7-C5AA-CC31-0914-3B2BFF3A51C4}"/>
              </a:ext>
            </a:extLst>
          </p:cNvPr>
          <p:cNvSpPr/>
          <p:nvPr/>
        </p:nvSpPr>
        <p:spPr>
          <a:xfrm>
            <a:off x="8181160" y="5394545"/>
            <a:ext cx="58217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2800" b="1" dirty="0" err="1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Результаты</a:t>
            </a:r>
            <a:r>
              <a:rPr lang="en-US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 202</a:t>
            </a:r>
            <a:r>
              <a:rPr lang="ru-RU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5</a:t>
            </a:r>
            <a:r>
              <a:rPr lang="en-US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год</a:t>
            </a:r>
            <a:r>
              <a:rPr lang="ru-RU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46CD9971-2108-47F9-2D7C-BB8B256CE4FF}"/>
              </a:ext>
            </a:extLst>
          </p:cNvPr>
          <p:cNvSpPr/>
          <p:nvPr/>
        </p:nvSpPr>
        <p:spPr>
          <a:xfrm>
            <a:off x="6873661" y="6264574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ru-RU" sz="48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164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2BB64CD-E2B7-BF84-7BB9-739AB21BC494}"/>
              </a:ext>
            </a:extLst>
          </p:cNvPr>
          <p:cNvSpPr/>
          <p:nvPr/>
        </p:nvSpPr>
        <p:spPr>
          <a:xfrm>
            <a:off x="7260019" y="72963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Мероприяти</a:t>
            </a:r>
            <a:r>
              <a:rPr lang="ru-RU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й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B1B32261-F8FE-68CB-D5E2-F509B5D3F2D6}"/>
              </a:ext>
            </a:extLst>
          </p:cNvPr>
          <p:cNvSpPr/>
          <p:nvPr/>
        </p:nvSpPr>
        <p:spPr>
          <a:xfrm>
            <a:off x="10821892" y="6274717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ru-RU" sz="48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4500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8B727CF6-B162-7373-179A-008D28581807}"/>
              </a:ext>
            </a:extLst>
          </p:cNvPr>
          <p:cNvSpPr/>
          <p:nvPr/>
        </p:nvSpPr>
        <p:spPr>
          <a:xfrm>
            <a:off x="11195219" y="73065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Участник</a:t>
            </a:r>
            <a:r>
              <a:rPr lang="ru-RU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ов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A14476F2-E151-E0FE-2F95-DDBA6C19CFB1}"/>
              </a:ext>
            </a:extLst>
          </p:cNvPr>
          <p:cNvSpPr/>
          <p:nvPr/>
        </p:nvSpPr>
        <p:spPr>
          <a:xfrm>
            <a:off x="810090" y="5555795"/>
            <a:ext cx="58217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2800" b="1" dirty="0" err="1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Результаты</a:t>
            </a:r>
            <a:r>
              <a:rPr lang="en-US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за 1 полугодие </a:t>
            </a:r>
            <a:r>
              <a:rPr lang="en-US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2026 </a:t>
            </a:r>
            <a:r>
              <a:rPr lang="ru-RU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год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6AFA2F3-26E9-E1B7-96FA-2185B992CCE8}"/>
              </a:ext>
            </a:extLst>
          </p:cNvPr>
          <p:cNvSpPr/>
          <p:nvPr/>
        </p:nvSpPr>
        <p:spPr>
          <a:xfrm>
            <a:off x="-510782" y="6351480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ru-RU" sz="48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82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030659F-2817-5E0B-5E03-71C8C11D605D}"/>
              </a:ext>
            </a:extLst>
          </p:cNvPr>
          <p:cNvSpPr/>
          <p:nvPr/>
        </p:nvSpPr>
        <p:spPr>
          <a:xfrm>
            <a:off x="-74683" y="72189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Мероприяти</a:t>
            </a:r>
            <a:r>
              <a:rPr lang="ru-RU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6CA065DB-6F99-4318-A7AC-72CA95C3531E}"/>
              </a:ext>
            </a:extLst>
          </p:cNvPr>
          <p:cNvSpPr/>
          <p:nvPr/>
        </p:nvSpPr>
        <p:spPr>
          <a:xfrm>
            <a:off x="3437449" y="6351480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ru-RU" sz="48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2400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6F31F493-3E5B-C745-7FEC-8A6B9034B17F}"/>
              </a:ext>
            </a:extLst>
          </p:cNvPr>
          <p:cNvSpPr/>
          <p:nvPr/>
        </p:nvSpPr>
        <p:spPr>
          <a:xfrm>
            <a:off x="3823926" y="72189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Участник</a:t>
            </a:r>
            <a:r>
              <a:rPr lang="ru-RU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ов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0514D958-EA59-311D-F93C-4045210C8CB4}"/>
              </a:ext>
            </a:extLst>
          </p:cNvPr>
          <p:cNvSpPr/>
          <p:nvPr/>
        </p:nvSpPr>
        <p:spPr>
          <a:xfrm>
            <a:off x="1122888" y="2950987"/>
            <a:ext cx="58217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2800" b="1" dirty="0" err="1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Результаты</a:t>
            </a:r>
            <a:r>
              <a:rPr lang="en-US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за 2 полугодие </a:t>
            </a:r>
            <a:r>
              <a:rPr lang="en-US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202</a:t>
            </a:r>
            <a:r>
              <a:rPr lang="ru-RU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1B1B27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 года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8CA5F2D1-9804-DF17-608F-B59C2DE0F49F}"/>
              </a:ext>
            </a:extLst>
          </p:cNvPr>
          <p:cNvSpPr/>
          <p:nvPr/>
        </p:nvSpPr>
        <p:spPr>
          <a:xfrm>
            <a:off x="85557" y="3806247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ru-RU" sz="48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80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CB0D83D9-3082-806C-158F-1C52AD667A54}"/>
              </a:ext>
            </a:extLst>
          </p:cNvPr>
          <p:cNvSpPr/>
          <p:nvPr/>
        </p:nvSpPr>
        <p:spPr>
          <a:xfrm>
            <a:off x="471915" y="48081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Мероприяти</a:t>
            </a:r>
            <a:r>
              <a:rPr lang="ru-RU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й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D7365F02-0E4F-E58A-6A62-E1137C8FF348}"/>
              </a:ext>
            </a:extLst>
          </p:cNvPr>
          <p:cNvSpPr/>
          <p:nvPr/>
        </p:nvSpPr>
        <p:spPr>
          <a:xfrm>
            <a:off x="4033788" y="3806247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ru-RU" sz="4800" dirty="0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1500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55CC44B8-A138-3714-4BDD-DFCCDC6A96C6}"/>
              </a:ext>
            </a:extLst>
          </p:cNvPr>
          <p:cNvSpPr/>
          <p:nvPr/>
        </p:nvSpPr>
        <p:spPr>
          <a:xfrm>
            <a:off x="4420265" y="45912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Участник</a:t>
            </a:r>
            <a:r>
              <a:rPr lang="ru-RU" dirty="0" err="1">
                <a:solidFill>
                  <a:srgbClr val="3C3939"/>
                </a:solidFill>
                <a:latin typeface="Times New Roman" pitchFamily="18" charset="0"/>
                <a:ea typeface="Raleway" pitchFamily="34" charset="-122"/>
                <a:cs typeface="Times New Roman" pitchFamily="18" charset="0"/>
              </a:rPr>
              <a:t>ов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89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27099" y="239117"/>
            <a:ext cx="12395201" cy="7330678"/>
          </a:xfrm>
          <a:prstGeom prst="roundRect">
            <a:avLst>
              <a:gd name="adj" fmla="val 138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99" y="239117"/>
            <a:ext cx="4356101" cy="73306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35600" y="3245584"/>
            <a:ext cx="7286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31000" y="5524500"/>
            <a:ext cx="2768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21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5618" y="459740"/>
            <a:ext cx="12431864" cy="7558377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pic>
        <p:nvPicPr>
          <p:cNvPr id="2050" name="Picture 2" descr="C:\Users\user\Downloads\упуц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" y="494551"/>
            <a:ext cx="5141913" cy="73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2"/>
          <p:cNvSpPr txBox="1">
            <a:spLocks/>
          </p:cNvSpPr>
          <p:nvPr/>
        </p:nvSpPr>
        <p:spPr>
          <a:xfrm>
            <a:off x="6985000" y="843557"/>
            <a:ext cx="5765800" cy="504055"/>
          </a:xfrm>
          <a:prstGeom prst="rect">
            <a:avLst/>
          </a:prstGeom>
          <a:noFill/>
          <a:ln>
            <a:noFill/>
          </a:ln>
        </p:spPr>
        <p:txBody>
          <a:bodyPr lIns="252000" rIns="25200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Государственная политика по повышению финансовой грамотности населения России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32282" y="2320836"/>
            <a:ext cx="73152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Региональная программа Псковской области «Повышение финансовой грамотности и формирование финансовой культуры населения Псковской области на период до 2030 года», утверждена постановление Правительства Псковской области от 28.12.2023 № 532</a:t>
            </a:r>
          </a:p>
        </p:txBody>
      </p:sp>
    </p:spTree>
    <p:extLst>
      <p:ext uri="{BB962C8B-B14F-4D97-AF65-F5344CB8AC3E}">
        <p14:creationId xmlns:p14="http://schemas.microsoft.com/office/powerpoint/2010/main" val="1370483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5618" y="459740"/>
            <a:ext cx="12431864" cy="7558377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sp>
        <p:nvSpPr>
          <p:cNvPr id="4" name="Прямоугольник 3"/>
          <p:cNvSpPr/>
          <p:nvPr/>
        </p:nvSpPr>
        <p:spPr>
          <a:xfrm>
            <a:off x="1628582" y="456476"/>
            <a:ext cx="113762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Региональная программа Псковской области «Повышение финансовой грамотности и формирование финансовой культуры населения Псковской области на период до 2030 года», утверждена постановление Правительства Псковской области от 28.12.2023 № 532</a:t>
            </a:r>
          </a:p>
        </p:txBody>
      </p:sp>
      <p:pic>
        <p:nvPicPr>
          <p:cNvPr id="3074" name="Picture 2" descr="C:\Users\user\Downloads\упупу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49" y="1803794"/>
            <a:ext cx="5146705" cy="59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цпаец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4" y="1767682"/>
            <a:ext cx="5534025" cy="59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7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28582" y="456476"/>
            <a:ext cx="113762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Региональная программа Псковской области «Повышение финансовой грамотности и формирование финансовой культуры населения Псковской области на период до 2030 года», утверждена постановление Правительства Псковской области от 28.12.2023 № 532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47800" y="1496478"/>
            <a:ext cx="110998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достижения указанной цели необходимо решить следующие задачи: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1) продвижение ценностей и формирование установок финансовой культуры среди взрослых экономически активных граждан в целях выработки осознанных и рациональных поведенческих практик;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2) сохранение и развитие накопленного опыта в рамках системы образования по повышению финансовой грамотности детей и молодежи, дополнение образовательных программ элементами финансовой культуры;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3) использование различных каналов коммуникаций по актуальным вопросам финансовой грамотности и финансовой культуры в целях формирования и закрепления навыков осознанного финансового поведения граждан;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4) ведение целевой информационно-просветительской деятельности в отношении отдельных групп граждан;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5) формирование доверительного отношения граждан                           к финансовому рынку и финансовым институтам;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6) обеспечение финансовой безопасности, в том числе финансовой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кибербезопасности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путем формирования у граждан навыков, установок  и поведенческих практик защиты от возможных рисков в финансовой сфере, эффективного противодействия нелегальной деятельности                    на финансовом рынке и мошенничеству;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7) обеспечение подготовки кадров в сфере финансовой грамотности;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8) обеспечение регулярного мониторинга состояния финансовой грамотности и финансовой культуры населения Псковской области;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9) обеспечение открытости (прозрачности) областного бюджета               и бюджетов муниципальных образований Псковской области для осуществления контроля за эффективным использованием бюджетных средств в целях воспитания гражданской ответственности и укрепления доверия граждан к органам государственной власти и органам местного самоуправления.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3810769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5617" y="459740"/>
            <a:ext cx="13546481" cy="7558377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sp>
        <p:nvSpPr>
          <p:cNvPr id="4" name="Прямоугольник 3"/>
          <p:cNvSpPr/>
          <p:nvPr/>
        </p:nvSpPr>
        <p:spPr>
          <a:xfrm>
            <a:off x="1231900" y="459740"/>
            <a:ext cx="11915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ПЛАН МЕРОПИЯТИЙ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региональной программы Псковской области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«Повышение уровня финансовой грамотности и формирование финансовой культуры населения Псковской области на период до 2030 года»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133904"/>
              </p:ext>
            </p:extLst>
          </p:nvPr>
        </p:nvGraphicFramePr>
        <p:xfrm>
          <a:off x="965200" y="1574800"/>
          <a:ext cx="12903200" cy="6335612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83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6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3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4166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исполнения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Ожидаемый конечный результат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424"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Информационно-просветительская деятельность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10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Поддержание в актуальном состоянии разделов на официальных сайтах в информационно-телекоммуникационной сети «Интернет» и размещение на них материалов по финансовой грамотности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 </a:t>
                      </a:r>
                      <a:endParaRPr lang="ru-RU" sz="9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 rowSpan="7"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личных финансов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69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информационных материалов, направленных на повышение финансовой грамотности населения, в том числе в местах массового скопления граждан, в государственных учреждениях Псковской области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 региональной программы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27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Информационная поддержка  региональных мероприятий по повышению финансовой грамотности и формированию финансовой культуры населения, реализуемых на территории Псковской области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 региональной программы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84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Активизация просветительской деятельности через социальные сети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 региональной программы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27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Популяризация среди населения Псковской области общедоступных информационно-просветительских интернет-ресурсов и обучающих мобильных приложений в области повышения финансовой грамотности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 региональной программы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по повышению финансовой грамотности взрослого населения, в том числе трудоспособного населения, граждан пенсионного и предпенсионного возраста и лиц с ограниченными возможностями здоровья, получателей социальных услуг, привлечение их к участию в мероприятиях в рамках международных, всероссийских и региональных акций, в различных обучающих программах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грамотности, ПсковГУ (по согласованию);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369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совместно с администрациями муниципальных образований Псковской области по повышению финансовой грамотности и формированию финансовой культуры сельского населения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42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938" marR="3593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25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5618" y="459740"/>
            <a:ext cx="13178182" cy="7558377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sp>
        <p:nvSpPr>
          <p:cNvPr id="4" name="Прямоугольник 3"/>
          <p:cNvSpPr/>
          <p:nvPr/>
        </p:nvSpPr>
        <p:spPr>
          <a:xfrm>
            <a:off x="715618" y="459740"/>
            <a:ext cx="12212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 МЕРОПИЯТИЙ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региональной программы Псковской области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«Повышение уровня финансовой грамотности и формирование финансовой культуры населения Псковской области на период до 2030 года»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184265"/>
              </p:ext>
            </p:extLst>
          </p:nvPr>
        </p:nvGraphicFramePr>
        <p:xfrm>
          <a:off x="715618" y="1660069"/>
          <a:ext cx="13178182" cy="6536135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6709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4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735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Образовательная деятельность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813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Содействие внедрению образовательных программ по финансовой грамотности в образовательный процесс на всех уровнях системы образования</a:t>
                      </a:r>
                      <a:endParaRPr lang="ru-RU" sz="18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личных финансов.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финансовой безопасности, в том числе финансовой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кибербезопасности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общественных финансов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9376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Привлечение общеобразовательных организаций, профессиональных образовательных организаций и образовательных организаций высшего образования, осуществляющих деятельность на территории Псковской области, к участию в мероприятиях регионального и всероссийского уровней по повышению финансовой грамотности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447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ru-RU" sz="18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мероприятий, направленных на повышение финансовой грамотности, для детей, находящихся в организациях отдыха и оздоровления</a:t>
                      </a:r>
                      <a:endParaRPr lang="ru-RU" sz="18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47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и (или) поддержка онлайн-уроков Центрального Банка Российской Федерации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2471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информационно-разъяснительных мероприятий, в том числе по вопросам налогообложения, бюджета, кредитования, пенсионного законодательства для детей-сирот и детей, оставшихся без попечения родителей, для детей-сирот, находящихся на </a:t>
                      </a:r>
                      <a:r>
                        <a:rPr lang="ru-RU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постинтернатном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сопровождении, для детей и молодежи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002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5618" y="459740"/>
            <a:ext cx="12431864" cy="7558377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sp>
        <p:nvSpPr>
          <p:cNvPr id="4" name="Прямоугольник 3"/>
          <p:cNvSpPr/>
          <p:nvPr/>
        </p:nvSpPr>
        <p:spPr>
          <a:xfrm>
            <a:off x="715618" y="459740"/>
            <a:ext cx="12212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 МЕРОПИЯТИЙ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региональной программы Псковской области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«Повышение уровня финансовой грамотности и формирование финансовой культуры населения Псковской области на период до 2030 года»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566527"/>
              </p:ext>
            </p:extLst>
          </p:nvPr>
        </p:nvGraphicFramePr>
        <p:xfrm>
          <a:off x="715618" y="1888668"/>
          <a:ext cx="12431863" cy="5375731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6329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3518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Подготовка кадров в сфере финансовой грамотности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1106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повышения квалификации педагогических работников образовательных организаций, осуществляющих образовательную деятельность на территории области, по вопросам преподавания основ финансовой грамотности 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по образованию Псковской области;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финансовой безопасности, в том числе финансовой </a:t>
                      </a:r>
                      <a:r>
                        <a:rPr lang="ru-RU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кибербезопасности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518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Взаимодействие с финансовыми организациями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7589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выездных информационных встреч (семинаров) с населением по вопросам доступности финансовых услуг и их использования с участием экспертов финансовых организаций Псковской области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по финансам Псковской области;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Отделение по Псковской области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личных финансов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70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17501" y="459740"/>
            <a:ext cx="13728698" cy="7558377"/>
          </a:xfrm>
          <a:prstGeom prst="roundRect">
            <a:avLst>
              <a:gd name="adj" fmla="val 1321"/>
            </a:avLst>
          </a:prstGeom>
          <a:solidFill>
            <a:srgbClr val="FFFFFF">
              <a:alpha val="75000"/>
            </a:srgbClr>
          </a:solidFill>
          <a:ln w="7620">
            <a:solidFill>
              <a:srgbClr val="E6E6E6">
                <a:alpha val="75000"/>
              </a:srgbClr>
            </a:solidFill>
            <a:prstDash val="solid"/>
          </a:ln>
        </p:spPr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689007"/>
              </p:ext>
            </p:extLst>
          </p:nvPr>
        </p:nvGraphicFramePr>
        <p:xfrm>
          <a:off x="520699" y="1660069"/>
          <a:ext cx="13525500" cy="6605016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6886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8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619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Взаимодействие с бизнесом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093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мероприятий, направленных на повышение финансовой грамотности субъектов МСП, в том числе тематических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нетворкингов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вебинаров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конференций, практикумов, информационных встреч, семинаров, консультаций, диалоговых площадок и других мероприятий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 региональной программы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финансовой безопасности, в том числе финансовой кибербезопасности.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общественных финансов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8042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 для субъектов МСП по популяризации и обучению практическому применению финансовых инструментов для развития бизнеса на площадке Автономной некоммерческой организации «Фонд гарантий и развития предпринимательства Псковской области» (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микрокредитная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компания)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 региональной программы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619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Взаимодействие с гражданским обществом и некоммерческими организациями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474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взаимодействия с Ассоциацией развития финансовой грамотности, организаторами волонтерской деятельности, волонтерскими организациями в сфере повышения финансовой грамотности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финансовой безопасности, в том числе финансовой кибербезопасности.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личных финансов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5661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2001520" algn="l"/>
                        </a:tabLs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мероприятий, направленных на поддержку и развитие добровольчества (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волонтерства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в сфере финансовой грамотности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619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Развитие практик инициативного бюджетирования, иных практик, а также обеспечение открытости бюджетной информации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5712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мероприятий, способствующих развитию инструментов участия граждан в бюджетном процессе, практик инициативного бюджетирования и иных практик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центр финансовой грамотности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2024-2030 годы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финансовой грамотности и финансовой культуры населения Псковской области в сфере общественных финансов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263" marR="3026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15618" y="459740"/>
            <a:ext cx="12212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ПЛАН МЕРОПИЯТИЙ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региональной программы Псковской области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«Повышение уровня финансовой грамотности и формирование финансовой культуры населения Псковской области на период до 2030 года»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9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2363</Words>
  <Application>Microsoft Office PowerPoint</Application>
  <PresentationFormat>Произвольный</PresentationFormat>
  <Paragraphs>275</Paragraphs>
  <Slides>21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Chuwi</cp:lastModifiedBy>
  <cp:revision>95</cp:revision>
  <dcterms:created xsi:type="dcterms:W3CDTF">2024-08-19T07:03:39Z</dcterms:created>
  <dcterms:modified xsi:type="dcterms:W3CDTF">2026-07-01T11:09:37Z</dcterms:modified>
</cp:coreProperties>
</file>