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4"/>
  </p:notesMasterIdLst>
  <p:sldIdLst>
    <p:sldId id="291" r:id="rId3"/>
  </p:sldIdLst>
  <p:sldSz cx="12192000" cy="6858000"/>
  <p:notesSz cx="6745288" cy="9856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Шеманская Людмила Васильевна" initials="ШЛВ" lastIdx="0" clrIdx="0">
    <p:extLst>
      <p:ext uri="{19B8F6BF-5375-455C-9EA6-DF929625EA0E}">
        <p15:presenceInfo xmlns:p15="http://schemas.microsoft.com/office/powerpoint/2012/main" userId="S-1-5-21-253769567-97405767-927750060-592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1886063086567"/>
          <c:y val="9.8543740685504741E-2"/>
          <c:w val="0.67540261145456082"/>
          <c:h val="0.563593359209051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0662058981120308E-3"/>
                  <c:y val="0.187197994517773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89-45FB-8CA9-5D235672FF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ВАК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09-4442-A7A9-40708D38EFE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7108039320746583E-3"/>
                  <c:y val="0.233997493147216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89-45FB-8CA9-5D235672FF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ВАК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609-4442-A7A9-40708D38EFE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 г.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6536550181838884E-3"/>
                  <c:y val="0.251293303354981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31-6049-9E1C-49335FA244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ВАК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31-6049-9E1C-49335FA2448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1354408060593548E-3"/>
                  <c:y val="0.239667128695462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89-45FB-8CA9-5D235672FF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ВАК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7032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931-6049-9E1C-49335FA2448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259403571419874E-2"/>
                  <c:y val="0.273349606994761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931-6049-9E1C-49335FA244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ВАК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7212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931-6049-9E1C-49335FA244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9959592"/>
        <c:axId val="111539136"/>
      </c:barChart>
      <c:catAx>
        <c:axId val="239959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11539136"/>
        <c:crosses val="autoZero"/>
        <c:auto val="1"/>
        <c:lblAlgn val="ctr"/>
        <c:lblOffset val="100"/>
        <c:noMultiLvlLbl val="0"/>
      </c:catAx>
      <c:valAx>
        <c:axId val="111539136"/>
        <c:scaling>
          <c:orientation val="minMax"/>
        </c:scaling>
        <c:delete val="1"/>
        <c:axPos val="l"/>
        <c:numFmt formatCode="@" sourceLinked="0"/>
        <c:majorTickMark val="none"/>
        <c:minorTickMark val="none"/>
        <c:tickLblPos val="nextTo"/>
        <c:crossAx val="239959592"/>
        <c:crosses val="autoZero"/>
        <c:crossBetween val="between"/>
      </c:valAx>
      <c:spPr>
        <a:solidFill>
          <a:schemeClr val="bg1"/>
        </a:solidFill>
        <a:ln w="1587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B w="6350"/>
        </a:sp3d>
      </c:spPr>
    </c:plotArea>
    <c:legend>
      <c:legendPos val="b"/>
      <c:layout>
        <c:manualLayout>
          <c:xMode val="edge"/>
          <c:yMode val="edge"/>
          <c:x val="3.4093237937699063E-2"/>
          <c:y val="0.7621585255367862"/>
          <c:w val="0.63063161309239979"/>
          <c:h val="0.130592711175499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100"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561567017787364E-2"/>
                  <c:y val="0.188451764880455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87-4ED4-9E6C-09639CABC83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журналах, входящих RSCI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56-4D9E-ADEA-1208EB8850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1529319246656915E-3"/>
                  <c:y val="0.188451764880455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87-4ED4-9E6C-09639CABC83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журналах, входящих RSCI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56-4D9E-ADEA-1208EB8850A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04104467852491E-2"/>
                  <c:y val="0.255755966623475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87-4ED4-9E6C-09639CABC83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журналах, входящих RSCI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456-4D9E-ADEA-1208EB8850A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3060240428716458E-3"/>
                  <c:y val="0.275947227146381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87-4ED4-9E6C-09639CABC83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журналах, входящих RSCI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456-4D9E-ADEA-1208EB8850AA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2024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3902797101672856E-3"/>
                  <c:y val="0.341247141558754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456-4D9E-ADEA-1208EB8850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журналах, входящих RSCI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456-4D9E-ADEA-1208EB8850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7915560"/>
        <c:axId val="164233560"/>
      </c:barChart>
      <c:catAx>
        <c:axId val="237915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64233560"/>
        <c:crosses val="autoZero"/>
        <c:auto val="1"/>
        <c:lblAlgn val="ctr"/>
        <c:lblOffset val="100"/>
        <c:noMultiLvlLbl val="0"/>
      </c:catAx>
      <c:valAx>
        <c:axId val="164233560"/>
        <c:scaling>
          <c:orientation val="minMax"/>
        </c:scaling>
        <c:delete val="1"/>
        <c:axPos val="l"/>
        <c:numFmt formatCode="@" sourceLinked="0"/>
        <c:majorTickMark val="none"/>
        <c:minorTickMark val="none"/>
        <c:tickLblPos val="nextTo"/>
        <c:crossAx val="237915560"/>
        <c:crosses val="autoZero"/>
        <c:crossBetween val="between"/>
      </c:valAx>
      <c:spPr>
        <a:solidFill>
          <a:schemeClr val="bg1"/>
        </a:solidFill>
        <a:ln w="1587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B w="6350"/>
        </a:sp3d>
      </c:spPr>
    </c:plotArea>
    <c:legend>
      <c:legendPos val="b"/>
      <c:layout>
        <c:manualLayout>
          <c:xMode val="edge"/>
          <c:yMode val="edge"/>
          <c:x val="0.13111334625027526"/>
          <c:y val="0.78014420057712031"/>
          <c:w val="0.59290249120745175"/>
          <c:h val="0.1314673640865839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>
          <a:latin typeface="Book Antiqua" panose="0204060205030503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42935966736901"/>
          <c:y val="7.9019237851278998E-2"/>
          <c:w val="0.82849344181179585"/>
          <c:h val="0.49047726224875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публикаций в WoS</c:v>
                </c:pt>
                <c:pt idx="1">
                  <c:v>Число публикаций в Scopus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456</c:v>
                </c:pt>
                <c:pt idx="1">
                  <c:v>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A-455A-AA19-EDD79208754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2057558677186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9A-455A-AA19-EDD7920875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публикаций в WoS</c:v>
                </c:pt>
                <c:pt idx="1">
                  <c:v>Число публикаций в Scopus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487</c:v>
                </c:pt>
                <c:pt idx="1">
                  <c:v>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9A-455A-AA19-EDD79208754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 г.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публикаций в WoS</c:v>
                </c:pt>
                <c:pt idx="1">
                  <c:v>Число публикаций в Scopus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443</c:v>
                </c:pt>
                <c:pt idx="1">
                  <c:v>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9A-455A-AA19-EDD79208754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публикаций в WoS</c:v>
                </c:pt>
                <c:pt idx="1">
                  <c:v>Число публикаций в Scopus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373</c:v>
                </c:pt>
                <c:pt idx="1">
                  <c:v>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9A-455A-AA19-EDD79208754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публикаций в WoS</c:v>
                </c:pt>
                <c:pt idx="1">
                  <c:v>Число публикаций в Scopus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383</c:v>
                </c:pt>
                <c:pt idx="1">
                  <c:v>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9A-455A-AA19-EDD7920875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64234344"/>
        <c:axId val="164234736"/>
      </c:barChart>
      <c:catAx>
        <c:axId val="164234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64234736"/>
        <c:crosses val="autoZero"/>
        <c:auto val="1"/>
        <c:lblAlgn val="ctr"/>
        <c:lblOffset val="100"/>
        <c:noMultiLvlLbl val="0"/>
      </c:catAx>
      <c:valAx>
        <c:axId val="164234736"/>
        <c:scaling>
          <c:orientation val="minMax"/>
        </c:scaling>
        <c:delete val="1"/>
        <c:axPos val="l"/>
        <c:majorGridlines>
          <c:spPr>
            <a:ln w="6350" cap="flat" cmpd="sng" algn="ctr">
              <a:noFill/>
              <a:prstDash val="solid"/>
              <a:round/>
            </a:ln>
            <a:effectLst/>
          </c:spPr>
        </c:majorGridlines>
        <c:numFmt formatCode="@" sourceLinked="0"/>
        <c:majorTickMark val="none"/>
        <c:minorTickMark val="none"/>
        <c:tickLblPos val="nextTo"/>
        <c:crossAx val="164234344"/>
        <c:crosses val="autoZero"/>
        <c:crossBetween val="between"/>
      </c:valAx>
      <c:spPr>
        <a:solidFill>
          <a:schemeClr val="bg1"/>
        </a:solidFill>
        <a:ln w="1587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B w="6350"/>
        </a:sp3d>
      </c:spPr>
    </c:plotArea>
    <c:legend>
      <c:legendPos val="b"/>
      <c:layout>
        <c:manualLayout>
          <c:xMode val="edge"/>
          <c:yMode val="edge"/>
          <c:x val="9.2913415862800913E-2"/>
          <c:y val="0.71636417755442794"/>
          <c:w val="0.67547949660231787"/>
          <c:h val="0.117947742654802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100"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426554200795503E-2"/>
          <c:y val="4.6638607915434019E-2"/>
          <c:w val="0.93249566865406985"/>
          <c:h val="0.54618093831225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цитирований в WoS</c:v>
                </c:pt>
                <c:pt idx="1">
                  <c:v>Число цитирований в Scopus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1138</c:v>
                </c:pt>
                <c:pt idx="1">
                  <c:v>3748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82-41BB-8D58-255B904FF70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цитирований в WoS</c:v>
                </c:pt>
                <c:pt idx="1">
                  <c:v>Число цитирований в Scopus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1679</c:v>
                </c:pt>
                <c:pt idx="1">
                  <c:v>4032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82-41BB-8D58-255B904FF70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2022г.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3197871098021227E-17"/>
                  <c:y val="-1.9455928492058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F82-41BB-8D58-255B904FF7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цитирований в WoS</c:v>
                </c:pt>
                <c:pt idx="1">
                  <c:v>Число цитирований в Scopus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2856</c:v>
                </c:pt>
                <c:pt idx="1">
                  <c:v>3455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82-41BB-8D58-255B904FF70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цитирований в WoS</c:v>
                </c:pt>
                <c:pt idx="1">
                  <c:v>Число цитирований в Scopus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4036</c:v>
                </c:pt>
                <c:pt idx="1">
                  <c:v>4946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82-41BB-8D58-255B904FF70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1919091386620621E-2"/>
                  <c:y val="-6.4853094973527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F82-41BB-8D58-255B904FF706}"/>
                </c:ext>
              </c:extLst>
            </c:dLbl>
            <c:dLbl>
              <c:idx val="1"/>
              <c:layout>
                <c:manualLayout>
                  <c:x val="6.0937766896316118E-3"/>
                  <c:y val="8.28829820746436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F82-41BB-8D58-255B904FF7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цитирований в WoS</c:v>
                </c:pt>
                <c:pt idx="1">
                  <c:v>Число цитирований в Scopus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4990</c:v>
                </c:pt>
                <c:pt idx="1">
                  <c:v>6050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68-4A76-BEF0-FD99C4F119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4235520"/>
        <c:axId val="164235912"/>
      </c:barChart>
      <c:catAx>
        <c:axId val="16423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64235912"/>
        <c:crosses val="autoZero"/>
        <c:auto val="1"/>
        <c:lblAlgn val="ctr"/>
        <c:lblOffset val="100"/>
        <c:noMultiLvlLbl val="0"/>
      </c:catAx>
      <c:valAx>
        <c:axId val="164235912"/>
        <c:scaling>
          <c:orientation val="minMax"/>
        </c:scaling>
        <c:delete val="1"/>
        <c:axPos val="l"/>
        <c:numFmt formatCode="@" sourceLinked="0"/>
        <c:majorTickMark val="none"/>
        <c:minorTickMark val="none"/>
        <c:tickLblPos val="nextTo"/>
        <c:crossAx val="164235520"/>
        <c:crosses val="autoZero"/>
        <c:crossBetween val="between"/>
      </c:valAx>
      <c:spPr>
        <a:solidFill>
          <a:schemeClr val="bg1"/>
        </a:solidFill>
        <a:ln w="1587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B w="6350"/>
        </a:sp3d>
      </c:spPr>
    </c:plotArea>
    <c:legend>
      <c:legendPos val="b"/>
      <c:layout>
        <c:manualLayout>
          <c:xMode val="edge"/>
          <c:yMode val="edge"/>
          <c:x val="0.18588164241384081"/>
          <c:y val="0.73882030034485791"/>
          <c:w val="0.68292270275986056"/>
          <c:h val="0.108387084935176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100"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340591461041853E-2"/>
          <c:y val="0"/>
          <c:w val="0.91230304664282269"/>
          <c:h val="0.63324162397371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Статьи в Q1/Q2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44620340962415E-3"/>
                  <c:y val="-3.1345754698819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8E-4E33-8EBA-AC174EE2DB73}"/>
                </c:ext>
              </c:extLst>
            </c:dLbl>
            <c:dLbl>
              <c:idx val="1"/>
              <c:layout>
                <c:manualLayout>
                  <c:x val="0"/>
                  <c:y val="-3.552518865866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8E-4E33-8EBA-AC174EE2DB73}"/>
                </c:ext>
              </c:extLst>
            </c:dLbl>
            <c:dLbl>
              <c:idx val="2"/>
              <c:layout>
                <c:manualLayout>
                  <c:x val="0"/>
                  <c:y val="-4.3884056578346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8E-4E33-8EBA-AC174EE2DB73}"/>
                </c:ext>
              </c:extLst>
            </c:dLbl>
            <c:dLbl>
              <c:idx val="4"/>
              <c:layout>
                <c:manualLayout>
                  <c:x val="0"/>
                  <c:y val="-2.9256037718897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8E-4E33-8EBA-AC174EE2DB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314</c:v>
                </c:pt>
                <c:pt idx="1">
                  <c:v>401</c:v>
                </c:pt>
                <c:pt idx="2">
                  <c:v>354</c:v>
                </c:pt>
                <c:pt idx="3">
                  <c:v>365</c:v>
                </c:pt>
                <c:pt idx="4">
                  <c:v>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8E-4E33-8EBA-AC174EE2DB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публикаций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7792510958023903E-3"/>
                  <c:y val="-2.5848327018374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8E-4E33-8EBA-AC174EE2DB73}"/>
                </c:ext>
              </c:extLst>
            </c:dLbl>
            <c:dLbl>
              <c:idx val="1"/>
              <c:layout>
                <c:manualLayout>
                  <c:x val="6.4535136731261572E-4"/>
                  <c:y val="8.9056443644142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8E-4E33-8EBA-AC174EE2DB73}"/>
                </c:ext>
              </c:extLst>
            </c:dLbl>
            <c:dLbl>
              <c:idx val="2"/>
              <c:layout>
                <c:manualLayout>
                  <c:x val="2.2970789964968851E-3"/>
                  <c:y val="5.93894926923591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8E-4E33-8EBA-AC174EE2DB73}"/>
                </c:ext>
              </c:extLst>
            </c:dLbl>
            <c:dLbl>
              <c:idx val="4"/>
              <c:layout>
                <c:manualLayout>
                  <c:x val="2.0892406819247151E-3"/>
                  <c:y val="-3.1345754698819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E8E-4E33-8EBA-AC174EE2DB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1175</c:v>
                </c:pt>
                <c:pt idx="1">
                  <c:v>1105</c:v>
                </c:pt>
                <c:pt idx="2">
                  <c:v>1012</c:v>
                </c:pt>
                <c:pt idx="3">
                  <c:v>987</c:v>
                </c:pt>
                <c:pt idx="4">
                  <c:v>890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E8E-4E33-8EBA-AC174EE2DB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Доля статей в Q1/Q2 (%)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1803158868219051E-5"/>
                  <c:y val="7.0739278737310827E-4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27%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E8E-4E33-8EBA-AC174EE2DB73}"/>
                </c:ext>
              </c:extLst>
            </c:dLbl>
            <c:dLbl>
              <c:idx val="1"/>
              <c:layout>
                <c:manualLayout>
                  <c:x val="8.3735197647294771E-3"/>
                  <c:y val="-1.9032433055950738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E8E-4E33-8EBA-AC174EE2DB73}"/>
                </c:ext>
              </c:extLst>
            </c:dLbl>
            <c:dLbl>
              <c:idx val="2"/>
              <c:layout>
                <c:manualLayout>
                  <c:x val="7.0061186082988353E-3"/>
                  <c:y val="1.4949752875780993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E8E-4E33-8EBA-AC174EE2DB73}"/>
                </c:ext>
              </c:extLst>
            </c:dLbl>
            <c:dLbl>
              <c:idx val="3"/>
              <c:layout>
                <c:manualLayout>
                  <c:x val="0"/>
                  <c:y val="1.5280054812517749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37%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94-4BBC-98E5-1E5526770D91}"/>
                </c:ext>
              </c:extLst>
            </c:dLbl>
            <c:dLbl>
              <c:idx val="4"/>
              <c:layout>
                <c:manualLayout>
                  <c:x val="9.8539210491015994E-3"/>
                  <c:y val="6.889945525659554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en-US" sz="1200" dirty="0"/>
                      <a:t>35%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659138489680802E-2"/>
                      <c:h val="0.169857655152733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CE8E-4E33-8EBA-AC174EE2DB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540</c:v>
                </c:pt>
                <c:pt idx="1">
                  <c:v>720</c:v>
                </c:pt>
                <c:pt idx="2">
                  <c:v>700</c:v>
                </c:pt>
                <c:pt idx="3">
                  <c:v>740</c:v>
                </c:pt>
                <c:pt idx="4">
                  <c:v>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E8E-4E33-8EBA-AC174EE2DB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4236696"/>
        <c:axId val="164237088"/>
      </c:barChart>
      <c:catAx>
        <c:axId val="164236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18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64237088"/>
        <c:crosses val="autoZero"/>
        <c:auto val="1"/>
        <c:lblAlgn val="ctr"/>
        <c:lblOffset val="100"/>
        <c:noMultiLvlLbl val="0"/>
      </c:catAx>
      <c:valAx>
        <c:axId val="164237088"/>
        <c:scaling>
          <c:orientation val="minMax"/>
        </c:scaling>
        <c:delete val="1"/>
        <c:axPos val="l"/>
        <c:numFmt formatCode="@" sourceLinked="0"/>
        <c:majorTickMark val="out"/>
        <c:minorTickMark val="none"/>
        <c:tickLblPos val="nextTo"/>
        <c:crossAx val="164236696"/>
        <c:crosses val="autoZero"/>
        <c:crossBetween val="between"/>
      </c:valAx>
      <c:spPr>
        <a:solidFill>
          <a:schemeClr val="bg1"/>
        </a:solidFill>
        <a:ln w="1587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B w="6350"/>
        </a:sp3d>
      </c:spPr>
    </c:plotArea>
    <c:legend>
      <c:legendPos val="b"/>
      <c:layout>
        <c:manualLayout>
          <c:xMode val="edge"/>
          <c:yMode val="edge"/>
          <c:x val="0.18002657993215126"/>
          <c:y val="0.87178494147448082"/>
          <c:w val="0.55946451884523385"/>
          <c:h val="0.1127371931562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70" b="0" i="0" u="none" strike="noStrike" kern="1200" baseline="0">
              <a:solidFill>
                <a:schemeClr val="tx1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050"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23543" cy="4948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0158" y="3"/>
            <a:ext cx="2923542" cy="4948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9398E-CBEB-4D3D-BF77-29BB2D1CFFFC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5075"/>
            <a:ext cx="5907088" cy="3322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055" y="4743629"/>
            <a:ext cx="5397184" cy="3880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61966"/>
            <a:ext cx="2923543" cy="4948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0158" y="9361966"/>
            <a:ext cx="2923542" cy="4948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2CDC2-0090-45DD-865D-16BC271E28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337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795DF13B-4E42-63F4-B771-0ACA12B59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67918D-5925-D44F-6BD5-8C152E5BB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5C1F56-A48B-C429-F059-A5D588833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A83E61C-05C3-E93E-CE63-DA4DCC0A82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26" b="32626"/>
          <a:stretch/>
        </p:blipFill>
        <p:spPr>
          <a:xfrm>
            <a:off x="9748752" y="9525"/>
            <a:ext cx="1789963" cy="621986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38ED33D-6EE9-FABE-971F-6C75FD667DC7}"/>
              </a:ext>
            </a:extLst>
          </p:cNvPr>
          <p:cNvSpPr/>
          <p:nvPr userDrawn="1"/>
        </p:nvSpPr>
        <p:spPr>
          <a:xfrm>
            <a:off x="0" y="228598"/>
            <a:ext cx="1181100" cy="109538"/>
          </a:xfrm>
          <a:prstGeom prst="rect">
            <a:avLst/>
          </a:prstGeom>
          <a:solidFill>
            <a:srgbClr val="DC4B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FFEFE6B-F337-E2E4-9DA6-3F6E1120C98B}"/>
              </a:ext>
            </a:extLst>
          </p:cNvPr>
          <p:cNvSpPr/>
          <p:nvPr userDrawn="1"/>
        </p:nvSpPr>
        <p:spPr>
          <a:xfrm>
            <a:off x="11865031" y="228598"/>
            <a:ext cx="326969" cy="109538"/>
          </a:xfrm>
          <a:prstGeom prst="rect">
            <a:avLst/>
          </a:prstGeom>
          <a:solidFill>
            <a:srgbClr val="DC4B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BA06E6B5-A54D-C4F3-94F9-2D6987DBD510}"/>
              </a:ext>
            </a:extLst>
          </p:cNvPr>
          <p:cNvSpPr txBox="1">
            <a:spLocks/>
          </p:cNvSpPr>
          <p:nvPr userDrawn="1"/>
        </p:nvSpPr>
        <p:spPr>
          <a:xfrm>
            <a:off x="9448800" y="33813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4839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EBC7DD-74D5-F8AD-51F7-A022BDD68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EC28B8-D467-BDDF-457E-11D05B497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D6756E-D84A-569A-8058-614564E09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27EA2C-0F96-61AA-2E76-79007FF67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7483B2-BAE2-5634-F5D4-A0D072C95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767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F38C479-7DE9-585D-9D3C-10B38D6AAB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ED2905D-D86D-DF43-E7F6-4746AB7B8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8C6C52-5D4A-F190-A9DC-7221D095C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BD15E0-3664-170E-B768-447838528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1894F3-7124-87F5-6451-19AFE2B7A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59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389C69-929C-9415-D431-56663C1FF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44FCCB-0EF1-DEEC-D1FD-6A9889005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E9EB12-DB70-780E-AE42-F7D68F17C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A66DDF-DBBF-5EE5-2E34-F2D56238B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488B78-F376-1B0F-662A-524715A2F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10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6F3736-3438-BDBC-BC61-47E7E7E19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AE92A-55EC-B4AD-6EB0-3400165D6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6DA07F-608E-3561-AE1D-F700CDE05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CFD7CB-EC7D-D7E6-863F-DB0552201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017CE2-D5CF-6AA7-8BDC-742281CFE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2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F79D21-C052-A8F0-670A-AA111EF34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9B4B39-2CF3-D772-206D-D1ABD14DA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8CC92C-EBE8-4245-0B10-52FAF45D0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6A420F-8447-6B2F-8AEF-5E9B0CFC8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902F8F-6ED9-2DE0-EA15-92CF2FDA5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238664-A73E-B654-C980-16AD39335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702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E8F693-BAC5-2560-69EF-681F8DAD8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37136D-FBB6-0A0C-5CEB-D91C09369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B143E86-FB58-5BCD-1083-B6E58F891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1650DA-A22C-8753-50CE-14368991DC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819E79E-B826-BD07-7B50-89D4BCA8BB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3FD9CA1-8DBA-B5F0-DB2F-4B0A8FD56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42D92F5-33C9-9634-8899-334550127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C1DF9B0-5503-F476-0475-4C2DA5A99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01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57B1B30-308F-3558-1BB7-91EC9D56A9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95000"/>
                  <a:alpha val="40000"/>
                </a:schemeClr>
              </a:gs>
              <a:gs pos="22000">
                <a:srgbClr val="256569"/>
              </a:gs>
              <a:gs pos="66000">
                <a:srgbClr val="256569">
                  <a:alpha val="5800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E103C-06C9-3112-1021-B0D8BB03F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050" y="1793875"/>
            <a:ext cx="1051560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74680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9329DCC-5DBE-B92D-782B-467785D86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1D385F9-9024-F1A5-8EAD-F1E23A396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70EFB0-2954-8BEA-7367-011258F37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709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6305A-16FE-175D-5A3E-690D233BC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0C6414-6BF3-E46D-61D9-B43FD4A09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6FED8D-75D7-01E9-E6E8-CF1E5344D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70E607-B7FB-4351-69AC-C53A09F6E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D00FD2-AB43-D561-1C6B-ABDB99E67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96286B-937B-F193-DFB1-8B061EC1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50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8A1190-0816-76DA-CF76-17DF63D30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69E80BF-55AD-2208-D5F1-F2BE8ADE28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4CA78F-3AEF-C2DF-1C23-16D8AC31D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285AA6-071F-8BA6-24DE-DCBE91CD5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E8FBCC-6080-02B7-0BF4-A4264A78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98B57C-870B-6512-E9C1-6A448B179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338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1442519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080BAB-8264-A60E-89B0-129C8C462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AA374C-B9FE-87EE-A15B-4B4775302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60B00D-94D2-9FA4-A42C-40D223C18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37C63-B015-4B70-804C-48D04FB536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62DFF1-E87F-AB16-5ECD-5624634A7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C2BE77-E540-8498-32B5-8145E140B3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31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hart" Target="../charts/chart5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7869301"/>
              </p:ext>
            </p:extLst>
          </p:nvPr>
        </p:nvGraphicFramePr>
        <p:xfrm>
          <a:off x="157912" y="829604"/>
          <a:ext cx="5391861" cy="1899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ятиугольник 3">
            <a:extLst>
              <a:ext uri="{FF2B5EF4-FFF2-40B4-BE49-F238E27FC236}">
                <a16:creationId xmlns:a16="http://schemas.microsoft.com/office/drawing/2014/main" id="{38C4AB18-8EDA-4060-8AF7-1E236AF317AB}"/>
              </a:ext>
            </a:extLst>
          </p:cNvPr>
          <p:cNvSpPr/>
          <p:nvPr/>
        </p:nvSpPr>
        <p:spPr>
          <a:xfrm>
            <a:off x="0" y="-20382"/>
            <a:ext cx="7954392" cy="77521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Публикационная деятельность НПР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367056" y="0"/>
            <a:ext cx="1724227" cy="611247"/>
          </a:xfrm>
          <a:prstGeom prst="rect">
            <a:avLst/>
          </a:prstGeom>
        </p:spPr>
      </p:pic>
      <p:graphicFrame>
        <p:nvGraphicFramePr>
          <p:cNvPr id="5" name="Объект 3">
            <a:extLst>
              <a:ext uri="{FF2B5EF4-FFF2-40B4-BE49-F238E27FC236}">
                <a16:creationId xmlns:a16="http://schemas.microsoft.com/office/drawing/2014/main" id="{BA1C1A09-B046-44A7-9158-D08701E5F1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1480874"/>
              </p:ext>
            </p:extLst>
          </p:nvPr>
        </p:nvGraphicFramePr>
        <p:xfrm>
          <a:off x="6192571" y="815551"/>
          <a:ext cx="5734970" cy="1886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Объект 3">
            <a:extLst>
              <a:ext uri="{FF2B5EF4-FFF2-40B4-BE49-F238E27FC236}">
                <a16:creationId xmlns:a16="http://schemas.microsoft.com/office/drawing/2014/main" id="{648686E0-A912-409E-BE19-AAB1272102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610567"/>
              </p:ext>
            </p:extLst>
          </p:nvPr>
        </p:nvGraphicFramePr>
        <p:xfrm>
          <a:off x="-126896" y="2772803"/>
          <a:ext cx="5033873" cy="2103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Объект 3">
            <a:extLst>
              <a:ext uri="{FF2B5EF4-FFF2-40B4-BE49-F238E27FC236}">
                <a16:creationId xmlns:a16="http://schemas.microsoft.com/office/drawing/2014/main" id="{2CD1CD39-E066-413E-B3CB-6699E2CC86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448995"/>
              </p:ext>
            </p:extLst>
          </p:nvPr>
        </p:nvGraphicFramePr>
        <p:xfrm>
          <a:off x="6545218" y="2792061"/>
          <a:ext cx="4917640" cy="2288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Объект 3">
            <a:extLst>
              <a:ext uri="{FF2B5EF4-FFF2-40B4-BE49-F238E27FC236}">
                <a16:creationId xmlns:a16="http://schemas.microsoft.com/office/drawing/2014/main" id="{ACED4962-5155-499B-A1EA-B8F7979235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4077666"/>
              </p:ext>
            </p:extLst>
          </p:nvPr>
        </p:nvGraphicFramePr>
        <p:xfrm>
          <a:off x="1331668" y="4769650"/>
          <a:ext cx="9035388" cy="2158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A935679-E436-4FFF-9EAE-521D1A54CB89}"/>
              </a:ext>
            </a:extLst>
          </p:cNvPr>
          <p:cNvSpPr/>
          <p:nvPr/>
        </p:nvSpPr>
        <p:spPr>
          <a:xfrm>
            <a:off x="1693990" y="4755891"/>
            <a:ext cx="8592209" cy="2066151"/>
          </a:xfrm>
          <a:prstGeom prst="rect">
            <a:avLst/>
          </a:prstGeom>
          <a:noFill/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 Antiqua" panose="02040602050305030304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82DCD27A-5D48-4CE2-B1DC-0CAFB226AF31}"/>
              </a:ext>
            </a:extLst>
          </p:cNvPr>
          <p:cNvCxnSpPr/>
          <p:nvPr/>
        </p:nvCxnSpPr>
        <p:spPr>
          <a:xfrm>
            <a:off x="5726097" y="1050535"/>
            <a:ext cx="0" cy="3391270"/>
          </a:xfrm>
          <a:prstGeom prst="line">
            <a:avLst/>
          </a:prstGeom>
          <a:ln>
            <a:solidFill>
              <a:srgbClr val="256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785FF08A-3767-4B68-AE1C-45FFA4B736CC}"/>
              </a:ext>
            </a:extLst>
          </p:cNvPr>
          <p:cNvCxnSpPr>
            <a:cxnSpLocks/>
          </p:cNvCxnSpPr>
          <p:nvPr/>
        </p:nvCxnSpPr>
        <p:spPr>
          <a:xfrm flipH="1">
            <a:off x="3742677" y="2680323"/>
            <a:ext cx="3966839" cy="0"/>
          </a:xfrm>
          <a:prstGeom prst="line">
            <a:avLst/>
          </a:prstGeom>
          <a:ln>
            <a:solidFill>
              <a:srgbClr val="256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8233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1817</TotalTime>
  <Words>35</Words>
  <Application>Microsoft Office PowerPoint</Application>
  <PresentationFormat>Широкоэкранный</PresentationFormat>
  <Paragraphs>28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Тема Office</vt:lpstr>
      <vt:lpstr>1_Тема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НАУЧНОЙ  ДЕЯТЕЛЬНОСТИ</dc:title>
  <dc:creator>Агапов Никита Станиславович</dc:creator>
  <cp:lastModifiedBy>Шеманская Людмила Васильевна</cp:lastModifiedBy>
  <cp:revision>110</cp:revision>
  <cp:lastPrinted>2025-05-20T13:35:19Z</cp:lastPrinted>
  <dcterms:created xsi:type="dcterms:W3CDTF">2022-08-11T14:21:21Z</dcterms:created>
  <dcterms:modified xsi:type="dcterms:W3CDTF">2025-08-20T08:14:30Z</dcterms:modified>
</cp:coreProperties>
</file>