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package/2006/relationships/metadata/thumbnail" Target="docProps/thumbnail.jpeg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1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7895" cy="9143861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986" autoAdjust="0"/>
    <p:restoredTop sz="99500" autoAdjust="0"/>
  </p:normalViewPr>
  <p:slideViewPr>
    <p:cSldViewPr snapToGrid="0">
      <p:cViewPr>
        <p:scale>
          <a:sx n="95" d="100"/>
          <a:sy n="95" d="100"/>
        </p:scale>
        <p:origin x="0" y="0"/>
      </p:cViewPr>
      <p:guideLst>
        <p:guide orient="horz" pos="232"/>
        <p:guide pos="208"/>
      </p:guideLst>
    </p:cSldViewPr>
  </p:slideViewPr>
  <p:outlineViewPr>
    <p:cViewPr>
      <p:scale>
        <a:sx n="33" d="100"/>
        <a:sy n="33" d="100"/>
      </p:scale>
      <p:origin x="0" y="0"/>
    </p:cViewPr>
    <p:sldLst/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464876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56535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068734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>
  <p:cSld name="自定义版式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8" name="Текстовое поле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en-US" altLang="zh-CN"/>
              <a:t>Образец текста</a:t>
            </a:r>
            <a:endParaRPr lang="en-US" altLang="zh-CN"/>
          </a:p>
          <a:p>
            <a:pPr lvl="1"/>
            <a:r>
              <a:rPr lang="en-US" altLang="zh-CN"/>
              <a:t>Второй уровень</a:t>
            </a:r>
            <a:endParaRPr lang="en-US" altLang="zh-CN"/>
          </a:p>
          <a:p>
            <a:pPr lvl="2"/>
            <a:r>
              <a:rPr lang="en-US" altLang="zh-CN"/>
              <a:t>Третий уровень</a:t>
            </a:r>
            <a:endParaRPr lang="en-US" altLang="zh-CN"/>
          </a:p>
          <a:p>
            <a:pPr lvl="3"/>
            <a:r>
              <a:rPr lang="en-US" altLang="zh-CN"/>
              <a:t>Четвертый уровень</a:t>
            </a:r>
            <a:endParaRPr lang="en-US" altLang="zh-CN"/>
          </a:p>
          <a:p>
            <a:pPr lvl="4"/>
            <a:r>
              <a:rPr lang="en-US" altLang="zh-CN"/>
              <a:t>Пятый уровень</a:t>
            </a:r>
            <a:endParaRPr lang="zh-CN" altLang="en-US"/>
          </a:p>
        </p:txBody>
      </p:sp>
      <p:sp>
        <p:nvSpPr>
          <p:cNvPr id="9" name="Текстовое поле"/>
          <p:cNvSpPr>
            <a:spLocks noGrp="1"/>
          </p:cNvSpPr>
          <p:nvPr>
            <p:ph type="dt" idx="10"/>
          </p:nvPr>
        </p:nvSpPr>
        <p:spPr>
          <a:xfrm rot="0">
            <a:off x="838200" y="6356349"/>
            <a:ext cx="2743200" cy="365125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r>
              <a:rPr lang="en-US" altLang="zh-CN" sz="1200">
                <a:solidFill>
                  <a:srgbClr val="898989"/>
                </a:solidFill>
                <a:latin typeface="Calibri" pitchFamily="0" charset="0"/>
                <a:ea typeface="等线" pitchFamily="0" charset="0"/>
                <a:cs typeface="Droid Sans" pitchFamily="0" charset="0"/>
              </a:rPr>
              <a:t>Date/Time</a:t>
            </a:r>
            <a:endParaRPr lang="zh-CN" altLang="en-US" sz="1200">
              <a:solidFill>
                <a:srgbClr val="898989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0" name="Текстовое поле"/>
          <p:cNvSpPr>
            <a:spLocks noGrp="1"/>
          </p:cNvSpPr>
          <p:nvPr>
            <p:ph type="ftr" idx="11"/>
          </p:nvPr>
        </p:nvSpPr>
        <p:spPr>
          <a:xfrm rot="0">
            <a:off x="4038600" y="6356349"/>
            <a:ext cx="4114800" cy="365125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1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8610600" y="6356349"/>
            <a:ext cx="2743200" cy="365125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等线" pitchFamily="0" charset="0"/>
                <a:cs typeface="Droid Sans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28806"/>
      </p:ext>
    </p:extLst>
  </p:cSld>
  <p:clrMapOvr>
    <a:masterClrMapping/>
  </p:clrMapOvr>
  <p:hf sldNum="0"/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>
  <p:cSld name="自定义版式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овое поле"/>
          <p:cNvSpPr>
            <a:spLocks noGrp="1"/>
          </p:cNvSpPr>
          <p:nvPr>
            <p:ph type="dt" idx="10"/>
          </p:nvPr>
        </p:nvSpPr>
        <p:spPr>
          <a:xfrm rot="0">
            <a:off x="838200" y="6356349"/>
            <a:ext cx="2743200" cy="365125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r>
              <a:rPr lang="en-US" altLang="zh-CN" sz="1200">
                <a:solidFill>
                  <a:srgbClr val="898989"/>
                </a:solidFill>
                <a:latin typeface="Calibri" pitchFamily="0" charset="0"/>
                <a:ea typeface="等线" pitchFamily="0" charset="0"/>
                <a:cs typeface="Droid Sans" pitchFamily="0" charset="0"/>
              </a:rPr>
              <a:t>Date/Time</a:t>
            </a:r>
            <a:endParaRPr lang="zh-CN" altLang="en-US" sz="1200">
              <a:solidFill>
                <a:srgbClr val="898989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29" name="Текстовое поле"/>
          <p:cNvSpPr>
            <a:spLocks noGrp="1"/>
          </p:cNvSpPr>
          <p:nvPr>
            <p:ph type="ftr" idx="11"/>
          </p:nvPr>
        </p:nvSpPr>
        <p:spPr>
          <a:xfrm rot="0">
            <a:off x="4038600" y="6356349"/>
            <a:ext cx="4114800" cy="365125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30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8610600" y="6356349"/>
            <a:ext cx="2743200" cy="365125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等线" pitchFamily="0" charset="0"/>
                <a:cs typeface="Droid Sans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046"/>
      </p:ext>
    </p:extLst>
  </p:cSld>
  <p:clrMapOvr>
    <a:masterClrMapping/>
  </p:clrMapOvr>
  <p:hf sldNum="0"/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165828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1162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458295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Текстовое поле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33108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24870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05419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27001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57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en-US" altLang="zh-CN"/>
              <a:t>Образец текста</a:t>
            </a:r>
            <a:endParaRPr lang="en-US" altLang="zh-CN"/>
          </a:p>
          <a:p>
            <a:pPr lvl="1"/>
            <a:r>
              <a:rPr lang="en-US" altLang="zh-CN"/>
              <a:t>Второй уровень</a:t>
            </a:r>
            <a:endParaRPr lang="en-US" altLang="zh-CN"/>
          </a:p>
          <a:p>
            <a:pPr lvl="2"/>
            <a:r>
              <a:rPr lang="en-US" altLang="zh-CN"/>
              <a:t>Третий уровень</a:t>
            </a:r>
            <a:endParaRPr lang="en-US" altLang="zh-CN"/>
          </a:p>
          <a:p>
            <a:pPr lvl="3"/>
            <a:r>
              <a:rPr lang="en-US" altLang="zh-CN"/>
              <a:t>Четвертый уровень</a:t>
            </a:r>
            <a:endParaRPr lang="en-US" altLang="zh-CN"/>
          </a:p>
          <a:p>
            <a:pPr lvl="4"/>
            <a:r>
              <a:rPr lang="en-US" altLang="zh-CN"/>
              <a:t>Пятый уровень</a:t>
            </a:r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dt" idx="2"/>
          </p:nvPr>
        </p:nvSpPr>
        <p:spPr>
          <a:xfrm rot="0">
            <a:off x="8382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fld id="{CAD2D6BD-DE1B-4B5F-8B41-2702339687B9}" type="datetime1">
              <a:rPr lang="en-US" altLang="zh-CN" sz="1200">
                <a:solidFill>
                  <a:srgbClr val="898989"/>
                </a:solidFill>
                <a:latin typeface="Calibri" pitchFamily="0" charset="0"/>
                <a:ea typeface="等线" pitchFamily="0" charset="0"/>
                <a:cs typeface="Droid Sans" pitchFamily="0" charset="0"/>
              </a:rPr>
              <a:t>7/2/2026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5" name="Текстовое поле"/>
          <p:cNvSpPr>
            <a:spLocks noGrp="1"/>
          </p:cNvSpPr>
          <p:nvPr>
            <p:ph type="ftr" idx="3"/>
          </p:nvPr>
        </p:nvSpPr>
        <p:spPr>
          <a:xfrm rot="0">
            <a:off x="4038600" y="6356349"/>
            <a:ext cx="41148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6" name="Текстовое поле"/>
          <p:cNvSpPr>
            <a:spLocks noGrp="1"/>
          </p:cNvSpPr>
          <p:nvPr>
            <p:ph type="sldNum" idx="4"/>
          </p:nvPr>
        </p:nvSpPr>
        <p:spPr>
          <a:xfrm rot="0">
            <a:off x="86106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等线" pitchFamily="0" charset="0"/>
                <a:cs typeface="Droid Sans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7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 Light" pitchFamily="0" charset="0"/>
          <a:ea typeface="等线 Light" pitchFamily="0" charset="0"/>
          <a:cs typeface="Droid Sans" pitchFamily="0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0" charset="0"/>
          <a:ea typeface="等线" pitchFamily="0" charset="0"/>
          <a:cs typeface="Droid Sans" pitchFamily="0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0" charset="0"/>
          <a:ea typeface="等线" pitchFamily="0" charset="0"/>
          <a:cs typeface="Droid Sans" pitchFamily="0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0" charset="0"/>
          <a:ea typeface="等线" pitchFamily="0" charset="0"/>
          <a:cs typeface="Droid Sans" pitchFamily="0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等线" pitchFamily="0" charset="0"/>
          <a:cs typeface="Droid Sans" pitchFamily="0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等线" pitchFamily="0" charset="0"/>
          <a:cs typeface="Droid Sans" pitchFamily="0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等线" pitchFamily="0" charset="0"/>
          <a:cs typeface="Droid Sans" pitchFamily="0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等线" pitchFamily="0" charset="0"/>
          <a:cs typeface="Droid Sans" pitchFamily="0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等线" pitchFamily="0" charset="0"/>
          <a:cs typeface="Droid Sans" pitchFamily="0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等线" pitchFamily="0" charset="0"/>
          <a:cs typeface="Droid Sans" pitchFamily="0" charset="0"/>
        </a:defRPr>
      </a:lvl9pPr>
    </p:body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1.png"/><Relationship Id="rId2" Type="http://schemas.openxmlformats.org/officeDocument/2006/relationships/image" Target="../media/2.png"/><Relationship Id="rId3" Type="http://schemas.openxmlformats.org/officeDocument/2006/relationships/image" Target="../media/3.png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10.png"/><Relationship Id="rId2" Type="http://schemas.openxmlformats.org/officeDocument/2006/relationships/image" Target="../media/11.png"/><Relationship Id="rId3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12.png"/><Relationship Id="rId2" Type="http://schemas.openxmlformats.org/officeDocument/2006/relationships/image" Target="../media/13.png"/><Relationship Id="rId3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2.png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4.png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5.png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6.png"/><Relationship Id="rId2" Type="http://schemas.openxmlformats.org/officeDocument/2006/relationships/image" Target="../media/7.png"/><Relationship Id="rId3" Type="http://schemas.openxmlformats.org/officeDocument/2006/relationships/image" Target="../media/8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9.png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я"/>
          <p:cNvPicPr>
            <a:picLocks noChangeAspect="1"/>
          </p:cNvPicPr>
          <p:nvPr/>
        </p:nvPicPr>
        <p:blipFill>
          <a:blip r:embed="rId1" cstate="print"/>
          <a:srcRect b="15860"/>
          <a:stretch>
            <a:fillRect/>
          </a:stretch>
        </p:blipFill>
        <p:spPr>
          <a:xfrm rot="0">
            <a:off x="0" y="-12246"/>
            <a:ext cx="12226159" cy="6870246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13" name="Прямоугольник с закругленными углами"/>
          <p:cNvSpPr>
            <a:spLocks/>
          </p:cNvSpPr>
          <p:nvPr/>
        </p:nvSpPr>
        <p:spPr>
          <a:xfrm rot="0">
            <a:off x="352719" y="765175"/>
            <a:ext cx="11647193" cy="5364163"/>
          </a:xfrm>
          <a:prstGeom prst="roundRect">
            <a:avLst>
              <a:gd name="adj" fmla="val 6199"/>
            </a:avLst>
          </a:prstGeom>
          <a:solidFill>
            <a:schemeClr val="bg1"/>
          </a:solidFill>
          <a:ln w="19050" cmpd="sng" cap="flat">
            <a:noFill/>
            <a:prstDash val="solid"/>
            <a:round/>
          </a:ln>
          <a:effectLst>
            <a:outerShdw sx="101000" sy="101000" algn="tl" rotWithShape="0" blurRad="444500" dist="38100" dir="2700000">
              <a:srgbClr val="000000">
                <a:alpha val="27450"/>
              </a:srgbClr>
            </a:outerShdw>
          </a:effectLst>
        </p:spPr>
      </p:sp>
      <p:sp>
        <p:nvSpPr>
          <p:cNvPr id="14" name="Прямоугольники"/>
          <p:cNvSpPr>
            <a:spLocks/>
          </p:cNvSpPr>
          <p:nvPr/>
        </p:nvSpPr>
        <p:spPr>
          <a:xfrm rot="0">
            <a:off x="803455" y="2447749"/>
            <a:ext cx="9401243" cy="15392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Практические особенности заключения договоров ПДС</a:t>
            </a:r>
            <a:endParaRPr lang="zh-CN" altLang="en-US" sz="4800" b="0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5" name="Прямоугольники"/>
          <p:cNvSpPr>
            <a:spLocks/>
          </p:cNvSpPr>
          <p:nvPr/>
        </p:nvSpPr>
        <p:spPr>
          <a:xfrm rot="0">
            <a:off x="907702" y="5171570"/>
            <a:ext cx="9192751" cy="45338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1200" cap="none" spc="0" baseline="0">
              <a:solidFill>
                <a:srgbClr val="404040"/>
              </a:soli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6" name="Прямая линия"/>
          <p:cNvSpPr>
            <a:spLocks/>
          </p:cNvSpPr>
          <p:nvPr/>
        </p:nvSpPr>
        <p:spPr>
          <a:xfrm rot="0">
            <a:off x="978988" y="5137132"/>
            <a:ext cx="10394657" cy="0"/>
          </a:xfrm>
          <a:prstGeom prst="line"/>
          <a:noFill/>
          <a:ln w="22225" cmpd="sng" cap="flat">
            <a:gradFill rotWithShape="1">
              <a:gsLst>
                <a:gs pos="0">
                  <a:srgbClr val="F69D7A">
                    <a:alpha val="100000"/>
                  </a:srgbClr>
                </a:gs>
                <a:gs pos="100000">
                  <a:srgbClr val="0202CE">
                    <a:alpha val="100000"/>
                  </a:srgbClr>
                </a:gs>
              </a:gsLst>
              <a:lin ang="9600000" scaled="1"/>
            </a:gradFill>
            <a:prstDash val="solid"/>
            <a:round/>
          </a:ln>
        </p:spPr>
      </p:sp>
      <p:pic>
        <p:nvPicPr>
          <p:cNvPr id="17" name="Изображения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978988" y="1268413"/>
            <a:ext cx="1441394" cy="929932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26" name="Объединение"/>
          <p:cNvGrpSpPr>
            <a:grpSpLocks/>
          </p:cNvGrpSpPr>
          <p:nvPr/>
        </p:nvGrpSpPr>
        <p:grpSpPr>
          <a:xfrm flipV="1">
            <a:off x="334963" y="-366076"/>
            <a:ext cx="2655813" cy="222824"/>
            <a:chOff x="334963" y="-366076"/>
            <a:chExt cx="2655813" cy="222824"/>
          </a:xfrm>
        </p:grpSpPr>
        <p:sp>
          <p:nvSpPr>
            <p:cNvPr id="18" name="Овал"/>
            <p:cNvSpPr>
              <a:spLocks/>
            </p:cNvSpPr>
            <p:nvPr/>
          </p:nvSpPr>
          <p:spPr>
            <a:xfrm rot="0">
              <a:off x="334963" y="-366076"/>
              <a:ext cx="222823" cy="222824"/>
            </a:xfrm>
            <a:prstGeom prst="ellipse"/>
            <a:solidFill>
              <a:srgbClr val="283069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19" name="Овал"/>
            <p:cNvSpPr>
              <a:spLocks/>
            </p:cNvSpPr>
            <p:nvPr/>
          </p:nvSpPr>
          <p:spPr>
            <a:xfrm rot="0">
              <a:off x="682532" y="-366076"/>
              <a:ext cx="222824" cy="222824"/>
            </a:xfrm>
            <a:prstGeom prst="ellipse"/>
            <a:solidFill>
              <a:srgbClr val="0051FF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0" name="Овал"/>
            <p:cNvSpPr>
              <a:spLocks/>
            </p:cNvSpPr>
            <p:nvPr/>
          </p:nvSpPr>
          <p:spPr>
            <a:xfrm rot="0">
              <a:off x="1725242" y="-366076"/>
              <a:ext cx="222824" cy="222824"/>
            </a:xfrm>
            <a:prstGeom prst="ellipse"/>
            <a:solidFill>
              <a:srgbClr val="95A1C8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1" name="Овал"/>
            <p:cNvSpPr>
              <a:spLocks/>
            </p:cNvSpPr>
            <p:nvPr/>
          </p:nvSpPr>
          <p:spPr>
            <a:xfrm rot="0">
              <a:off x="2072812" y="-366076"/>
              <a:ext cx="222824" cy="222824"/>
            </a:xfrm>
            <a:prstGeom prst="ellipse"/>
            <a:solidFill>
              <a:srgbClr val="9B5773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2" name="Овал"/>
            <p:cNvSpPr>
              <a:spLocks/>
            </p:cNvSpPr>
            <p:nvPr/>
          </p:nvSpPr>
          <p:spPr>
            <a:xfrm rot="0">
              <a:off x="1030102" y="-366076"/>
              <a:ext cx="222824" cy="222824"/>
            </a:xfrm>
            <a:prstGeom prst="ellipse"/>
            <a:solidFill>
              <a:srgbClr val="E66B2C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3" name="Овал"/>
            <p:cNvSpPr>
              <a:spLocks/>
            </p:cNvSpPr>
            <p:nvPr/>
          </p:nvSpPr>
          <p:spPr>
            <a:xfrm rot="0">
              <a:off x="2420382" y="-366076"/>
              <a:ext cx="222824" cy="222824"/>
            </a:xfrm>
            <a:prstGeom prst="ellipse"/>
            <a:solidFill>
              <a:srgbClr val="C2C7CD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4" name="Овал"/>
            <p:cNvSpPr>
              <a:spLocks/>
            </p:cNvSpPr>
            <p:nvPr/>
          </p:nvSpPr>
          <p:spPr>
            <a:xfrm rot="0">
              <a:off x="2767952" y="-366076"/>
              <a:ext cx="222824" cy="222824"/>
            </a:xfrm>
            <a:prstGeom prst="ellipse"/>
            <a:solidFill>
              <a:srgbClr val="30B1D7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5" name="Овал"/>
            <p:cNvSpPr>
              <a:spLocks/>
            </p:cNvSpPr>
            <p:nvPr/>
          </p:nvSpPr>
          <p:spPr>
            <a:xfrm rot="0">
              <a:off x="1377672" y="-366076"/>
              <a:ext cx="222824" cy="222824"/>
            </a:xfrm>
            <a:prstGeom prst="ellipse"/>
            <a:solidFill>
              <a:srgbClr val="94E6FF"/>
            </a:solidFill>
            <a:ln w="12700" cmpd="sng" cap="flat">
              <a:noFill/>
              <a:prstDash val="solid"/>
              <a:round/>
            </a:ln>
          </p:spPr>
        </p:sp>
      </p:grpSp>
      <p:pic>
        <p:nvPicPr>
          <p:cNvPr id="27" name="Изображения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8748258" y="1640030"/>
            <a:ext cx="3139125" cy="3139125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93786646"/>
      </p:ext>
    </p:extLst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Объединение"/>
          <p:cNvGrpSpPr>
            <a:grpSpLocks/>
          </p:cNvGrpSpPr>
          <p:nvPr/>
        </p:nvGrpSpPr>
        <p:grpSpPr>
          <a:xfrm rot="1151085">
            <a:off x="4785323" y="2374157"/>
            <a:ext cx="7572856" cy="4214150"/>
            <a:chOff x="4785323" y="2374157"/>
            <a:chExt cx="7572856" cy="4214150"/>
          </a:xfrm>
        </p:grpSpPr>
        <p:pic>
          <p:nvPicPr>
            <p:cNvPr id="110" name="Изображения" descr="Picture background"/>
            <p:cNvPicPr>
              <a:picLocks noChangeAspect="1"/>
            </p:cNvPicPr>
            <p:nvPr/>
          </p:nvPicPr>
          <p:blipFill>
            <a:blip r:embed="rId1" cstate="print">
              <a:duotone>
                <a:srgbClr val="727272"/>
                <a:prstClr val="white"/>
              </a:duotone>
            </a:blip>
            <a:stretch>
              <a:fillRect/>
            </a:stretch>
          </p:blipFill>
          <p:spPr>
            <a:xfrm rot="21024198">
              <a:off x="4785323" y="2374157"/>
              <a:ext cx="7572856" cy="4214150"/>
            </a:xfrm>
            <a:prstGeom prst="rect"/>
            <a:noFill/>
            <a:ln w="12700" cmpd="sng" cap="flat">
              <a:noFill/>
              <a:prstDash val="solid"/>
              <a:round/>
            </a:ln>
          </p:spPr>
        </p:pic>
        <p:grpSp>
          <p:nvGrpSpPr>
            <p:cNvPr id="156" name="Объединение"/>
            <p:cNvGrpSpPr>
              <a:grpSpLocks/>
            </p:cNvGrpSpPr>
            <p:nvPr/>
          </p:nvGrpSpPr>
          <p:grpSpPr>
            <a:xfrm>
              <a:off x="5616845" y="3533895"/>
              <a:ext cx="5615630" cy="2145898"/>
              <a:chOff x="5616845" y="3533895"/>
              <a:chExt cx="5615630" cy="2145898"/>
            </a:xfrm>
          </p:grpSpPr>
          <p:sp>
            <p:nvSpPr>
              <p:cNvPr id="111" name="Овал"/>
              <p:cNvSpPr>
                <a:spLocks/>
              </p:cNvSpPr>
              <p:nvPr/>
            </p:nvSpPr>
            <p:spPr>
              <a:xfrm rot="21024198">
                <a:off x="6225964" y="4501580"/>
                <a:ext cx="98123" cy="97074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12" name="Овал"/>
              <p:cNvSpPr>
                <a:spLocks/>
              </p:cNvSpPr>
              <p:nvPr/>
            </p:nvSpPr>
            <p:spPr>
              <a:xfrm rot="21024198">
                <a:off x="9296052" y="3923032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13" name="Овал"/>
              <p:cNvSpPr>
                <a:spLocks/>
              </p:cNvSpPr>
              <p:nvPr/>
            </p:nvSpPr>
            <p:spPr>
              <a:xfrm rot="21024198">
                <a:off x="5932967" y="4805613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14" name="Овал"/>
              <p:cNvSpPr>
                <a:spLocks/>
              </p:cNvSpPr>
              <p:nvPr/>
            </p:nvSpPr>
            <p:spPr>
              <a:xfrm rot="21024198">
                <a:off x="10505545" y="5221611"/>
                <a:ext cx="62358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15" name="Овал"/>
              <p:cNvSpPr>
                <a:spLocks/>
              </p:cNvSpPr>
              <p:nvPr/>
            </p:nvSpPr>
            <p:spPr>
              <a:xfrm rot="21024198">
                <a:off x="11170118" y="5618103"/>
                <a:ext cx="62358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16" name="Овал"/>
              <p:cNvSpPr>
                <a:spLocks/>
              </p:cNvSpPr>
              <p:nvPr/>
            </p:nvSpPr>
            <p:spPr>
              <a:xfrm rot="21024198">
                <a:off x="6168076" y="5202208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17" name="Овал"/>
              <p:cNvSpPr>
                <a:spLocks/>
              </p:cNvSpPr>
              <p:nvPr/>
            </p:nvSpPr>
            <p:spPr>
              <a:xfrm rot="21024198">
                <a:off x="6038832" y="4935512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18" name="Овал"/>
              <p:cNvSpPr>
                <a:spLocks/>
              </p:cNvSpPr>
              <p:nvPr/>
            </p:nvSpPr>
            <p:spPr>
              <a:xfrm rot="21024198">
                <a:off x="7267748" y="5064722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19" name="Овал"/>
              <p:cNvSpPr>
                <a:spLocks/>
              </p:cNvSpPr>
              <p:nvPr/>
            </p:nvSpPr>
            <p:spPr>
              <a:xfrm rot="21024198">
                <a:off x="6870196" y="3533895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0" name="Овал"/>
              <p:cNvSpPr>
                <a:spLocks/>
              </p:cNvSpPr>
              <p:nvPr/>
            </p:nvSpPr>
            <p:spPr>
              <a:xfrm rot="21024198">
                <a:off x="6899457" y="4854123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1" name="Овал"/>
              <p:cNvSpPr>
                <a:spLocks/>
              </p:cNvSpPr>
              <p:nvPr/>
            </p:nvSpPr>
            <p:spPr>
              <a:xfrm rot="21024198">
                <a:off x="9327499" y="5588935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2" name="Овал"/>
              <p:cNvSpPr>
                <a:spLocks/>
              </p:cNvSpPr>
              <p:nvPr/>
            </p:nvSpPr>
            <p:spPr>
              <a:xfrm rot="21024198">
                <a:off x="6703125" y="4880396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3" name="Овал"/>
              <p:cNvSpPr>
                <a:spLocks/>
              </p:cNvSpPr>
              <p:nvPr/>
            </p:nvSpPr>
            <p:spPr>
              <a:xfrm rot="21024198">
                <a:off x="8368455" y="5472264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4" name="Овал"/>
              <p:cNvSpPr>
                <a:spLocks/>
              </p:cNvSpPr>
              <p:nvPr/>
            </p:nvSpPr>
            <p:spPr>
              <a:xfrm rot="21024198">
                <a:off x="6811276" y="4708203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5" name="Овал"/>
              <p:cNvSpPr>
                <a:spLocks/>
              </p:cNvSpPr>
              <p:nvPr/>
            </p:nvSpPr>
            <p:spPr>
              <a:xfrm rot="21024198">
                <a:off x="5715299" y="5309227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6" name="Овал"/>
              <p:cNvSpPr>
                <a:spLocks/>
              </p:cNvSpPr>
              <p:nvPr/>
            </p:nvSpPr>
            <p:spPr>
              <a:xfrm rot="21024198">
                <a:off x="8759271" y="5544992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7" name="Овал"/>
              <p:cNvSpPr>
                <a:spLocks/>
              </p:cNvSpPr>
              <p:nvPr/>
            </p:nvSpPr>
            <p:spPr>
              <a:xfrm rot="21024198">
                <a:off x="5934364" y="4694296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8" name="Овал"/>
              <p:cNvSpPr>
                <a:spLocks/>
              </p:cNvSpPr>
              <p:nvPr/>
            </p:nvSpPr>
            <p:spPr>
              <a:xfrm rot="21024198">
                <a:off x="7041622" y="5315909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29" name="Овал"/>
              <p:cNvSpPr>
                <a:spLocks/>
              </p:cNvSpPr>
              <p:nvPr/>
            </p:nvSpPr>
            <p:spPr>
              <a:xfrm rot="21024198">
                <a:off x="9447207" y="4622430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0" name="Овал"/>
              <p:cNvSpPr>
                <a:spLocks/>
              </p:cNvSpPr>
              <p:nvPr/>
            </p:nvSpPr>
            <p:spPr>
              <a:xfrm rot="21024198">
                <a:off x="6861130" y="3665872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1" name="Овал"/>
              <p:cNvSpPr>
                <a:spLocks/>
              </p:cNvSpPr>
              <p:nvPr/>
            </p:nvSpPr>
            <p:spPr>
              <a:xfrm rot="21024198">
                <a:off x="6927246" y="3602886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2" name="Овал"/>
              <p:cNvSpPr>
                <a:spLocks/>
              </p:cNvSpPr>
              <p:nvPr/>
            </p:nvSpPr>
            <p:spPr>
              <a:xfrm rot="21024198">
                <a:off x="6537219" y="4683583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3" name="Овал"/>
              <p:cNvSpPr>
                <a:spLocks/>
              </p:cNvSpPr>
              <p:nvPr/>
            </p:nvSpPr>
            <p:spPr>
              <a:xfrm rot="21024198">
                <a:off x="5616845" y="5239004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4" name="Овал"/>
              <p:cNvSpPr>
                <a:spLocks/>
              </p:cNvSpPr>
              <p:nvPr/>
            </p:nvSpPr>
            <p:spPr>
              <a:xfrm rot="21024198">
                <a:off x="8212063" y="5472082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5" name="Овал"/>
              <p:cNvSpPr>
                <a:spLocks/>
              </p:cNvSpPr>
              <p:nvPr/>
            </p:nvSpPr>
            <p:spPr>
              <a:xfrm rot="21024198">
                <a:off x="7776476" y="5357501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6" name="Овал"/>
              <p:cNvSpPr>
                <a:spLocks/>
              </p:cNvSpPr>
              <p:nvPr/>
            </p:nvSpPr>
            <p:spPr>
              <a:xfrm rot="21024198">
                <a:off x="6037617" y="4685619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7" name="Овал"/>
              <p:cNvSpPr>
                <a:spLocks/>
              </p:cNvSpPr>
              <p:nvPr/>
            </p:nvSpPr>
            <p:spPr>
              <a:xfrm rot="21024198">
                <a:off x="6760079" y="5331720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8" name="Овал"/>
              <p:cNvSpPr>
                <a:spLocks/>
              </p:cNvSpPr>
              <p:nvPr/>
            </p:nvSpPr>
            <p:spPr>
              <a:xfrm rot="21024198">
                <a:off x="6406679" y="4948146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39" name="Овал"/>
              <p:cNvSpPr>
                <a:spLocks/>
              </p:cNvSpPr>
              <p:nvPr/>
            </p:nvSpPr>
            <p:spPr>
              <a:xfrm rot="21024198">
                <a:off x="7055974" y="4883416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0" name="Овал"/>
              <p:cNvSpPr>
                <a:spLocks/>
              </p:cNvSpPr>
              <p:nvPr/>
            </p:nvSpPr>
            <p:spPr>
              <a:xfrm rot="21024198">
                <a:off x="5838071" y="5131522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1" name="Овал"/>
              <p:cNvSpPr>
                <a:spLocks/>
              </p:cNvSpPr>
              <p:nvPr/>
            </p:nvSpPr>
            <p:spPr>
              <a:xfrm rot="21024198">
                <a:off x="6596499" y="5137705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2" name="Овал"/>
              <p:cNvSpPr>
                <a:spLocks/>
              </p:cNvSpPr>
              <p:nvPr/>
            </p:nvSpPr>
            <p:spPr>
              <a:xfrm rot="21024198">
                <a:off x="6292255" y="4043869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3" name="Овал"/>
              <p:cNvSpPr>
                <a:spLocks/>
              </p:cNvSpPr>
              <p:nvPr/>
            </p:nvSpPr>
            <p:spPr>
              <a:xfrm rot="21024198">
                <a:off x="6419296" y="5157252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4" name="Овал"/>
              <p:cNvSpPr>
                <a:spLocks/>
              </p:cNvSpPr>
              <p:nvPr/>
            </p:nvSpPr>
            <p:spPr>
              <a:xfrm rot="21024198">
                <a:off x="5861019" y="5450821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5" name="Овал"/>
              <p:cNvSpPr>
                <a:spLocks/>
              </p:cNvSpPr>
              <p:nvPr/>
            </p:nvSpPr>
            <p:spPr>
              <a:xfrm rot="21024198">
                <a:off x="7870543" y="4914504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6" name="Овал"/>
              <p:cNvSpPr>
                <a:spLocks/>
              </p:cNvSpPr>
              <p:nvPr/>
            </p:nvSpPr>
            <p:spPr>
              <a:xfrm rot="21024198">
                <a:off x="7075912" y="4472752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7" name="Овал"/>
              <p:cNvSpPr>
                <a:spLocks/>
              </p:cNvSpPr>
              <p:nvPr/>
            </p:nvSpPr>
            <p:spPr>
              <a:xfrm rot="21024198">
                <a:off x="6133014" y="4631808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8" name="Овал"/>
              <p:cNvSpPr>
                <a:spLocks/>
              </p:cNvSpPr>
              <p:nvPr/>
            </p:nvSpPr>
            <p:spPr>
              <a:xfrm rot="21024198">
                <a:off x="7489413" y="5115877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49" name="Овал"/>
              <p:cNvSpPr>
                <a:spLocks/>
              </p:cNvSpPr>
              <p:nvPr/>
            </p:nvSpPr>
            <p:spPr>
              <a:xfrm rot="21024198">
                <a:off x="6930668" y="5103570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  <p:txBody>
              <a:bodyPr vert="horz" wrap="square" lIns="91440" tIns="45720" rIns="91440" bIns="45720" anchor="ctr" anchorCtr="0">
                <a:prstTxWarp prst="textNoShape"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 b="0" i="0" u="none" strike="noStrike" kern="1200" cap="none" spc="0" baseline="0">
                    <a:solidFill>
                      <a:srgbClr val="FFFFFF"/>
                    </a:solidFill>
                    <a:latin typeface="Calibri" pitchFamily="0" charset="0"/>
                    <a:ea typeface="等线" pitchFamily="0" charset="0"/>
                    <a:cs typeface="Droid Sans" pitchFamily="0" charset="0"/>
                  </a:rPr>
                  <a:t> </a:t>
                </a:r>
                <a:endParaRPr lang="zh-CN" altLang="en-US" sz="18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等线" pitchFamily="0" charset="0"/>
                  <a:cs typeface="Droid Sans" pitchFamily="0" charset="0"/>
                </a:endParaRPr>
              </a:p>
            </p:txBody>
          </p:sp>
          <p:sp>
            <p:nvSpPr>
              <p:cNvPr id="150" name="Овал"/>
              <p:cNvSpPr>
                <a:spLocks/>
              </p:cNvSpPr>
              <p:nvPr/>
            </p:nvSpPr>
            <p:spPr>
              <a:xfrm rot="21024198">
                <a:off x="11023113" y="5133426"/>
                <a:ext cx="62358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51" name="Овал"/>
              <p:cNvSpPr>
                <a:spLocks/>
              </p:cNvSpPr>
              <p:nvPr/>
            </p:nvSpPr>
            <p:spPr>
              <a:xfrm rot="21024198">
                <a:off x="6610743" y="4811650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52" name="Овал"/>
              <p:cNvSpPr>
                <a:spLocks/>
              </p:cNvSpPr>
              <p:nvPr/>
            </p:nvSpPr>
            <p:spPr>
              <a:xfrm rot="21024198">
                <a:off x="7182724" y="5221179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53" name="Овал"/>
              <p:cNvSpPr>
                <a:spLocks/>
              </p:cNvSpPr>
              <p:nvPr/>
            </p:nvSpPr>
            <p:spPr>
              <a:xfrm rot="21024198">
                <a:off x="10189936" y="4272444"/>
                <a:ext cx="62358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54" name="Овал"/>
              <p:cNvSpPr>
                <a:spLocks/>
              </p:cNvSpPr>
              <p:nvPr/>
            </p:nvSpPr>
            <p:spPr>
              <a:xfrm rot="21024198">
                <a:off x="6407248" y="4458680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  <p:sp>
            <p:nvSpPr>
              <p:cNvPr id="155" name="Овал"/>
              <p:cNvSpPr>
                <a:spLocks/>
              </p:cNvSpPr>
              <p:nvPr/>
            </p:nvSpPr>
            <p:spPr>
              <a:xfrm rot="21024198">
                <a:off x="9262621" y="4368061"/>
                <a:ext cx="62357" cy="61690"/>
              </a:xfrm>
              <a:prstGeom prst="ellipse"/>
              <a:solidFill>
                <a:srgbClr val="1C3772"/>
              </a:solidFill>
              <a:ln w="12700" cmpd="sng" cap="flat">
                <a:noFill/>
                <a:prstDash val="solid"/>
                <a:round/>
              </a:ln>
              <a:effectLst>
                <a:outerShdw sx="102000" sy="102000" algn="ctr" rotWithShape="0" blurRad="127000" dist="0" dir="0">
                  <a:srgbClr val="000000">
                    <a:alpha val="39607"/>
                  </a:srgbClr>
                </a:outerShdw>
              </a:effectLst>
            </p:spPr>
          </p:sp>
        </p:grpSp>
      </p:grpSp>
      <p:sp>
        <p:nvSpPr>
          <p:cNvPr id="158" name="Прямоугольники"/>
          <p:cNvSpPr>
            <a:spLocks/>
          </p:cNvSpPr>
          <p:nvPr/>
        </p:nvSpPr>
        <p:spPr>
          <a:xfrm rot="0">
            <a:off x="230767" y="1356142"/>
            <a:ext cx="10756669" cy="167068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НПФ ГАЗФОНД ПН запускает масштабные коммуникационные и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медиакомпании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Фонд провел акцию с уникальным призом — пожизненной пенсией — и уже объявил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победителя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Сотрудники фонда традиционно выступают экспертами и входят в состав жюри Всероссийского семейного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59" name="Прямоугольники"/>
          <p:cNvSpPr>
            <a:spLocks/>
          </p:cNvSpPr>
          <p:nvPr/>
        </p:nvSpPr>
        <p:spPr>
          <a:xfrm rot="0">
            <a:off x="230768" y="253096"/>
            <a:ext cx="11148431" cy="8153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КОММУНИКАЦИОННЫЕ ПРОЕКТЫ ФОНДА</a:t>
            </a:r>
            <a:br>
              <a:rPr lang="zh-CN" altLang="en-US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Arial" pitchFamily="34" charset="0"/>
                <a:ea typeface="等线" pitchFamily="0" charset="0"/>
                <a:cs typeface="Arial" pitchFamily="34" charset="0"/>
              </a:rPr>
            </a:b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60" name="Прямоугольники"/>
          <p:cNvSpPr>
            <a:spLocks/>
          </p:cNvSpPr>
          <p:nvPr/>
        </p:nvSpPr>
        <p:spPr>
          <a:xfrm rot="0">
            <a:off x="230767" y="602313"/>
            <a:ext cx="10222743" cy="6248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Масштабные </a:t>
            </a: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медиакомпании</a:t>
            </a: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 и широкое региональное присутствие</a:t>
            </a:r>
            <a:b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Droid Sans" pitchFamily="0" charset="0"/>
              </a:rPr>
            </a:b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61" name="Прямоугольники"/>
          <p:cNvSpPr>
            <a:spLocks/>
          </p:cNvSpPr>
          <p:nvPr/>
        </p:nvSpPr>
        <p:spPr>
          <a:xfrm rot="0">
            <a:off x="846113" y="3854250"/>
            <a:ext cx="1564165" cy="13582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Calibri" pitchFamily="0" charset="0"/>
              </a:rPr>
              <a:t>49</a:t>
            </a:r>
            <a:endParaRPr lang="en-US" altLang="zh-CN" sz="6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офисов</a:t>
            </a:r>
            <a:endParaRPr lang="zh-CN" altLang="en-US" sz="24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62" name="Прямоугольники"/>
          <p:cNvSpPr>
            <a:spLocks/>
          </p:cNvSpPr>
          <p:nvPr/>
        </p:nvSpPr>
        <p:spPr>
          <a:xfrm rot="0">
            <a:off x="2992687" y="3854250"/>
            <a:ext cx="3491796" cy="17202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Calibri" pitchFamily="0" charset="0"/>
              </a:rPr>
              <a:t>4</a:t>
            </a:r>
            <a:r>
              <a:rPr lang="en-US" altLang="zh-CN" sz="6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0</a:t>
            </a:r>
            <a:endParaRPr lang="en-US" altLang="zh-CN" sz="6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регионов присутствия по России</a:t>
            </a:r>
            <a:endParaRPr lang="zh-CN" altLang="en-US" sz="24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pic>
        <p:nvPicPr>
          <p:cNvPr id="163" name="Изображения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9999513" y="1561589"/>
            <a:ext cx="1802956" cy="1802956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164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10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243"/>
      </p:ext>
    </p:extLst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и"/>
          <p:cNvSpPr>
            <a:spLocks/>
          </p:cNvSpPr>
          <p:nvPr/>
        </p:nvSpPr>
        <p:spPr>
          <a:xfrm rot="0">
            <a:off x="230768" y="253096"/>
            <a:ext cx="11148431" cy="8153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КОММУНИКАЦИИ И МЕДИЙНОЕ ПРИСУТСТВИЕ</a:t>
            </a:r>
            <a:br>
              <a:rPr lang="zh-CN" altLang="en-US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Arial" pitchFamily="34" charset="0"/>
                <a:ea typeface="等线" pitchFamily="0" charset="0"/>
                <a:cs typeface="Arial" pitchFamily="34" charset="0"/>
              </a:rPr>
            </a:b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66" name="Прямоугольники"/>
          <p:cNvSpPr>
            <a:spLocks/>
          </p:cNvSpPr>
          <p:nvPr/>
        </p:nvSpPr>
        <p:spPr>
          <a:xfrm rot="0">
            <a:off x="230767" y="602313"/>
            <a:ext cx="10222743" cy="6248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Экспертная поддержка клиентов и заметное присутствие в информационном поле</a:t>
            </a:r>
            <a:br>
              <a:rPr lang="zh-CN" altLang="en-US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</a:b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67" name="Прямоугольники"/>
          <p:cNvSpPr>
            <a:spLocks/>
          </p:cNvSpPr>
          <p:nvPr/>
        </p:nvSpPr>
        <p:spPr>
          <a:xfrm rot="0">
            <a:off x="230768" y="4614821"/>
            <a:ext cx="7987544" cy="130911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Эксперты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фонда в режиме реального времени помогают разбираться в вопросах пенсионной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грамотности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Федеральные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СМИ регулярно привлекают фонд как ведущих экспертов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отрасли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68" name="Прямоугольники"/>
          <p:cNvSpPr>
            <a:spLocks/>
          </p:cNvSpPr>
          <p:nvPr/>
        </p:nvSpPr>
        <p:spPr>
          <a:xfrm rot="0">
            <a:off x="230767" y="1787628"/>
            <a:ext cx="3000095" cy="17202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11+</a:t>
            </a:r>
            <a:endParaRPr lang="en-US" altLang="zh-CN" sz="6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тыс. подписчиков</a:t>
            </a:r>
            <a:endParaRPr lang="en-US" altLang="zh-CN" sz="24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к</a:t>
            </a: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анал </a:t>
            </a: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MAX</a:t>
            </a:r>
            <a:endParaRPr lang="zh-CN" altLang="en-US" sz="24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69" name="Прямоугольники"/>
          <p:cNvSpPr>
            <a:spLocks/>
          </p:cNvSpPr>
          <p:nvPr/>
        </p:nvSpPr>
        <p:spPr>
          <a:xfrm rot="0">
            <a:off x="4194976" y="1787628"/>
            <a:ext cx="4985662" cy="20821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120+</a:t>
            </a:r>
            <a:endParaRPr lang="en-US" altLang="zh-CN" sz="6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тыс. подписчиков</a:t>
            </a:r>
            <a:endParaRPr lang="en-US" altLang="zh-CN" sz="24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совокупная аудитория социальных сетей </a:t>
            </a: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Фонда</a:t>
            </a:r>
            <a:endParaRPr lang="zh-CN" altLang="en-US" sz="24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grpSp>
        <p:nvGrpSpPr>
          <p:cNvPr id="172" name="Объединение"/>
          <p:cNvGrpSpPr>
            <a:grpSpLocks/>
          </p:cNvGrpSpPr>
          <p:nvPr/>
        </p:nvGrpSpPr>
        <p:grpSpPr>
          <a:xfrm>
            <a:off x="8890000" y="1006053"/>
            <a:ext cx="2815326" cy="5454473"/>
            <a:chOff x="8890000" y="1006053"/>
            <a:chExt cx="2815326" cy="5454473"/>
          </a:xfrm>
        </p:grpSpPr>
        <p:pic>
          <p:nvPicPr>
            <p:cNvPr id="170" name="Изображения"/>
            <p:cNvPicPr>
              <a:picLocks noChangeAspect="1"/>
            </p:cNvPicPr>
            <p:nvPr/>
          </p:nvPicPr>
          <p:blipFill>
            <a:blip r:embed="rId1" cstate="print"/>
            <a:srcRect t="5973"/>
            <a:stretch>
              <a:fillRect/>
            </a:stretch>
          </p:blipFill>
          <p:spPr>
            <a:xfrm rot="0">
              <a:off x="9071645" y="1392632"/>
              <a:ext cx="2455575" cy="492060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171" name="Изображения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8890000" y="1006053"/>
              <a:ext cx="2815326" cy="5454473"/>
            </a:xfrm>
            <a:prstGeom prst="rect"/>
            <a:noFill/>
            <a:ln w="12700" cmpd="sng" cap="flat">
              <a:noFill/>
              <a:prstDash val="solid"/>
              <a:round/>
            </a:ln>
          </p:spPr>
        </p:pic>
      </p:grpSp>
      <p:sp>
        <p:nvSpPr>
          <p:cNvPr id="173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11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33150"/>
      </p:ext>
    </p:extLst>
  </p:cSld>
  <p:clrMapOvr>
    <a:masterClrMapping/>
  </p:clrMapOvr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и"/>
          <p:cNvSpPr>
            <a:spLocks/>
          </p:cNvSpPr>
          <p:nvPr/>
        </p:nvSpPr>
        <p:spPr>
          <a:xfrm rot="0">
            <a:off x="230767" y="2288144"/>
            <a:ext cx="10623666" cy="231762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Участвовать в программе можно как за счет собственных средств, так и через перевод уже имеющихся пенсионных накоплений по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ОПС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Интерес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населения к программе продолжает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усиливаться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Дополнительным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стимулом становится практический пример окружающих, когда участник программы уже получил на свой счет дополнительные 36 000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рублей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Задача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на следующие периоды — не сбавлять темп, усиливать коммуникацию и делать пенсионную систему более современной, ответственной и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доступной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75" name="Прямоугольники"/>
          <p:cNvSpPr>
            <a:spLocks/>
          </p:cNvSpPr>
          <p:nvPr/>
        </p:nvSpPr>
        <p:spPr>
          <a:xfrm rot="0">
            <a:off x="230768" y="253096"/>
            <a:ext cx="11148431" cy="4533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ПДС КАК ИНСТРУМЕНТ БУДУЩЕГО</a:t>
            </a: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76" name="Прямоугольники"/>
          <p:cNvSpPr>
            <a:spLocks/>
          </p:cNvSpPr>
          <p:nvPr/>
        </p:nvSpPr>
        <p:spPr>
          <a:xfrm rot="0">
            <a:off x="230767" y="602313"/>
            <a:ext cx="10222743" cy="6248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Государственная поддержка, налоговые стимулы и растущий интерес граждан</a:t>
            </a:r>
            <a:br>
              <a:rPr lang="zh-CN" altLang="en-US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</a:b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77" name="Прямоугольники"/>
          <p:cNvSpPr>
            <a:spLocks/>
          </p:cNvSpPr>
          <p:nvPr/>
        </p:nvSpPr>
        <p:spPr>
          <a:xfrm rot="0">
            <a:off x="643551" y="4752362"/>
            <a:ext cx="4563287" cy="17202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36 000 ₽</a:t>
            </a:r>
            <a:endParaRPr lang="en-US" altLang="zh-CN" sz="6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дополнительная сумма на счете участника программы</a:t>
            </a:r>
            <a:endParaRPr lang="zh-CN" altLang="en-US" sz="24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78" name="Прямоугольник с закругленными углами"/>
          <p:cNvSpPr>
            <a:spLocks/>
          </p:cNvSpPr>
          <p:nvPr/>
        </p:nvSpPr>
        <p:spPr>
          <a:xfrm rot="0">
            <a:off x="334963" y="1054003"/>
            <a:ext cx="11243764" cy="967200"/>
          </a:xfrm>
          <a:prstGeom prst="roundRect">
            <a:avLst>
              <a:gd name="adj" fmla="val 15666"/>
            </a:avLst>
          </a:prstGeom>
          <a:gradFill rotWithShape="1">
            <a:gsLst>
              <a:gs pos="0">
                <a:srgbClr val="283069">
                  <a:alpha val="100000"/>
                </a:srgbClr>
              </a:gs>
              <a:gs pos="100000">
                <a:srgbClr val="0051FF">
                  <a:alpha val="100000"/>
                </a:srgbClr>
              </a:gs>
            </a:gsLst>
            <a:lin ang="5400000" scaled="1"/>
          </a:gradFill>
          <a:ln w="12700" cmpd="sng" cap="flat">
            <a:noFill/>
            <a:prstDash val="solid"/>
            <a:round/>
          </a:ln>
        </p:spPr>
        <p:txBody>
          <a:bodyPr vert="horz" wrap="square" lIns="576000" tIns="0" rIns="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0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ПДС — это не просто накопительный </a:t>
            </a:r>
            <a:r>
              <a:rPr lang="en-US" altLang="zh-CN" sz="2000" b="0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продукт, а </a:t>
            </a:r>
            <a:r>
              <a:rPr lang="en-US" altLang="zh-CN" sz="2000" b="0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программа с государственной </a:t>
            </a:r>
            <a:r>
              <a:rPr lang="en-US" altLang="zh-CN" sz="2000" b="0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поддержкойи</a:t>
            </a:r>
            <a:r>
              <a:rPr lang="en-US" altLang="zh-CN" sz="2000" b="0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 </a:t>
            </a:r>
            <a:r>
              <a:rPr lang="en-US" altLang="zh-CN" sz="2000" b="0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налоговыми стимулами </a:t>
            </a:r>
            <a:endParaRPr lang="zh-CN" altLang="en-US" sz="2000" b="0" i="0" u="none" strike="noStrike" kern="1200" cap="none" spc="0" baseline="0">
              <a:solidFill>
                <a:srgbClr val="FFFF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79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12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07130"/>
      </p:ext>
    </p:extLst>
  </p:cSld>
  <p:clrMapOvr>
    <a:masterClrMapping/>
  </p:clrMapOvr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ямоугольники"/>
          <p:cNvSpPr>
            <a:spLocks/>
          </p:cNvSpPr>
          <p:nvPr/>
        </p:nvSpPr>
        <p:spPr>
          <a:xfrm rot="0">
            <a:off x="949734" y="2900202"/>
            <a:ext cx="10099965" cy="17212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17018" indent="0"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altLang="zh-CN" sz="24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Представитель НПФ ГАЗФОНД ПН с удовольствием приедет именно в вашу организацию и расскажет о всех преимуществах и возможностях </a:t>
            </a:r>
            <a:r>
              <a:rPr lang="en-US" altLang="zh-CN" sz="24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программы.</a:t>
            </a:r>
            <a:endParaRPr lang="en-US" altLang="zh-CN" sz="24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17018" indent="0"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altLang="zh-CN" sz="24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Приглашайте нас, мы с радостью </a:t>
            </a:r>
            <a:r>
              <a:rPr lang="en-US" altLang="zh-CN" sz="24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приедем.</a:t>
            </a:r>
            <a:endParaRPr lang="zh-CN" altLang="en-US" sz="24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81" name="Прямоугольники"/>
          <p:cNvSpPr>
            <a:spLocks/>
          </p:cNvSpPr>
          <p:nvPr/>
        </p:nvSpPr>
        <p:spPr>
          <a:xfrm rot="0">
            <a:off x="1354012" y="1562712"/>
            <a:ext cx="9291409" cy="15392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ГОТОВЫ РАССКАЗАТЬ О ПРЕИМУЩЕСТВАХ ПРОГРАММЫ В ВАШЕЙ ОРГАНИЗАЦИИ</a:t>
            </a:r>
            <a:br>
              <a:rPr lang="zh-CN" altLang="en-US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</a:br>
            <a:br>
              <a:rPr lang="zh-CN" altLang="en-US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</a:b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82" name="Прямоугольники"/>
          <p:cNvSpPr>
            <a:spLocks/>
          </p:cNvSpPr>
          <p:nvPr/>
        </p:nvSpPr>
        <p:spPr>
          <a:xfrm rot="0">
            <a:off x="1354011" y="5189491"/>
            <a:ext cx="9291409" cy="75818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БЛАГОДАРЮ ЗА ВНИМАНИЕ!</a:t>
            </a:r>
            <a:endParaRPr lang="zh-CN" altLang="en-US" sz="4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pic>
        <p:nvPicPr>
          <p:cNvPr id="183" name="Изображения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5150232" y="368300"/>
            <a:ext cx="1441394" cy="929932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043426028"/>
      </p:ext>
    </p:extLst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и"/>
          <p:cNvSpPr>
            <a:spLocks/>
          </p:cNvSpPr>
          <p:nvPr/>
        </p:nvSpPr>
        <p:spPr>
          <a:xfrm rot="0">
            <a:off x="230768" y="253096"/>
            <a:ext cx="11148431" cy="4533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ПРАКТИЧЕСКИЕ ОСОБЕННОСТИ ЗАКЛЮЧЕНИЯ ДОГОВОРОВ ПДС</a:t>
            </a: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grpSp>
        <p:nvGrpSpPr>
          <p:cNvPr id="40" name="Объединение"/>
          <p:cNvGrpSpPr>
            <a:grpSpLocks/>
          </p:cNvGrpSpPr>
          <p:nvPr/>
        </p:nvGrpSpPr>
        <p:grpSpPr>
          <a:xfrm flipV="1">
            <a:off x="334963" y="-366076"/>
            <a:ext cx="2655813" cy="222824"/>
            <a:chOff x="334963" y="-366076"/>
            <a:chExt cx="2655813" cy="222824"/>
          </a:xfrm>
        </p:grpSpPr>
        <p:sp>
          <p:nvSpPr>
            <p:cNvPr id="32" name="Овал"/>
            <p:cNvSpPr>
              <a:spLocks/>
            </p:cNvSpPr>
            <p:nvPr/>
          </p:nvSpPr>
          <p:spPr>
            <a:xfrm rot="0">
              <a:off x="334963" y="-366076"/>
              <a:ext cx="222823" cy="222824"/>
            </a:xfrm>
            <a:prstGeom prst="ellipse"/>
            <a:solidFill>
              <a:srgbClr val="283069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33" name="Овал"/>
            <p:cNvSpPr>
              <a:spLocks/>
            </p:cNvSpPr>
            <p:nvPr/>
          </p:nvSpPr>
          <p:spPr>
            <a:xfrm rot="0">
              <a:off x="682532" y="-366076"/>
              <a:ext cx="222824" cy="222824"/>
            </a:xfrm>
            <a:prstGeom prst="ellipse"/>
            <a:solidFill>
              <a:srgbClr val="0051FF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34" name="Овал"/>
            <p:cNvSpPr>
              <a:spLocks/>
            </p:cNvSpPr>
            <p:nvPr/>
          </p:nvSpPr>
          <p:spPr>
            <a:xfrm rot="0">
              <a:off x="1725242" y="-366076"/>
              <a:ext cx="222824" cy="222824"/>
            </a:xfrm>
            <a:prstGeom prst="ellipse"/>
            <a:solidFill>
              <a:srgbClr val="95A1C8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35" name="Овал"/>
            <p:cNvSpPr>
              <a:spLocks/>
            </p:cNvSpPr>
            <p:nvPr/>
          </p:nvSpPr>
          <p:spPr>
            <a:xfrm rot="0">
              <a:off x="2072812" y="-366076"/>
              <a:ext cx="222824" cy="222824"/>
            </a:xfrm>
            <a:prstGeom prst="ellipse"/>
            <a:solidFill>
              <a:srgbClr val="9B5773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36" name="Овал"/>
            <p:cNvSpPr>
              <a:spLocks/>
            </p:cNvSpPr>
            <p:nvPr/>
          </p:nvSpPr>
          <p:spPr>
            <a:xfrm rot="0">
              <a:off x="1030102" y="-366076"/>
              <a:ext cx="222824" cy="222824"/>
            </a:xfrm>
            <a:prstGeom prst="ellipse"/>
            <a:solidFill>
              <a:srgbClr val="E66B2C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37" name="Овал"/>
            <p:cNvSpPr>
              <a:spLocks/>
            </p:cNvSpPr>
            <p:nvPr/>
          </p:nvSpPr>
          <p:spPr>
            <a:xfrm rot="0">
              <a:off x="2420382" y="-366076"/>
              <a:ext cx="222824" cy="222824"/>
            </a:xfrm>
            <a:prstGeom prst="ellipse"/>
            <a:solidFill>
              <a:srgbClr val="C2C7CD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38" name="Овал"/>
            <p:cNvSpPr>
              <a:spLocks/>
            </p:cNvSpPr>
            <p:nvPr/>
          </p:nvSpPr>
          <p:spPr>
            <a:xfrm rot="0">
              <a:off x="2767952" y="-366076"/>
              <a:ext cx="222824" cy="222824"/>
            </a:xfrm>
            <a:prstGeom prst="ellipse"/>
            <a:solidFill>
              <a:srgbClr val="30B1D7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39" name="Овал"/>
            <p:cNvSpPr>
              <a:spLocks/>
            </p:cNvSpPr>
            <p:nvPr/>
          </p:nvSpPr>
          <p:spPr>
            <a:xfrm rot="0">
              <a:off x="1377672" y="-366076"/>
              <a:ext cx="222824" cy="222824"/>
            </a:xfrm>
            <a:prstGeom prst="ellipse"/>
            <a:solidFill>
              <a:srgbClr val="94E6FF"/>
            </a:solidFill>
            <a:ln w="12700" cmpd="sng" cap="flat">
              <a:noFill/>
              <a:prstDash val="solid"/>
              <a:round/>
            </a:ln>
          </p:spPr>
        </p:sp>
      </p:grpSp>
      <p:sp>
        <p:nvSpPr>
          <p:cNvPr id="41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2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  <p:sp>
        <p:nvSpPr>
          <p:cNvPr id="42" name="Прямоугольники"/>
          <p:cNvSpPr>
            <a:spLocks/>
          </p:cNvSpPr>
          <p:nvPr/>
        </p:nvSpPr>
        <p:spPr>
          <a:xfrm rot="0">
            <a:off x="230767" y="602313"/>
            <a:ext cx="10222743" cy="6248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Рост интереса к программе долгосрочных сбережений и роль государства в ее </a:t>
            </a: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продвижении</a:t>
            </a: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Calibri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43" name="Прямоугольники"/>
          <p:cNvSpPr>
            <a:spLocks/>
          </p:cNvSpPr>
          <p:nvPr/>
        </p:nvSpPr>
        <p:spPr>
          <a:xfrm rot="0">
            <a:off x="230767" y="2020299"/>
            <a:ext cx="11044236" cy="3269361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Интерес граждан к программе долгосрочных сбережений из года в год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растет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Если в момент запуска программы люди не понимали, что это такое, то сейчас многие уже слышали о ПДС и активно заключают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договоры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Государство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проводит большую работу по информированию населения о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ПДС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НПФ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ГАЗФОНД пенсионные накопления также проводит информационно-разъяснительную работу по поручению Министерства финансов Российской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Федерации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Программа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ПДС разработана Банком России и Минфином по поручению Президента Российской Федерации и направлена на формирование дополнительного капитала граждан при значимой поддержке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государства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8236"/>
      </p:ext>
    </p:extLst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и"/>
          <p:cNvSpPr>
            <a:spLocks/>
          </p:cNvSpPr>
          <p:nvPr/>
        </p:nvSpPr>
        <p:spPr>
          <a:xfrm rot="0">
            <a:off x="230768" y="253096"/>
            <a:ext cx="11148431" cy="4533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О ЧЕМ ГОВОРЯТ ЦИФРЫ</a:t>
            </a: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45" name="Прямоугольники"/>
          <p:cNvSpPr>
            <a:spLocks/>
          </p:cNvSpPr>
          <p:nvPr/>
        </p:nvSpPr>
        <p:spPr>
          <a:xfrm rot="0">
            <a:off x="230767" y="602313"/>
            <a:ext cx="10222743" cy="3581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Результаты Программы долгосрочных сбережений</a:t>
            </a: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46" name="Прямоугольники"/>
          <p:cNvSpPr>
            <a:spLocks/>
          </p:cNvSpPr>
          <p:nvPr/>
        </p:nvSpPr>
        <p:spPr>
          <a:xfrm rot="0">
            <a:off x="230767" y="5704412"/>
            <a:ext cx="11205557" cy="73837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Операторами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программы являются только негосударственные пенсионные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фонды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Где бы ни был заключен ПДС, клиент всегда становится клиентом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НПФ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47" name="Прямоугольники"/>
          <p:cNvSpPr>
            <a:spLocks/>
          </p:cNvSpPr>
          <p:nvPr/>
        </p:nvSpPr>
        <p:spPr>
          <a:xfrm rot="0">
            <a:off x="230767" y="1184281"/>
            <a:ext cx="3401074" cy="90106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ЯНВАРЬ 2024</a:t>
            </a:r>
            <a:endParaRPr lang="en-US" altLang="zh-CN" sz="36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старт программы ПДС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48" name="Прямоугольники"/>
          <p:cNvSpPr>
            <a:spLocks/>
          </p:cNvSpPr>
          <p:nvPr/>
        </p:nvSpPr>
        <p:spPr>
          <a:xfrm rot="0">
            <a:off x="230767" y="2556003"/>
            <a:ext cx="3620016" cy="11677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3,3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МЛН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договоров оформлено по состоянию на конец 2024 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г.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49" name="Прямоугольники"/>
          <p:cNvSpPr>
            <a:spLocks/>
          </p:cNvSpPr>
          <p:nvPr/>
        </p:nvSpPr>
        <p:spPr>
          <a:xfrm rot="0">
            <a:off x="230767" y="4106781"/>
            <a:ext cx="3446152" cy="11677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245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МЛРД ₽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сумма привлеченных средств на 31 января 2025 г.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50" name="Прямоугольники"/>
          <p:cNvSpPr>
            <a:spLocks/>
          </p:cNvSpPr>
          <p:nvPr/>
        </p:nvSpPr>
        <p:spPr>
          <a:xfrm rot="0">
            <a:off x="8180970" y="1184281"/>
            <a:ext cx="2701677" cy="116776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307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МЛРД ₽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объем личных взносов граждан в 2025 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г.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51" name="Прямоугольники"/>
          <p:cNvSpPr>
            <a:spLocks/>
          </p:cNvSpPr>
          <p:nvPr/>
        </p:nvSpPr>
        <p:spPr>
          <a:xfrm rot="0">
            <a:off x="4717804" y="1184281"/>
            <a:ext cx="2815086" cy="116776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100+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МЛРД ₽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личные взносы граждан за 2024 г.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52" name="Прямоугольники"/>
          <p:cNvSpPr>
            <a:spLocks/>
          </p:cNvSpPr>
          <p:nvPr/>
        </p:nvSpPr>
        <p:spPr>
          <a:xfrm rot="0">
            <a:off x="4717804" y="4106781"/>
            <a:ext cx="2841043" cy="11677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10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МЛН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общее число договоров на 1 января 2026 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г.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53" name="Прямоугольники"/>
          <p:cNvSpPr>
            <a:spLocks/>
          </p:cNvSpPr>
          <p:nvPr/>
        </p:nvSpPr>
        <p:spPr>
          <a:xfrm rot="0">
            <a:off x="4717804" y="2556003"/>
            <a:ext cx="2596145" cy="11677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7,1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МЛН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договоров заключено за 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2025 г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.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54" name="Прямоугольники"/>
          <p:cNvSpPr>
            <a:spLocks/>
          </p:cNvSpPr>
          <p:nvPr/>
        </p:nvSpPr>
        <p:spPr>
          <a:xfrm rot="0">
            <a:off x="8180970" y="2556003"/>
            <a:ext cx="2815087" cy="14344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717+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МЛРД ₽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общий 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объем привлеченных средств по итогам 2025 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г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.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55" name="Прямоугольники"/>
          <p:cNvSpPr>
            <a:spLocks/>
          </p:cNvSpPr>
          <p:nvPr/>
        </p:nvSpPr>
        <p:spPr>
          <a:xfrm rot="0">
            <a:off x="8180970" y="4106781"/>
            <a:ext cx="3255353" cy="11677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Calibri" pitchFamily="0" charset="0"/>
              </a:rPr>
              <a:t>11</a:t>
            </a: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МЛН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количество договоров ПДС на 1 марта 2026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 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г.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56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3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3736"/>
      </p:ext>
    </p:extLst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и"/>
          <p:cNvSpPr>
            <a:spLocks/>
          </p:cNvSpPr>
          <p:nvPr/>
        </p:nvSpPr>
        <p:spPr>
          <a:xfrm rot="0">
            <a:off x="230768" y="253096"/>
            <a:ext cx="11148431" cy="8153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ИНТЕРЕС НАСЕЛЕНИЯ К ПРОГРАММЕ</a:t>
            </a:r>
            <a:br>
              <a:rPr lang="zh-CN" altLang="en-US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Arial" pitchFamily="34" charset="0"/>
                <a:ea typeface="等线" pitchFamily="0" charset="0"/>
                <a:cs typeface="Arial" pitchFamily="34" charset="0"/>
              </a:rPr>
            </a:b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58" name="Прямоугольники"/>
          <p:cNvSpPr>
            <a:spLocks/>
          </p:cNvSpPr>
          <p:nvPr/>
        </p:nvSpPr>
        <p:spPr>
          <a:xfrm rot="0">
            <a:off x="230767" y="602313"/>
            <a:ext cx="10222743" cy="3581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Динамика ПДС на примере НПФ ГАЗФОНД Пенсионные накопления</a:t>
            </a: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59" name="Прямоугольники"/>
          <p:cNvSpPr>
            <a:spLocks/>
          </p:cNvSpPr>
          <p:nvPr/>
        </p:nvSpPr>
        <p:spPr>
          <a:xfrm rot="0">
            <a:off x="230767" y="1430982"/>
            <a:ext cx="3073915" cy="116776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Calibri" pitchFamily="0" charset="0"/>
              </a:rPr>
              <a:t>500</a:t>
            </a: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+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ТЫС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участников ПДС по итогам 1 квартала 2026 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г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.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60" name="Прямоугольники"/>
          <p:cNvSpPr>
            <a:spLocks/>
          </p:cNvSpPr>
          <p:nvPr/>
        </p:nvSpPr>
        <p:spPr>
          <a:xfrm rot="0">
            <a:off x="4100868" y="1430982"/>
            <a:ext cx="3073915" cy="116776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+26%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рост относительно предыдущего квартала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61" name="Прямоугольники"/>
          <p:cNvSpPr>
            <a:spLocks/>
          </p:cNvSpPr>
          <p:nvPr/>
        </p:nvSpPr>
        <p:spPr>
          <a:xfrm rot="0">
            <a:off x="230766" y="3024207"/>
            <a:ext cx="3073915" cy="11677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~200 </a:t>
            </a:r>
            <a:r>
              <a:rPr lang="en-US" altLang="zh-CN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МЛРД ₽</a:t>
            </a:r>
            <a:br>
              <a:rPr lang="zh-CN" altLang="en-US" sz="2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</a:b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объем пенсионных резервов по НПО и ПДС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62" name="Прямоугольники"/>
          <p:cNvSpPr>
            <a:spLocks/>
          </p:cNvSpPr>
          <p:nvPr/>
        </p:nvSpPr>
        <p:spPr>
          <a:xfrm rot="0">
            <a:off x="4100868" y="3024207"/>
            <a:ext cx="3073915" cy="11677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63%</a:t>
            </a:r>
            <a:endParaRPr lang="en-US" altLang="zh-CN" sz="2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доля женщин в общем числе </a:t>
            </a:r>
            <a:r>
              <a:rPr lang="en-US" altLang="zh-CN" sz="18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договоров</a:t>
            </a:r>
            <a:endParaRPr lang="zh-CN" altLang="en-US" sz="18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pic>
        <p:nvPicPr>
          <p:cNvPr id="63" name="Изображения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7665156" y="2331156"/>
            <a:ext cx="4526844" cy="4526844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64" name="Прямоугольники"/>
          <p:cNvSpPr>
            <a:spLocks/>
          </p:cNvSpPr>
          <p:nvPr/>
        </p:nvSpPr>
        <p:spPr>
          <a:xfrm rot="0">
            <a:off x="230766" y="4683873"/>
            <a:ext cx="7857723" cy="216522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Динамика программы показывает явный интерес населения к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ПДС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Среди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регионов-лидеров по подключению к программе — Москва, Санкт-Петербург, Московская область, Республика Башкортостан, Краснодарский край, Ямало-Ненецкий автономный округ, Свердловская область, Красноярский край и Республика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Татарстан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65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4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75329"/>
      </p:ext>
    </p:extLst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и"/>
          <p:cNvSpPr>
            <a:spLocks/>
          </p:cNvSpPr>
          <p:nvPr/>
        </p:nvSpPr>
        <p:spPr>
          <a:xfrm rot="0">
            <a:off x="230766" y="1248644"/>
            <a:ext cx="11363497" cy="267919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Инвестиционная деятельность фонда строится в строгом соответствии с законодательством Российской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Федерации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НПФ управляет пенсионными активами на принципах сохранности, доходности, диверсификации и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ликвидности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Одно из ключевых направлений работы — инвестирование в инфраструктурные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проекты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Примером является участие фонда в строительстве скоростной трассы «Проспект Багратиона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»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 Объем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вложений в проект составил 60 млрд рублей, срок концессионного соглашения — 40 лет, что обеспечивает устойчивый доход для 7 миллионов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клиентов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67" name="Прямоугольники"/>
          <p:cNvSpPr>
            <a:spLocks/>
          </p:cNvSpPr>
          <p:nvPr/>
        </p:nvSpPr>
        <p:spPr>
          <a:xfrm rot="0">
            <a:off x="230768" y="253096"/>
            <a:ext cx="11148431" cy="8153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ИНВЕСТИЦИОННАЯ ДЕЯТЕЛЬНОСТЬ ФОНДА</a:t>
            </a:r>
            <a:br>
              <a:rPr lang="zh-CN" altLang="en-US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Arial" pitchFamily="34" charset="0"/>
                <a:ea typeface="等线" pitchFamily="0" charset="0"/>
                <a:cs typeface="Arial" pitchFamily="34" charset="0"/>
              </a:rPr>
            </a:b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68" name="Прямоугольники"/>
          <p:cNvSpPr>
            <a:spLocks/>
          </p:cNvSpPr>
          <p:nvPr/>
        </p:nvSpPr>
        <p:spPr>
          <a:xfrm rot="0">
            <a:off x="230767" y="602313"/>
            <a:ext cx="10222743" cy="8915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Сохранность, доходность, диверсификация и ликвидность как основа управления активами</a:t>
            </a:r>
            <a:br>
              <a:rPr lang="zh-CN" altLang="en-US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</a:b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69" name="Прямоугольники"/>
          <p:cNvSpPr>
            <a:spLocks/>
          </p:cNvSpPr>
          <p:nvPr/>
        </p:nvSpPr>
        <p:spPr>
          <a:xfrm rot="0">
            <a:off x="657291" y="4356527"/>
            <a:ext cx="7849205" cy="20821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18,3%</a:t>
            </a:r>
            <a:endParaRPr lang="en-US" altLang="zh-CN" sz="6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годовых: доходность инвестиционного портфеля ПДС в основной инвестиционной стратегии за 2025 год</a:t>
            </a:r>
            <a:endParaRPr lang="zh-CN" altLang="en-US" sz="24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pic>
        <p:nvPicPr>
          <p:cNvPr id="70" name="Изображения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9143850" y="4075289"/>
            <a:ext cx="2450414" cy="2450414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71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5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94975"/>
      </p:ext>
    </p:extLst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и"/>
          <p:cNvSpPr>
            <a:spLocks/>
          </p:cNvSpPr>
          <p:nvPr/>
        </p:nvSpPr>
        <p:spPr>
          <a:xfrm rot="0">
            <a:off x="466733" y="5313155"/>
            <a:ext cx="5328761" cy="8153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404040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  <a:t>подтверждение </a:t>
            </a:r>
            <a:r>
              <a:rPr lang="en-US" altLang="zh-CN" sz="2400" b="0" i="0" u="none" strike="noStrike" kern="1200" cap="none" spc="0" baseline="0">
                <a:solidFill>
                  <a:srgbClr val="404040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  <a:t>лидерского </a:t>
            </a:r>
            <a:r>
              <a:rPr lang="en-US" altLang="zh-CN" sz="2400" b="0" i="0" u="none" strike="noStrike" kern="1200" cap="none" spc="0" baseline="0">
                <a:solidFill>
                  <a:srgbClr val="404040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  <a:t>статуса</a:t>
            </a:r>
            <a:endParaRPr lang="zh-CN" altLang="en-US" sz="2400" b="0" i="0" u="none" strike="noStrike" kern="1200" cap="none" spc="0" baseline="0">
              <a:solidFill>
                <a:srgbClr val="404040"/>
              </a:soli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73" name="Прямоугольники"/>
          <p:cNvSpPr>
            <a:spLocks/>
          </p:cNvSpPr>
          <p:nvPr/>
        </p:nvSpPr>
        <p:spPr>
          <a:xfrm rot="0">
            <a:off x="230768" y="253096"/>
            <a:ext cx="11148431" cy="8153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ПРОФЕССИОНАЛЬНОЕ ПРИЗНАНИЕ ФОНДА</a:t>
            </a:r>
            <a:br>
              <a:rPr lang="zh-CN" altLang="en-US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</a:b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74" name="Прямоугольники"/>
          <p:cNvSpPr>
            <a:spLocks/>
          </p:cNvSpPr>
          <p:nvPr/>
        </p:nvSpPr>
        <p:spPr>
          <a:xfrm rot="0">
            <a:off x="230767" y="602313"/>
            <a:ext cx="10222743" cy="6248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Высокая оценка клиентов и экспертного сообщества</a:t>
            </a:r>
            <a:br>
              <a:rPr lang="zh-CN" altLang="en-US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</a:b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grpSp>
        <p:nvGrpSpPr>
          <p:cNvPr id="77" name="Объединение"/>
          <p:cNvGrpSpPr>
            <a:grpSpLocks/>
          </p:cNvGrpSpPr>
          <p:nvPr/>
        </p:nvGrpSpPr>
        <p:grpSpPr>
          <a:xfrm>
            <a:off x="519015" y="1637464"/>
            <a:ext cx="5450341" cy="1096012"/>
            <a:chOff x="519015" y="1637464"/>
            <a:chExt cx="5450341" cy="1096012"/>
          </a:xfrm>
        </p:grpSpPr>
        <p:sp>
          <p:nvSpPr>
            <p:cNvPr id="75" name="Прямоугольники"/>
            <p:cNvSpPr>
              <a:spLocks/>
            </p:cNvSpPr>
            <p:nvPr/>
          </p:nvSpPr>
          <p:spPr>
            <a:xfrm rot="0">
              <a:off x="1643287" y="1785362"/>
              <a:ext cx="4326069" cy="720090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0" i="0" u="none" strike="noStrike" kern="1200" cap="none" spc="0" baseline="0">
                  <a:solidFill>
                    <a:srgbClr val="404040"/>
                  </a:solidFill>
                  <a:latin typeface="Inter" pitchFamily="0" charset="0"/>
                  <a:ea typeface="Jost SemiBold" pitchFamily="2" charset="-52"/>
                  <a:cs typeface="Arial" pitchFamily="34" charset="0"/>
                </a:rPr>
                <a:t>ГРАН-ПРИ премии </a:t>
              </a:r>
              <a:r>
                <a:rPr lang="en-US" altLang="zh-CN" sz="1800" b="0" i="0" u="none" strike="noStrike" kern="1200" cap="none" spc="0" baseline="0">
                  <a:solidFill>
                    <a:srgbClr val="404040"/>
                  </a:solidFill>
                  <a:latin typeface="Inter" pitchFamily="0" charset="0"/>
                  <a:ea typeface="Jost SemiBold" pitchFamily="2" charset="-52"/>
                  <a:cs typeface="Arial" pitchFamily="34" charset="0"/>
                </a:rPr>
                <a:t>«Финансовая Элита России</a:t>
              </a:r>
              <a:r>
                <a:rPr lang="en-US" altLang="zh-CN" sz="1800" b="0" i="0" u="none" strike="noStrike" kern="1200" cap="none" spc="0" baseline="0">
                  <a:solidFill>
                    <a:srgbClr val="404040"/>
                  </a:solidFill>
                  <a:latin typeface="Inter" pitchFamily="0" charset="0"/>
                  <a:ea typeface="Jost SemiBold" pitchFamily="2" charset="-52"/>
                  <a:cs typeface="Arial" pitchFamily="34" charset="0"/>
                </a:rPr>
                <a:t>» 2025 г</a:t>
              </a:r>
              <a:r>
                <a:rPr lang="en-US" altLang="zh-CN" sz="1800" b="0" i="0" u="none" strike="noStrike" kern="1200" cap="none" spc="0" baseline="0">
                  <a:solidFill>
                    <a:schemeClr val="tx1"/>
                  </a:solidFill>
                  <a:latin typeface="Inter" pitchFamily="0" charset="0"/>
                  <a:ea typeface="等线" pitchFamily="0" charset="0"/>
                  <a:cs typeface="Droid Sans" pitchFamily="0" charset="0"/>
                </a:rPr>
                <a:t>.</a:t>
              </a: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Inter" pitchFamily="0" charset="0"/>
                <a:ea typeface="等线" pitchFamily="0" charset="0"/>
                <a:cs typeface="Droid Sans" pitchFamily="0" charset="0"/>
              </a:endParaRPr>
            </a:p>
          </p:txBody>
        </p:sp>
        <p:pic>
          <p:nvPicPr>
            <p:cNvPr id="76" name="Изображения"/>
            <p:cNvPicPr>
              <a:picLocks noChangeAspect="1"/>
            </p:cNvPicPr>
            <p:nvPr/>
          </p:nvPicPr>
          <p:blipFill>
            <a:blip r:embed="rId1" cstate="print"/>
            <a:srcRect r="59424"/>
            <a:stretch>
              <a:fillRect/>
            </a:stretch>
          </p:blipFill>
          <p:spPr>
            <a:xfrm rot="0">
              <a:off x="519015" y="1637464"/>
              <a:ext cx="1124273" cy="1096012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pic>
        <p:nvPicPr>
          <p:cNvPr id="78" name="Изображения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7443990" y="659648"/>
            <a:ext cx="4177491" cy="5549124"/>
          </a:xfrm>
          <a:prstGeom prst="rect"/>
          <a:noFill/>
          <a:ln w="12700" cmpd="sng" cap="flat">
            <a:solidFill>
              <a:srgbClr val="595959"/>
            </a:solidFill>
            <a:prstDash val="solid"/>
            <a:round/>
          </a:ln>
        </p:spPr>
      </p:pic>
      <p:sp>
        <p:nvSpPr>
          <p:cNvPr id="79" name="Прямоугольники"/>
          <p:cNvSpPr>
            <a:spLocks/>
          </p:cNvSpPr>
          <p:nvPr/>
        </p:nvSpPr>
        <p:spPr>
          <a:xfrm rot="0">
            <a:off x="1682761" y="3337559"/>
            <a:ext cx="4363362" cy="8153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«Лидер пенсионного рынка</a:t>
            </a:r>
            <a:r>
              <a:rPr lang="en-US" altLang="zh-CN" sz="2400" b="0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»</a:t>
            </a:r>
            <a:endParaRPr lang="zh-CN" altLang="en-US" sz="2400" b="0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80" name="Прямоугольники"/>
          <p:cNvSpPr>
            <a:spLocks/>
          </p:cNvSpPr>
          <p:nvPr/>
        </p:nvSpPr>
        <p:spPr>
          <a:xfrm rot="0">
            <a:off x="466733" y="4478240"/>
            <a:ext cx="7849205" cy="99631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1" i="0" u="none" strike="noStrike" kern="1200" cap="none" spc="0" baseline="0">
                <a:gradFill>
                  <a:gsLst>
                    <a:gs pos="0">
                      <a:srgbClr val="0073BB"/>
                    </a:gs>
                    <a:gs pos="100000">
                      <a:srgbClr val="283069"/>
                    </a:gs>
                  </a:gsLst>
                  <a:lin ang="5400000" scaled="0"/>
                </a:gradFill>
                <a:latin typeface="Inter" pitchFamily="0" charset="0"/>
                <a:ea typeface="等线" pitchFamily="0" charset="0"/>
                <a:cs typeface="Droid Sans" pitchFamily="0" charset="0"/>
              </a:rPr>
              <a:t>2026 г.</a:t>
            </a:r>
            <a:endParaRPr lang="zh-CN" altLang="en-US" sz="6000" b="1" i="0" u="none" strike="noStrike" kern="1200" cap="none" spc="0" baseline="0">
              <a:gradFill>
                <a:gsLst>
                  <a:gs pos="0">
                    <a:srgbClr val="0073BB"/>
                  </a:gs>
                  <a:gs pos="100000">
                    <a:srgbClr val="283069"/>
                  </a:gs>
                </a:gsLst>
                <a:lin ang="5400000" scaled="0"/>
              </a:gra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pic>
        <p:nvPicPr>
          <p:cNvPr id="81" name="Изображения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0">
            <a:off x="640597" y="3329200"/>
            <a:ext cx="908492" cy="470024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82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6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93929"/>
      </p:ext>
    </p:extLst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и"/>
          <p:cNvSpPr>
            <a:spLocks/>
          </p:cNvSpPr>
          <p:nvPr/>
        </p:nvSpPr>
        <p:spPr>
          <a:xfrm rot="0">
            <a:off x="230767" y="1597861"/>
            <a:ext cx="10814859" cy="231762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 программе предусмотрена возможность получения суммы со счета долгосрочных сбережений до наступления общих оснований для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выплат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Такая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возможность действует при возникновении особых жизненных ситуаций, в том числе при необходимости оплаты дорогостоящего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лечения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Это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уже не теоретическая опция, а реализованный на практике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механизм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2025 году НПФ ГАЗФОНД пенсионные накопления уже осуществлял выплаты по ПДС при возникновении такой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необходимости</a:t>
            </a: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84" name="Прямоугольники"/>
          <p:cNvSpPr>
            <a:spLocks/>
          </p:cNvSpPr>
          <p:nvPr/>
        </p:nvSpPr>
        <p:spPr>
          <a:xfrm rot="0">
            <a:off x="230768" y="253096"/>
            <a:ext cx="11148431" cy="8153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ПОДДЕРЖКА КЛИЕНТА</a:t>
            </a:r>
            <a:br>
              <a:rPr lang="zh-CN" altLang="en-US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</a:b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85" name="Прямоугольники"/>
          <p:cNvSpPr>
            <a:spLocks/>
          </p:cNvSpPr>
          <p:nvPr/>
        </p:nvSpPr>
        <p:spPr>
          <a:xfrm rot="0">
            <a:off x="230767" y="602313"/>
            <a:ext cx="10222743" cy="6248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Возможность получения средств в особых жизненных ситуациях</a:t>
            </a:r>
            <a:br>
              <a:rPr lang="zh-CN" altLang="en-US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</a:b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86" name="Прямоугольники"/>
          <p:cNvSpPr>
            <a:spLocks/>
          </p:cNvSpPr>
          <p:nvPr/>
        </p:nvSpPr>
        <p:spPr>
          <a:xfrm rot="0">
            <a:off x="584297" y="4821228"/>
            <a:ext cx="10221078" cy="14249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  <a:t>Механизм досрочной поддержки уже работает на </a:t>
            </a:r>
            <a:r>
              <a:rPr lang="en-US" altLang="zh-CN" sz="4400" b="1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  <a:t>практике.</a:t>
            </a:r>
            <a:endParaRPr lang="zh-CN" altLang="en-US" sz="4400" b="1" i="0" u="none" strike="noStrike" kern="1200" cap="none" spc="0" baseline="0">
              <a:solidFill>
                <a:srgbClr val="0051FF"/>
              </a:soli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87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7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37602"/>
      </p:ext>
    </p:extLst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Изображения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8278712" y="1698978"/>
            <a:ext cx="4002535" cy="5159022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89" name="Прямоугольники"/>
          <p:cNvSpPr>
            <a:spLocks/>
          </p:cNvSpPr>
          <p:nvPr/>
        </p:nvSpPr>
        <p:spPr>
          <a:xfrm rot="0">
            <a:off x="230768" y="1406445"/>
            <a:ext cx="8700448" cy="138531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Второй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важнейший блок программы —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доступность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Государство оказывает фундаментальное влияние на доступность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ПДС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Благодаря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интеграции с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Госуслугами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 цифровое оформление договора ПДС максимально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упрощено</a:t>
            </a:r>
            <a:endParaRPr lang="zh-CN" altLang="en-US" sz="1800" b="0" i="0" u="none" strike="noStrike" kern="1200" cap="none" spc="0" baseline="0">
              <a:solidFill>
                <a:srgbClr val="FF0000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90" name="Прямоугольники"/>
          <p:cNvSpPr>
            <a:spLocks/>
          </p:cNvSpPr>
          <p:nvPr/>
        </p:nvSpPr>
        <p:spPr>
          <a:xfrm rot="0">
            <a:off x="230768" y="253096"/>
            <a:ext cx="11148431" cy="4533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ДОСТУПНОСТЬ ПРОГРАММЫ ПДС</a:t>
            </a: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91" name="Прямоугольники"/>
          <p:cNvSpPr>
            <a:spLocks/>
          </p:cNvSpPr>
          <p:nvPr/>
        </p:nvSpPr>
        <p:spPr>
          <a:xfrm rot="0">
            <a:off x="230767" y="602313"/>
            <a:ext cx="10222743" cy="6248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Государственная цифровая инфраструктура упрощает оформление ПДС</a:t>
            </a:r>
            <a:br>
              <a:rPr lang="zh-CN" altLang="en-US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</a:b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92" name="Прямоугольники"/>
          <p:cNvSpPr>
            <a:spLocks/>
          </p:cNvSpPr>
          <p:nvPr/>
        </p:nvSpPr>
        <p:spPr>
          <a:xfrm rot="0">
            <a:off x="719590" y="5549124"/>
            <a:ext cx="2672643" cy="66217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17018" indent="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оформление </a:t>
            </a: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через официальный </a:t>
            </a: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сайт</a:t>
            </a: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93" name="Прямоугольники"/>
          <p:cNvSpPr>
            <a:spLocks/>
          </p:cNvSpPr>
          <p:nvPr/>
        </p:nvSpPr>
        <p:spPr>
          <a:xfrm rot="0">
            <a:off x="598885" y="3896616"/>
            <a:ext cx="2903513" cy="66217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17018" indent="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подача </a:t>
            </a: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заявления через личный </a:t>
            </a: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кабинет</a:t>
            </a: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94" name="Прямоугольники"/>
          <p:cNvSpPr>
            <a:spLocks/>
          </p:cNvSpPr>
          <p:nvPr/>
        </p:nvSpPr>
        <p:spPr>
          <a:xfrm rot="0">
            <a:off x="4450660" y="3896616"/>
            <a:ext cx="4309518" cy="123291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17018" indent="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подача </a:t>
            </a: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заявления через сайт Национальной Ассоциации негосударственных пенсионных </a:t>
            </a: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фондов</a:t>
            </a: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95" name="Прямоугольник с закругленными углами"/>
          <p:cNvSpPr>
            <a:spLocks/>
          </p:cNvSpPr>
          <p:nvPr/>
        </p:nvSpPr>
        <p:spPr>
          <a:xfrm rot="0">
            <a:off x="719590" y="3155070"/>
            <a:ext cx="2618037" cy="594011"/>
          </a:xfrm>
          <a:prstGeom prst="roundRect">
            <a:avLst>
              <a:gd name="adj" fmla="val 16129"/>
            </a:avLst>
          </a:prstGeom>
          <a:gradFill rotWithShape="1">
            <a:gsLst>
              <a:gs pos="0">
                <a:srgbClr val="283069">
                  <a:alpha val="100000"/>
                </a:srgbClr>
              </a:gs>
              <a:gs pos="100000">
                <a:srgbClr val="0051FF">
                  <a:alpha val="100000"/>
                </a:srgbClr>
              </a:gs>
            </a:gsLst>
            <a:lin ang="5400000" scaled="1"/>
          </a:gradFill>
          <a:ln w="12700" cmpd="sng" cap="flat">
            <a:noFill/>
            <a:prstDash val="solid"/>
            <a:round/>
          </a:ln>
        </p:spPr>
        <p:txBody>
          <a:bodyPr vert="horz" wrap="square" lIns="0" tIns="0" rIns="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ГОСУСЛУГИ</a:t>
            </a:r>
            <a:endParaRPr lang="zh-CN" altLang="en-US" sz="1800" b="1" i="0" u="none" strike="noStrike" kern="1200" cap="none" spc="0" baseline="0">
              <a:solidFill>
                <a:srgbClr val="FFFF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96" name="Прямоугольник с закругленными углами"/>
          <p:cNvSpPr>
            <a:spLocks/>
          </p:cNvSpPr>
          <p:nvPr/>
        </p:nvSpPr>
        <p:spPr>
          <a:xfrm rot="0">
            <a:off x="746894" y="4807578"/>
            <a:ext cx="2618037" cy="594010"/>
          </a:xfrm>
          <a:prstGeom prst="roundRect">
            <a:avLst>
              <a:gd name="adj" fmla="val 16129"/>
            </a:avLst>
          </a:prstGeom>
          <a:gradFill rotWithShape="1">
            <a:gsLst>
              <a:gs pos="0">
                <a:srgbClr val="283069">
                  <a:alpha val="100000"/>
                </a:srgbClr>
              </a:gs>
              <a:gs pos="100000">
                <a:srgbClr val="0051FF">
                  <a:alpha val="100000"/>
                </a:srgbClr>
              </a:gs>
            </a:gsLst>
            <a:lin ang="5400000" scaled="1"/>
          </a:gradFill>
          <a:ln w="12700" cmpd="sng" cap="flat">
            <a:noFill/>
            <a:prstDash val="solid"/>
            <a:round/>
          </a:ln>
        </p:spPr>
        <p:txBody>
          <a:bodyPr vert="horz" wrap="square" lIns="0" tIns="0" rIns="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МИНФИН РФ</a:t>
            </a:r>
            <a:endParaRPr lang="zh-CN" altLang="en-US" sz="1800" b="1" i="0" u="none" strike="noStrike" kern="1200" cap="none" spc="0" baseline="0">
              <a:solidFill>
                <a:srgbClr val="FFFF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97" name="Прямоугольник с закругленными углами"/>
          <p:cNvSpPr>
            <a:spLocks/>
          </p:cNvSpPr>
          <p:nvPr/>
        </p:nvSpPr>
        <p:spPr>
          <a:xfrm rot="0">
            <a:off x="4492129" y="3155070"/>
            <a:ext cx="3551203" cy="594011"/>
          </a:xfrm>
          <a:prstGeom prst="roundRect">
            <a:avLst>
              <a:gd name="adj" fmla="val 16129"/>
            </a:avLst>
          </a:prstGeom>
          <a:gradFill rotWithShape="1">
            <a:gsLst>
              <a:gs pos="0">
                <a:srgbClr val="283069">
                  <a:alpha val="100000"/>
                </a:srgbClr>
              </a:gs>
              <a:gs pos="100000">
                <a:srgbClr val="0051FF">
                  <a:alpha val="100000"/>
                </a:srgbClr>
              </a:gs>
            </a:gsLst>
            <a:lin ang="5400000" scaled="1"/>
          </a:gradFill>
          <a:ln w="12700" cmpd="sng" cap="flat">
            <a:noFill/>
            <a:prstDash val="solid"/>
            <a:round/>
          </a:ln>
        </p:spPr>
        <p:txBody>
          <a:bodyPr vert="horz" wrap="square" lIns="0" tIns="0" rIns="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НАПФ</a:t>
            </a:r>
            <a:endParaRPr lang="zh-CN" altLang="en-US" sz="1800" b="1" i="0" u="none" strike="noStrike" kern="1200" cap="none" spc="0" baseline="0">
              <a:solidFill>
                <a:srgbClr val="FFFF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98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8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48560"/>
      </p:ext>
    </p:extLst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и"/>
          <p:cNvSpPr>
            <a:spLocks/>
          </p:cNvSpPr>
          <p:nvPr/>
        </p:nvSpPr>
        <p:spPr>
          <a:xfrm rot="0">
            <a:off x="230766" y="1248644"/>
            <a:ext cx="10939548" cy="102374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НПФ ГАЗФОНД пенсионные накопления делает все, чтобы программа была максимально простой для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входа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Оформить ПДС можно везде!</a:t>
            </a: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00" name="Прямоугольники"/>
          <p:cNvSpPr>
            <a:spLocks/>
          </p:cNvSpPr>
          <p:nvPr/>
        </p:nvSpPr>
        <p:spPr>
          <a:xfrm rot="0">
            <a:off x="230768" y="253096"/>
            <a:ext cx="11148431" cy="8153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Inter" pitchFamily="0" charset="0"/>
                <a:ea typeface="Jost SemiBold" pitchFamily="2" charset="-52"/>
                <a:cs typeface="Arial" pitchFamily="34" charset="0"/>
              </a:rPr>
              <a:t>ПРОСТОТА ОФОРМЛЕНИЯ ЧЕРЕЗ НПФ ГАЗФОНД ПН</a:t>
            </a:r>
            <a:br>
              <a:rPr lang="zh-CN" altLang="en-US" sz="2400" b="1" i="0" u="none" strike="noStrike" kern="1200" cap="none" spc="0" baseline="0">
                <a:gradFill>
                  <a:gsLst>
                    <a:gs pos="0">
                      <a:srgbClr val="4C42FF"/>
                    </a:gs>
                    <a:gs pos="37000">
                      <a:srgbClr val="3652ED"/>
                    </a:gs>
                    <a:gs pos="66000">
                      <a:srgbClr val="0D70CD"/>
                    </a:gs>
                    <a:gs pos="100000">
                      <a:srgbClr val="0079C2"/>
                    </a:gs>
                  </a:gsLst>
                  <a:lin scaled="0"/>
                </a:gradFill>
                <a:latin typeface="Arial" pitchFamily="34" charset="0"/>
                <a:ea typeface="等线" pitchFamily="0" charset="0"/>
                <a:cs typeface="Arial" pitchFamily="34" charset="0"/>
              </a:rPr>
            </a:br>
            <a:endParaRPr lang="zh-CN" altLang="en-US" sz="2400" b="1" i="0" u="none" strike="noStrike" kern="1200" cap="none" spc="0" baseline="0">
              <a:gradFill>
                <a:gsLst>
                  <a:gs pos="0">
                    <a:srgbClr val="4C42FF"/>
                  </a:gs>
                  <a:gs pos="37000">
                    <a:srgbClr val="3652ED"/>
                  </a:gs>
                  <a:gs pos="66000">
                    <a:srgbClr val="0D70CD"/>
                  </a:gs>
                  <a:gs pos="100000">
                    <a:srgbClr val="0079C2"/>
                  </a:gs>
                </a:gsLst>
                <a:lin scaled="0"/>
              </a:gra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01" name="Прямоугольники"/>
          <p:cNvSpPr>
            <a:spLocks/>
          </p:cNvSpPr>
          <p:nvPr/>
        </p:nvSpPr>
        <p:spPr>
          <a:xfrm rot="0">
            <a:off x="230767" y="602313"/>
            <a:ext cx="10222743" cy="6248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Максимально удобный вход в программу для клиента</a:t>
            </a:r>
            <a:br>
              <a:rPr lang="zh-CN" altLang="en-US" sz="1800" b="0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</a:br>
            <a:endParaRPr lang="zh-CN" altLang="en-US" sz="1800" b="0" i="0" u="none" strike="noStrike" kern="1200" cap="none" spc="0" baseline="0">
              <a:solidFill>
                <a:srgbClr val="0051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02" name="Прямоугольники"/>
          <p:cNvSpPr>
            <a:spLocks/>
          </p:cNvSpPr>
          <p:nvPr/>
        </p:nvSpPr>
        <p:spPr>
          <a:xfrm rot="0">
            <a:off x="664505" y="5703134"/>
            <a:ext cx="10939548" cy="94868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  <a:t>Удобство оформления снижает барьеры </a:t>
            </a:r>
            <a:r>
              <a:rPr lang="en-US" altLang="zh-CN" sz="2800" b="1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  <a:t>входа</a:t>
            </a:r>
            <a:br>
              <a:rPr lang="zh-CN" altLang="en-US" sz="2800" b="1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</a:br>
            <a:r>
              <a:rPr lang="en-US" altLang="zh-CN" sz="2800" b="1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  <a:t>и </a:t>
            </a:r>
            <a:r>
              <a:rPr lang="en-US" altLang="zh-CN" sz="2800" b="1" i="0" u="none" strike="noStrike" kern="1200" cap="none" spc="0" baseline="0">
                <a:solidFill>
                  <a:srgbClr val="0051FF"/>
                </a:solidFill>
                <a:latin typeface="Inter" pitchFamily="0" charset="0"/>
                <a:ea typeface="Jost SemiBold" pitchFamily="2" charset="-52"/>
                <a:cs typeface="Arial" pitchFamily="34" charset="0"/>
              </a:rPr>
              <a:t>делает ПДС доступным по всей стране.</a:t>
            </a:r>
            <a:endParaRPr lang="zh-CN" altLang="en-US" sz="2800" b="1" i="0" u="none" strike="noStrike" kern="1200" cap="none" spc="0" baseline="0">
              <a:solidFill>
                <a:srgbClr val="0051FF"/>
              </a:solidFill>
              <a:latin typeface="Inter" pitchFamily="0" charset="0"/>
              <a:ea typeface="Jost SemiBold" pitchFamily="2" charset="-52"/>
              <a:cs typeface="Arial" pitchFamily="34" charset="0"/>
            </a:endParaRPr>
          </a:p>
        </p:txBody>
      </p:sp>
      <p:sp>
        <p:nvSpPr>
          <p:cNvPr id="103" name="Прямоугольники"/>
          <p:cNvSpPr>
            <a:spLocks/>
          </p:cNvSpPr>
          <p:nvPr/>
        </p:nvSpPr>
        <p:spPr>
          <a:xfrm rot="0">
            <a:off x="6555036" y="2556268"/>
            <a:ext cx="5349102" cy="252679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Личный кабинет клиента — это полноценная экосистема для управления пенсионными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счетами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Личный кабинет интегрирован с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Госуслугами</a:t>
            </a:r>
            <a:endParaRPr lang="en-US" altLang="zh-CN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  <a:p>
            <a:pPr marL="359918" indent="-3429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4D68ED"/>
              </a:buCl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Управлять средствами можно через смартфон в пару касаний, </a:t>
            </a:r>
            <a:r>
              <a:rPr lang="en-US" altLang="zh-CN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24/7</a:t>
            </a:r>
            <a:br>
              <a:rPr lang="zh-CN" altLang="en-US" sz="1800" b="0" i="0" u="none" strike="noStrike" kern="1200" cap="none" spc="0" baseline="0">
                <a:solidFill>
                  <a:srgbClr val="595959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</a:br>
            <a:endParaRPr lang="zh-CN" altLang="en-US" sz="1800" b="0" i="0" u="none" strike="noStrike" kern="1200" cap="none" spc="0" baseline="0">
              <a:solidFill>
                <a:srgbClr val="595959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04" name="Прямоугольник с закругленными углами"/>
          <p:cNvSpPr>
            <a:spLocks/>
          </p:cNvSpPr>
          <p:nvPr/>
        </p:nvSpPr>
        <p:spPr>
          <a:xfrm rot="0">
            <a:off x="664505" y="2499385"/>
            <a:ext cx="2618037" cy="594011"/>
          </a:xfrm>
          <a:prstGeom prst="roundRect">
            <a:avLst>
              <a:gd name="adj" fmla="val 16129"/>
            </a:avLst>
          </a:prstGeom>
          <a:gradFill rotWithShape="1">
            <a:gsLst>
              <a:gs pos="0">
                <a:srgbClr val="283069">
                  <a:alpha val="100000"/>
                </a:srgbClr>
              </a:gs>
              <a:gs pos="100000">
                <a:srgbClr val="0051FF">
                  <a:alpha val="100000"/>
                </a:srgbClr>
              </a:gs>
            </a:gsLst>
            <a:lin ang="5400000" scaled="1"/>
          </a:gradFill>
          <a:ln w="12700" cmpd="sng" cap="flat">
            <a:noFill/>
            <a:prstDash val="solid"/>
            <a:round/>
          </a:ln>
        </p:spPr>
        <p:txBody>
          <a:bodyPr vert="horz" wrap="square" lIns="0" tIns="0" rIns="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ОФИСЫ ФОНДА</a:t>
            </a:r>
            <a:endParaRPr lang="zh-CN" altLang="en-US" sz="1800" b="1" i="0" u="none" strike="noStrike" kern="1200" cap="none" spc="0" baseline="0">
              <a:solidFill>
                <a:srgbClr val="FFFF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05" name="Прямоугольник с закругленными углами"/>
          <p:cNvSpPr>
            <a:spLocks/>
          </p:cNvSpPr>
          <p:nvPr/>
        </p:nvSpPr>
        <p:spPr>
          <a:xfrm rot="0">
            <a:off x="3609770" y="2492935"/>
            <a:ext cx="2618037" cy="594011"/>
          </a:xfrm>
          <a:prstGeom prst="roundRect">
            <a:avLst>
              <a:gd name="adj" fmla="val 16129"/>
            </a:avLst>
          </a:prstGeom>
          <a:gradFill rotWithShape="1">
            <a:gsLst>
              <a:gs pos="0">
                <a:srgbClr val="283069">
                  <a:alpha val="100000"/>
                </a:srgbClr>
              </a:gs>
              <a:gs pos="100000">
                <a:srgbClr val="0051FF">
                  <a:alpha val="100000"/>
                </a:srgbClr>
              </a:gs>
            </a:gsLst>
            <a:lin ang="5400000" scaled="1"/>
          </a:gradFill>
          <a:ln w="12700" cmpd="sng" cap="flat">
            <a:noFill/>
            <a:prstDash val="solid"/>
            <a:round/>
          </a:ln>
        </p:spPr>
        <p:txBody>
          <a:bodyPr vert="horz" wrap="square" lIns="0" tIns="0" rIns="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САЙТ</a:t>
            </a:r>
            <a:r>
              <a:rPr lang="en-US" altLang="zh-CN" sz="1800" b="1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 ФОНДА</a:t>
            </a:r>
            <a:endParaRPr lang="zh-CN" altLang="en-US" sz="1800" b="1" i="0" u="none" strike="noStrike" kern="1200" cap="none" spc="0" baseline="0">
              <a:solidFill>
                <a:srgbClr val="FFFF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06" name="Прямоугольник с закругленными углами"/>
          <p:cNvSpPr>
            <a:spLocks/>
          </p:cNvSpPr>
          <p:nvPr/>
        </p:nvSpPr>
        <p:spPr>
          <a:xfrm rot="0">
            <a:off x="664504" y="3351913"/>
            <a:ext cx="2618037" cy="594011"/>
          </a:xfrm>
          <a:prstGeom prst="roundRect">
            <a:avLst>
              <a:gd name="adj" fmla="val 16129"/>
            </a:avLst>
          </a:prstGeom>
          <a:gradFill rotWithShape="1">
            <a:gsLst>
              <a:gs pos="0">
                <a:srgbClr val="283069">
                  <a:alpha val="100000"/>
                </a:srgbClr>
              </a:gs>
              <a:gs pos="100000">
                <a:srgbClr val="0051FF">
                  <a:alpha val="100000"/>
                </a:srgbClr>
              </a:gs>
            </a:gsLst>
            <a:lin ang="5400000" scaled="1"/>
          </a:gradFill>
          <a:ln w="12700" cmpd="sng" cap="flat">
            <a:noFill/>
            <a:prstDash val="solid"/>
            <a:round/>
          </a:ln>
        </p:spPr>
        <p:txBody>
          <a:bodyPr vert="horz" wrap="square" lIns="0" tIns="0" rIns="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БАНКИ-ПАРТНЕРЫ</a:t>
            </a:r>
            <a:endParaRPr lang="zh-CN" altLang="en-US" sz="1800" b="1" i="0" u="none" strike="noStrike" kern="1200" cap="none" spc="0" baseline="0">
              <a:solidFill>
                <a:srgbClr val="FFFF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07" name="Прямоугольник с закругленными углами"/>
          <p:cNvSpPr>
            <a:spLocks/>
          </p:cNvSpPr>
          <p:nvPr/>
        </p:nvSpPr>
        <p:spPr>
          <a:xfrm rot="0">
            <a:off x="3609770" y="3351913"/>
            <a:ext cx="2618037" cy="594011"/>
          </a:xfrm>
          <a:prstGeom prst="roundRect">
            <a:avLst>
              <a:gd name="adj" fmla="val 16129"/>
            </a:avLst>
          </a:prstGeom>
          <a:gradFill rotWithShape="1">
            <a:gsLst>
              <a:gs pos="0">
                <a:srgbClr val="283069">
                  <a:alpha val="100000"/>
                </a:srgbClr>
              </a:gs>
              <a:gs pos="100000">
                <a:srgbClr val="0051FF">
                  <a:alpha val="100000"/>
                </a:srgbClr>
              </a:gs>
            </a:gsLst>
            <a:lin ang="5400000" scaled="1"/>
          </a:gradFill>
          <a:ln w="12700" cmpd="sng" cap="flat">
            <a:noFill/>
            <a:prstDash val="solid"/>
            <a:round/>
          </a:ln>
        </p:spPr>
        <p:txBody>
          <a:bodyPr vert="horz" wrap="square" lIns="0" tIns="0" rIns="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МФЦ</a:t>
            </a:r>
            <a:endParaRPr lang="zh-CN" altLang="en-US" sz="1800" b="1" i="0" u="none" strike="noStrike" kern="1200" cap="none" spc="0" baseline="0">
              <a:solidFill>
                <a:srgbClr val="FFFF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08" name="Прямоугольник с закругленными углами"/>
          <p:cNvSpPr>
            <a:spLocks/>
          </p:cNvSpPr>
          <p:nvPr/>
        </p:nvSpPr>
        <p:spPr>
          <a:xfrm rot="0">
            <a:off x="664505" y="4210637"/>
            <a:ext cx="5563302" cy="633518"/>
          </a:xfrm>
          <a:prstGeom prst="roundRect">
            <a:avLst>
              <a:gd name="adj" fmla="val 16129"/>
            </a:avLst>
          </a:prstGeom>
          <a:gradFill rotWithShape="1">
            <a:gsLst>
              <a:gs pos="0">
                <a:srgbClr val="283069">
                  <a:alpha val="100000"/>
                </a:srgbClr>
              </a:gs>
              <a:gs pos="100000">
                <a:srgbClr val="0051FF">
                  <a:alpha val="100000"/>
                </a:srgbClr>
              </a:gs>
            </a:gsLst>
            <a:lin ang="5400000" scaled="1"/>
          </a:gradFill>
          <a:ln w="12700" cmpd="sng" cap="flat">
            <a:noFill/>
            <a:prstDash val="solid"/>
            <a:round/>
          </a:ln>
        </p:spPr>
        <p:txBody>
          <a:bodyPr vert="horz" wrap="square" lIns="0" tIns="0" rIns="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FFFF"/>
                </a:solidFill>
                <a:latin typeface="Inter" pitchFamily="0" charset="0"/>
                <a:ea typeface="等线" pitchFamily="0" charset="0"/>
                <a:cs typeface="Droid Sans" pitchFamily="0" charset="0"/>
              </a:rPr>
              <a:t>НАПРЯМУЮ ЧЕРЕЗ РАБОТОДАТЕЛЯ</a:t>
            </a:r>
            <a:endParaRPr lang="zh-CN" altLang="en-US" sz="1800" b="1" i="0" u="none" strike="noStrike" kern="1200" cap="none" spc="0" baseline="0">
              <a:solidFill>
                <a:srgbClr val="FFFFFF"/>
              </a:solidFill>
              <a:latin typeface="Inter" pitchFamily="0" charset="0"/>
              <a:ea typeface="等线" pitchFamily="0" charset="0"/>
              <a:cs typeface="Droid Sans" pitchFamily="0" charset="0"/>
            </a:endParaRPr>
          </a:p>
        </p:txBody>
      </p:sp>
      <p:sp>
        <p:nvSpPr>
          <p:cNvPr id="109" name="Текстовое поле"/>
          <p:cNvSpPr>
            <a:spLocks noGrp="1"/>
          </p:cNvSpPr>
          <p:nvPr>
            <p:ph type="sldNum" idx="12"/>
          </p:nvPr>
        </p:nvSpPr>
        <p:spPr>
          <a:xfrm rot="0">
            <a:off x="11833413" y="6610523"/>
            <a:ext cx="360016" cy="184570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800" b="0" i="0" u="none" strike="noStrike" kern="1200" cap="none" spc="0" baseline="0">
                <a:solidFill>
                  <a:srgbClr val="898989"/>
                </a:solidFill>
                <a:latin typeface="Gilroy Light" pitchFamily="50" charset="-52"/>
                <a:ea typeface="等线" pitchFamily="0" charset="0"/>
                <a:cs typeface="Droid Sans" pitchFamily="0" charset="0"/>
              </a:rPr>
              <a:t>9</a:t>
            </a:fld>
            <a:endParaRPr lang="zh-CN" altLang="en-US" sz="800" b="0" i="0" u="none" strike="noStrike" kern="1200" cap="none" spc="0" baseline="0">
              <a:solidFill>
                <a:srgbClr val="898989"/>
              </a:solidFill>
              <a:latin typeface="Gilroy Light" pitchFamily="50" charset="-52"/>
              <a:ea typeface="等线" pitchFamily="0" charset="0"/>
              <a:cs typeface="Droid Sans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63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ема Office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docProps/app.xml><?xml version="1.0" encoding="utf-8"?>
<Properties xmlns="http://schemas.openxmlformats.org/officeDocument/2006/extended-properties">
  <Template>Normal.eit</Template>
  <TotalTime>175</TotalTime>
  <Application>Honor_Office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Бугаева Наталья Дмитриевна</dc:creator>
  <cp:lastModifiedBy>Денисов А.Ю.</cp:lastModifiedBy>
  <cp:revision>14</cp:revision>
  <dcterms:created xsi:type="dcterms:W3CDTF">2026-07-01T08:29:34Z</dcterms:created>
  <dcterms:modified xsi:type="dcterms:W3CDTF">2026-07-01T23:39:38Z</dcterms:modified>
</cp:coreProperties>
</file>