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67"/>
  </p:notesMasterIdLst>
  <p:sldIdLst>
    <p:sldId id="257" r:id="rId2"/>
    <p:sldId id="325" r:id="rId3"/>
    <p:sldId id="258" r:id="rId4"/>
    <p:sldId id="315" r:id="rId5"/>
    <p:sldId id="321" r:id="rId6"/>
    <p:sldId id="314" r:id="rId7"/>
    <p:sldId id="288" r:id="rId8"/>
    <p:sldId id="331" r:id="rId9"/>
    <p:sldId id="332" r:id="rId10"/>
    <p:sldId id="333" r:id="rId11"/>
    <p:sldId id="290" r:id="rId12"/>
    <p:sldId id="334" r:id="rId13"/>
    <p:sldId id="291" r:id="rId14"/>
    <p:sldId id="335" r:id="rId15"/>
    <p:sldId id="293" r:id="rId16"/>
    <p:sldId id="336" r:id="rId17"/>
    <p:sldId id="297" r:id="rId18"/>
    <p:sldId id="337" r:id="rId19"/>
    <p:sldId id="343" r:id="rId20"/>
    <p:sldId id="307" r:id="rId21"/>
    <p:sldId id="306" r:id="rId22"/>
    <p:sldId id="339" r:id="rId23"/>
    <p:sldId id="340" r:id="rId24"/>
    <p:sldId id="305" r:id="rId25"/>
    <p:sldId id="341" r:id="rId26"/>
    <p:sldId id="354" r:id="rId27"/>
    <p:sldId id="304" r:id="rId28"/>
    <p:sldId id="303" r:id="rId29"/>
    <p:sldId id="344" r:id="rId30"/>
    <p:sldId id="302" r:id="rId31"/>
    <p:sldId id="345" r:id="rId32"/>
    <p:sldId id="301" r:id="rId33"/>
    <p:sldId id="346" r:id="rId34"/>
    <p:sldId id="299" r:id="rId35"/>
    <p:sldId id="348" r:id="rId36"/>
    <p:sldId id="300" r:id="rId37"/>
    <p:sldId id="347" r:id="rId38"/>
    <p:sldId id="308" r:id="rId39"/>
    <p:sldId id="349" r:id="rId40"/>
    <p:sldId id="298" r:id="rId41"/>
    <p:sldId id="350" r:id="rId42"/>
    <p:sldId id="310" r:id="rId43"/>
    <p:sldId id="351" r:id="rId44"/>
    <p:sldId id="309" r:id="rId45"/>
    <p:sldId id="352" r:id="rId46"/>
    <p:sldId id="311" r:id="rId47"/>
    <p:sldId id="353" r:id="rId48"/>
    <p:sldId id="355" r:id="rId49"/>
    <p:sldId id="356" r:id="rId50"/>
    <p:sldId id="357" r:id="rId51"/>
    <p:sldId id="323" r:id="rId52"/>
    <p:sldId id="322" r:id="rId53"/>
    <p:sldId id="320" r:id="rId54"/>
    <p:sldId id="312" r:id="rId55"/>
    <p:sldId id="313" r:id="rId56"/>
    <p:sldId id="316" r:id="rId57"/>
    <p:sldId id="317" r:id="rId58"/>
    <p:sldId id="318" r:id="rId59"/>
    <p:sldId id="358" r:id="rId60"/>
    <p:sldId id="326" r:id="rId61"/>
    <p:sldId id="327" r:id="rId62"/>
    <p:sldId id="328" r:id="rId63"/>
    <p:sldId id="329" r:id="rId64"/>
    <p:sldId id="330" r:id="rId65"/>
    <p:sldId id="324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анил Джалыков" initials="ДД" lastIdx="1" clrIdx="0">
    <p:extLst>
      <p:ext uri="{19B8F6BF-5375-455C-9EA6-DF929625EA0E}">
        <p15:presenceInfo xmlns:p15="http://schemas.microsoft.com/office/powerpoint/2012/main" userId="56ba5a81d02f970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6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05" autoAdjust="0"/>
    <p:restoredTop sz="86420"/>
  </p:normalViewPr>
  <p:slideViewPr>
    <p:cSldViewPr>
      <p:cViewPr varScale="1">
        <p:scale>
          <a:sx n="101" d="100"/>
          <a:sy n="101" d="100"/>
        </p:scale>
        <p:origin x="10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0C430-13A4-44DA-97C7-FA33809C4ABF}" type="datetimeFigureOut">
              <a:rPr lang="ru-RU" smtClean="0"/>
              <a:t>15.11.2024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7CB1A-1CA5-40DA-9B3E-AB04C5194A6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1634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BF91A-C6F9-42DB-847C-203D0442B16B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681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7CB1A-1CA5-40DA-9B3E-AB04C5194A6B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548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7CB1A-1CA5-40DA-9B3E-AB04C5194A6B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0821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7CB1A-1CA5-40DA-9B3E-AB04C5194A6B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4064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7CB1A-1CA5-40DA-9B3E-AB04C5194A6B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2444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7CB1A-1CA5-40DA-9B3E-AB04C5194A6B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6851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7CB1A-1CA5-40DA-9B3E-AB04C5194A6B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4341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7CB1A-1CA5-40DA-9B3E-AB04C5194A6B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237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7CB1A-1CA5-40DA-9B3E-AB04C5194A6B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838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7CB1A-1CA5-40DA-9B3E-AB04C5194A6B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1268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7CB1A-1CA5-40DA-9B3E-AB04C5194A6B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1867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7CB1A-1CA5-40DA-9B3E-AB04C5194A6B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8155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7CB1A-1CA5-40DA-9B3E-AB04C5194A6B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740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7CB1A-1CA5-40DA-9B3E-AB04C5194A6B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3403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BBCF4-DF59-BE63-110C-EED37B487B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A4871B-3A8F-FBA3-F06B-6447F4CB3D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B8FCA0-8066-2F5D-2467-E65DA1356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4567A-2B61-441D-840B-7ED6712F5175}" type="datetime1">
              <a:rPr lang="ru-RU" smtClean="0"/>
              <a:t>15.11.2024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BEF36F-3C22-AD42-E49F-B904744A9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E3D6B0-AC43-DA97-D8C2-2950DFAF3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774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B2799-4585-6541-7816-79A7C7649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ECE2E8-71CF-8132-C467-255217D5A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1CE01-94C2-3628-EC81-8988C1B48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C03BF-F86F-4CD5-8712-63AA347B1C4A}" type="datetime1">
              <a:rPr lang="ru-RU" smtClean="0"/>
              <a:t>15.11.2024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681CC3-66AA-5272-DCAB-FBC34A074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544FE4-128C-C5EB-3CCD-D1533B676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757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6F1F3A-110F-A80B-E9C5-CB96FAC352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A434D26-4B11-2C8C-1D2B-86CD79EEE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7437A2-A1BA-FB2B-F04F-81C3E5FD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31050-9093-4ED3-B783-41457E117A5F}" type="datetime1">
              <a:rPr lang="ru-RU" smtClean="0"/>
              <a:t>15.11.2024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063785-6092-3603-9BE6-674761B11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BB2A85-F71C-A7D3-742C-B1DFB9E3F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8442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3850-4D78-4E51-B276-6FA75FFA77BF}" type="datetime1">
              <a:rPr lang="ru-RU" smtClean="0"/>
              <a:t>15.11.2024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46" y="0"/>
            <a:ext cx="490455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0"/>
          <a:stretch/>
        </p:blipFill>
        <p:spPr>
          <a:xfrm>
            <a:off x="831275" y="376456"/>
            <a:ext cx="2348345" cy="1088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012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1C4EA3-2DD7-335E-5BF5-5F274E3C2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D06631-150F-9D04-1F7F-8A3576F25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5E2CC1-7EC2-5474-7ABC-CFB62D50C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12C6-4054-4098-A293-B81CC04AB051}" type="datetime1">
              <a:rPr lang="ru-RU" smtClean="0"/>
              <a:t>15.11.2024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44E95E-7B54-CDC1-32EB-207B850A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59FA3F-5FD7-29B9-5499-2490221F6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392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5DCDC7-5204-B9F0-4E68-8F90269A8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D6101D-B4D1-531A-E070-4E7C83B0E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1EF0B6-D37F-C8B6-6E68-8510135E5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A3630-4C4C-4A82-AF7B-CB2EBB76359D}" type="datetime1">
              <a:rPr lang="ru-RU" smtClean="0"/>
              <a:t>15.11.2024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ADA95-350D-1F37-45E2-B25379A8E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323522-7A33-C0FC-E1FD-72372B542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096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CFD734-267F-CA30-B045-6241229FC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0A8D48-C4E9-126E-B289-1A8341872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17E0E8-AF03-C42E-7A1D-A9A9FB6BC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ABD95A-8417-28F7-D77A-E8D0C1DFF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0DC0-2D44-4F26-8C9A-45859DB2CBC2}" type="datetime1">
              <a:rPr lang="ru-RU" smtClean="0"/>
              <a:t>15.11.2024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BE66E9-CE18-F8AD-5E0B-3081EEBFD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0BFEC0-0C3C-E06F-6A94-95B87B96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8929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E1D101-E1B7-BA6E-6FC1-0D8A1412C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2D448A-98D1-C1AF-460D-717D153E5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B52A6A-CA3A-6C00-166A-88A7FB4B9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802C47-9E5B-3320-9352-80AF5D25A2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7228ED-C3D3-3C1C-C28A-719B73C5D9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A1F4978-15C3-FD13-0D33-AE69798B3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3EFC3-3EC6-4BA5-9281-A072AA16CF26}" type="datetime1">
              <a:rPr lang="ru-RU" smtClean="0"/>
              <a:t>15.11.2024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0C953BF-B5D8-781D-F369-2E9C2EF3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37BE9E5-66C5-A19E-80FC-E626E61C5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8937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6EF25-F70F-77BE-DF0F-2C9986CDC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94CEE6F-EAEF-F6F4-030D-2F8D4881E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1413-CCDF-467C-9AB7-9B2F2BE5ED84}" type="datetime1">
              <a:rPr lang="ru-RU" smtClean="0"/>
              <a:t>15.11.2024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0D1647-BB5F-E384-BE78-0862960E9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5F1E4D8-FA47-1FEC-9EA4-89865AA15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4884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33E9A5A-D88B-E8BF-713C-FC8D7912A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20C3-8607-424B-92C4-AD1EA8DBA5FF}" type="datetime1">
              <a:rPr lang="ru-RU" smtClean="0"/>
              <a:t>15.11.2024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3037FE7-2EBD-886A-6F15-1C4D7279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793751-41BC-124D-7187-1A22412BE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0550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E586B5-C73A-0EA1-AAAC-2B2174A62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60B2F9-AA72-CBAB-F846-FC495AAB9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6621A9-48E7-924F-F00F-557D3459F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983C63-DE57-C54A-850C-38D0372BB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1829B-82BC-42CF-91A1-018627E6F6AE}" type="datetime1">
              <a:rPr lang="ru-RU" smtClean="0"/>
              <a:t>15.11.2024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DE49B6-1621-C305-8748-5B688110C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E36865-8CD5-8298-A4F9-3DD1527E2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7789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C9387-D7CB-2F63-2B3E-1998F8323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2C1618E-9825-CEBA-715F-9C6BBBB5EF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9EA05B-8F0F-6D89-9595-AF7752653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514B75-A676-75E6-9080-3C90766EA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ED63-4643-4888-A548-E1D0F68260B8}" type="datetime1">
              <a:rPr lang="ru-RU" smtClean="0"/>
              <a:t>15.11.2024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E993B0-CE49-AA0C-9F9A-B7E922B44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B4D23A-4C14-3C12-431E-12F4D7D37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1886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6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68CF19-5128-A6F7-9115-5841B96D8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A6FAC3-A5E3-1832-E8F6-4D079B3280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B59BE9-1AFF-3E7B-8F6C-75ACAE6713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458AC-88A8-41C1-BA6F-101956D67800}" type="datetime1">
              <a:rPr lang="ru-RU" smtClean="0"/>
              <a:t>15.11.2024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43B793-A9C6-4E49-18EE-54CBF89E8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27EDFC-F355-E480-BC5B-815C9B3C2A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78541-C3AE-4D86-8BA8-B4C0D2F214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608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4%D1%80%D0%B0%D0%BD%D1%86%D1%83%D0%B7%D1%81%D0%BA%D0%B8%D0%B9_%D1%8F%D0%B7%D1%8B%D0%BA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/var/folders/0q/bv7btgwd3g77k6s0dd8zl28m0000gn/T/com.microsoft.Word/WebArchiveCopyPasteTempFiles/istoriya-rossii-134061-stalingradskaya-bitva-karta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0q/bv7btgwd3g77k6s0dd8zl28m0000gn/T/com.microsoft.Word/WebArchiveCopyPasteTempFiles/vtoroj-karta.jpg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0q/bv7btgwd3g77k6s0dd8zl28m0000gn/T/com.microsoft.Word/WebArchiveCopyPasteTempFiles/ist20v_51.jpg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9" Type="http://schemas.openxmlformats.org/officeDocument/2006/relationships/image" Target="../media/image9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" TargetMode="External"/><Relationship Id="rId2" Type="http://schemas.openxmlformats.org/officeDocument/2006/relationships/hyperlink" Target="https://mil.ru/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2492896"/>
            <a:ext cx="7344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Учебно – методическое пособие по теме: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«Дни воинской славы – летопись героической доблести российского воинства»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(Для самостоятельной работы студентов)</a:t>
            </a:r>
          </a:p>
        </p:txBody>
      </p:sp>
      <p:sp>
        <p:nvSpPr>
          <p:cNvPr id="4" name="Прямоугольник 3"/>
          <p:cNvSpPr/>
          <p:nvPr/>
        </p:nvSpPr>
        <p:spPr>
          <a:xfrm flipH="1">
            <a:off x="971600" y="2281520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63959" y="586715"/>
            <a:ext cx="4824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Военный учебный центр 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профессора,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генерал-майора С.М.Ермакова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31B6727-4655-424D-85A7-6394A94C73B3}"/>
              </a:ext>
            </a:extLst>
          </p:cNvPr>
          <p:cNvSpPr/>
          <p:nvPr/>
        </p:nvSpPr>
        <p:spPr>
          <a:xfrm>
            <a:off x="2625313" y="5239435"/>
            <a:ext cx="3650914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МОСКВА- 2022 г.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0F82E2-3198-6D47-0642-67E5BE2F6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60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24E84C4-46A6-4094-8BF7-EA824E7B0677}"/>
              </a:ext>
            </a:extLst>
          </p:cNvPr>
          <p:cNvSpPr/>
          <p:nvPr/>
        </p:nvSpPr>
        <p:spPr>
          <a:xfrm>
            <a:off x="179512" y="116632"/>
            <a:ext cx="468052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Ход и значение Куликовской битвы 1380 г.  </a:t>
            </a:r>
            <a:endParaRPr lang="ru-RU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D185FDAE-66D2-1DBE-0DC8-B88EC2ECCC8C}"/>
              </a:ext>
            </a:extLst>
          </p:cNvPr>
          <p:cNvSpPr/>
          <p:nvPr/>
        </p:nvSpPr>
        <p:spPr>
          <a:xfrm>
            <a:off x="8446157" y="6381327"/>
            <a:ext cx="697843" cy="44331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FAA748-C90F-F6AC-4130-1108DB024E69}"/>
              </a:ext>
            </a:extLst>
          </p:cNvPr>
          <p:cNvSpPr txBox="1"/>
          <p:nvPr/>
        </p:nvSpPr>
        <p:spPr>
          <a:xfrm>
            <a:off x="179512" y="560449"/>
            <a:ext cx="8712968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БИТВЫ: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сентября 1380 г. битва началась поединком богатырей – Александра Пересвета и Челубея (оба погибли). Затем татарская конница, смяв передовой полк, начала теснить большой полк. Русские полки несли большие потери. Дмитрий Донской сначала был в передовом полку, а затем в доспехах рядового воина бился среди воинов  большого полка. Татары прорвались к реке и  подставили засадному полку тыл. Удар конницы из засады с тыла на основные силы ордынцев стал решающим. Татарская конница была загнана в реку и там перебита. Одновременно перешли в наступление и другие полки русских войск.  Татары смешались и обратились в бегство. Ход боя переломился. Неожиданный удар засадного полка, отсутствие у татар резервов и переход в наступление других полков привели к разгрому Мамаевской рати, остатки  которой русские полки преследовали и уничтожали на протяжении пятидесяти километров  от Куликова поля. </a:t>
            </a: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БИТВЫ: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Куликовская битва закончилась Победой русских войск, но им не удалось закрепить полный разгромом Золотой Орды. Для этого ещё не было достаточных сил.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Хотя она не привела к ликвидации монголо-татарского ига на Руси, однако на Куликовом поле был нанесен сильный удар по господству Золотой Орды, ускоривший ее последующий распад.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Важным следствием Куликовской битвы было усиление роли Москвы в Северо-Восточной Руси и укрепление  международного  авторитета  Московского княжества.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Куликовская битва  утвердила авторитет московского князя и явилась важным звеном в процессе формирования централизованного Русского государства.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09A532-0CDD-72EE-583E-2085E753CD23}"/>
              </a:ext>
            </a:extLst>
          </p:cNvPr>
          <p:cNvSpPr txBox="1"/>
          <p:nvPr/>
        </p:nvSpPr>
        <p:spPr>
          <a:xfrm rot="10800000" flipV="1">
            <a:off x="251520" y="6070014"/>
            <a:ext cx="8149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Для справки</a:t>
            </a:r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: стояние на реке Угре  в 1480 г. завершилось полным свержением ордынского ига.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53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9D6687-F427-4E1D-8EDE-FAD1A0FEDC6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24" y="588323"/>
            <a:ext cx="6075573" cy="6156463"/>
          </a:xfrm>
          <a:prstGeom prst="rect">
            <a:avLst/>
          </a:prstGeom>
          <a:noFill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D32CA03-4EED-4003-9C93-BF670AD0C59A}"/>
              </a:ext>
            </a:extLst>
          </p:cNvPr>
          <p:cNvSpPr/>
          <p:nvPr/>
        </p:nvSpPr>
        <p:spPr>
          <a:xfrm>
            <a:off x="179513" y="113214"/>
            <a:ext cx="640871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Освобождение Москвы силами народного ополчения 1612 г. 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464219E-D215-4191-A5AD-687E6AF8C885}"/>
              </a:ext>
            </a:extLst>
          </p:cNvPr>
          <p:cNvSpPr/>
          <p:nvPr/>
        </p:nvSpPr>
        <p:spPr>
          <a:xfrm>
            <a:off x="6300190" y="588323"/>
            <a:ext cx="280831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Кузьма Минин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1570 - 1616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F89E944-2249-0E43-B6A6-9783584DEB59}"/>
              </a:ext>
            </a:extLst>
          </p:cNvPr>
          <p:cNvSpPr/>
          <p:nvPr/>
        </p:nvSpPr>
        <p:spPr>
          <a:xfrm>
            <a:off x="6300192" y="3343389"/>
            <a:ext cx="280831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Дмитрий Пожарский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1577–1642</a:t>
            </a:r>
            <a:r>
              <a:rPr lang="ru-RU" dirty="0"/>
              <a:t>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131F91B-9C8D-A84B-A4C4-0D32B9D15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882" y="1278924"/>
            <a:ext cx="2522505" cy="195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Дмитрий Пожарский - биография, новости, личная жизнь, фото, видео -  stuki-druki.com">
            <a:extLst>
              <a:ext uri="{FF2B5EF4-FFF2-40B4-BE49-F238E27FC236}">
                <a16:creationId xmlns:a16="http://schemas.microsoft.com/office/drawing/2014/main" id="{25699552-BAC8-7249-8468-0C88B1C1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932" y="4003163"/>
            <a:ext cx="2514669" cy="259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FE8F555F-3873-8A0C-EFD0-8790D8F42FFF}"/>
              </a:ext>
            </a:extLst>
          </p:cNvPr>
          <p:cNvSpPr/>
          <p:nvPr/>
        </p:nvSpPr>
        <p:spPr>
          <a:xfrm>
            <a:off x="8446157" y="6291947"/>
            <a:ext cx="705679" cy="53269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328417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D32CA03-4EED-4003-9C93-BF670AD0C59A}"/>
              </a:ext>
            </a:extLst>
          </p:cNvPr>
          <p:cNvSpPr/>
          <p:nvPr/>
        </p:nvSpPr>
        <p:spPr>
          <a:xfrm>
            <a:off x="127599" y="115038"/>
            <a:ext cx="883688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Ход  и значение освобождения Москвы силами народного ополчения 1612 г. </a:t>
            </a:r>
            <a:endParaRPr lang="ru-RU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FE8F555F-3873-8A0C-EFD0-8790D8F42FFF}"/>
              </a:ext>
            </a:extLst>
          </p:cNvPr>
          <p:cNvSpPr/>
          <p:nvPr/>
        </p:nvSpPr>
        <p:spPr>
          <a:xfrm>
            <a:off x="8446157" y="6291947"/>
            <a:ext cx="705679" cy="53269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461303-9906-328B-BFFF-E776AE1438B2}"/>
              </a:ext>
            </a:extLst>
          </p:cNvPr>
          <p:cNvSpPr txBox="1"/>
          <p:nvPr/>
        </p:nvSpPr>
        <p:spPr>
          <a:xfrm>
            <a:off x="-51913" y="498042"/>
            <a:ext cx="9016401" cy="6596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ОСВОБОЖДЕНИЯ: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Летом 1611г. в России царила неразбериха. В Москве всеми делами вершили поляки, а бояре рассылали во все города, уезды и  волости  грамоты с призывами о присяге польскому королю.</a:t>
            </a:r>
          </a:p>
          <a:p>
            <a:pPr lvl="0">
              <a:spcAft>
                <a:spcPts val="800"/>
              </a:spcAft>
              <a:tabLst>
                <a:tab pos="457200" algn="l"/>
              </a:tabLst>
            </a:pPr>
            <a:r>
              <a:rPr lang="ru-R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Угроза потери национальной независимости России вызвала глубокое беспокойство в патриотически настроенных кругах дворянства и других сословий  всего населения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сентябре 1611 года в Нижнем Новгороде началось формирование  второго ополчения для  освобождения Москвы от поляков. Военным руководителем стал  князь Дмитрий Пожарский, но с условием, чтобы всеми хозяйственными делами в ополчении заведовал Кузьма Минин.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августе 1612 г. отряды ополченцев разгромили под столицей польскую армию. Был осажден Кремль, который попал в прочную осаду.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ноября войны народного ополчения штурмом взяли Китай-город, а    5 ноября1612 г. поляки сдались и покинули Кремль.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ноября 1612 г, состоялся торжественный вход в Кремль войск князей Пожарского и Трубецкого, возглавлявшего первое ополчение.</a:t>
            </a:r>
          </a:p>
          <a:p>
            <a:pPr algn="just"/>
            <a:r>
              <a:rPr lang="ru-RU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Дмитрий  Трубецкой,  после освобождения Кремля  вместе с 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Дмитрием Пожарским и Кузьмой Мининым, 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оставался во главе Земского правительства до избрания царя  Михаила Федорович.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ОСВОБОЖДЕНИЯ: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созданы условия для восстановления государственной власти в России.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Послужило мощным толчком к развертыванию массового освободительного движения против интервентов по всей стране. Сплотило русский народ в борьбе.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Показало, что в трудное  для страны время русские люди сплачиваются, проявляют  патриотизм и раскрывают свои лучшие качества: способность выдержать тяжелейшие испытания, отстоять свою независимость, героизм, доблесть, любовь к Отечеству.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Исторически это событие   связано с окончанием Смутного времени в России в </a:t>
            </a:r>
            <a:r>
              <a:rPr lang="en-US" sz="160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XVII </a:t>
            </a:r>
            <a:r>
              <a:rPr lang="ru-RU" sz="160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  <a:endParaRPr lang="ru-R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378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BFCF3545-1BCF-42B5-8B38-D8E8CB6CF03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6" r="1748"/>
          <a:stretch/>
        </p:blipFill>
        <p:spPr bwMode="auto">
          <a:xfrm>
            <a:off x="364702" y="655410"/>
            <a:ext cx="6624736" cy="5869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upload.wikimedia.org/wikipedia/commons/thumb/7/...">
            <a:extLst>
              <a:ext uri="{FF2B5EF4-FFF2-40B4-BE49-F238E27FC236}">
                <a16:creationId xmlns:a16="http://schemas.microsoft.com/office/drawing/2014/main" id="{18F02D32-0BED-4D07-A41D-DB9083F6AD2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318" y="916288"/>
            <a:ext cx="1557783" cy="20571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8F30168-ED74-43B5-BDB9-B398D4B063EF}"/>
              </a:ext>
            </a:extLst>
          </p:cNvPr>
          <p:cNvSpPr/>
          <p:nvPr/>
        </p:nvSpPr>
        <p:spPr>
          <a:xfrm>
            <a:off x="467544" y="116632"/>
            <a:ext cx="417646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ПОЛТАВСКАЯ  БИТВА 1709 г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81F616F-B24D-4255-B895-EE70985A41D1}"/>
              </a:ext>
            </a:extLst>
          </p:cNvPr>
          <p:cNvSpPr/>
          <p:nvPr/>
        </p:nvSpPr>
        <p:spPr>
          <a:xfrm>
            <a:off x="7360433" y="436219"/>
            <a:ext cx="122413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Петр 1 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F87A11C-1EBD-604D-8771-C2ACDE304E28}"/>
              </a:ext>
            </a:extLst>
          </p:cNvPr>
          <p:cNvSpPr/>
          <p:nvPr/>
        </p:nvSpPr>
        <p:spPr>
          <a:xfrm>
            <a:off x="7164287" y="3030359"/>
            <a:ext cx="174431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1672–1725</a:t>
            </a:r>
            <a:r>
              <a:rPr lang="ru-RU" dirty="0"/>
              <a:t>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AA1B4A-A1A9-BB19-0A4D-6001C106E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13</a:t>
            </a:fld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65325ED-E81D-0339-EFBC-F8B561DA9CEF}"/>
              </a:ext>
            </a:extLst>
          </p:cNvPr>
          <p:cNvSpPr/>
          <p:nvPr/>
        </p:nvSpPr>
        <p:spPr>
          <a:xfrm>
            <a:off x="8316417" y="6237312"/>
            <a:ext cx="648072" cy="58733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13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B822020-D0EB-AA86-48BE-90D933A64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371" y="3411626"/>
            <a:ext cx="1944216" cy="242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61936F-BE5B-5EE5-3FD0-3CB938BD3D34}"/>
              </a:ext>
            </a:extLst>
          </p:cNvPr>
          <p:cNvSpPr txBox="1"/>
          <p:nvPr/>
        </p:nvSpPr>
        <p:spPr>
          <a:xfrm rot="10800000" flipV="1">
            <a:off x="7236296" y="5777927"/>
            <a:ext cx="17281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Стрелковое оружие, 1709 г.</a:t>
            </a:r>
          </a:p>
        </p:txBody>
      </p:sp>
    </p:spTree>
    <p:extLst>
      <p:ext uri="{BB962C8B-B14F-4D97-AF65-F5344CB8AC3E}">
        <p14:creationId xmlns:p14="http://schemas.microsoft.com/office/powerpoint/2010/main" val="1372190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8F30168-ED74-43B5-BDB9-B398D4B063EF}"/>
              </a:ext>
            </a:extLst>
          </p:cNvPr>
          <p:cNvSpPr/>
          <p:nvPr/>
        </p:nvSpPr>
        <p:spPr>
          <a:xfrm>
            <a:off x="467544" y="260649"/>
            <a:ext cx="57606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Ход и значение Полтавской битвы 1709 г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AA1B4A-A1A9-BB19-0A4D-6001C106E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14</a:t>
            </a:fld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65325ED-E81D-0339-EFBC-F8B561DA9CEF}"/>
              </a:ext>
            </a:extLst>
          </p:cNvPr>
          <p:cNvSpPr/>
          <p:nvPr/>
        </p:nvSpPr>
        <p:spPr>
          <a:xfrm>
            <a:off x="8316417" y="6237312"/>
            <a:ext cx="648072" cy="58733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02291D-C2D0-542B-2A3B-89C4030A514C}"/>
              </a:ext>
            </a:extLst>
          </p:cNvPr>
          <p:cNvSpPr txBox="1"/>
          <p:nvPr/>
        </p:nvSpPr>
        <p:spPr>
          <a:xfrm>
            <a:off x="124111" y="749020"/>
            <a:ext cx="9016401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БИТВЫ: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апреля  по июнь 1709 года шведские войска Карла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XII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предприняли осаду Полтавы, проведя около 20 штурмов города, но  российский гарнизон их отразил. В конце мая  к Полтаве подтянулись основные силы русской армии под командованием Петра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июля 1709 г. в 2 часа ночи шведская армия  колоннами двинулись на  русские редуты, спустя два часа им удалось взять лишь два передовых редута. Затем они попытались обойти поперечную линию редутов с севера, но попали под сильный артиллерийский и ружейный фланговый огонь  российской армии и в беспорядке отошли.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6 часов Петр вывел войска из лагеря и построил их в две линии, имея в центре пехоту, а на флангах конницу. Главные силы шведов  выстроились напротив русской армии.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9 часов  завязался рукопашный бой. Шведы начали отступать,  а  в 11 часов их отступление переросло в беспорядочное бегство. Русская конница преследовала шведов до Переволочны, где оставшиеся силы неприятеля сдались в плен. </a:t>
            </a:r>
          </a:p>
          <a:p>
            <a:pPr algn="just"/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БИТВЫ: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победы в Полтавском  сражении инициатива в Северной войне перешла на сторону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и  военное могущество Швеции было подорвано.  Слава русского оружия прогремела на всю Европу. Русская армия показала прекрасную боевую подготовку и героизм, а полководцы – выдающиеся полководческие способности.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были  применены полевые земляные укрепления – редуты.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18CE59-D5F8-31A0-37CF-95AE26D721B7}"/>
              </a:ext>
            </a:extLst>
          </p:cNvPr>
          <p:cNvSpPr txBox="1"/>
          <p:nvPr/>
        </p:nvSpPr>
        <p:spPr>
          <a:xfrm>
            <a:off x="124110" y="5765778"/>
            <a:ext cx="90198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справки</a:t>
            </a:r>
            <a:r>
              <a:rPr lang="ru-RU" sz="1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 сентября 1708 года у деревни Лесной произошло сражение, в ходе которого шведы потерпели поражение и их армия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осталась без провизии  и боеприпасов.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Гетман И.С. Мазепа изменил Петру I и, перейдя на  сторону Карла ХІІ, заверил его в добрых чувствах населения Украины к шведской короне  и направил его к Полтаве для пополнения недостающих припасов. </a:t>
            </a:r>
          </a:p>
          <a:p>
            <a:pPr algn="ctr"/>
            <a:endParaRPr lang="ru-RU" sz="16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345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rrepetitor.ru/wp-content/uploads/hiscards/18/severnaya-vojna-morskie-srazheniya-gangutskoe.jpg">
            <a:extLst>
              <a:ext uri="{FF2B5EF4-FFF2-40B4-BE49-F238E27FC236}">
                <a16:creationId xmlns:a16="http://schemas.microsoft.com/office/drawing/2014/main" id="{251C9A3D-9222-4012-BC9E-68FBDE76E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32656"/>
            <a:ext cx="6264695" cy="62437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Апраксин, Фёдор Матвеевич — Википедия">
            <a:extLst>
              <a:ext uri="{FF2B5EF4-FFF2-40B4-BE49-F238E27FC236}">
                <a16:creationId xmlns:a16="http://schemas.microsoft.com/office/drawing/2014/main" id="{8DF1E5CA-F250-47FB-A0A9-12F7D6ED6EB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984" y="993828"/>
            <a:ext cx="2069505" cy="21950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73B91B-1F4D-4857-9BBC-121321671220}"/>
              </a:ext>
            </a:extLst>
          </p:cNvPr>
          <p:cNvSpPr/>
          <p:nvPr/>
        </p:nvSpPr>
        <p:spPr>
          <a:xfrm>
            <a:off x="6856901" y="260649"/>
            <a:ext cx="206950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Апраксин Федор Матвеевич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B3EA799-22B3-8D4E-ADCE-2ED7CDB7E3EF}"/>
              </a:ext>
            </a:extLst>
          </p:cNvPr>
          <p:cNvSpPr/>
          <p:nvPr/>
        </p:nvSpPr>
        <p:spPr>
          <a:xfrm>
            <a:off x="6856900" y="3297286"/>
            <a:ext cx="210758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1661 — 1728 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CB376AC-73D3-3B7E-90A9-180AE5376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15</a:t>
            </a:fld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DAF7CB73-2D89-F1A4-85BD-F0E82EA7C525}"/>
              </a:ext>
            </a:extLst>
          </p:cNvPr>
          <p:cNvSpPr/>
          <p:nvPr/>
        </p:nvSpPr>
        <p:spPr>
          <a:xfrm>
            <a:off x="8316417" y="6356351"/>
            <a:ext cx="648072" cy="46829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15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1A608F1-EDB5-4D6C-0468-36F355F8F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3883515"/>
            <a:ext cx="2232248" cy="127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7D292D-6F5A-E9A4-B9DA-0D5283F667D0}"/>
              </a:ext>
            </a:extLst>
          </p:cNvPr>
          <p:cNvSpPr txBox="1"/>
          <p:nvPr/>
        </p:nvSpPr>
        <p:spPr>
          <a:xfrm>
            <a:off x="6804249" y="5194604"/>
            <a:ext cx="2232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Галера-русское гребное судно 1714г. </a:t>
            </a:r>
          </a:p>
        </p:txBody>
      </p:sp>
    </p:spTree>
    <p:extLst>
      <p:ext uri="{BB962C8B-B14F-4D97-AF65-F5344CB8AC3E}">
        <p14:creationId xmlns:p14="http://schemas.microsoft.com/office/powerpoint/2010/main" val="2087876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CB376AC-73D3-3B7E-90A9-180AE5376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16</a:t>
            </a:fld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DAF7CB73-2D89-F1A4-85BD-F0E82EA7C525}"/>
              </a:ext>
            </a:extLst>
          </p:cNvPr>
          <p:cNvSpPr/>
          <p:nvPr/>
        </p:nvSpPr>
        <p:spPr>
          <a:xfrm>
            <a:off x="8316417" y="6356351"/>
            <a:ext cx="648072" cy="46829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FB63A7-B525-86E1-1023-4913C168DCE1}"/>
              </a:ext>
            </a:extLst>
          </p:cNvPr>
          <p:cNvSpPr txBox="1"/>
          <p:nvPr/>
        </p:nvSpPr>
        <p:spPr>
          <a:xfrm>
            <a:off x="124111" y="749020"/>
            <a:ext cx="901640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БИТВЫ: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1714 году русскому галерному флоту под командованием генерал-адмирала Ф. М. Апраксина  была поставлена задача пройти к Або-Аландским шхерам и высадить десант ( 15 тыс. чел.).</a:t>
            </a:r>
            <a:r>
              <a:rPr lang="ru-RU" sz="1600" dirty="0"/>
              <a:t>.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Но, 9 мая русская флотилия была вынуждена остановиться у Тверминне из-за шведского  флота, преградившего ей дальнейшее продвижение. Петр 1 решил  обойти противника, создав переволоку в узкой части перешейка (2,5км), и перетащить по ней часть  кораблей для удара в тыл шведскому флоту.  Шведы попытались помешать этому  маневру, отправив один  отряд кораблей к конечному пункту переволоки, а другой к  Тверминне. Петр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воспользовался разделением шведского флота и штилем, при котором парусный флот шведов не мог маневрировать, 26 июля ( 8 августа) русский авангард прорвался вдоль берега, обошел мыс и блокировал отряд Эреншельда, направленный к переволоки, в Рилакс-фьорде. 27 июля ( 9 августа) русский  авангард, с подходом главных сил галерного флота,  выстроились в боевой порядок, загнутые фланги которого почти полностью охватили неприятельские суда. Шведам было послано предложение о сдаче, но после получения отказа, началось Гангутское  сражение. Три часа шел бой. Шведы отчаянно сопротивлялись. Но героические действия   русских </a:t>
            </a:r>
            <a:r>
              <a:rPr lang="ru-RU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моряков  заставили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сдаться. Одно за другим их  суда начали спускать флаги, т.е. сдаваться в плен. Был взят в плен и контр-адмирал Эреншильд. 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НАЧЕНИЕ БИТВЫ: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Гангутское сражение, явившееся первой крупной морской победой русского флота над сильным противником, обеспечило русским войсками возможность перенести боевые действия на территорию Швеции, а также дало возможность русскому флоту использовать выход в Ботнический залив и Балтийское море, предрешило успешное окончание Северной войны.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D6A23E6-862E-D08B-15B3-C2902FB76579}"/>
              </a:ext>
            </a:extLst>
          </p:cNvPr>
          <p:cNvSpPr/>
          <p:nvPr/>
        </p:nvSpPr>
        <p:spPr>
          <a:xfrm>
            <a:off x="467544" y="260649"/>
            <a:ext cx="599040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Ход и значение Гангутского морского сражения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1714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5F240E-02ED-C337-98D6-5F70C6179C6D}"/>
              </a:ext>
            </a:extLst>
          </p:cNvPr>
          <p:cNvSpPr txBox="1"/>
          <p:nvPr/>
        </p:nvSpPr>
        <p:spPr>
          <a:xfrm rot="10800000" flipV="1">
            <a:off x="124110" y="5566799"/>
            <a:ext cx="8840378" cy="2026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85750">
              <a:spcBef>
                <a:spcPts val="600"/>
              </a:spcBef>
              <a:spcAft>
                <a:spcPts val="600"/>
              </a:spcAft>
            </a:pPr>
            <a:endParaRPr lang="ru-RU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85750">
              <a:spcBef>
                <a:spcPts val="600"/>
              </a:spcBef>
              <a:spcAft>
                <a:spcPts val="600"/>
              </a:spcAft>
            </a:pPr>
            <a:r>
              <a:rPr lang="ru-RU" sz="1600" b="1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справки:</a:t>
            </a:r>
            <a:r>
              <a:rPr lang="ru-R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1721 году был заключен договор между странами - Ништадский мир.Северная </a:t>
            </a:r>
            <a:r>
              <a:rPr lang="ru-R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война после 21 года боевых действий была завершена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ее итогам Россия получила: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территорию Финляндии до Выборга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территории Эстляндии, Лифляндии, Ингерманландии.</a:t>
            </a:r>
            <a:endParaRPr lang="ru-R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3648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67EBAC-9784-1D46-BD18-B142FC451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68" y="620688"/>
            <a:ext cx="6134541" cy="5716359"/>
          </a:xfrm>
          <a:prstGeom prst="rect">
            <a:avLst/>
          </a:prstGeom>
          <a:noFill/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BE65D1D-30BA-DA4F-83E4-8ACB8E4AAE93}"/>
              </a:ext>
            </a:extLst>
          </p:cNvPr>
          <p:cNvSpPr/>
          <p:nvPr/>
        </p:nvSpPr>
        <p:spPr>
          <a:xfrm>
            <a:off x="691344" y="179348"/>
            <a:ext cx="429149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СРАЖЕНИЕ У МЫСА ТЕНДРА 1790 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Рисунок 8" descr="Ушаков, Фёдор Фёдорович — Википедия">
            <a:extLst>
              <a:ext uri="{FF2B5EF4-FFF2-40B4-BE49-F238E27FC236}">
                <a16:creationId xmlns:a16="http://schemas.microsoft.com/office/drawing/2014/main" id="{5501201A-4CFB-C745-A6ED-7CAE22570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60329"/>
            <a:ext cx="2232248" cy="25266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9669AED-77D1-2F4A-A395-710BDB670DB9}"/>
              </a:ext>
            </a:extLst>
          </p:cNvPr>
          <p:cNvSpPr/>
          <p:nvPr/>
        </p:nvSpPr>
        <p:spPr>
          <a:xfrm>
            <a:off x="6471152" y="620689"/>
            <a:ext cx="242132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Фёдор Фёдорович Ушаков</a:t>
            </a:r>
            <a:r>
              <a:rPr lang="ru-RU" dirty="0"/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ECBCA59-E41D-BB47-88FA-CE1A4C39B4DD}"/>
              </a:ext>
            </a:extLst>
          </p:cNvPr>
          <p:cNvSpPr/>
          <p:nvPr/>
        </p:nvSpPr>
        <p:spPr>
          <a:xfrm>
            <a:off x="6529419" y="3940832"/>
            <a:ext cx="22675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1745 - 1817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4599A39-9C3C-96E0-7936-39448D923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17</a:t>
            </a:fld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B30CB86-DF96-4453-C872-E7FB506AAE7C}"/>
              </a:ext>
            </a:extLst>
          </p:cNvPr>
          <p:cNvSpPr/>
          <p:nvPr/>
        </p:nvSpPr>
        <p:spPr>
          <a:xfrm>
            <a:off x="8316417" y="6337047"/>
            <a:ext cx="648072" cy="48759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17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FF22F11-3181-9064-A17F-ABB41C964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707" y="4386437"/>
            <a:ext cx="2291053" cy="156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4B49AC-E841-F352-1C35-6424CCE47C3A}"/>
              </a:ext>
            </a:extLst>
          </p:cNvPr>
          <p:cNvSpPr txBox="1"/>
          <p:nvPr/>
        </p:nvSpPr>
        <p:spPr>
          <a:xfrm rot="10800000" flipV="1">
            <a:off x="6643522" y="5969409"/>
            <a:ext cx="2055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Фрегат Русского флота 1769г.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2618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BE65D1D-30BA-DA4F-83E4-8ACB8E4AAE93}"/>
              </a:ext>
            </a:extLst>
          </p:cNvPr>
          <p:cNvSpPr/>
          <p:nvPr/>
        </p:nvSpPr>
        <p:spPr>
          <a:xfrm>
            <a:off x="691344" y="179348"/>
            <a:ext cx="520373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 и значение сражения у мыса Тендра 1790 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4599A39-9C3C-96E0-7936-39448D923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18</a:t>
            </a:fld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B30CB86-DF96-4453-C872-E7FB506AAE7C}"/>
              </a:ext>
            </a:extLst>
          </p:cNvPr>
          <p:cNvSpPr/>
          <p:nvPr/>
        </p:nvSpPr>
        <p:spPr>
          <a:xfrm>
            <a:off x="8316417" y="6337047"/>
            <a:ext cx="648072" cy="48759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75B29A-76E9-A372-1021-DCDECED3D2C1}"/>
              </a:ext>
            </a:extLst>
          </p:cNvPr>
          <p:cNvSpPr txBox="1"/>
          <p:nvPr/>
        </p:nvSpPr>
        <p:spPr>
          <a:xfrm>
            <a:off x="124111" y="749020"/>
            <a:ext cx="901640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БИТВЫ</a:t>
            </a:r>
            <a:r>
              <a:rPr lang="ru-RU" sz="1600" b="1" u="sng" dirty="0">
                <a:solidFill>
                  <a:schemeClr val="bg1"/>
                </a:solidFill>
              </a:rPr>
              <a:t>: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русско-турецкой войне 1787-1791 гг. сухопутная армия  России наступали  в  районе Дуная. Для помощи им была сформирована Днепровская флотилия, но совершить переход от Херсона в район боевых действий она не могла из-за присутствия на западе Черного моря турецкой эскадры, которая занял позиции между Гаджибеем (ныне Одесса) и мысом Тендра. Такое положение позволяло турецкому флоту держать под контролем важную для российского флота коммуникацию.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помощь Днепровской флотилии вышла эскадра контр-адмирала Ф.Ф. Ушакова.</a:t>
            </a:r>
            <a:endParaRPr lang="ru-RU" sz="16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сентября 1790 года русские корабли неожиданно появились перед противником, стоявшем на якоре. С ходу, не перестроившись в боевой порядок, русская эскадра атаковала турецкий флот. Линия турецких судов расстроилась, и они стали спешно отходить к Дунаю.</a:t>
            </a:r>
            <a:r>
              <a:rPr lang="ru-RU" sz="1600" dirty="0"/>
              <a:t>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следующий день Ушаков возобновил преследование. Экипажи черноморских кораблей проявляли высокое мастерство, поражая корабли противника  меткой орудийной стрельбой.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Открывая огонь, корабли, по команде Ушакова, сближались с противником,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приводя врага в замешательство. В итоге — 7 турецких кораблей сдались, остальные спаслись бегством. Потери турок превысили 2 тыс. человек, у русских —21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погиб и 25 было ранено.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БИТВЫ: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Победа русского флота обеспечила прорыв Днепровской флотилии  в Дунай, оказавшей большую помощь сухопутной армии при  взятии крепости Измаил, 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огнём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артиллерии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 судов флотилии. 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Турецкого  флота в Чёрном море была парализована.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799299-ABA6-58CE-2F7E-E89355DBCF68}"/>
              </a:ext>
            </a:extLst>
          </p:cNvPr>
          <p:cNvSpPr txBox="1"/>
          <p:nvPr/>
        </p:nvSpPr>
        <p:spPr>
          <a:xfrm>
            <a:off x="179511" y="5661248"/>
            <a:ext cx="884037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</a:t>
            </a:r>
            <a:r>
              <a:rPr lang="ru-RU" sz="1800" b="1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 справки: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флот не знал более победоносного адмирала, чем Федор Фёдорович  Ушаков. Под его командованием  был завоёван Крым и из Средиземного моря были изгнаны французы. За всю свою карьеру он не потерпел ни одного поражения и  не потерял ни одного корабля. В августе 2001 г. РПЦ прославила Феодора Ушакова в лике святых.</a:t>
            </a:r>
          </a:p>
        </p:txBody>
      </p:sp>
    </p:spTree>
    <p:extLst>
      <p:ext uri="{BB962C8B-B14F-4D97-AF65-F5344CB8AC3E}">
        <p14:creationId xmlns:p14="http://schemas.microsoft.com/office/powerpoint/2010/main" val="4092655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4599A39-9C3C-96E0-7936-39448D923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19</a:t>
            </a:fld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B30CB86-DF96-4453-C872-E7FB506AAE7C}"/>
              </a:ext>
            </a:extLst>
          </p:cNvPr>
          <p:cNvSpPr/>
          <p:nvPr/>
        </p:nvSpPr>
        <p:spPr>
          <a:xfrm>
            <a:off x="8316417" y="6337047"/>
            <a:ext cx="648072" cy="48759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044A7E1-821A-044D-86AE-707CE5F331E4}"/>
              </a:ext>
            </a:extLst>
          </p:cNvPr>
          <p:cNvSpPr/>
          <p:nvPr/>
        </p:nvSpPr>
        <p:spPr>
          <a:xfrm>
            <a:off x="395536" y="332656"/>
            <a:ext cx="431605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ВЗЯТИЕ КРЕПОСТИ ИЗМАИЛ 1790 г</a:t>
            </a:r>
            <a:r>
              <a:rPr lang="ru-RU" dirty="0"/>
              <a:t> </a:t>
            </a:r>
          </a:p>
        </p:txBody>
      </p:sp>
      <p:pic>
        <p:nvPicPr>
          <p:cNvPr id="8" name="Рисунок 7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F49454F-3640-304E-A6DD-A6EC2352E4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0"/>
          <a:stretch/>
        </p:blipFill>
        <p:spPr bwMode="auto">
          <a:xfrm>
            <a:off x="37988" y="1289289"/>
            <a:ext cx="6466571" cy="46077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6319514-F9A7-B74A-8CA4-71EB7F16B2F8}"/>
              </a:ext>
            </a:extLst>
          </p:cNvPr>
          <p:cNvSpPr/>
          <p:nvPr/>
        </p:nvSpPr>
        <p:spPr>
          <a:xfrm rot="10800000" flipV="1">
            <a:off x="6888059" y="5757362"/>
            <a:ext cx="177355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1730 - 1800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ABBC216-49A8-974F-A55B-230D0ED19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755" y="2508922"/>
            <a:ext cx="2133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1DC3A38-96BC-FC40-8037-DE6DF8719B32}"/>
              </a:ext>
            </a:extLst>
          </p:cNvPr>
          <p:cNvSpPr/>
          <p:nvPr/>
        </p:nvSpPr>
        <p:spPr>
          <a:xfrm>
            <a:off x="6565541" y="1289289"/>
            <a:ext cx="2356029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Александр Васильевич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Суворов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4713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3992C6D-78A1-D5C5-AE52-6DD76477594A}"/>
              </a:ext>
            </a:extLst>
          </p:cNvPr>
          <p:cNvSpPr txBox="1"/>
          <p:nvPr/>
        </p:nvSpPr>
        <p:spPr>
          <a:xfrm>
            <a:off x="3203848" y="311599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8DBEF6-9B47-A64F-186B-9466C970FC66}"/>
              </a:ext>
            </a:extLst>
          </p:cNvPr>
          <p:cNvSpPr txBox="1"/>
          <p:nvPr/>
        </p:nvSpPr>
        <p:spPr>
          <a:xfrm>
            <a:off x="215516" y="400000"/>
            <a:ext cx="8712968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Учебно – методическое пособие по теме: «Дни воинской славы – летопись героической доблести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российского воинства», -  для самостоятельной работы студентов / Комаристый А.С. ; Джалыков Д,А., Саляхутдинов Э.Ш.; Финансовый ун-т, Военный учебный центр  имени профессора,  Генерал-майора С. М. Ермакова.- Москва, 2022.- 65 с.: цв. ил.</a:t>
            </a:r>
          </a:p>
          <a:p>
            <a:pPr algn="just">
              <a:spcAft>
                <a:spcPts val="0"/>
              </a:spcAft>
            </a:pP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Учебно – методическое пособие разработано  в соответствии с требованиями программы подготовки офицеров и сержантов запаса по модулю « Общевоенная подготовка» , раздел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«Военно-политическая работа в Вооружённых Силах Российской Федерации».</a:t>
            </a: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нём изложена необходимая информация  и схемы по основным битвам и сражениям русского воинства в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XIII- XIX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веках, в годы Великой Отечественной  войны 1941-1945 гг., маршалам Победы и Советского Союза, по дням воинской славы и памятным датам России.</a:t>
            </a: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Учебно – методическое пособие предназначено  для самостоятельной  работы обучающихся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 выработки у них установки систематического пополнения  своих знаний </a:t>
            </a:r>
            <a:r>
              <a:rPr lang="ru-RU" sz="1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 самостоятельной познавательной деятельности в процессе обучения.</a:t>
            </a:r>
          </a:p>
          <a:p>
            <a:pPr algn="just">
              <a:spcAft>
                <a:spcPts val="0"/>
              </a:spcAft>
            </a:pP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По завершении изучения материала данной темы обучающийся должен:</a:t>
            </a: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ЗНАТЬ: Основные этапы исторического развития ВС РФ и РВ и А в частности, историю славных побед российского воинства, дни воинской славы.</a:t>
            </a: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УМЕТЬ: Проводить мероприятия  по военно-политической работе и занятия по военно-политической подготовке с использованием изученного материала.</a:t>
            </a:r>
          </a:p>
          <a:p>
            <a:pPr algn="just">
              <a:spcAft>
                <a:spcPts val="0"/>
              </a:spcAft>
            </a:pP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разработке пособия принимал участие авторский коллектив под руководством   доцента Комаристого А. С. и студентов  Джалыкова Д.А., Саляхутдинова Э. Ш.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B54F328F-CF3B-E89D-2FC6-ADDD6B787BCC}"/>
              </a:ext>
            </a:extLst>
          </p:cNvPr>
          <p:cNvSpPr/>
          <p:nvPr/>
        </p:nvSpPr>
        <p:spPr>
          <a:xfrm>
            <a:off x="8446157" y="6347973"/>
            <a:ext cx="482327" cy="47667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66217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2704F55-6E2D-514A-A4DC-3C31365663DF}"/>
              </a:ext>
            </a:extLst>
          </p:cNvPr>
          <p:cNvSpPr/>
          <p:nvPr/>
        </p:nvSpPr>
        <p:spPr>
          <a:xfrm>
            <a:off x="395536" y="332656"/>
            <a:ext cx="586346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Ход битвы и значение взятия крепости Измаил 1790 г</a:t>
            </a:r>
            <a:r>
              <a:rPr lang="ru-RU" dirty="0"/>
              <a:t>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27B30F7-D0F5-D801-8905-B49459070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20</a:t>
            </a:fld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73428AC5-AD07-D8F9-7CE0-F69139D32F31}"/>
              </a:ext>
            </a:extLst>
          </p:cNvPr>
          <p:cNvSpPr/>
          <p:nvPr/>
        </p:nvSpPr>
        <p:spPr>
          <a:xfrm>
            <a:off x="8395833" y="6346671"/>
            <a:ext cx="648072" cy="46829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28472D-FE5E-04F9-A32D-3C7C04DED452}"/>
              </a:ext>
            </a:extLst>
          </p:cNvPr>
          <p:cNvSpPr txBox="1"/>
          <p:nvPr/>
        </p:nvSpPr>
        <p:spPr>
          <a:xfrm>
            <a:off x="67343" y="671508"/>
            <a:ext cx="9016401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БИТВЫ:</a:t>
            </a:r>
          </a:p>
          <a:p>
            <a:pPr algn="just"/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Штурм Измаила произошел на завершающем этапе Русско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Турецкой войны 1787-1791 гг.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декабря 1790 года, к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огда  под Измаил прибыл Суворов, русские войска уже не раз пытались взять крепость штурмом, но терпели неудачу. Прибыв на место, Суворов немедленно приказал обложить город со всех сторон и построить копию их валов и рва. После этого начались ночные тренировки солдат по взятию этих укреплений. По их готовности к штурму, 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турецкому командованию было предложено сдаться, на что последовал отказ. 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суточного артобстрела крепости  ( 600 орудий), 22 декабря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5.30 утра начался штурм 9 колоннами при поддержки Днепровской флотилии  генерал-майора Хосе де Рибаса.</a:t>
            </a:r>
            <a:r>
              <a:rPr lang="ru-RU" b="0" i="0" dirty="0">
                <a:solidFill>
                  <a:srgbClr val="121212"/>
                </a:solidFill>
                <a:effectLst/>
                <a:latin typeface="Ubuntu" panose="020B0504030602030204" pitchFamily="34" charset="0"/>
              </a:rPr>
              <a:t> </a:t>
            </a: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Меньше чем за час внешние укрепления были взяты, а ворота открыты и через них в город въехала кавалерия и полевые орудия.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После упорного боя русские войска сломили ожесточенное сопротивление противника и </a:t>
            </a: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 11 часам крепость была взята. </a:t>
            </a:r>
          </a:p>
          <a:p>
            <a:pPr algn="just"/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БИТВЫ: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Победа при штурме Измаила явила собой очередной пример отваги и героизма русских солдат и офицеров. Полководческий гений Суворова  был не только в тщательной разработке плана сражений, но и в неустанной поддержке боевого духа русского войска.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Взятие Измаила способствовало успешному окончанию войны с Турцией 1791 г. , заключению Ясского мира между Россией и Турцией. 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 закрепил за Россией Крым и всё Северное Причерноморье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 России отошли земли между Южным Бугом и Днестром. На Кавказе восстанавливалась граница по р. Кубань. Турция отказывалась от претензий </a:t>
            </a:r>
          </a:p>
          <a:p>
            <a:pPr algn="just"/>
            <a:r>
              <a:rPr lang="ru-RU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на Грузию.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8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B71F2D3-D931-C04D-A987-CF3B82619B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9"/>
          <a:stretch/>
        </p:blipFill>
        <p:spPr bwMode="auto">
          <a:xfrm>
            <a:off x="87738" y="996723"/>
            <a:ext cx="6068437" cy="46690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2A1E8B3-6D17-B842-8639-D4DEC9BA03F7}"/>
              </a:ext>
            </a:extLst>
          </p:cNvPr>
          <p:cNvSpPr/>
          <p:nvPr/>
        </p:nvSpPr>
        <p:spPr>
          <a:xfrm>
            <a:off x="87739" y="332656"/>
            <a:ext cx="362740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БОРОДИНСКАЯ БИТВА 1812 г. </a:t>
            </a:r>
            <a:endParaRPr lang="ru-RU" dirty="0"/>
          </a:p>
        </p:txBody>
      </p:sp>
      <p:pic>
        <p:nvPicPr>
          <p:cNvPr id="7" name="Рисунок 6" descr="Светлейший князь Голенищев-Кутузов М.И.. Подробное описание экспоната,  аудиогид, интересные факты. Официальный сайт Artefact">
            <a:extLst>
              <a:ext uri="{FF2B5EF4-FFF2-40B4-BE49-F238E27FC236}">
                <a16:creationId xmlns:a16="http://schemas.microsoft.com/office/drawing/2014/main" id="{70AF4A41-E3CF-024F-8C9D-444F99D77C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397" y="1715703"/>
            <a:ext cx="2699009" cy="333819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A5A2327-CE04-A54E-8B2E-36497041C268}"/>
              </a:ext>
            </a:extLst>
          </p:cNvPr>
          <p:cNvSpPr/>
          <p:nvPr/>
        </p:nvSpPr>
        <p:spPr>
          <a:xfrm>
            <a:off x="6276846" y="996723"/>
            <a:ext cx="264610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Михаил Илларионович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Кутузов</a:t>
            </a:r>
            <a:r>
              <a:rPr lang="ru-RU" dirty="0"/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6A7072C-1604-F240-ACAD-B451BB432394}"/>
              </a:ext>
            </a:extLst>
          </p:cNvPr>
          <p:cNvSpPr/>
          <p:nvPr/>
        </p:nvSpPr>
        <p:spPr>
          <a:xfrm>
            <a:off x="6250397" y="5296469"/>
            <a:ext cx="268114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1745 - 1813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E651812-14D0-B95B-C47D-987EE207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21</a:t>
            </a:fld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DFB8B4A-7A5A-261C-41C4-492F0BABB14A}"/>
              </a:ext>
            </a:extLst>
          </p:cNvPr>
          <p:cNvSpPr/>
          <p:nvPr/>
        </p:nvSpPr>
        <p:spPr>
          <a:xfrm>
            <a:off x="8316416" y="6356351"/>
            <a:ext cx="648073" cy="46829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739536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2A1E8B3-6D17-B842-8639-D4DEC9BA03F7}"/>
              </a:ext>
            </a:extLst>
          </p:cNvPr>
          <p:cNvSpPr/>
          <p:nvPr/>
        </p:nvSpPr>
        <p:spPr>
          <a:xfrm>
            <a:off x="107504" y="116632"/>
            <a:ext cx="467365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Ход и значение Бородинской битвы 1812 г. 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E651812-14D0-B95B-C47D-987EE207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22</a:t>
            </a:fld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DFB8B4A-7A5A-261C-41C4-492F0BABB14A}"/>
              </a:ext>
            </a:extLst>
          </p:cNvPr>
          <p:cNvSpPr/>
          <p:nvPr/>
        </p:nvSpPr>
        <p:spPr>
          <a:xfrm>
            <a:off x="8316416" y="6356351"/>
            <a:ext cx="648073" cy="46829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8FB7C0-C2E5-FB33-C1D4-CB3ECB4A8E4B}"/>
              </a:ext>
            </a:extLst>
          </p:cNvPr>
          <p:cNvSpPr txBox="1"/>
          <p:nvPr/>
        </p:nvSpPr>
        <p:spPr>
          <a:xfrm>
            <a:off x="107504" y="485964"/>
            <a:ext cx="8976240" cy="7104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БИТВЫ: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Бородинское сражение  в 125 км от Москвы, началось 26 августа 1812 года в 5:30 утра. и продолжалось больше 12-ти часов. Французская армия начала сражение перестрелкой полка гвардейских егерей на правом фланге у деревни Бородино, а спустя час был нанесен главный удар по левому флангу (Багратионовы флеши).  Первую атаку русские войска отбили. Наполеоном были переброшены на левый фланг новые силы и сосредоточена там вся артиллерия. Кутузов отдал приказ совершить рейд во французский тыл, чтобы отвлечь часть войск на себя, дав возможность Багратиону снова перейти в наступление. Тем временем русская конница (под командованием Платова и Уварова) смогла обойти левый фланг неприятеля, тем самым отвлекла внимание Бонапарта на 2 часа от атаки батареи. Это позволило Кутузову подтянуть резервы и перегруппироваться. К вечеру русская армия отошла на новую линию обороны, а Бонапарт, напротив, отвел свою армию на исходные позиции На военном совете, состоявшимся 1 сентября в деревне Фили, было решено оставить Москву неприятелю, </a:t>
            </a: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сохранить армию.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ЗНАЧЕНИЕ БИТВЫ:</a:t>
            </a:r>
            <a:endParaRPr lang="en-US" sz="1600" b="1" u="sng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Бородинская битва стала началом конца величия Наполеона и его армии, переломным этапом  в Отечественной войне 1812 г. Считается самой кровопролитной с обеих сторон.  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«битве гигантов» стороны понесли огромные потери, о которых исследователи ведут дискуссии и поныне. Считается, что за 26 августа русская армия потеряла от 45 до 50 тыс. человек (прежде всего от массированного артиллерийского огня), а «Великая армия» – примерно 35 тыс. 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Наполеон </a:t>
            </a:r>
            <a:r>
              <a:rPr lang="ru-R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сумел заставить российскую армию принять бой, но не сумел ее разбить. </a:t>
            </a:r>
          </a:p>
          <a:p>
            <a:pPr marL="180000" indent="-180000" algn="just">
              <a:spcBef>
                <a:spcPts val="5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После Бородина русская армия, боевой дух которой окреп, восстановила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свои силы и была готова к изгнанию неприятеля из пределов России. «Великая» же «армия» Наполеона, наоборот, упала духом, потеряла прежнюю свою маневренность и способность побеждать. Москва стала для нее подлинной </a:t>
            </a:r>
            <a:r>
              <a:rPr lang="ru-R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ловушкой, а отступление из нее превратилось скоро в подлинное бегство.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u="sng" dirty="0">
              <a:solidFill>
                <a:schemeClr val="bg1"/>
              </a:solidFill>
            </a:endParaRP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678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2A1E8B3-6D17-B842-8639-D4DEC9BA03F7}"/>
              </a:ext>
            </a:extLst>
          </p:cNvPr>
          <p:cNvSpPr/>
          <p:nvPr/>
        </p:nvSpPr>
        <p:spPr>
          <a:xfrm>
            <a:off x="87739" y="332656"/>
            <a:ext cx="302384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события 1812 г. :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E651812-14D0-B95B-C47D-987EE207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23</a:t>
            </a:fld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DFB8B4A-7A5A-261C-41C4-492F0BABB14A}"/>
              </a:ext>
            </a:extLst>
          </p:cNvPr>
          <p:cNvSpPr/>
          <p:nvPr/>
        </p:nvSpPr>
        <p:spPr>
          <a:xfrm>
            <a:off x="8316416" y="6356351"/>
            <a:ext cx="648073" cy="46829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8FB7C0-C2E5-FB33-C1D4-CB3ECB4A8E4B}"/>
              </a:ext>
            </a:extLst>
          </p:cNvPr>
          <p:cNvSpPr txBox="1"/>
          <p:nvPr/>
        </p:nvSpPr>
        <p:spPr>
          <a:xfrm>
            <a:off x="179511" y="1102578"/>
            <a:ext cx="9016401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(24) июня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переход французской армии через Неман (силы сторон к началу Отечественной войны: французы— 610 тыс. человек; русские —240 тыс. человек); </a:t>
            </a:r>
          </a:p>
          <a:p>
            <a:pPr algn="just"/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4-6 августа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Смоленское сражение, неудачная попытка Наполеона разгромить основные силы русских войск; </a:t>
            </a:r>
          </a:p>
          <a:p>
            <a:pPr algn="just"/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августа</a:t>
            </a:r>
            <a:r>
              <a:rPr lang="ru-RU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назначение главнокомандующим М.И. Кутузова; </a:t>
            </a:r>
          </a:p>
          <a:p>
            <a:pPr algn="just"/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августа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Бородинское сражение; </a:t>
            </a:r>
          </a:p>
          <a:p>
            <a:pPr algn="just"/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сентября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военный совет в Филях,- решение Кутузова оставить Москву: вступление французских войск в Москву; </a:t>
            </a:r>
          </a:p>
          <a:p>
            <a:pPr algn="just"/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2-6 сентября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пожар Москвы;</a:t>
            </a:r>
          </a:p>
          <a:p>
            <a:pPr algn="just"/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октября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наполеон покинул Москву но русские, определили его фланговое движение на Калугу;</a:t>
            </a:r>
          </a:p>
          <a:p>
            <a:pPr algn="just"/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— октябрь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—Кутузов проводит Тарутинский марш-маневр, вынуждает французов уйти из Москвы и отступать по Старой Смоленской дороге, развертывается партизанская война; </a:t>
            </a:r>
          </a:p>
          <a:p>
            <a:pPr algn="just"/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14-16 ноября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сражение при Березине; </a:t>
            </a:r>
          </a:p>
          <a:p>
            <a:pPr algn="just"/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декабря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—изгнание остатков «великой армии» из России. Главным итогом Отечественной войны 1812 г.  стала гибель французской армии в России. 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Оставило сильный отпечаток в общественном сознании  французов: до сих пор употребляющих слово «Березина» (</a:t>
            </a:r>
            <a:r>
              <a:rPr lang="ru-RU" sz="16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 tooltip="Французский язык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фр.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Bérézina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или </a:t>
            </a:r>
            <a:r>
              <a:rPr lang="ru-RU" sz="1600" b="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bérézina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как метафору полного провала или катастрофы.</a:t>
            </a:r>
            <a:r>
              <a:rPr lang="ru-RU" sz="1600" dirty="0"/>
              <a:t>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Свыше 550 тысяч солдат из стран Западной Европы нашли свою смерть или попали в плен в России.</a:t>
            </a:r>
          </a:p>
          <a:p>
            <a:pPr algn="just"/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январе 1813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русская армия освободила от наполеоновских войск территорию Польши, к середине февраля достигла Одера, а </a:t>
            </a: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февраля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взяла  Берлин, отбросив французские войска за Эльбу. Походы завершились вступлением русских войск </a:t>
            </a: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марта 1814 г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Париж, крушением империи Наполеона и отречением его от престола.</a:t>
            </a:r>
            <a:r>
              <a:rPr lang="ru-RU" sz="1600" dirty="0"/>
              <a:t>.</a:t>
            </a:r>
            <a:endParaRPr lang="ru-RU" sz="16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Круг: прозрачная заливка 5">
            <a:extLst>
              <a:ext uri="{FF2B5EF4-FFF2-40B4-BE49-F238E27FC236}">
                <a16:creationId xmlns:a16="http://schemas.microsoft.com/office/drawing/2014/main" id="{ACD76079-AB66-279E-C0F2-6B21A3C50B54}"/>
              </a:ext>
            </a:extLst>
          </p:cNvPr>
          <p:cNvSpPr/>
          <p:nvPr/>
        </p:nvSpPr>
        <p:spPr>
          <a:xfrm>
            <a:off x="971600" y="4679369"/>
            <a:ext cx="72008" cy="117783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630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16EF6B7-B9BE-2A4A-B918-61F37E3BF1E8}"/>
              </a:ext>
            </a:extLst>
          </p:cNvPr>
          <p:cNvSpPr/>
          <p:nvPr/>
        </p:nvSpPr>
        <p:spPr>
          <a:xfrm>
            <a:off x="395536" y="404664"/>
            <a:ext cx="386189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СИНОПСКОЕ СРАЖЕНИЕ 1853 г</a:t>
            </a:r>
            <a:r>
              <a:rPr lang="ru-RU" dirty="0"/>
              <a:t> </a:t>
            </a:r>
          </a:p>
        </p:txBody>
      </p:sp>
      <p:pic>
        <p:nvPicPr>
          <p:cNvPr id="6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A29F1A5B-8F26-124E-8137-370A5DA5E8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6"/>
          <a:stretch/>
        </p:blipFill>
        <p:spPr bwMode="auto">
          <a:xfrm>
            <a:off x="283727" y="1052736"/>
            <a:ext cx="5512410" cy="51845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6" name="Picture 2" descr="upload.wikimedia.org/wikipedia/commons/thumb/1/...">
            <a:extLst>
              <a:ext uri="{FF2B5EF4-FFF2-40B4-BE49-F238E27FC236}">
                <a16:creationId xmlns:a16="http://schemas.microsoft.com/office/drawing/2014/main" id="{34305DBB-144A-CC48-9FC8-76BE2B660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297" y="1866558"/>
            <a:ext cx="2708648" cy="375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C0C95E1-0F9C-0F4F-9EC0-0CCCAA11D3CE}"/>
              </a:ext>
            </a:extLst>
          </p:cNvPr>
          <p:cNvSpPr/>
          <p:nvPr/>
        </p:nvSpPr>
        <p:spPr>
          <a:xfrm>
            <a:off x="6129072" y="5805264"/>
            <a:ext cx="273120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1802 - 1855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96E65F2-F49D-2947-83D8-E96CF7D6D697}"/>
              </a:ext>
            </a:extLst>
          </p:cNvPr>
          <p:cNvSpPr/>
          <p:nvPr/>
        </p:nvSpPr>
        <p:spPr>
          <a:xfrm>
            <a:off x="6121049" y="1052736"/>
            <a:ext cx="273120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Нахимов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Павел Степанович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CEB2D1D-6738-2F22-D444-A273298FD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24</a:t>
            </a:fld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4502EE5-792E-150E-B30B-D5D059DEA20B}"/>
              </a:ext>
            </a:extLst>
          </p:cNvPr>
          <p:cNvSpPr/>
          <p:nvPr/>
        </p:nvSpPr>
        <p:spPr>
          <a:xfrm>
            <a:off x="8316417" y="6237312"/>
            <a:ext cx="648072" cy="58733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502374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16EF6B7-B9BE-2A4A-B918-61F37E3BF1E8}"/>
              </a:ext>
            </a:extLst>
          </p:cNvPr>
          <p:cNvSpPr/>
          <p:nvPr/>
        </p:nvSpPr>
        <p:spPr>
          <a:xfrm>
            <a:off x="395536" y="116632"/>
            <a:ext cx="47525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Ход и значение Синопского сражения 1853 г</a:t>
            </a:r>
            <a:r>
              <a:rPr lang="ru-RU" dirty="0"/>
              <a:t>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CEB2D1D-6738-2F22-D444-A273298FD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25</a:t>
            </a:fld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4502EE5-792E-150E-B30B-D5D059DEA20B}"/>
              </a:ext>
            </a:extLst>
          </p:cNvPr>
          <p:cNvSpPr/>
          <p:nvPr/>
        </p:nvSpPr>
        <p:spPr>
          <a:xfrm>
            <a:off x="8385756" y="6289498"/>
            <a:ext cx="648072" cy="58733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CECEAF-0982-18CA-1E63-9B9B1810D13E}"/>
              </a:ext>
            </a:extLst>
          </p:cNvPr>
          <p:cNvSpPr txBox="1"/>
          <p:nvPr/>
        </p:nvSpPr>
        <p:spPr>
          <a:xfrm>
            <a:off x="110172" y="485964"/>
            <a:ext cx="8923656" cy="7057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БИТВЫ: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октябре 1853 г. Турция, подстрекаемая Англией и Францией, открыла военные действия на Кавказе и Дунае. Так началась Крымская война 1853—1856 гг.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ноябре было получено известие о появлении в Синопской бухте турецких военных кораблей, которые предполагалось  использовать для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осуществления десантной операции у русских берегов. </a:t>
            </a:r>
            <a:r>
              <a:rPr lang="ru-R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Нахимов получил приказ  блокировать османскую эскадру.  30 ноября 1853 г. вице-адмирал Павел  С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тепановича </a:t>
            </a:r>
            <a:r>
              <a:rPr lang="ru-R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Нахимова, подготовившись, решил атаковать врага в его гавани, имея в своём составе на кораблях 720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орудий, против 518 у турок (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476 пушек на кораблях и 44 на береговых батареях)</a:t>
            </a:r>
            <a:r>
              <a:rPr lang="ru-R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Турецкая корабельная артиллерия и береговые батареи подвергли  русскую эскадру, входившую на Синопский рейд, шквальному огню. Корабли Нахимова ответили на яростный неприятельский обстрел, только заняв выгодные позиции. Тогда то и выяснилось полное превосходство русской артиллерии.</a:t>
            </a:r>
            <a:r>
              <a:rPr lang="ru-RU" sz="1600" dirty="0"/>
              <a:t>.</a:t>
            </a:r>
            <a:r>
              <a:rPr lang="ru-RU" sz="18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четыре часа боя были потоплены 15  кораблей  турецкой эскадры, кроме одного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а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береговые батареи уничтожены. Турки потеряли убитыми и ранеными около 4 тыс. человек и  около 200 попали  в плен. Эскадра Нахимова не потеряла ни одного корабля, а потери русской эскадры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составили 37 человек убитых и 233 раненых.</a:t>
            </a:r>
            <a:r>
              <a:rPr lang="ru-R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600" b="1" u="sng" kern="1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ЗНАЧЕНИЕ БИТВЫ:</a:t>
            </a:r>
            <a:endParaRPr lang="ru-RU" sz="1600" b="1" u="sng" dirty="0">
              <a:solidFill>
                <a:srgbClr val="FFFF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Блестящая победа русского флота лишила турок господства на Черном море, не позволила им    высадить войска на побережье Кавказа.</a:t>
            </a:r>
            <a:endParaRPr lang="ru-RU" sz="16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Синопской победа показала полное превосходство передового русского военно-морского искусства над турецким и высокий уровень тактики русского флота.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моральный дух русских моряков в Синопском сражении был обусловлен передовой системой воинского воспитания и чувством национальной военной гордости.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Синопском сражении впервые в истории было успешно применено русскими морскими артиллеристами новое боевое средство — бомбическая артиллерия.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Синопское морское сражение стало последним сражением эпохи парусного флота.</a:t>
            </a: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847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7A72E66-8F5B-9B5B-61B6-1C393A61D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B2C65C-CEEC-5138-417D-D6C02620ACB2}"/>
              </a:ext>
            </a:extLst>
          </p:cNvPr>
          <p:cNvSpPr txBox="1"/>
          <p:nvPr/>
        </p:nvSpPr>
        <p:spPr>
          <a:xfrm>
            <a:off x="287524" y="260648"/>
            <a:ext cx="856895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Историческое значение побед  Российского воинства  в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XIII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XIX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веках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7E91CA-1FF4-0989-5B30-A221650EF7E4}"/>
              </a:ext>
            </a:extLst>
          </p:cNvPr>
          <p:cNvSpPr txBox="1"/>
          <p:nvPr/>
        </p:nvSpPr>
        <p:spPr>
          <a:xfrm rot="10800000" flipV="1">
            <a:off x="2339752" y="747863"/>
            <a:ext cx="511256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способствовали: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A63168-302C-D0B2-0E52-1F668D9E63B6}"/>
              </a:ext>
            </a:extLst>
          </p:cNvPr>
          <p:cNvSpPr txBox="1"/>
          <p:nvPr/>
        </p:nvSpPr>
        <p:spPr>
          <a:xfrm>
            <a:off x="287524" y="1340768"/>
            <a:ext cx="8748972" cy="5324535"/>
          </a:xfrm>
          <a:prstGeom prst="rect">
            <a:avLst/>
          </a:prstGeom>
          <a:solidFill>
            <a:srgbClr val="256569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1.Становлению российской государственности. Территориальной целостности, самостоятельности и независимости родной земли от чужеземных захватчиков. 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2.Проявлению у народа  самосознания, патриотизма, которые  оказывал наиболее сильное воздействие на боеспособность вооруженных защитников Отечества в периоды тяжелых испытаний.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3.Формированию руководителей, способных  поднять, возглавить и добиться разгрома захватчиков родной земли. 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Развитию военного искусства и тактики Русской армии в ходе сражений, битв и походов. Высокой  организации  военного дела.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Формированию   воинских  традиции на Руси. Стоять насмерть за друга, брата, за Отечество - являлось неписаным правилом для русских воинов. Они  были  готовы к самопожертво­ванию и взаимовыручке, считали плен позором.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Решению Россией важнейших внешнеполи­тических  задач:  обеспечению  выходов  к 7. Балтийскому, Азовскому и Черному морям;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предотвращению  агрессий крымского ханства и  турок;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объединению в единое государство русских, белорусских  и   украинских земель.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R="0" lvl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</a:t>
            </a: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Ускорили модернизацию  российского общества, сократили отставание России от Запада.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R="0" lvl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Превратили Россию в морскую державу, придали России статус империи  и великой европейской державы.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Ратная слава нашего Отечества вместе со славными боевыми традициями шагнула в советское и наше время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583D42D-0833-0C14-6DB2-5C4F4F782F21}"/>
              </a:ext>
            </a:extLst>
          </p:cNvPr>
          <p:cNvSpPr/>
          <p:nvPr/>
        </p:nvSpPr>
        <p:spPr>
          <a:xfrm flipH="1">
            <a:off x="8820471" y="6597351"/>
            <a:ext cx="45719" cy="67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4502EE5-792E-150E-B30B-D5D059DEA20B}"/>
              </a:ext>
            </a:extLst>
          </p:cNvPr>
          <p:cNvSpPr/>
          <p:nvPr/>
        </p:nvSpPr>
        <p:spPr>
          <a:xfrm>
            <a:off x="8385756" y="6289498"/>
            <a:ext cx="648072" cy="58733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6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129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47AA363-3ECC-1EA6-4F29-CB5AF363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27</a:t>
            </a:fld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2A510ED-ED30-3E41-84D4-A45FB2CFF955}"/>
              </a:ext>
            </a:extLst>
          </p:cNvPr>
          <p:cNvSpPr/>
          <p:nvPr/>
        </p:nvSpPr>
        <p:spPr>
          <a:xfrm>
            <a:off x="467544" y="2132856"/>
            <a:ext cx="828092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Часть 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ВЕЛИКАЯ ОТЕЧЕСТВЕННАЯ ВОЙНА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1941-1945 гг.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370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D85F27-2762-6A47-B17F-01F641E5B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76470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8CE1A2B-2C5B-6341-97CD-4F17E19668EC}"/>
              </a:ext>
            </a:extLst>
          </p:cNvPr>
          <p:cNvSpPr/>
          <p:nvPr/>
        </p:nvSpPr>
        <p:spPr>
          <a:xfrm>
            <a:off x="349360" y="269830"/>
            <a:ext cx="257634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ПЛАН БАРБАРОССА</a:t>
            </a:r>
            <a:r>
              <a:rPr lang="ru-RU" dirty="0"/>
              <a:t>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0A23AC3-E354-CDBC-E5BA-711E0DEA1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28</a:t>
            </a:fld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3F208CD-8055-EFB9-5949-15CC782AA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" t="10494" r="-592" b="634"/>
          <a:stretch/>
        </p:blipFill>
        <p:spPr bwMode="auto">
          <a:xfrm>
            <a:off x="115127" y="639162"/>
            <a:ext cx="5374313" cy="571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5">
            <a:extLst>
              <a:ext uri="{FF2B5EF4-FFF2-40B4-BE49-F238E27FC236}">
                <a16:creationId xmlns:a16="http://schemas.microsoft.com/office/drawing/2014/main" id="{4DAA5960-3394-F9C5-94A2-94EF22EE8C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171046"/>
              </p:ext>
            </p:extLst>
          </p:nvPr>
        </p:nvGraphicFramePr>
        <p:xfrm>
          <a:off x="5508104" y="648797"/>
          <a:ext cx="3520769" cy="5707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7692">
                  <a:extLst>
                    <a:ext uri="{9D8B030D-6E8A-4147-A177-3AD203B41FA5}">
                      <a16:colId xmlns:a16="http://schemas.microsoft.com/office/drawing/2014/main" val="3531415629"/>
                    </a:ext>
                  </a:extLst>
                </a:gridCol>
                <a:gridCol w="2143077">
                  <a:extLst>
                    <a:ext uri="{9D8B030D-6E8A-4147-A177-3AD203B41FA5}">
                      <a16:colId xmlns:a16="http://schemas.microsoft.com/office/drawing/2014/main" val="135788573"/>
                    </a:ext>
                  </a:extLst>
                </a:gridCol>
              </a:tblGrid>
              <a:tr h="115329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Командующие немецкими группами армий «Север», «Центр», «Юг»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176416"/>
                  </a:ext>
                </a:extLst>
              </a:tr>
              <a:tr h="173303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армий «Север»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генерал-фельдмаршал Вильгельм Риттер фон Лееб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(1876-1956)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090165"/>
                  </a:ext>
                </a:extLst>
              </a:tr>
              <a:tr h="14106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армий «Центр»</a:t>
                      </a:r>
                    </a:p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генерал-фельдмаршал Фёдор фон Бок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(1880-1945)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345529"/>
                  </a:ext>
                </a:extLst>
              </a:tr>
              <a:tr h="14106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армий «Юг»</a:t>
                      </a:r>
                    </a:p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генерал-фельдмаршал Герд фон Рундштедт (1875-1953)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787943"/>
                  </a:ext>
                </a:extLst>
              </a:tr>
            </a:tbl>
          </a:graphicData>
        </a:graphic>
      </p:graphicFrame>
      <p:sp>
        <p:nvSpPr>
          <p:cNvPr id="8" name="Овал 7">
            <a:extLst>
              <a:ext uri="{FF2B5EF4-FFF2-40B4-BE49-F238E27FC236}">
                <a16:creationId xmlns:a16="http://schemas.microsoft.com/office/drawing/2014/main" id="{57821F9E-2F2F-CF7B-A354-E76F350C0123}"/>
              </a:ext>
            </a:extLst>
          </p:cNvPr>
          <p:cNvSpPr/>
          <p:nvPr/>
        </p:nvSpPr>
        <p:spPr>
          <a:xfrm>
            <a:off x="8316417" y="6356351"/>
            <a:ext cx="648072" cy="46829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8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20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47AA363-3ECC-1EA6-4F29-CB5AF363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29</a:t>
            </a:fld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D5B8E8-6303-6F46-BE49-6CEDB5DB7990}"/>
              </a:ext>
            </a:extLst>
          </p:cNvPr>
          <p:cNvSpPr txBox="1"/>
          <p:nvPr/>
        </p:nvSpPr>
        <p:spPr>
          <a:xfrm>
            <a:off x="456238" y="227599"/>
            <a:ext cx="410445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ЗЫМЫСЕЛ ПЛАНА БАРБАРОССА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689E2E-1658-514F-87D8-9D9FCBCF67E2}"/>
              </a:ext>
            </a:extLst>
          </p:cNvPr>
          <p:cNvSpPr txBox="1"/>
          <p:nvPr/>
        </p:nvSpPr>
        <p:spPr>
          <a:xfrm>
            <a:off x="323528" y="692696"/>
            <a:ext cx="83632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Барбаросса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план нападения Германии на СССР, основанный на принципе молниеносной войны, «блицкрига». План начал разрабатываться летом 1940 года, а 18 декабря 1940 года Гитлер утвердил план, по которому война должна была быть закончена за 8- 16 недель, самое позднее, в ноябре 1941 года. Войска должны разгромить Красную Армию в приграничных сражениях и в дальнейшем, развивая наступление в восточном направлении, овладеть рубежом: Архангельск, Волга, Астрахань.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войск для реализации плана: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Германия готовила 190 дивизий для ведения войны и 24 дивизии в качестве резерва. Для войны выделялось 19 танковых и 14 моторизованных дивизий, поддерживаемые 4 воздушными флотами, румынской и финской авиацией. Общая численность контингента, который Германия направляла на СССР, по разным оценкам колеблется от 5 до 5,5 миллионов человек, около 47 тыс. орудий артиллерии и миномётов, 4300 тыс. танков, 5 тыс. самолетов</a:t>
            </a:r>
            <a:r>
              <a:rPr lang="ru-RU" sz="1400" dirty="0">
                <a:solidFill>
                  <a:schemeClr val="bg1"/>
                </a:solidFill>
              </a:rPr>
              <a:t>.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D869429-F1D8-8042-BD59-42DEE2E48703}"/>
              </a:ext>
            </a:extLst>
          </p:cNvPr>
          <p:cNvSpPr/>
          <p:nvPr/>
        </p:nvSpPr>
        <p:spPr>
          <a:xfrm>
            <a:off x="5724129" y="2597689"/>
            <a:ext cx="3323165" cy="4031873"/>
          </a:xfrm>
          <a:prstGeom prst="rect">
            <a:avLst/>
          </a:prstGeom>
        </p:spPr>
        <p:txBody>
          <a:bodyPr wrap="square" lIns="72000" anchor="t" anchorCtr="0">
            <a:spAutoFit/>
          </a:bodyPr>
          <a:lstStyle/>
          <a:p>
            <a:pPr marL="142875" marR="142875" algn="just"/>
            <a:endParaRPr lang="ru-RU" sz="16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2875" marR="142875"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плана  </a:t>
            </a:r>
          </a:p>
          <a:p>
            <a:pPr marL="428625" marR="142875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Севере не удалось захватить Ленинград и Мурманск. Продвижение войск останавливалось.</a:t>
            </a:r>
          </a:p>
          <a:p>
            <a:pPr marL="428625" marR="142875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Центре с большим трудом удалось выйти к Москве. На момент выхода немецкой армии к советской столице уде было понятно, что никакого «блицкрига»  не получилось.</a:t>
            </a:r>
          </a:p>
          <a:p>
            <a:pPr marL="428625" marR="142875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Юге не удалось взять Одессу и захватить Кавказ. К концу сентября гитлеровские войска только захватили Киев и начали наступление на Харьков и Донбасс.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0" i="0" u="none" strike="noStrike" dirty="0">
              <a:solidFill>
                <a:srgbClr val="18181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7852C38A-886A-784D-BDB1-274821E94C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632746"/>
              </p:ext>
            </p:extLst>
          </p:nvPr>
        </p:nvGraphicFramePr>
        <p:xfrm>
          <a:off x="323528" y="3118120"/>
          <a:ext cx="5400600" cy="3464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1458">
                  <a:extLst>
                    <a:ext uri="{9D8B030D-6E8A-4147-A177-3AD203B41FA5}">
                      <a16:colId xmlns:a16="http://schemas.microsoft.com/office/drawing/2014/main" val="158982859"/>
                    </a:ext>
                  </a:extLst>
                </a:gridCol>
                <a:gridCol w="1224360">
                  <a:extLst>
                    <a:ext uri="{9D8B030D-6E8A-4147-A177-3AD203B41FA5}">
                      <a16:colId xmlns:a16="http://schemas.microsoft.com/office/drawing/2014/main" val="456967890"/>
                    </a:ext>
                  </a:extLst>
                </a:gridCol>
                <a:gridCol w="1229976">
                  <a:extLst>
                    <a:ext uri="{9D8B030D-6E8A-4147-A177-3AD203B41FA5}">
                      <a16:colId xmlns:a16="http://schemas.microsoft.com/office/drawing/2014/main" val="4228109077"/>
                    </a:ext>
                  </a:extLst>
                </a:gridCol>
                <a:gridCol w="1434806">
                  <a:extLst>
                    <a:ext uri="{9D8B030D-6E8A-4147-A177-3AD203B41FA5}">
                      <a16:colId xmlns:a16="http://schemas.microsoft.com/office/drawing/2014/main" val="1986892761"/>
                    </a:ext>
                  </a:extLst>
                </a:gridCol>
              </a:tblGrid>
              <a:tr h="264858">
                <a:tc gridSpan="4"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Таблица – Цели наступления по плану Барбаросса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18341"/>
                  </a:ext>
                </a:extLst>
              </a:tr>
              <a:tr h="26485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ЮГ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ЦЕНТР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СЕВЕР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139699"/>
                  </a:ext>
                </a:extLst>
              </a:tr>
              <a:tr h="84211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Цель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Украина, Крым, выход на Кавказ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Минск, Смоленск, Москва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Прибалтика, Ленинград, Архангельск, Мурманск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646605"/>
                  </a:ext>
                </a:extLst>
              </a:tr>
              <a:tr h="651959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Численность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57 дивизий и 13 бригад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50 дивизий и 2 бригады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29 дивизий + армий «Норвегия»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956864"/>
                  </a:ext>
                </a:extLst>
              </a:tr>
              <a:tr h="651959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Командующий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Фельдмаршал фон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</a:rPr>
                        <a:t>Рундштедт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Генерал-фельдмаршал фон Бок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Фельдмаршал Лееб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207139"/>
                  </a:ext>
                </a:extLst>
              </a:tr>
              <a:tr h="46180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Общая цель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Выйти на линию: Архангельск- Волга- Астрахань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34289"/>
                  </a:ext>
                </a:extLst>
              </a:tr>
            </a:tbl>
          </a:graphicData>
        </a:graphic>
      </p:graphicFrame>
      <p:sp>
        <p:nvSpPr>
          <p:cNvPr id="10" name="Овал 9">
            <a:extLst>
              <a:ext uri="{FF2B5EF4-FFF2-40B4-BE49-F238E27FC236}">
                <a16:creationId xmlns:a16="http://schemas.microsoft.com/office/drawing/2014/main" id="{5792CC56-CFB6-F046-8409-09345C279222}"/>
              </a:ext>
            </a:extLst>
          </p:cNvPr>
          <p:cNvSpPr/>
          <p:nvPr/>
        </p:nvSpPr>
        <p:spPr>
          <a:xfrm>
            <a:off x="8316417" y="6356351"/>
            <a:ext cx="648072" cy="46829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9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888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2269235-3510-3748-8C16-FA9C92384C20}"/>
              </a:ext>
            </a:extLst>
          </p:cNvPr>
          <p:cNvSpPr/>
          <p:nvPr/>
        </p:nvSpPr>
        <p:spPr>
          <a:xfrm>
            <a:off x="179512" y="260648"/>
            <a:ext cx="8748972" cy="10540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Оглавление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Часть 1. БИТВЫ РУССКОГО ВОИНСТВА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XIII-XIX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в............................... 6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Битва на Чудском озере 1242 г……………………………………… 7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Куликовская битва 1380 г………………………………………….... 9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Освобождение Москвы силами народного ополчения 1612 г….. 11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Полтавская битва 1709 г……………………………………………. 13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Гангутское сражение 1714 г………………………………………… 15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Сражение у мыса Тендра 1790 г.………............................................ 17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Взятие крепости Измаил 1790 г.…………………………………… 19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Бородинская битва 1812 г. …………………………………………. 21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Синопское сражение 1853 г………………………………………… 24</a:t>
            </a:r>
          </a:p>
          <a:p>
            <a:pPr>
              <a:lnSpc>
                <a:spcPct val="150000"/>
              </a:lnSpc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Историческое значение побед  Российского воинства  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XIII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XIX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веках……………………………………………………. 26</a:t>
            </a:r>
            <a:endParaRPr lang="ru-RU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1EAB082C-4EAE-738E-F866-25777CC6366A}"/>
              </a:ext>
            </a:extLst>
          </p:cNvPr>
          <p:cNvSpPr/>
          <p:nvPr/>
        </p:nvSpPr>
        <p:spPr>
          <a:xfrm>
            <a:off x="8446157" y="6347973"/>
            <a:ext cx="482327" cy="47667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26527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а смоленского сражении 1941 года (10 июля - 10 сентября)">
            <a:extLst>
              <a:ext uri="{FF2B5EF4-FFF2-40B4-BE49-F238E27FC236}">
                <a16:creationId xmlns:a16="http://schemas.microsoft.com/office/drawing/2014/main" id="{73BB54E8-405A-F444-B7F3-41CB8EBEA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62874"/>
            <a:ext cx="6048672" cy="56586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FD481F-5A4C-B547-BB31-45EE6BA71F21}"/>
              </a:ext>
            </a:extLst>
          </p:cNvPr>
          <p:cNvSpPr/>
          <p:nvPr/>
        </p:nvSpPr>
        <p:spPr>
          <a:xfrm>
            <a:off x="251520" y="332656"/>
            <a:ext cx="634673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СМОЛЕНСКОЕ СРАЖЕНИЕ 10 июля – 10 сентября 1941 г</a:t>
            </a:r>
            <a:r>
              <a:rPr lang="ru-RU" dirty="0"/>
              <a:t>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0DD3EE2-8EB0-C1DD-1A71-75CD92374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1642442" cy="365125"/>
          </a:xfrm>
        </p:spPr>
        <p:txBody>
          <a:bodyPr/>
          <a:lstStyle/>
          <a:p>
            <a:fld id="{93B78541-C3AE-4D86-8BA8-B4C0D2F214BE}" type="slidenum">
              <a:rPr lang="ru-RU" b="1" smtClean="0"/>
              <a:t>30</a:t>
            </a:fld>
            <a:endParaRPr lang="ru-RU" b="1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2433035-9246-EB49-9902-D11957218902}"/>
              </a:ext>
            </a:extLst>
          </p:cNvPr>
          <p:cNvSpPr/>
          <p:nvPr/>
        </p:nvSpPr>
        <p:spPr>
          <a:xfrm>
            <a:off x="8316417" y="6356351"/>
            <a:ext cx="648072" cy="46829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E8EDC-407A-A9F5-F059-CC4E65B2EB8F}"/>
              </a:ext>
            </a:extLst>
          </p:cNvPr>
          <p:cNvSpPr txBox="1"/>
          <p:nvPr/>
        </p:nvSpPr>
        <p:spPr>
          <a:xfrm>
            <a:off x="6457950" y="1124744"/>
            <a:ext cx="250653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Смоленское сражение является </a:t>
            </a:r>
            <a:r>
              <a:rPr lang="ru-RU" sz="1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операцией  Великой Отечественной войны</a:t>
            </a:r>
            <a:r>
              <a:rPr lang="ru-RU" sz="1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r>
              <a:rPr lang="ru-RU" sz="1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результате было задержано  наступление гитлеровских армий на Москву и выиграно время для подготовки к обороне столицы. Но несмотря на победы под Ельней и на Духовщине, Красной армии не удалось разгромить противника. 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F594FC3-B7F1-260A-15A3-0F1B66DBF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036" y="4282321"/>
            <a:ext cx="1901342" cy="149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BD4781-B543-E2F3-096B-7667611C21F5}"/>
              </a:ext>
            </a:extLst>
          </p:cNvPr>
          <p:cNvSpPr txBox="1"/>
          <p:nvPr/>
        </p:nvSpPr>
        <p:spPr>
          <a:xfrm>
            <a:off x="6529958" y="5830242"/>
            <a:ext cx="207449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БМ -13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Катюша»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894056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47AA363-3ECC-1EA6-4F29-CB5AF363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31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54DB06-DDD2-144A-AD7E-104514DE7BFD}"/>
              </a:ext>
            </a:extLst>
          </p:cNvPr>
          <p:cNvSpPr/>
          <p:nvPr/>
        </p:nvSpPr>
        <p:spPr>
          <a:xfrm>
            <a:off x="179511" y="743982"/>
            <a:ext cx="856895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205200" algn="just"/>
            <a:r>
              <a:rPr lang="ru-RU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сражения:</a:t>
            </a:r>
          </a:p>
          <a:p>
            <a:pPr marL="180000" indent="205200" algn="just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этап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период с 10 по 20 июля немецкие войска перешли в наступление. Противник прорвал оборону на Западном фронте в районе Могилева и Витебска. Передовые отряды неприятеля продвинулись почти на 200 км. Танковая группа под командованием Гейнца Гудериана форсировала Днепр, севернее и южнее Могилева. Город окружили танковые и мотопехотные войска противника.</a:t>
            </a:r>
          </a:p>
          <a:p>
            <a:pPr marL="180000" indent="205200" algn="just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этап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Смоленского сражения с 21 июля по 7 августа. Советская армия получила значительное подкрепление. Из войск Фронта резервных армий были созданы оперативные армейские группы. Из районов Белого, Ярцева и Рославля советские войска нанесли удары по направлению к Смоленску. Перед советскими войсками стояла цель отбросить противника с позиций севернее и южнее города и соединиться с войсками, находящимися в окружении.</a:t>
            </a:r>
          </a:p>
          <a:p>
            <a:pPr marL="180000" indent="205200" algn="just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этап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сражения  с 8 по 21 августа. Основные бои проходили на сформированном 16 августа Брянском фронте. 8 августа началось новое наступление немецко-фашистских войск. Подразделения Красной армии были вынуждены отступать в южном и юго-восточном направлениях. Противнику удалось продвинуться на 130-140 км и выйти к Гомелю. </a:t>
            </a:r>
          </a:p>
          <a:p>
            <a:pPr marL="180000" indent="205200" algn="just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Четвертый этап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сражения с 21 августа по 10 сентября.  8 сентября завершилась Ельнинская операция. Противник понес значительные потери:  около 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600 тыс. человек и 1300 танков.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был вынужден перейти к глухой обороне на рубежах рек Устром и Стряна. </a:t>
            </a:r>
          </a:p>
          <a:p>
            <a:pPr marL="180000" indent="205200" algn="just"/>
            <a:r>
              <a:rPr lang="ru-RU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 сражения:</a:t>
            </a:r>
          </a:p>
          <a:p>
            <a:pPr marL="180000" indent="20520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«блицкрига» потерпел крах . Наступления немецко-фашистских армий задержано на 2 месяца.</a:t>
            </a:r>
          </a:p>
          <a:p>
            <a:pPr marL="180000" indent="20520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Первые победы в Ельнинской и Духовщинской операциях подняли боевой дух советских людей на всех участках фронта и в тылу.</a:t>
            </a:r>
          </a:p>
          <a:p>
            <a:pPr marL="180000" indent="20520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в ходе Смоленского сражения  были применены советские реактивные установки БМ-13 («Катюши»). Командир батареи капитан Флёров И.А.- Герой Российской Федерации (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21.06.1995, посмертно)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205200" algn="just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массовый героизм, мужество личного состава, высокое воинское мастерство, проявленные в ходе кровопролитных боёв Смоленского сражения, по решению </a:t>
            </a:r>
            <a:r>
              <a:rPr lang="ru-RU" sz="1400" b="0" i="0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Ставки ВГК 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приказом Наркома Обороны СССР 18.09. 1941 г.  № 308 четыре стрелковые дивизии: 100,127,153,161 были переименованы в 1,2,3,4 гвардейские.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20520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6BDF2A3-607B-7540-AFFB-C2F91AF7DBA3}"/>
              </a:ext>
            </a:extLst>
          </p:cNvPr>
          <p:cNvSpPr/>
          <p:nvPr/>
        </p:nvSpPr>
        <p:spPr>
          <a:xfrm>
            <a:off x="323528" y="188640"/>
            <a:ext cx="46085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Ход и значение Смоленского сражения  </a:t>
            </a:r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39005B7-BFA1-8445-AF11-F4A1AC938122}"/>
              </a:ext>
            </a:extLst>
          </p:cNvPr>
          <p:cNvSpPr/>
          <p:nvPr/>
        </p:nvSpPr>
        <p:spPr>
          <a:xfrm>
            <a:off x="8424428" y="6384053"/>
            <a:ext cx="648072" cy="46829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710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7CC40BD-4F0C-F245-814B-AB387D4366F7}"/>
              </a:ext>
            </a:extLst>
          </p:cNvPr>
          <p:cNvSpPr/>
          <p:nvPr/>
        </p:nvSpPr>
        <p:spPr>
          <a:xfrm>
            <a:off x="254472" y="289162"/>
            <a:ext cx="705383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Битва под Москвой. 30 сентября 1941 г. </a:t>
            </a:r>
            <a:r>
              <a:rPr lang="ru-RU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 апреля 1942 г.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5">
            <a:extLst>
              <a:ext uri="{FF2B5EF4-FFF2-40B4-BE49-F238E27FC236}">
                <a16:creationId xmlns:a16="http://schemas.microsoft.com/office/drawing/2014/main" id="{FDAD592D-D292-3935-B3C5-DAC23550EF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088587"/>
              </p:ext>
            </p:extLst>
          </p:nvPr>
        </p:nvGraphicFramePr>
        <p:xfrm>
          <a:off x="5508103" y="2551950"/>
          <a:ext cx="3456387" cy="3901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3757">
                  <a:extLst>
                    <a:ext uri="{9D8B030D-6E8A-4147-A177-3AD203B41FA5}">
                      <a16:colId xmlns:a16="http://schemas.microsoft.com/office/drawing/2014/main" val="3531415629"/>
                    </a:ext>
                  </a:extLst>
                </a:gridCol>
                <a:gridCol w="911433">
                  <a:extLst>
                    <a:ext uri="{9D8B030D-6E8A-4147-A177-3AD203B41FA5}">
                      <a16:colId xmlns:a16="http://schemas.microsoft.com/office/drawing/2014/main" val="3446976021"/>
                    </a:ext>
                  </a:extLst>
                </a:gridCol>
                <a:gridCol w="1291197">
                  <a:extLst>
                    <a:ext uri="{9D8B030D-6E8A-4147-A177-3AD203B41FA5}">
                      <a16:colId xmlns:a16="http://schemas.microsoft.com/office/drawing/2014/main" val="2175642756"/>
                    </a:ext>
                  </a:extLst>
                </a:gridCol>
              </a:tblGrid>
              <a:tr h="604411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сил и средств на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декабря 1941 г.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787943"/>
                  </a:ext>
                </a:extLst>
              </a:tr>
              <a:tr h="858899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СССР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Немецкие войска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934654"/>
                  </a:ext>
                </a:extLst>
              </a:tr>
              <a:tr h="111338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Личный состав (тыс.) человек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991405"/>
                  </a:ext>
                </a:extLst>
              </a:tr>
              <a:tr h="60441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Орудия и минометы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7 652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9867673"/>
                  </a:ext>
                </a:extLst>
              </a:tr>
              <a:tr h="37035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Танки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918185"/>
                  </a:ext>
                </a:extLst>
              </a:tr>
              <a:tr h="34992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Самолеты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0466648"/>
                  </a:ext>
                </a:extLst>
              </a:tr>
            </a:tbl>
          </a:graphicData>
        </a:graphic>
      </p:graphicFrame>
      <p:sp>
        <p:nvSpPr>
          <p:cNvPr id="7" name="Овал 6">
            <a:extLst>
              <a:ext uri="{FF2B5EF4-FFF2-40B4-BE49-F238E27FC236}">
                <a16:creationId xmlns:a16="http://schemas.microsoft.com/office/drawing/2014/main" id="{4CEC7011-5D22-0445-9900-F6F764DC8184}"/>
              </a:ext>
            </a:extLst>
          </p:cNvPr>
          <p:cNvSpPr/>
          <p:nvPr/>
        </p:nvSpPr>
        <p:spPr>
          <a:xfrm>
            <a:off x="8316417" y="6356351"/>
            <a:ext cx="648072" cy="46829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4582BC-FC0E-950A-EC5A-F4FA651CB44F}"/>
              </a:ext>
            </a:extLst>
          </p:cNvPr>
          <p:cNvSpPr txBox="1"/>
          <p:nvPr/>
        </p:nvSpPr>
        <p:spPr>
          <a:xfrm>
            <a:off x="5508103" y="714275"/>
            <a:ext cx="338437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indent="205200" algn="just"/>
            <a:r>
              <a:rPr lang="ru-RU" sz="140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Битва делится на два периода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оборонительный (30 сентября — 4 декабря 1941 года) и наступательный, который состоит из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двух 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этапов: контрнаступления (5 декабря 1941 года — 7 января 1942 года) и наступления советских войск (8 января — 20 апреля 1942 года)</a:t>
            </a:r>
            <a:endParaRPr lang="ru-RU" sz="14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Битва за Москву: факты, которые мы должны знать и помнить. Вечная слава  героям!">
            <a:extLst>
              <a:ext uri="{FF2B5EF4-FFF2-40B4-BE49-F238E27FC236}">
                <a16:creationId xmlns:a16="http://schemas.microsoft.com/office/drawing/2014/main" id="{0D7AFA0C-0303-6635-548B-E47DFCB35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714275"/>
            <a:ext cx="5256586" cy="5739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8849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47AA363-3ECC-1EA6-4F29-CB5AF363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33</a:t>
            </a:fld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D61BB999-C41D-CC44-B02C-B07678363939}"/>
              </a:ext>
            </a:extLst>
          </p:cNvPr>
          <p:cNvSpPr/>
          <p:nvPr/>
        </p:nvSpPr>
        <p:spPr>
          <a:xfrm>
            <a:off x="8316417" y="6356351"/>
            <a:ext cx="648072" cy="46829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1A0FB1-79DB-914E-89C1-7A2EC3E3B3F6}"/>
              </a:ext>
            </a:extLst>
          </p:cNvPr>
          <p:cNvSpPr txBox="1"/>
          <p:nvPr/>
        </p:nvSpPr>
        <p:spPr>
          <a:xfrm>
            <a:off x="-86870" y="596722"/>
            <a:ext cx="920507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205200" algn="just"/>
            <a:r>
              <a:rPr lang="ru-RU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битвы:</a:t>
            </a:r>
          </a:p>
          <a:p>
            <a:pPr marL="180000"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Немецким командованием разработана  стратегическая наступательная операция под названием «Тайфун» с целью  взять Москву в кольцо, захватить город и уничтожить.  Немцы бросили в бой 1,8 млн. солдат, свыше 14 тыс. орудий и миномётов, около 1700 танков и 1400 самолётов.</a:t>
            </a:r>
          </a:p>
          <a:p>
            <a:pPr marL="180000"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Фашистам противостояли силы трёх фронтов Красной Армии: Западного, Резервного, Брянского. Их общая численность составляла: 1,25 млн солдат, 7,6 тыс. орудий и миномётов, около 1 тыс. танков и 700 самолётов. </a:t>
            </a:r>
          </a:p>
          <a:p>
            <a:pPr marL="180000"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Группа армий «Центр» начала наступление 30 сентября 1941 г. на Брянском направлении, 2 октября – на Вяземском, 10 октября – на Калининском. Немцам удалось прорвать оборону упорно сопротивляющихся советских войск и взять несколько армий в окружение (в районе Брянска и Вязьмы). Также фашисты захватили Калинин, Волоколамск, Можайск, Орел, подошли к Туле. Воины Красной Армии на фронте и в окружении  вели оборонительные бои, в захваченных врагом районах  Подмосковья активно действовали партизанские отряды. </a:t>
            </a:r>
          </a:p>
          <a:p>
            <a:pPr marL="180000"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началу декабря немецкое наступление на столицу СССР было остановлено удержанием оборонительных рубежей  и контрударами советских войск. За период с 16 ноября по 5 декабря 1941 года гитлеровцы потеряли 155 тыс. убитыми, ранеными и обмороженными, около 800 танков, 300 орудий и миномётов, до 1500 самолётов.  Немецкие ударные группировки потеряв  свои наступательные возможности, терпели поражение.</a:t>
            </a:r>
          </a:p>
          <a:p>
            <a:pPr marL="180000"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Советские войска 5 декабря начали стратегическую  контрернаступательую  операцию, в ходе которой нанесли крупное поражение непобедимой группе армий «Центр», отбросив ее от Москвы на  100-250 км, сняли угрозу столице и Московскому промышленному району. </a:t>
            </a:r>
          </a:p>
          <a:p>
            <a:pPr marL="180000" algn="just"/>
            <a:endParaRPr lang="ru-RU" sz="14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algn="just"/>
            <a:r>
              <a:rPr lang="ru-RU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битвы:</a:t>
            </a:r>
          </a:p>
          <a:p>
            <a:pPr marL="46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Впервые во Второй Мировой войне Советский Союз нанёс поражение немецко-фашистским войскам, захватил инициативу и заставил противника перейти на всем советско-германском фронте к  обороне.</a:t>
            </a:r>
            <a:endParaRPr lang="ru-RU" sz="14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20520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 развеяла миф о непобедимости германской армии, похоронен  гитлеровский план «молниеносной» войы,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возникла  необходимость  ведения затяжной войны.</a:t>
            </a:r>
          </a:p>
          <a:p>
            <a:pPr marL="180000" indent="205200" algn="just">
              <a:buFont typeface="Arial" panose="020B0604020202020204" pitchFamily="34" charset="0"/>
              <a:buChar char="•"/>
            </a:pPr>
            <a:r>
              <a:rPr kumimoji="0" lang="ru-RU" sz="1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января 1942 г. представители 26 государств, в том числе СССР, США, Англия и Китай, подписали Декларацию Объединенных Наций.</a:t>
            </a: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20520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Разгром немецкой армии под Москвой вдохновил свободолюбивые народы мира на борьбу с фашизмом.</a:t>
            </a:r>
          </a:p>
          <a:p>
            <a:pPr marL="180000" indent="20520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Турция и Японии не решились вступить в войну против  СССР на стороне Германии.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4F8600-B1F5-0240-90E4-E1C1EA432E16}"/>
              </a:ext>
            </a:extLst>
          </p:cNvPr>
          <p:cNvSpPr txBox="1"/>
          <p:nvPr/>
        </p:nvSpPr>
        <p:spPr>
          <a:xfrm>
            <a:off x="458778" y="323364"/>
            <a:ext cx="382518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 и значение  битвы под Москвой </a:t>
            </a:r>
          </a:p>
        </p:txBody>
      </p:sp>
    </p:spTree>
    <p:extLst>
      <p:ext uri="{BB962C8B-B14F-4D97-AF65-F5344CB8AC3E}">
        <p14:creationId xmlns:p14="http://schemas.microsoft.com/office/powerpoint/2010/main" val="1607868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25AC2CB-F35B-064C-BFC4-958B14E64D70}"/>
              </a:ext>
            </a:extLst>
          </p:cNvPr>
          <p:cNvSpPr/>
          <p:nvPr/>
        </p:nvSpPr>
        <p:spPr>
          <a:xfrm>
            <a:off x="323527" y="404664"/>
            <a:ext cx="864096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БЛОКАДА ЛЕНИНГРАДА  8 сентября 1941г. -27 января  1944г. </a:t>
            </a:r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4A25694D-23FC-E747-9D35-C198ABC94D09}"/>
              </a:ext>
            </a:extLst>
          </p:cNvPr>
          <p:cNvSpPr/>
          <p:nvPr/>
        </p:nvSpPr>
        <p:spPr>
          <a:xfrm>
            <a:off x="8316417" y="6356351"/>
            <a:ext cx="648072" cy="46829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09B672-1FD8-842C-DA48-2D4CF151068E}"/>
              </a:ext>
            </a:extLst>
          </p:cNvPr>
          <p:cNvSpPr txBox="1"/>
          <p:nvPr/>
        </p:nvSpPr>
        <p:spPr>
          <a:xfrm>
            <a:off x="6253668" y="904988"/>
            <a:ext cx="278282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indent="205200"/>
            <a:r>
              <a:rPr lang="ru-RU" sz="1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Блокада Ленинграда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длилась с 8 сентября 1941 г. по 27 января 1944 г. (блокадное кольцо было прорвано 18 января 1943 г.) – 872 дня.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22DE55-7479-887F-6677-5530AD9B38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668" y="3602045"/>
            <a:ext cx="2796540" cy="1914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CF1933-FF90-76D2-84B6-C8A60F2A9CDC}"/>
              </a:ext>
            </a:extLst>
          </p:cNvPr>
          <p:cNvSpPr txBox="1"/>
          <p:nvPr/>
        </p:nvSpPr>
        <p:spPr>
          <a:xfrm>
            <a:off x="6516216" y="5628304"/>
            <a:ext cx="230425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kern="1200" dirty="0">
                <a:solidFill>
                  <a:srgbClr val="25656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kern="1200" dirty="0">
                <a:solidFill>
                  <a:srgbClr val="2565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Дорога жизни»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7C7626-0A6A-36E6-1CE5-76C46ABA1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68" y="904988"/>
            <a:ext cx="5986208" cy="509264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D95F47-4313-A3D2-1B7B-D58A0FD48545}"/>
              </a:ext>
            </a:extLst>
          </p:cNvPr>
          <p:cNvSpPr txBox="1"/>
          <p:nvPr/>
        </p:nvSpPr>
        <p:spPr>
          <a:xfrm>
            <a:off x="169968" y="6058992"/>
            <a:ext cx="598620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5656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Примечание: </a:t>
            </a:r>
            <a:r>
              <a:rPr lang="ru-RU" sz="1800" dirty="0">
                <a:solidFill>
                  <a:srgbClr val="2565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севере границы блокады - Финские войска</a:t>
            </a:r>
            <a:r>
              <a:rPr lang="ru-RU" dirty="0">
                <a:solidFill>
                  <a:srgbClr val="25656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sz="1600" dirty="0">
                <a:solidFill>
                  <a:srgbClr val="2565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</a:t>
            </a:r>
            <a:r>
              <a:rPr lang="ru-RU" sz="1800" dirty="0">
                <a:solidFill>
                  <a:srgbClr val="2565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-приморская оперативная группа.</a:t>
            </a:r>
          </a:p>
        </p:txBody>
      </p:sp>
    </p:spTree>
    <p:extLst>
      <p:ext uri="{BB962C8B-B14F-4D97-AF65-F5344CB8AC3E}">
        <p14:creationId xmlns:p14="http://schemas.microsoft.com/office/powerpoint/2010/main" val="16658916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47AA363-3ECC-1EA6-4F29-CB5AF363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35</a:t>
            </a:fld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8A0E319-9E26-5C4C-B17A-D12FB4D502CD}"/>
              </a:ext>
            </a:extLst>
          </p:cNvPr>
          <p:cNvSpPr/>
          <p:nvPr/>
        </p:nvSpPr>
        <p:spPr>
          <a:xfrm>
            <a:off x="8316417" y="6356351"/>
            <a:ext cx="648072" cy="46829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240349-B5EA-4343-94B2-3084DDBD866D}"/>
              </a:ext>
            </a:extLst>
          </p:cNvPr>
          <p:cNvSpPr txBox="1"/>
          <p:nvPr/>
        </p:nvSpPr>
        <p:spPr>
          <a:xfrm>
            <a:off x="179511" y="621460"/>
            <a:ext cx="856895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205200" algn="just"/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</a:t>
            </a:r>
            <a:r>
              <a:rPr lang="ru-RU" sz="1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блакады</a:t>
            </a:r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205200"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 августа 1941г. немецкие войска прорвали Лужский оборонительный рубеж и устремились к Ленинграду.</a:t>
            </a:r>
          </a:p>
          <a:p>
            <a:pPr marL="180000" indent="205200"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сентября 1941 г. противник вышел к Ладожскому озеру с севера – Финские войска, к Ленинграду с востока и юга-востока -группа армии «Север», блокировал город и часть области. К началу блокады в городе были незначительные  запасы продовольствия и топлива из-за отрыва всех железнодорожных и автомобильных коммуникаций. Единственными  путями сообщения оставались коммуникации  только по воздуху и Ладожскому озеру. </a:t>
            </a:r>
          </a:p>
          <a:p>
            <a:pPr marL="180000" indent="205200"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Блокируя город  немецкое руководство считало , что 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перенося страдания, человек теряет волю к борьбе. Но русские её не теряли. И эта истина  очередной раз была доказана блокадным Ленинградом. Хотя привычный уклад жизни был полностью нарушен, т.к. город постоянно подвергался артобстрелам и бомбёжкам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но город жил 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функционировал. Люди продолжали работать, а воины, активной обороной, сковывали превосходящие силы врага. Кировский завод, производил  танки, выпускал продукцию военного назначения. Дети ходили в школу и помогали взрослым в госпиталях, на заводах, дежурили на крышах домов, тушили «зажигалки», собирали металлом. Работали городские службы, в городе поддерживался порядок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сотрудники институтов приходили на работу. Позже, пережившие блокаду очевидцы, расскажут, что выживали именно те, кто продолжал вставать по утрам с кровати и что-то делал.  Их воля к жизни не угасала. И всё это на фоне хронического недоедания.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 ноября в результате пятого снижения суточной номы хлеба рабочие получали по 250 граммов  хлеба в день, все остальные – по 125. Начался голод, от которого с ноября 1941г. по октябрь 1942г. погибло 641 803 человека. 25 декабря в связи с подвозом по «Дороге жизни» нормы стали увеличиваться. Летом 1942 года по дну озера был проложен Ладожский трубопровод для снабжения Ленинграда горючим, а осенью – энергетический кабель.</a:t>
            </a:r>
          </a:p>
          <a:p>
            <a:pPr marL="180000" indent="205200" algn="just"/>
            <a:r>
              <a:rPr lang="ru-RU" sz="1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блокады:</a:t>
            </a:r>
          </a:p>
          <a:p>
            <a:pPr marL="180000" indent="20520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Ленинград стал для всей страны примером мужества, героизма, самопожертвования ради Победы. </a:t>
            </a:r>
          </a:p>
          <a:p>
            <a:pPr marL="180000" indent="20520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Защитники города оттянули на себя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15-20 процентов вражеских сил на Восточном фронте, 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 финские войска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Поэтому, гитлеровское командование не имело возможности  перебрасывать 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войска  из под 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Ленинграда на  другие   направления.  </a:t>
            </a:r>
          </a:p>
          <a:p>
            <a:pPr marL="180000" indent="20520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Расчёты немецкого командования на захват и уничтожения города  полностью  провалились.</a:t>
            </a:r>
            <a:endParaRPr lang="ru-RU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00B125-52DA-9F4B-9084-14EE4EC8B91F}"/>
              </a:ext>
            </a:extLst>
          </p:cNvPr>
          <p:cNvSpPr txBox="1"/>
          <p:nvPr/>
        </p:nvSpPr>
        <p:spPr>
          <a:xfrm>
            <a:off x="395536" y="136525"/>
            <a:ext cx="417646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  и значение блокады Ленинграда </a:t>
            </a:r>
          </a:p>
        </p:txBody>
      </p:sp>
    </p:spTree>
    <p:extLst>
      <p:ext uri="{BB962C8B-B14F-4D97-AF65-F5344CB8AC3E}">
        <p14:creationId xmlns:p14="http://schemas.microsoft.com/office/powerpoint/2010/main" val="12642607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A7DE68-3B2F-2543-A694-2FCB95243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112474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2049" name="Рисунок 30" descr="Сталинградская битва карта">
            <a:extLst>
              <a:ext uri="{FF2B5EF4-FFF2-40B4-BE49-F238E27FC236}">
                <a16:creationId xmlns:a16="http://schemas.microsoft.com/office/drawing/2014/main" id="{1F031798-D75F-2140-B2C6-7D7D423D3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12801"/>
            <a:ext cx="4608512" cy="541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E42E41D-0885-534E-966E-518F7B1F994F}"/>
              </a:ext>
            </a:extLst>
          </p:cNvPr>
          <p:cNvSpPr/>
          <p:nvPr/>
        </p:nvSpPr>
        <p:spPr>
          <a:xfrm>
            <a:off x="395536" y="260940"/>
            <a:ext cx="648072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БИТВА ЗА СТАЛИНГРАД  17 июля 1942г.- 2 февраля 1943 г.</a:t>
            </a:r>
            <a:r>
              <a:rPr lang="ru-RU" dirty="0"/>
              <a:t> </a:t>
            </a:r>
          </a:p>
        </p:txBody>
      </p:sp>
      <p:graphicFrame>
        <p:nvGraphicFramePr>
          <p:cNvPr id="7" name="Таблица 5">
            <a:extLst>
              <a:ext uri="{FF2B5EF4-FFF2-40B4-BE49-F238E27FC236}">
                <a16:creationId xmlns:a16="http://schemas.microsoft.com/office/drawing/2014/main" id="{E3B86ED8-3C26-3396-CE83-511A74575E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076404"/>
              </p:ext>
            </p:extLst>
          </p:nvPr>
        </p:nvGraphicFramePr>
        <p:xfrm>
          <a:off x="5148067" y="2754055"/>
          <a:ext cx="3816422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6178">
                  <a:extLst>
                    <a:ext uri="{9D8B030D-6E8A-4147-A177-3AD203B41FA5}">
                      <a16:colId xmlns:a16="http://schemas.microsoft.com/office/drawing/2014/main" val="3531415629"/>
                    </a:ext>
                  </a:extLst>
                </a:gridCol>
                <a:gridCol w="1144549">
                  <a:extLst>
                    <a:ext uri="{9D8B030D-6E8A-4147-A177-3AD203B41FA5}">
                      <a16:colId xmlns:a16="http://schemas.microsoft.com/office/drawing/2014/main" val="3446976021"/>
                    </a:ext>
                  </a:extLst>
                </a:gridCol>
                <a:gridCol w="1425695">
                  <a:extLst>
                    <a:ext uri="{9D8B030D-6E8A-4147-A177-3AD203B41FA5}">
                      <a16:colId xmlns:a16="http://schemas.microsoft.com/office/drawing/2014/main" val="2175642756"/>
                    </a:ext>
                  </a:extLst>
                </a:gridCol>
              </a:tblGrid>
              <a:tr h="78270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сил и средств к началу контрнаступления Красной Армии под Сталинградом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787943"/>
                  </a:ext>
                </a:extLst>
              </a:tr>
              <a:tr h="782700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СССР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Немецкие войска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934654"/>
                  </a:ext>
                </a:extLst>
              </a:tr>
              <a:tr h="55078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1 015 300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1 011 500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991405"/>
                  </a:ext>
                </a:extLst>
              </a:tr>
              <a:tr h="55078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Орудия и минометы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9867673"/>
                  </a:ext>
                </a:extLst>
              </a:tr>
              <a:tr h="33388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Танки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918185"/>
                  </a:ext>
                </a:extLst>
              </a:tr>
              <a:tr h="32140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Самолеты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0466648"/>
                  </a:ext>
                </a:extLst>
              </a:tr>
            </a:tbl>
          </a:graphicData>
        </a:graphic>
      </p:graphicFrame>
      <p:sp>
        <p:nvSpPr>
          <p:cNvPr id="8" name="Овал 7">
            <a:extLst>
              <a:ext uri="{FF2B5EF4-FFF2-40B4-BE49-F238E27FC236}">
                <a16:creationId xmlns:a16="http://schemas.microsoft.com/office/drawing/2014/main" id="{08EADBAD-FDAC-EAA3-21F3-49EABB5C3161}"/>
              </a:ext>
            </a:extLst>
          </p:cNvPr>
          <p:cNvSpPr/>
          <p:nvPr/>
        </p:nvSpPr>
        <p:spPr>
          <a:xfrm>
            <a:off x="8316416" y="6228775"/>
            <a:ext cx="648073" cy="59587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6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9F309-0624-E3E3-F97C-8AAC13D9011B}"/>
              </a:ext>
            </a:extLst>
          </p:cNvPr>
          <p:cNvSpPr txBox="1"/>
          <p:nvPr/>
        </p:nvSpPr>
        <p:spPr>
          <a:xfrm>
            <a:off x="5004048" y="812801"/>
            <a:ext cx="410445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Битва делится на два периода: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Оборонительный-17.07.1942-18.11.1942 г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Наступательный 19.11.1942-2.02. 1943 г.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длилась 200  дней и ночей. Она развернулась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 территории площадью 100 тыс. кв. км. По целям, размаху и напряженности боевых действий Сталинградская битва превзошла все предшествующие ей сражения мировой истории.</a:t>
            </a:r>
          </a:p>
        </p:txBody>
      </p:sp>
    </p:spTree>
    <p:extLst>
      <p:ext uri="{BB962C8B-B14F-4D97-AF65-F5344CB8AC3E}">
        <p14:creationId xmlns:p14="http://schemas.microsoft.com/office/powerpoint/2010/main" val="5414191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47AA363-3ECC-1EA6-4F29-CB5AF363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37</a:t>
            </a:fld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BFEC1A74-802D-0F4F-952B-2ABC56C193D9}"/>
              </a:ext>
            </a:extLst>
          </p:cNvPr>
          <p:cNvSpPr/>
          <p:nvPr/>
        </p:nvSpPr>
        <p:spPr>
          <a:xfrm>
            <a:off x="8468674" y="6389706"/>
            <a:ext cx="648072" cy="46829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7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9BC51E-2E6B-8F4C-986D-4983679DC317}"/>
              </a:ext>
            </a:extLst>
          </p:cNvPr>
          <p:cNvSpPr txBox="1"/>
          <p:nvPr/>
        </p:nvSpPr>
        <p:spPr>
          <a:xfrm>
            <a:off x="-108520" y="452389"/>
            <a:ext cx="9009242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205200" algn="just" fontAlgn="base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битвы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80000" indent="205200" algn="just" fontAlgn="base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Оборонительный этап Сталинградской битвы начинался сложно для Красной Армии. Вермахт имел превосходство над советскими войсками: в личном составе в 1,7 раз; в танках в 1,3 раза; в артиллерии в 1,3 раза; в самолетах более чем в 2 раза. В этих условиях 28 июля 1942г.  до войск Сталинградского и других фронтов был доведен приказ Ставки ВГК №227, который в народе назвали: « Ни шагу назад!».</a:t>
            </a:r>
            <a:r>
              <a:rPr lang="ru-RU" sz="1400" dirty="0"/>
              <a:t>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Оборонительная операция на сталинградском направлении включала  два этапа. Первый этап — ведение оборонительных боев действий войсками фронтов на дальних подступах к Сталинграду (17 июля — 12 сентября). Второй этап — ведение оборонительных действий по удержанию Сталинграда (13 сентября </a:t>
            </a:r>
            <a:r>
              <a:rPr lang="ru-RU" sz="1400" dirty="0">
                <a:solidFill>
                  <a:schemeClr val="bg1"/>
                </a:solidFill>
              </a:rPr>
              <a:t>—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ноября). Главная задача оборонительного этапа была – обескровить ударные группировки врага, отстоять город, и подготовили условия для перехода в контрнаступление. Проявляя мужество, героизм, стойкость воины Красной Армии выполнили поставленную задачу. Контрнаступление, а затем наступление  советских войск  продолжалось с 19 ноября 1942 по 2 февраля 1943 г.</a:t>
            </a:r>
            <a:r>
              <a:rPr lang="ru-RU" sz="1400" dirty="0"/>
              <a:t>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Утром 19 ноября загрохотали тысячи пушек. Это началась мощная  артиллерийская подготовка, которая нанесла врагу тяжелые потери, разрушила его оборону. После неё, через 1,5 часа, начали   атаку танки и пехота. Они прорвали оборону противника и устремились, в направлении г. Калач.</a:t>
            </a:r>
            <a:r>
              <a:rPr lang="ru-RU" sz="1400" dirty="0"/>
              <a:t>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ноября войска Юго-Западного и Сталинградского фронтов соединились в районе г. Калача. Были окружены 22 немецкие дивизии общей численностью 330 тыс. солдат и офицеров. 2 февраля 1943 г, окруженные войска противника во главе с генерал-фельдмаршалом Ф. Паулюсом  сдались.</a:t>
            </a:r>
            <a:endParaRPr lang="ru-RU" sz="14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205200" algn="just"/>
            <a:r>
              <a:rPr lang="ru-RU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битвы:</a:t>
            </a:r>
          </a:p>
          <a:p>
            <a:pPr marL="180000" indent="20520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Победа в Сталинградской битве положила начало коренного перелома в ходе Великой̆ Отечественной̆ и Второй мировой войны, началось изгнание вражеских войск с советской территории.</a:t>
            </a:r>
          </a:p>
          <a:p>
            <a:pPr marL="180000" indent="20520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СССР  прочно и окончательно захватила стратегическую инициативу на советско-германском фронте.</a:t>
            </a:r>
          </a:p>
          <a:p>
            <a:pPr marL="46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Подорваны военная мощь, престиж и миф о «несокрушимости»  фашистской  армии. </a:t>
            </a:r>
          </a:p>
          <a:p>
            <a:pPr marL="46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Победа в битве показала превосходство советского военного искусства над военным искусством немецко-фашистской армии.</a:t>
            </a:r>
          </a:p>
          <a:p>
            <a:pPr marL="46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Повысился  международный̆ авторитет СССР, который  способствовала сплочению государств антигитлеровской̆ коалиции, активизировалось борьба антифашистов во всех странах Европы.</a:t>
            </a:r>
          </a:p>
          <a:p>
            <a:pPr marL="46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победа явилась результатом беспримерного мужества, героизма и стойкости  советских людей. </a:t>
            </a:r>
          </a:p>
          <a:p>
            <a:pPr marL="465750" indent="-285750" algn="just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Обострились межгосударственные  отношения Германии с Япония и Турция сохранившим   </a:t>
            </a:r>
          </a:p>
          <a:p>
            <a:pPr marL="180000"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ейтралитет.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</a:endParaRPr>
          </a:p>
          <a:p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C9DD12-1F6B-AE46-B396-23BC8BA4984C}"/>
              </a:ext>
            </a:extLst>
          </p:cNvPr>
          <p:cNvSpPr txBox="1"/>
          <p:nvPr/>
        </p:nvSpPr>
        <p:spPr>
          <a:xfrm>
            <a:off x="179512" y="122148"/>
            <a:ext cx="460851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  и значение Сталинградской битвы  </a:t>
            </a:r>
          </a:p>
        </p:txBody>
      </p:sp>
    </p:spTree>
    <p:extLst>
      <p:ext uri="{BB962C8B-B14F-4D97-AF65-F5344CB8AC3E}">
        <p14:creationId xmlns:p14="http://schemas.microsoft.com/office/powerpoint/2010/main" val="20329220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B850CB-D686-6744-8B08-9DD8A1A0606E}"/>
              </a:ext>
            </a:extLst>
          </p:cNvPr>
          <p:cNvSpPr/>
          <p:nvPr/>
        </p:nvSpPr>
        <p:spPr>
          <a:xfrm>
            <a:off x="274342" y="116632"/>
            <a:ext cx="527516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КУРСКАЯ БИТВА  5 июля – 23 августа 1943 г. </a:t>
            </a:r>
            <a:endParaRPr lang="ru-RU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D7F0E6F4-A8FD-6952-FE69-E8D551AC9530}"/>
              </a:ext>
            </a:extLst>
          </p:cNvPr>
          <p:cNvSpPr/>
          <p:nvPr/>
        </p:nvSpPr>
        <p:spPr>
          <a:xfrm>
            <a:off x="8244408" y="6309320"/>
            <a:ext cx="720081" cy="5153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8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3090B5B3-D047-F722-2697-538E2AD2EC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292603"/>
              </p:ext>
            </p:extLst>
          </p:nvPr>
        </p:nvGraphicFramePr>
        <p:xfrm>
          <a:off x="5557286" y="1322028"/>
          <a:ext cx="3479213" cy="4987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038">
                  <a:extLst>
                    <a:ext uri="{9D8B030D-6E8A-4147-A177-3AD203B41FA5}">
                      <a16:colId xmlns:a16="http://schemas.microsoft.com/office/drawing/2014/main" val="182206582"/>
                    </a:ext>
                  </a:extLst>
                </a:gridCol>
                <a:gridCol w="1047746">
                  <a:extLst>
                    <a:ext uri="{9D8B030D-6E8A-4147-A177-3AD203B41FA5}">
                      <a16:colId xmlns:a16="http://schemas.microsoft.com/office/drawing/2014/main" val="2723489331"/>
                    </a:ext>
                  </a:extLst>
                </a:gridCol>
                <a:gridCol w="838197">
                  <a:extLst>
                    <a:ext uri="{9D8B030D-6E8A-4147-A177-3AD203B41FA5}">
                      <a16:colId xmlns:a16="http://schemas.microsoft.com/office/drawing/2014/main" val="2929609587"/>
                    </a:ext>
                  </a:extLst>
                </a:gridCol>
                <a:gridCol w="593232">
                  <a:extLst>
                    <a:ext uri="{9D8B030D-6E8A-4147-A177-3AD203B41FA5}">
                      <a16:colId xmlns:a16="http://schemas.microsoft.com/office/drawing/2014/main" val="2609399073"/>
                    </a:ext>
                  </a:extLst>
                </a:gridCol>
              </a:tblGrid>
              <a:tr h="521484">
                <a:tc gridSpan="4">
                  <a:txBody>
                    <a:bodyPr/>
                    <a:lstStyle/>
                    <a:p>
                      <a:pPr algn="ctr"/>
                      <a:r>
                        <a:rPr lang="ru-RU" sz="135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Силы сторон перед Курской битвой по состоянию на 4 июля 1943 г.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132889"/>
                  </a:ext>
                </a:extLst>
              </a:tr>
              <a:tr h="6984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Силы и средства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Советские войска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Немецкие войска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Соотношение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3346901"/>
                  </a:ext>
                </a:extLst>
              </a:tr>
              <a:tr h="10405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Личный состав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(тыс. чел)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1900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2,1:1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2321875"/>
                  </a:ext>
                </a:extLst>
              </a:tr>
              <a:tr h="751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Орудия и миномёты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св. </a:t>
                      </a:r>
                      <a:r>
                        <a:rPr lang="ru-RU" sz="1400" b="1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26 500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</a:t>
                      </a:r>
                      <a:r>
                        <a:rPr lang="ru-RU" sz="1400" b="1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400" b="1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000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2,6:1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5635474"/>
                  </a:ext>
                </a:extLst>
              </a:tr>
              <a:tr h="11718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Танки, САУ (штурмовые орудия)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140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в. </a:t>
                      </a:r>
                      <a:r>
                        <a:rPr lang="ru-RU" sz="1400" b="1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4 900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</a:t>
                      </a:r>
                      <a:r>
                        <a:rPr lang="ru-RU" sz="1400" b="1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2 700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1,8:1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120470"/>
                  </a:ext>
                </a:extLst>
              </a:tr>
              <a:tr h="80382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Самолёты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</a:t>
                      </a:r>
                      <a:r>
                        <a:rPr lang="ru-RU" sz="140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400" b="1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2 400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</a:t>
                      </a:r>
                      <a:r>
                        <a:rPr lang="ru-RU" sz="140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2 000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2021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1,4:1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3803858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0173CB-4F7A-BB91-C271-4B7752D60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322028"/>
            <a:ext cx="5184574" cy="50592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DDE453-7F51-EDAD-16A2-F50181ED6F84}"/>
              </a:ext>
            </a:extLst>
          </p:cNvPr>
          <p:cNvSpPr txBox="1"/>
          <p:nvPr/>
        </p:nvSpPr>
        <p:spPr>
          <a:xfrm>
            <a:off x="274342" y="442803"/>
            <a:ext cx="8762156" cy="768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Битва состоит из двух периодов:</a:t>
            </a: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оборонительного (5—23 июля) и наступательного (12 июля — 23 августа). Цель: отразить наступление сил вермахта, нанести им максимальное поражение и , перейдя в наступление,  разгромить его группировку. Является одной  из ключевых сражений Великой Отечественной войны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595112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47AA363-3ECC-1EA6-4F29-CB5AF363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39</a:t>
            </a:fld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A8DAC7E2-C139-E84E-8BFF-C67E31A7D35F}"/>
              </a:ext>
            </a:extLst>
          </p:cNvPr>
          <p:cNvSpPr/>
          <p:nvPr/>
        </p:nvSpPr>
        <p:spPr>
          <a:xfrm>
            <a:off x="8316417" y="6356351"/>
            <a:ext cx="648072" cy="46829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9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3F9E03-5ACE-4543-93C0-418D3090B340}"/>
              </a:ext>
            </a:extLst>
          </p:cNvPr>
          <p:cNvSpPr txBox="1"/>
          <p:nvPr/>
        </p:nvSpPr>
        <p:spPr>
          <a:xfrm>
            <a:off x="-180794" y="737607"/>
            <a:ext cx="9144000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205200" algn="just"/>
            <a:endParaRPr lang="ru-RU" sz="14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205200" algn="just"/>
            <a:r>
              <a:rPr lang="ru-RU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битвы:</a:t>
            </a:r>
          </a:p>
          <a:p>
            <a:pPr marL="180000" indent="205200" algn="just"/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Советскому командованию было точно известно день и время начала операции - 3 часа ночи.</a:t>
            </a:r>
            <a:r>
              <a:rPr lang="ru-RU" sz="1400" dirty="0"/>
              <a:t>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Поэтому, когда враг приготовился к наступлению , советские войска 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провели мощную артиллерийскую  контрартподготовка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Понеся значительные потери, гитлеровцы начали наступление с опозданием на два часа.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июля 1943 года немецкие ударные группировки начали наступление на Курск из районов Орла и Белгорода. Советские артиллеристы, танкисты, пехотинцы встретили неприятеля  огнем. Ударная немецкая группировка, наступавшая с севера, была остановлен, но ей удалось продвинуться на 10-12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км. Из района Белгорода гитлеровским войскам удалось продвинуться на север, в направлении Курска, до 35 км. Чтобы остановить врага, советское командование решило ввести в бой крупные резервы. 12 июля в ходе оборонительной фазы Курской битвы на Прохоровском поле произошло крупнейшее в истории войны танковое сражение. В нем с обеих сторон одновременно участвовали до 1 200 танков и самоходных орудий. В ожесточенных боях войска вермахта потеряли до 350 танков и штурмовых орудий.</a:t>
            </a:r>
            <a:r>
              <a:rPr lang="ru-RU" sz="1400" dirty="0"/>
              <a:t>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ожесточенном оборонительном сражении советские войска обескровили ударные группировки противника и сорвали его план добиться победы под Курском. Последнее крупное наступление гитлеровцев на советско-германском фронте полностью провалилось и они перешли к обороне. 12 июля начался второй этап Курской битвы, контрнаступление советских войск: Орловская стратегическая наступательная операция "Кутузов" (12 июля - 18 августа) и Белгородско-Харьковская стратегическая наступательная операция "Румянцев" (3-23 августа).  В ходе Курской битвы в тылу немецких войск партизанскими соединениями проводилась  операция "Рельсовая война«, с целью диверсии на объектах ж/д для затруднения переброски немцами подкреплений. В  результате наступательных  операций  были освобождены Орел, Белгород и Харьков.</a:t>
            </a:r>
          </a:p>
          <a:p>
            <a:pPr marL="180000" indent="205200" algn="just"/>
            <a:r>
              <a:rPr lang="ru-RU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битвы: </a:t>
            </a:r>
          </a:p>
          <a:p>
            <a:pPr marL="180000" indent="20520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Победа в Курской битве завершила коренной перелом в ходе Второй мировой войны в пользу СССР. Стратегическая инициатива окончательно перешла на сторону Советского командования, лишив немцев возможности  проводить крупные  наступательные операции. </a:t>
            </a:r>
          </a:p>
          <a:p>
            <a:pPr marL="46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Явилась  триумфом советского военного искусства, преднамеренно перейдя  к обороне, имея превосходство над противником в силах и средствах, умело организовав взаимодействие различных родов войск и авиации.</a:t>
            </a:r>
          </a:p>
          <a:p>
            <a:pPr marL="46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Победный исход ускорил развал гитлеровского блока.  Активизировалась движение сопротивления в Европе.</a:t>
            </a:r>
          </a:p>
          <a:p>
            <a:pPr marL="46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Советские воины проявили массовый героизм, мужество, воинское мастерство.</a:t>
            </a:r>
          </a:p>
          <a:p>
            <a:pPr marL="465750" indent="-285750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9D770B-0273-0045-9627-EE13F6609B9D}"/>
              </a:ext>
            </a:extLst>
          </p:cNvPr>
          <p:cNvSpPr txBox="1"/>
          <p:nvPr/>
        </p:nvSpPr>
        <p:spPr>
          <a:xfrm>
            <a:off x="323528" y="96321"/>
            <a:ext cx="388843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 и значение Курской битвы.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0FE755-7339-2BF0-6C3D-5BE81FE61526}"/>
              </a:ext>
            </a:extLst>
          </p:cNvPr>
          <p:cNvSpPr txBox="1"/>
          <p:nvPr/>
        </p:nvSpPr>
        <p:spPr>
          <a:xfrm>
            <a:off x="35496" y="475997"/>
            <a:ext cx="89289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Пользуясь отсутствием 2-ого  фронта в Европе, гитлеровцы хотели  взять реванш за поражение под Сталинградом и добиться в ходе войны перелома в свою пользу.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Летом1943 г. они решили провести наступление в районе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Курска </a:t>
            </a:r>
          </a:p>
        </p:txBody>
      </p:sp>
    </p:spTree>
    <p:extLst>
      <p:ext uri="{BB962C8B-B14F-4D97-AF65-F5344CB8AC3E}">
        <p14:creationId xmlns:p14="http://schemas.microsoft.com/office/powerpoint/2010/main" val="2938146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2269235-3510-3748-8C16-FA9C92384C20}"/>
              </a:ext>
            </a:extLst>
          </p:cNvPr>
          <p:cNvSpPr/>
          <p:nvPr/>
        </p:nvSpPr>
        <p:spPr>
          <a:xfrm>
            <a:off x="35496" y="116632"/>
            <a:ext cx="8964488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Оглавление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Часть 2. ВЕЛИКАЯ ОТЕЧЕСТВЕННАЯ ВОЙНА 1941-1945 г…………. 2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План «Барбаросса»………………………………………………….. 2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Смоленское сражение 1941 г………………………………………..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30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Битва под  Москвой 1941 г…………………………………………. 3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Блокада Ленинграда 1941 г……………………………………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Битва за Сталинград 1942-1943 г…………………………………..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Курская битва 1943 г. ………………………………….……………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Прорыв блокады Ленинграда 1943 г…………………...………....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Освобождение стран Европы Красной армией…………………. 4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Открытие второго фронта 1944 г…………………………………. 4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Взятие Берлина 1945г………………………………………………. 4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День ракетных войск и артиллерии………………………………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48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4C667FA0-48CF-4661-2076-9449E6974985}"/>
              </a:ext>
            </a:extLst>
          </p:cNvPr>
          <p:cNvSpPr/>
          <p:nvPr/>
        </p:nvSpPr>
        <p:spPr>
          <a:xfrm>
            <a:off x="8446157" y="6347973"/>
            <a:ext cx="482327" cy="47667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380946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F3D883-15E4-2A46-AA17-63C480A35F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07662"/>
            <a:ext cx="5256584" cy="5775234"/>
          </a:xfrm>
          <a:prstGeom prst="rect">
            <a:avLst/>
          </a:prstGeom>
          <a:noFill/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A6BC4DD-D0C3-D308-E1A6-7BBD58292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588419"/>
              </p:ext>
            </p:extLst>
          </p:nvPr>
        </p:nvGraphicFramePr>
        <p:xfrm>
          <a:off x="4139952" y="3530595"/>
          <a:ext cx="4896545" cy="26977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3227">
                  <a:extLst>
                    <a:ext uri="{9D8B030D-6E8A-4147-A177-3AD203B41FA5}">
                      <a16:colId xmlns:a16="http://schemas.microsoft.com/office/drawing/2014/main" val="1752040533"/>
                    </a:ext>
                  </a:extLst>
                </a:gridCol>
                <a:gridCol w="603052">
                  <a:extLst>
                    <a:ext uri="{9D8B030D-6E8A-4147-A177-3AD203B41FA5}">
                      <a16:colId xmlns:a16="http://schemas.microsoft.com/office/drawing/2014/main" val="1096623413"/>
                    </a:ext>
                  </a:extLst>
                </a:gridCol>
                <a:gridCol w="603052">
                  <a:extLst>
                    <a:ext uri="{9D8B030D-6E8A-4147-A177-3AD203B41FA5}">
                      <a16:colId xmlns:a16="http://schemas.microsoft.com/office/drawing/2014/main" val="2765047741"/>
                    </a:ext>
                  </a:extLst>
                </a:gridCol>
                <a:gridCol w="603615">
                  <a:extLst>
                    <a:ext uri="{9D8B030D-6E8A-4147-A177-3AD203B41FA5}">
                      <a16:colId xmlns:a16="http://schemas.microsoft.com/office/drawing/2014/main" val="1713569995"/>
                    </a:ext>
                  </a:extLst>
                </a:gridCol>
                <a:gridCol w="603615">
                  <a:extLst>
                    <a:ext uri="{9D8B030D-6E8A-4147-A177-3AD203B41FA5}">
                      <a16:colId xmlns:a16="http://schemas.microsoft.com/office/drawing/2014/main" val="1853861524"/>
                    </a:ext>
                  </a:extLst>
                </a:gridCol>
                <a:gridCol w="663184">
                  <a:extLst>
                    <a:ext uri="{9D8B030D-6E8A-4147-A177-3AD203B41FA5}">
                      <a16:colId xmlns:a16="http://schemas.microsoft.com/office/drawing/2014/main" val="3202129653"/>
                    </a:ext>
                  </a:extLst>
                </a:gridCol>
                <a:gridCol w="535623">
                  <a:extLst>
                    <a:ext uri="{9D8B030D-6E8A-4147-A177-3AD203B41FA5}">
                      <a16:colId xmlns:a16="http://schemas.microsoft.com/office/drawing/2014/main" val="1440902981"/>
                    </a:ext>
                  </a:extLst>
                </a:gridCol>
                <a:gridCol w="731177">
                  <a:extLst>
                    <a:ext uri="{9D8B030D-6E8A-4147-A177-3AD203B41FA5}">
                      <a16:colId xmlns:a16="http://schemas.microsoft.com/office/drawing/2014/main" val="1813158505"/>
                    </a:ext>
                  </a:extLst>
                </a:gridCol>
              </a:tblGrid>
              <a:tr h="667572">
                <a:tc grid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войск артиллерией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Балтийского флота и Ладожской флотилии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12–30  января 1943 г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929873"/>
                  </a:ext>
                </a:extLst>
              </a:tr>
              <a:tr h="161500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Калибры (в мм)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8381974"/>
                  </a:ext>
                </a:extLst>
              </a:tr>
              <a:tr h="6011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100-120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009249"/>
                  </a:ext>
                </a:extLst>
              </a:tr>
              <a:tr h="5580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 снарядов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13808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4176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8441172"/>
                  </a:ext>
                </a:extLst>
              </a:tr>
              <a:tr h="161500">
                <a:tc gridSpan="8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Примечание: всего орудий -88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855737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AD890F2-A4AB-7E4C-821B-80E7711EDB43}"/>
              </a:ext>
            </a:extLst>
          </p:cNvPr>
          <p:cNvSpPr/>
          <p:nvPr/>
        </p:nvSpPr>
        <p:spPr>
          <a:xfrm>
            <a:off x="323528" y="236591"/>
            <a:ext cx="561662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tabLst>
                <a:tab pos="4180205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ПРОРЫВ БЛОКАДЫ ЛЕНИНГРАДА 18 января 1943 г.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249BD4A-9D60-BC3C-9AB8-2969CBA434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647081"/>
              </p:ext>
            </p:extLst>
          </p:nvPr>
        </p:nvGraphicFramePr>
        <p:xfrm>
          <a:off x="5508103" y="807662"/>
          <a:ext cx="3528393" cy="21172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3447">
                  <a:extLst>
                    <a:ext uri="{9D8B030D-6E8A-4147-A177-3AD203B41FA5}">
                      <a16:colId xmlns:a16="http://schemas.microsoft.com/office/drawing/2014/main" val="4183510421"/>
                    </a:ext>
                  </a:extLst>
                </a:gridCol>
                <a:gridCol w="1394946">
                  <a:extLst>
                    <a:ext uri="{9D8B030D-6E8A-4147-A177-3AD203B41FA5}">
                      <a16:colId xmlns:a16="http://schemas.microsoft.com/office/drawing/2014/main" val="1378559074"/>
                    </a:ext>
                  </a:extLst>
                </a:gridCol>
              </a:tblGrid>
              <a:tr h="47200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 войск   авиацией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12-30 января 1943г.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021149"/>
                  </a:ext>
                </a:extLst>
              </a:tr>
              <a:tr h="71418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Рода авиации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самолётов-вылетов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834207"/>
                  </a:ext>
                </a:extLst>
              </a:tr>
              <a:tr h="2327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Бомбардировочная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b="1" dirty="0">
                          <a:effectLst/>
                        </a:rPr>
                        <a:t>646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733368"/>
                  </a:ext>
                </a:extLst>
              </a:tr>
              <a:tr h="2327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Штурмовая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b="1" dirty="0">
                          <a:effectLst/>
                        </a:rPr>
                        <a:t>306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009321"/>
                  </a:ext>
                </a:extLst>
              </a:tr>
              <a:tr h="2327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Истребительная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b="1" dirty="0">
                          <a:effectLst/>
                        </a:rPr>
                        <a:t>1217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714997"/>
                  </a:ext>
                </a:extLst>
              </a:tr>
              <a:tr h="2327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50" b="1" dirty="0">
                          <a:effectLst/>
                        </a:rPr>
                        <a:t>2169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941773"/>
                  </a:ext>
                </a:extLst>
              </a:tr>
            </a:tbl>
          </a:graphicData>
        </a:graphic>
      </p:graphicFrame>
      <p:sp>
        <p:nvSpPr>
          <p:cNvPr id="6" name="Овал 5">
            <a:extLst>
              <a:ext uri="{FF2B5EF4-FFF2-40B4-BE49-F238E27FC236}">
                <a16:creationId xmlns:a16="http://schemas.microsoft.com/office/drawing/2014/main" id="{26FD54A4-D0D1-0182-2F38-84BFC3FAFAB4}"/>
              </a:ext>
            </a:extLst>
          </p:cNvPr>
          <p:cNvSpPr/>
          <p:nvPr/>
        </p:nvSpPr>
        <p:spPr>
          <a:xfrm>
            <a:off x="8496436" y="6342675"/>
            <a:ext cx="648073" cy="5153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40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2099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47AA363-3ECC-1EA6-4F29-CB5AF363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41</a:t>
            </a:fld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A3AD9845-C113-9240-8FF7-662740A13E55}"/>
              </a:ext>
            </a:extLst>
          </p:cNvPr>
          <p:cNvSpPr/>
          <p:nvPr/>
        </p:nvSpPr>
        <p:spPr>
          <a:xfrm>
            <a:off x="8316417" y="6356351"/>
            <a:ext cx="648072" cy="46829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CD6C04-85D8-9C46-8CA8-EB8F372B9148}"/>
              </a:ext>
            </a:extLst>
          </p:cNvPr>
          <p:cNvSpPr txBox="1"/>
          <p:nvPr/>
        </p:nvSpPr>
        <p:spPr>
          <a:xfrm>
            <a:off x="323528" y="228145"/>
            <a:ext cx="475252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  и значение прорыва Блокады Ленинграда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B2B90C-8433-0549-ADAE-D6D69225C989}"/>
              </a:ext>
            </a:extLst>
          </p:cNvPr>
          <p:cNvSpPr txBox="1"/>
          <p:nvPr/>
        </p:nvSpPr>
        <p:spPr>
          <a:xfrm>
            <a:off x="61532" y="548485"/>
            <a:ext cx="8928991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 прорыва: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1942 г. были предпринято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пять попыток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прорыва блокады, но все они оказались неудачными.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январе 1943 г. под Ленинградом была проведена стратегическая наступательная операция «Искра».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января войска Ленинградского и Волховского фронтов соединились, был освобождён Шлиссельбург. Южнее Ладожского озера образовался коридор шириной 8-11 км. Однако дальнейшие попытки расширить коридор закончились провалом. По южному берегу Ладоги за 18 дней была построена железная и шоссейная дороги  протяжённостью 36 км. По ней пошли поезда в Ленинград. Однако полностью связь города со страной не была восстановлена. </a:t>
            </a:r>
            <a:r>
              <a:rPr lang="ru-RU" sz="1400" dirty="0"/>
              <a:t>.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 основные железные дороги, идущие в Ленинград, были перерезаны противником. К моменту прорыва блокады в городе оставалось не более 800 тыс. человек гражданского населения. Многие из этих людей в течение 1943 г. были эвакуированы в тыл. В летних и осенних боях 1943 г. войска Ленинградского и Волховского фронтов активными действиями сорвали попытки противника восстановить полную блокаду Ленинграда, очистили от противника Киришский плацдарм на реке Волхов, овладели мощным узлом обороны – Синявино и улучшили своё оперативное положение. Боевая активность наших войск сковала около 30 вражеских дивизий.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Окончательный разгром немецко-фашистских войск под Ленинградом и полное снятие блокады города произошло в начале 1944 г. В январе – феврале 1944 г. советские войска провели стратегическую Ленинградско-Новгородскую операцию. 14 января войска Ленинградского фронта, взаимодействуя с Балтийским флотом, перешли в наступление. 20 января был освобожден Новгород. К концу января были освобождены города Пушкин, Красногвардейск, Тосно, немецкие войска были отброшены от Ленинграда на расстояние 60—100 км. 27 января 1944 г. блокада Ленинграда, продолжавшаяся 872 дня, была полностью ликвидирована. В этот день в Ленинграде был дан салют. </a:t>
            </a:r>
          </a:p>
          <a:p>
            <a:pPr algn="just"/>
            <a:r>
              <a:rPr lang="ru-RU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прорыва: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Прорыв блокады позволил увеличить подачу в город электроэнергии, наладить поставки в город хлеба и продовольствия благодаря чему были подняты нормы выдачи их населению.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обороны г. Ленинграда было разгромлено до 50 немецких дивизий</a:t>
            </a:r>
            <a:r>
              <a:rPr lang="ru-RU" sz="1400" dirty="0">
                <a:solidFill>
                  <a:schemeClr val="bg1"/>
                </a:solidFill>
              </a:rPr>
              <a:t>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результате операции «Искра» окончательно были сорваны планы германского командования соединиться с финскими войсками.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Правительством СССР 22.12.1942г. была учреждена медаль «За оборону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Ленинграда».26.01.1945г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Президиум Верховного Совета СССР наградил Ленинград орденом Ленина, 8 мая 1965г. присвоил Ленинграду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почетное звание города-героя.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46357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16A09C-EC17-834E-9014-B89051A2B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965779"/>
            <a:ext cx="4785793" cy="45898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14A9981-3FD8-F347-8E3F-3ECD659DA716}"/>
              </a:ext>
            </a:extLst>
          </p:cNvPr>
          <p:cNvSpPr/>
          <p:nvPr/>
        </p:nvSpPr>
        <p:spPr>
          <a:xfrm>
            <a:off x="323528" y="302366"/>
            <a:ext cx="763284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Освобождение стран Европы Красной армией 1944-1945 гг.</a:t>
            </a:r>
            <a:r>
              <a:rPr lang="ru-RU" dirty="0"/>
              <a:t> </a:t>
            </a:r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EA55941A-7D45-4C55-5C1B-517AD1C08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591741"/>
              </p:ext>
            </p:extLst>
          </p:nvPr>
        </p:nvGraphicFramePr>
        <p:xfrm>
          <a:off x="5292080" y="1965779"/>
          <a:ext cx="3744416" cy="251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416">
                  <a:extLst>
                    <a:ext uri="{9D8B030D-6E8A-4147-A177-3AD203B41FA5}">
                      <a16:colId xmlns:a16="http://schemas.microsoft.com/office/drawing/2014/main" val="508214292"/>
                    </a:ext>
                  </a:extLst>
                </a:gridCol>
              </a:tblGrid>
              <a:tr h="494267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Потери в  ходе боевых действий в Европе ВС СССР (тыс. человек)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98001"/>
                  </a:ext>
                </a:extLst>
              </a:tr>
              <a:tr h="1977066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Польше – 600,2</a:t>
                      </a:r>
                    </a:p>
                    <a:p>
                      <a:pPr algn="just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Чехословакии – 139,9</a:t>
                      </a:r>
                    </a:p>
                    <a:p>
                      <a:pPr algn="just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Венгрии – 140,0</a:t>
                      </a:r>
                    </a:p>
                    <a:p>
                      <a:pPr algn="just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Германии – 102,0</a:t>
                      </a:r>
                    </a:p>
                    <a:p>
                      <a:pPr algn="just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Румынии – 69,0</a:t>
                      </a:r>
                    </a:p>
                    <a:p>
                      <a:pPr algn="just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Австрии – 26,0</a:t>
                      </a:r>
                    </a:p>
                    <a:p>
                      <a:pPr algn="just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Югославии – 8,0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15391"/>
                  </a:ext>
                </a:extLst>
              </a:tr>
            </a:tbl>
          </a:graphicData>
        </a:graphic>
      </p:graphicFrame>
      <p:sp>
        <p:nvSpPr>
          <p:cNvPr id="8" name="Овал 7">
            <a:extLst>
              <a:ext uri="{FF2B5EF4-FFF2-40B4-BE49-F238E27FC236}">
                <a16:creationId xmlns:a16="http://schemas.microsoft.com/office/drawing/2014/main" id="{2365350F-B528-0367-8277-E017177117F0}"/>
              </a:ext>
            </a:extLst>
          </p:cNvPr>
          <p:cNvSpPr/>
          <p:nvPr/>
        </p:nvSpPr>
        <p:spPr>
          <a:xfrm>
            <a:off x="8496436" y="6342675"/>
            <a:ext cx="648073" cy="5153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13A59C-1926-7CEF-6440-716DE0647664}"/>
              </a:ext>
            </a:extLst>
          </p:cNvPr>
          <p:cNvSpPr txBox="1"/>
          <p:nvPr/>
        </p:nvSpPr>
        <p:spPr>
          <a:xfrm>
            <a:off x="251520" y="796228"/>
            <a:ext cx="849694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Армия выполнила освободительную миссию – вернула свободу 10 странам Центральной и Юго-Восточной Европы с населением 113 млн. чел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PT Serif" panose="020A0603040505020204" pitchFamily="18" charset="-52"/>
                <a:cs typeface="Times New Roman" panose="02020603050405020304" pitchFamily="18" charset="0"/>
              </a:rPr>
              <a:t>.: 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Румынии, Болгарии, Венгрии, Югославии, Польши, Чехословакии, Австрии, Дании, Норвегии и Германии. </a:t>
            </a:r>
          </a:p>
          <a:p>
            <a:pPr algn="just"/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Безвозвратные потери </a:t>
            </a:r>
            <a:r>
              <a:rPr lang="ru-RU" sz="1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Красной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армии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при </a:t>
            </a:r>
            <a:r>
              <a:rPr lang="ru-RU" sz="1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освобождении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европейских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стран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составили около </a:t>
            </a:r>
            <a:r>
              <a:rPr lang="ru-RU" sz="14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одного 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миллиона солдат и офицеров.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3E0FD8E-DF9A-0C32-52D7-B815DA9748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872" y="4605691"/>
            <a:ext cx="2952328" cy="1949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82539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47AA363-3ECC-1EA6-4F29-CB5AF363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43</a:t>
            </a:fld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F4F2035C-940D-5A41-8F47-3A3F31B533D5}"/>
              </a:ext>
            </a:extLst>
          </p:cNvPr>
          <p:cNvSpPr/>
          <p:nvPr/>
        </p:nvSpPr>
        <p:spPr>
          <a:xfrm>
            <a:off x="8316417" y="6356351"/>
            <a:ext cx="648072" cy="46829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10300A-DE67-684F-B64E-AED85F1FBA32}"/>
              </a:ext>
            </a:extLst>
          </p:cNvPr>
          <p:cNvSpPr txBox="1"/>
          <p:nvPr/>
        </p:nvSpPr>
        <p:spPr>
          <a:xfrm>
            <a:off x="117847" y="1037195"/>
            <a:ext cx="884664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Ясско-Кишиневской операции, проведенной с 20 по 29 августа 1944 года, была уничтожена немецко-румынская группировка войск и освобождена территория Молдавии.</a:t>
            </a:r>
          </a:p>
          <a:p>
            <a:pPr marL="342900" indent="-342900" algn="just"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Освобождение Болгарии прошло практически бескровно. В ходе Болгарской операции, проведенной 5-9 сентября 1944 года, в стране 9 сентября произошло народное восстание. Профашистское правительство было свергнуто и образовано правительство Отечественного фронта. В дальнейшем оно объявило войну Германии и ее союзнику – Венгрии.</a:t>
            </a:r>
          </a:p>
          <a:p>
            <a:pPr marL="342900" indent="-342900" algn="just"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сентября 1944 г.  в ходе Белградской операции Красная армия начала штурм Белграда, в котором также участвовали югославские партизаны. 20 октября 1944 года столица Югославии была полностью освобождена от захватчиков.</a:t>
            </a:r>
          </a:p>
          <a:p>
            <a:pPr marL="342900" indent="-342900" algn="just">
              <a:buFontTx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Северная Норвегия была освобождена в результате Петсамо-Киркенесской наступательной операции, которая была проведена с 7 по 29 октября 1944 года.  В ней участвовали войска Карельского фронта и Северного флота ВМФ СССР. </a:t>
            </a:r>
          </a:p>
          <a:p>
            <a:pPr marL="342900" indent="-342900" algn="just">
              <a:buFontTx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Литва, Эстония и Латвия были освобождены от фашистов в ходе Белорусской (23 июня – 29 августа 1944 года) и Прибалтийской (14 сентября – 24 ноября 1944 года) наступательных операций.</a:t>
            </a:r>
          </a:p>
          <a:p>
            <a:pPr marL="342900" indent="-342900" algn="just"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29 октября 1944 года по 13 февраля 1945 года была проведена Будапештская наступательная операция, в которой принимали участие войска 2-го и 3-го Украинских фронтов. Кровопролитные бои за Будапешт продолжались полтора месяца.</a:t>
            </a:r>
          </a:p>
          <a:p>
            <a:pPr marL="342900" indent="-342900" algn="just">
              <a:buFontTx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Висло - Одерской стратегической наступательной операции, проведенной силами 1-го Белорусского и 1-го Украинского фронтов,  продлившейся с 12 января по 3 февраля 1945 года была освобождена Польша.</a:t>
            </a:r>
          </a:p>
          <a:p>
            <a:pPr marL="342900" indent="-342900" algn="just">
              <a:buFontTx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Венская наступательная операция началась 16 марта 1945 года и продлилась до 15 апреля. В ней участвовали войска 2-го, 3-го Украинских фронтов и Дунайская  военная флотилия. В ходе  этой операции была освобождена Австрия.</a:t>
            </a:r>
          </a:p>
          <a:p>
            <a:pPr marL="342900" indent="-342900" algn="just">
              <a:buFontTx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Пражская наступательная операция, длившаяся с 6 по 11 мая 1945 года была освобождена Чехословакия.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5774FC-A2F9-D34C-8E78-0682E2DAA0DC}"/>
              </a:ext>
            </a:extLst>
          </p:cNvPr>
          <p:cNvSpPr txBox="1"/>
          <p:nvPr/>
        </p:nvSpPr>
        <p:spPr>
          <a:xfrm>
            <a:off x="395536" y="260648"/>
            <a:ext cx="511256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 освобождения стран Европы Красной Армией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A76BEF-C828-3706-7C5C-0904A96505EB}"/>
              </a:ext>
            </a:extLst>
          </p:cNvPr>
          <p:cNvSpPr txBox="1"/>
          <p:nvPr/>
        </p:nvSpPr>
        <p:spPr>
          <a:xfrm>
            <a:off x="395536" y="667864"/>
            <a:ext cx="24482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освобождения:</a:t>
            </a:r>
            <a:endParaRPr lang="ru-RU" sz="1600" u="sng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9C54B-66EF-7A2E-6C72-67446B047E51}"/>
              </a:ext>
            </a:extLst>
          </p:cNvPr>
          <p:cNvSpPr txBox="1"/>
          <p:nvPr/>
        </p:nvSpPr>
        <p:spPr>
          <a:xfrm>
            <a:off x="323528" y="6084730"/>
            <a:ext cx="82809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освобождения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Европа была освобождена от фашизма благодаря героическим  сверхусилиям СССР и его союзников, борьбе сил Сопротивления на оккупированных фашистами тер-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риториях. Германская военная машина была сломлена и побеждена.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692680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C284DF8-AD27-8949-9E5A-7B228743C02D}"/>
              </a:ext>
            </a:extLst>
          </p:cNvPr>
          <p:cNvSpPr/>
          <p:nvPr/>
        </p:nvSpPr>
        <p:spPr>
          <a:xfrm>
            <a:off x="323528" y="260648"/>
            <a:ext cx="546264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ОТКРЫТИЕ ВТОРОГО ФРОНТА  6 июня 1944 г. </a:t>
            </a:r>
            <a:r>
              <a:rPr lang="ru-RU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7B504D-CD3B-B64E-8A86-2A384DE9A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105273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3" name="Рисунок 31" descr="Карта-схема событий в Нормандии">
            <a:extLst>
              <a:ext uri="{FF2B5EF4-FFF2-40B4-BE49-F238E27FC236}">
                <a16:creationId xmlns:a16="http://schemas.microsoft.com/office/drawing/2014/main" id="{3629FDEC-06F3-5246-8FCD-904FB7A4E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692697"/>
            <a:ext cx="8712969" cy="564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CD6C0952-8C91-57E7-8B78-D02222A76227}"/>
              </a:ext>
            </a:extLst>
          </p:cNvPr>
          <p:cNvSpPr/>
          <p:nvPr/>
        </p:nvSpPr>
        <p:spPr>
          <a:xfrm>
            <a:off x="8496436" y="6342675"/>
            <a:ext cx="648073" cy="5153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0506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47AA363-3ECC-1EA6-4F29-CB5AF363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45</a:t>
            </a:fld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F554B55E-241F-E348-8DBE-6DB8A0D24B87}"/>
              </a:ext>
            </a:extLst>
          </p:cNvPr>
          <p:cNvSpPr/>
          <p:nvPr/>
        </p:nvSpPr>
        <p:spPr>
          <a:xfrm>
            <a:off x="8316417" y="6356351"/>
            <a:ext cx="648072" cy="46829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2B3E52-7936-324D-A4FD-7787AEA2EFE7}"/>
              </a:ext>
            </a:extLst>
          </p:cNvPr>
          <p:cNvSpPr txBox="1"/>
          <p:nvPr/>
        </p:nvSpPr>
        <p:spPr>
          <a:xfrm>
            <a:off x="179512" y="802795"/>
            <a:ext cx="87849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205200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Тегеранской конференции в ноябре-декабре 1943 г. вопрос о сроках открытия второго фронта был решен. Союзники согласились высадить свои войска во Франции в мае 1944 г. </a:t>
            </a:r>
          </a:p>
          <a:p>
            <a:pPr marL="180000" indent="205200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Фронт вооруженной борьбы США и Великобритании, а также войск ряда союзных им государств, против нацистской Германии в 1944-1945 гг. в Западной Европе был открыт 6 июня 1944 г. высадкой англо-американских экспедиционных сил на территории Северной Франции (Нормандская десантная операция)</a:t>
            </a:r>
          </a:p>
          <a:p>
            <a:pPr marL="180000" indent="205200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руководство боевыми операциями союзников в Европе было возложено на командующего экспедиционными силами генерала Д. Эйзенхауэра. Во главе английской группы войск стоял фельдмаршал Б. Монтгомери. Открытие второго фронта искренне приветствовали в Москве. </a:t>
            </a:r>
          </a:p>
          <a:p>
            <a:pPr marL="180000" indent="205200"/>
            <a:r>
              <a:rPr lang="ru-RU" sz="1400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за двухлетний период откладывания союзниками высадки в Северной Франции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с мая 1942 до июня 1944 гг. только безвозвратные потери советских вооруженных сил (убитыми, пленными и пропавшими без вести) составили более 5 млн человек.</a:t>
            </a:r>
          </a:p>
          <a:p>
            <a:pPr marL="180000" indent="205200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подготовки к операции, получившей кодовое название «Оверлорд», союзники сосредоточили в Британии 4 армии: 1-ю и 3-ю американские, 2-ю английскую и 1-ю канадскую. Их составе было 37 дивизий (включая 10 бронетанковых и 4 воздушно-десантных) и 12 бригад. Для десантной операции выделялось 1213 боевых кораблей, свыше 4100 десантных судов, барж и катеров, около 1600 торговых и вспомогательных судов. ВВС союзников начитывали более 10200 боевых и 1360 транспортных самолетов, 3500 планеров.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BCE3C-9FF4-774B-AC62-2AC1A3FD69AF}"/>
              </a:ext>
            </a:extLst>
          </p:cNvPr>
          <p:cNvSpPr txBox="1"/>
          <p:nvPr/>
        </p:nvSpPr>
        <p:spPr>
          <a:xfrm>
            <a:off x="395536" y="0"/>
            <a:ext cx="3384376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 открытия второго фронта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63B345-3586-AD4D-D8F5-B5F3D8F4BDCA}"/>
              </a:ext>
            </a:extLst>
          </p:cNvPr>
          <p:cNvSpPr txBox="1"/>
          <p:nvPr/>
        </p:nvSpPr>
        <p:spPr>
          <a:xfrm>
            <a:off x="395536" y="464241"/>
            <a:ext cx="6480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Ход:</a:t>
            </a:r>
            <a:endParaRPr lang="ru-RU" sz="1600" u="sng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DAD9BD-6EED-DE44-2132-8C845F8EA1F7}"/>
              </a:ext>
            </a:extLst>
          </p:cNvPr>
          <p:cNvSpPr txBox="1"/>
          <p:nvPr/>
        </p:nvSpPr>
        <p:spPr>
          <a:xfrm>
            <a:off x="179511" y="4437112"/>
            <a:ext cx="856895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indent="205200" algn="just"/>
            <a:r>
              <a:rPr lang="ru-RU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Значение:</a:t>
            </a:r>
          </a:p>
          <a:p>
            <a:pPr marL="180000" indent="20520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 «Оверлорд» действительно облегчила положение Красной Армии, приблизило разгром гитлеровской Германии и сберегло жизни значительному количеству советских солдат, а нацисты лишились свободных резервов для переброски на Восточный фронт. </a:t>
            </a:r>
          </a:p>
          <a:p>
            <a:pPr marL="180000" indent="205200" algn="just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оспаривая вклад союзников в победу над немецким нацизмом в то же время, очевидно, что решающий вклад в освобождение Европы сыграл все-таки Советский Союз и его Красная армия.</a:t>
            </a:r>
          </a:p>
          <a:p>
            <a:pPr marL="180000" algn="just"/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Об этом свидетельствует тот факт, что наиболее ожесточенные сражения в 1944-1945 годах, когда, наконец-то, 6 июня 1944 года, был открыт второй фронт, происходили все же на советско-германском направлении.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313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2BEAF4E-655C-4546-9FE5-2268AD484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240783"/>
            <a:ext cx="3384376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ВЗЯТИЕ БЕРЛИНА 1945 г 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7" name="Рисунок 33" descr="Карта штурма Берлина">
            <a:extLst>
              <a:ext uri="{FF2B5EF4-FFF2-40B4-BE49-F238E27FC236}">
                <a16:creationId xmlns:a16="http://schemas.microsoft.com/office/drawing/2014/main" id="{CFA143BD-7863-114E-A7FD-87B019BCE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0512"/>
            <a:ext cx="5328592" cy="559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B6EFCFDD-82B5-702B-4006-5A8AC12677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910682"/>
              </p:ext>
            </p:extLst>
          </p:nvPr>
        </p:nvGraphicFramePr>
        <p:xfrm>
          <a:off x="5605288" y="760512"/>
          <a:ext cx="3408288" cy="5595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4144">
                  <a:extLst>
                    <a:ext uri="{9D8B030D-6E8A-4147-A177-3AD203B41FA5}">
                      <a16:colId xmlns:a16="http://schemas.microsoft.com/office/drawing/2014/main" val="3594210808"/>
                    </a:ext>
                  </a:extLst>
                </a:gridCol>
                <a:gridCol w="1704144">
                  <a:extLst>
                    <a:ext uri="{9D8B030D-6E8A-4147-A177-3AD203B41FA5}">
                      <a16:colId xmlns:a16="http://schemas.microsoft.com/office/drawing/2014/main" val="2957417701"/>
                    </a:ext>
                  </a:extLst>
                </a:gridCol>
              </a:tblGrid>
              <a:tr h="96882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сил и командующие войсками СССР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105646"/>
                  </a:ext>
                </a:extLst>
              </a:tr>
              <a:tr h="113871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Маршал Сов. Союза Г. К. Жуков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Маршал Сов. Союза И. С. Конев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Маршал Сов. Союза К.К. Рокоссовский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447641"/>
                  </a:ext>
                </a:extLst>
              </a:tr>
              <a:tr h="80228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СССР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Германия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3060619"/>
                  </a:ext>
                </a:extLst>
              </a:tr>
              <a:tr h="80228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464 тыс. человек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100-120 тыс. человек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091071"/>
                  </a:ext>
                </a:extLst>
              </a:tr>
              <a:tr h="1081451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Более 12,7 тыс. орудий и минометов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тыс. орудий и минометов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357187"/>
                  </a:ext>
                </a:extLst>
              </a:tr>
              <a:tr h="80228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 танков и САУ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50-60 танков и САУ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0026161"/>
                  </a:ext>
                </a:extLst>
              </a:tr>
            </a:tbl>
          </a:graphicData>
        </a:graphic>
      </p:graphicFrame>
      <p:sp>
        <p:nvSpPr>
          <p:cNvPr id="6" name="Овал 5">
            <a:extLst>
              <a:ext uri="{FF2B5EF4-FFF2-40B4-BE49-F238E27FC236}">
                <a16:creationId xmlns:a16="http://schemas.microsoft.com/office/drawing/2014/main" id="{B9BA208C-2A55-9B41-5FF6-E03D67D54BC3}"/>
              </a:ext>
            </a:extLst>
          </p:cNvPr>
          <p:cNvSpPr/>
          <p:nvPr/>
        </p:nvSpPr>
        <p:spPr>
          <a:xfrm>
            <a:off x="8496436" y="6342675"/>
            <a:ext cx="648073" cy="5153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6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7390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47AA363-3ECC-1EA6-4F29-CB5AF363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47</a:t>
            </a:fld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6FFDCFD1-47CD-3B4D-8D6C-936802796C56}"/>
              </a:ext>
            </a:extLst>
          </p:cNvPr>
          <p:cNvSpPr/>
          <p:nvPr/>
        </p:nvSpPr>
        <p:spPr>
          <a:xfrm>
            <a:off x="8316417" y="6356351"/>
            <a:ext cx="648072" cy="46829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7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DD94DF-8E64-0F45-8DAF-9644C827E4EF}"/>
              </a:ext>
            </a:extLst>
          </p:cNvPr>
          <p:cNvSpPr txBox="1"/>
          <p:nvPr/>
        </p:nvSpPr>
        <p:spPr>
          <a:xfrm>
            <a:off x="107505" y="1019929"/>
            <a:ext cx="885698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апреля 1945 г. началось наступление на столицу Германии — Берлин</a:t>
            </a:r>
          </a:p>
          <a:p>
            <a:pPr algn="just"/>
            <a:r>
              <a:rPr lang="ru-RU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Силы сторон: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Группировка противника, состоявшая из двух групп армий «Висла» и «Центр», достигала по численности 1 млн. человек, 10 400 орудий и миномётов, 1 500 танков и штурмовых орудий, 3 300 боевых самолётов.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Группировка советских войск насчитывала свыше 2 млн. человек, около 42 тыс. орудий и миномётов, 6 250 танков и САУ, 7 500 боевых самолётов. </a:t>
            </a:r>
          </a:p>
          <a:p>
            <a:pPr algn="just"/>
            <a:r>
              <a:rPr lang="ru-RU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Замысел Ставки ВГК 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предусматривал мощными ударами на широком фронте прорвать оборону противника на шести участках, окружить всю берлинскую группировку, одновременно расчленить её на части и уничтожить каждую из них в отдельности. В дальнейшем, на 12-й — 15-й день операции, выйти к Эльбе и соединиться с союзниками.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 апреля в 3 часа по местному времени началась авиационная и артиллерийская подготовка на участке 1-ого Белорусского и 1-ого Украинского фронтов. После ее окончания были включены 143 прожектора, чтобы ослепить противника, и в атаку пошла пехота, поддержанная танками.</a:t>
            </a:r>
          </a:p>
          <a:p>
            <a:pPr algn="just"/>
            <a:r>
              <a:rPr lang="ru-RU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Штурм рейхстага: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 апреля начались бои за рейхстаг, овладение которым было возложено на 79 стрелковый корпус Ударной армии 1-го Белорусского фронта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Бои за рейхстаг продолжались до утра 1 мая. В 6 часов 30 минут утра 2 мая начальник обороны Берлина генерал артиллерии Г. Вейдлинг сдался в плен и отдал приказ остаткам войск берлинского гарнизона о прекращении сопротивления. Капитуляцию берлинского гарнизона принял командующий 8-й гвардейской армией генерал В.И. Чуйков, прошедший путь от Сталинграда до стен Берлина.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битвы: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операции означало окончательный разгром фашистской Германии и её вооружённых сил.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 мая  1945 г. в присутствии Маршала Г.К. Жукова с советской стороны, генерал-фельдмаршала В. Кейтеля, а также представители немецких ВМС, имевшие соответствующие полномочия от Деница, подписали </a:t>
            </a:r>
          </a:p>
          <a:p>
            <a:pPr algn="just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Акт о безоговорочной капитуляции Германии.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Массовая сдача в плен остатков вермахта и войск СС.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2401B-6A39-3941-9564-199135134944}"/>
              </a:ext>
            </a:extLst>
          </p:cNvPr>
          <p:cNvSpPr txBox="1"/>
          <p:nvPr/>
        </p:nvSpPr>
        <p:spPr>
          <a:xfrm>
            <a:off x="395536" y="207561"/>
            <a:ext cx="367240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 и значение битвы за Берлин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7BFBF6-238D-30C0-22E2-8EA5111909E6}"/>
              </a:ext>
            </a:extLst>
          </p:cNvPr>
          <p:cNvSpPr txBox="1"/>
          <p:nvPr/>
        </p:nvSpPr>
        <p:spPr>
          <a:xfrm>
            <a:off x="395535" y="620688"/>
            <a:ext cx="12961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битвы: </a:t>
            </a:r>
            <a:endParaRPr lang="ru-RU" sz="16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5581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A87C4B-678B-9E66-16D3-6B9C184ADCC7}"/>
              </a:ext>
            </a:extLst>
          </p:cNvPr>
          <p:cNvSpPr txBox="1"/>
          <p:nvPr/>
        </p:nvSpPr>
        <p:spPr>
          <a:xfrm>
            <a:off x="755576" y="404664"/>
            <a:ext cx="698477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ракетных войск и артиллерии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РВ: артиллерия ВС РФ бьет по боевым позициям ВСУ в Артемовске.">
            <a:extLst>
              <a:ext uri="{FF2B5EF4-FFF2-40B4-BE49-F238E27FC236}">
                <a16:creationId xmlns:a16="http://schemas.microsoft.com/office/drawing/2014/main" id="{2CCBFD5B-5332-CA2B-60E7-CECEE56F8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980728"/>
            <a:ext cx="3060340" cy="230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60 танков, САУ, грузовых армейских автомобилей и БМП попали под удары росси...">
            <a:extLst>
              <a:ext uri="{FF2B5EF4-FFF2-40B4-BE49-F238E27FC236}">
                <a16:creationId xmlns:a16="http://schemas.microsoft.com/office/drawing/2014/main" id="{70490E80-782E-816F-80E5-5485F420B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3707904" cy="230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A6E545-975C-9D9C-8A81-F09346B7ED55}"/>
              </a:ext>
            </a:extLst>
          </p:cNvPr>
          <p:cNvSpPr txBox="1"/>
          <p:nvPr/>
        </p:nvSpPr>
        <p:spPr>
          <a:xfrm>
            <a:off x="179512" y="3523430"/>
            <a:ext cx="878497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время Великой Отечественной войны, 1941-1945 гг. советские артиллеристы уничтожили около 85 % всех поражённых целей противника, одержав победу и в противоборстве с его артиллерией.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Артиллерия – первый род войск в честь которого в годы Великой Отечественной войны был учреждён праздник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признании выдающихся  боевых заслуг советской артиллерии в годы минувшей войны говорит тот факт, что Указом Президиума Верховного Совета  СССР от 21 октября 1944 г. был установлен праздник – День артиллерии ( с 1964 г.- День ракетных войск и артиллерии), который отмечается ежегодно -19 ноября.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FFDCFD1-47CD-3B4D-8D6C-936802796C56}"/>
              </a:ext>
            </a:extLst>
          </p:cNvPr>
          <p:cNvSpPr/>
          <p:nvPr/>
        </p:nvSpPr>
        <p:spPr>
          <a:xfrm>
            <a:off x="8388424" y="6370234"/>
            <a:ext cx="648072" cy="46829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8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8088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36F851A-7DFE-D05C-D012-CD2A6A4F9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pPr/>
              <a:t>49</a:t>
            </a:fld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EE46BD-2D19-E9CA-ADEE-523A1094E84E}"/>
              </a:ext>
            </a:extLst>
          </p:cNvPr>
          <p:cNvSpPr txBox="1"/>
          <p:nvPr/>
        </p:nvSpPr>
        <p:spPr>
          <a:xfrm>
            <a:off x="179512" y="136524"/>
            <a:ext cx="8712968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Всемирно-историческое значение  Победы СССР над Германией</a:t>
            </a:r>
            <a:endParaRPr kumimoji="0" lang="ru-RU" b="1" i="0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7FE35-2404-69B3-1FEF-18C2FAA758B4}"/>
              </a:ext>
            </a:extLst>
          </p:cNvPr>
          <p:cNvSpPr txBox="1"/>
          <p:nvPr/>
        </p:nvSpPr>
        <p:spPr>
          <a:xfrm>
            <a:off x="107504" y="692695"/>
            <a:ext cx="8928992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Наша страна стала главной преградой на пути распространения немецко-фашистского господства и японского милитаризма над другими народами и вынесла основную тяжесть этой войны</a:t>
            </a:r>
            <a:r>
              <a:rPr kumimoji="0" lang="ru-RU" sz="1600" i="1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советско-германском фронте находилось подавляющее большинство дивизий вермахта. По ожесточенности, размаху и активности боев он намного превосходил другие фронты Второй мировой войны. На Восточном фронте враг понес 73% совокупных потерь. Вооруженные Силы СССР уничтожили 507 немецких дивизий и 100 дивизий стран – сателлитов Германии.  Англия и США разбили в Западной Европе, Северной Африке и Италии не более 176 дивизий.</a:t>
            </a:r>
            <a:endParaRPr kumimoji="0" lang="ru-RU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3FACB9-95A5-85D7-19E3-5EAC399E0DF6}"/>
              </a:ext>
            </a:extLst>
          </p:cNvPr>
          <p:cNvSpPr txBox="1"/>
          <p:nvPr/>
        </p:nvSpPr>
        <p:spPr>
          <a:xfrm>
            <a:off x="107504" y="2702388"/>
            <a:ext cx="8928992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kumimoji="0" lang="ru-RU" sz="16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Именно советский народ сокрушил фашизм - самое мрачное порождение эпохи, отстоял свободу и независимость своего государства</a:t>
            </a:r>
            <a:r>
              <a:rPr kumimoji="0" lang="ru-RU" sz="160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Низвергнув фашизм вместе с армиями других государств антигитлеровской коалиции, Советский Союз спас человечество от угрозы порабощения.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 понёс большие потери: </a:t>
            </a:r>
            <a:r>
              <a:rPr lang="ru-RU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около 27 млн. человек, из них 10-11 млн. человек-боевые потери, 16-17 млн. чел.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жители СССР, оказавшиеся на оккупированной немецко-фашистскими войсками  территории   Советского Союза.</a:t>
            </a:r>
            <a:r>
              <a:rPr lang="ru-RU" sz="1600" dirty="0"/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Долгим, в 1418 дней и ночей, и трудным был путь к Победе</a:t>
            </a:r>
            <a:r>
              <a:rPr lang="ru-RU" sz="16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B12B2B-D9AA-5D17-6A12-6EAA7A13BC42}"/>
              </a:ext>
            </a:extLst>
          </p:cNvPr>
          <p:cNvSpPr txBox="1"/>
          <p:nvPr/>
        </p:nvSpPr>
        <p:spPr>
          <a:xfrm>
            <a:off x="107504" y="4621388"/>
            <a:ext cx="8928992" cy="9455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</a:t>
            </a: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Победа советского народа над германским нацизмом оказала огромное воздействие на весь дальнейший ход мировой истории, на решение коренных социальных проблем современности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3BF4B2-4132-C027-3D84-881DF6442A9A}"/>
              </a:ext>
            </a:extLst>
          </p:cNvPr>
          <p:cNvSpPr txBox="1"/>
          <p:nvPr/>
        </p:nvSpPr>
        <p:spPr>
          <a:xfrm rot="10800000" flipV="1">
            <a:off x="107504" y="5670085"/>
            <a:ext cx="8928992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kumimoji="0" lang="ru-RU" b="1" i="1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Победа Советского Союза способствовала росту его международного авторитета и влияния на мировой арене. </a:t>
            </a:r>
            <a:r>
              <a:rPr kumimoji="0" lang="ru-RU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Так, если в 1941 году дипломатические отношения с Советским Союзом поддерживали 26 стран, то в 1945 году уже </a:t>
            </a: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</a:t>
            </a:r>
            <a:r>
              <a:rPr kumimoji="0" lang="ru-RU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государства.</a:t>
            </a:r>
            <a:endParaRPr kumimoji="0" lang="ru-RU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FFDCFD1-47CD-3B4D-8D6C-936802796C56}"/>
              </a:ext>
            </a:extLst>
          </p:cNvPr>
          <p:cNvSpPr/>
          <p:nvPr/>
        </p:nvSpPr>
        <p:spPr>
          <a:xfrm>
            <a:off x="8451887" y="6462387"/>
            <a:ext cx="648072" cy="46829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9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27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2269235-3510-3748-8C16-FA9C92384C20}"/>
              </a:ext>
            </a:extLst>
          </p:cNvPr>
          <p:cNvSpPr/>
          <p:nvPr/>
        </p:nvSpPr>
        <p:spPr>
          <a:xfrm>
            <a:off x="160908" y="260648"/>
            <a:ext cx="8964488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Оглавление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Всемирно-историческое значение победы СССР над Германией... 49</a:t>
            </a:r>
          </a:p>
          <a:p>
            <a:pPr lvl="1">
              <a:lnSpc>
                <a:spcPct val="150000"/>
              </a:lnSpc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Маршалы Победы в Великой Отечественной войне ………….….. 51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Часть 3. МАРШАЛЫ СОВЕТСКОГО СОЮЗА……………………………. 52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Маршалы Советского союза ……………………………..…….…… 53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Часть 4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Федеральный закон от 13 марта 1995 года №32-ФЗ  « О днях воинской славы и памятных датах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России»………………………………... 59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Список используемой литературы………………………………..…………. 65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39AA2224-08EC-0C6B-344C-31EAC80AAEA3}"/>
              </a:ext>
            </a:extLst>
          </p:cNvPr>
          <p:cNvSpPr/>
          <p:nvPr/>
        </p:nvSpPr>
        <p:spPr>
          <a:xfrm>
            <a:off x="8446157" y="6347973"/>
            <a:ext cx="518331" cy="47667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475388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27959E-EA7A-57DC-439D-19B21666B776}"/>
              </a:ext>
            </a:extLst>
          </p:cNvPr>
          <p:cNvSpPr txBox="1"/>
          <p:nvPr/>
        </p:nvSpPr>
        <p:spPr>
          <a:xfrm>
            <a:off x="107504" y="136525"/>
            <a:ext cx="885698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</a:t>
            </a:r>
            <a:r>
              <a:rPr kumimoji="0" lang="ru-RU" sz="1600" b="1" i="1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Победа Советского Союза способствовала созданию Организации Объединенных Наций (ООН), </a:t>
            </a:r>
            <a:r>
              <a:rPr kumimoji="0" lang="ru-RU" sz="16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Устав которой был подписан 26 июня 1945 в Сан-Франциско 50-ю государствами (СССР, США, Великобританией, Китаем и другими).</a:t>
            </a:r>
            <a:endParaRPr kumimoji="0" lang="ru-RU" sz="160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B6D76B-126A-F20E-18E0-424AB69D0198}"/>
              </a:ext>
            </a:extLst>
          </p:cNvPr>
          <p:cNvSpPr txBox="1"/>
          <p:nvPr/>
        </p:nvSpPr>
        <p:spPr>
          <a:xfrm>
            <a:off x="107504" y="1052736"/>
            <a:ext cx="8856984" cy="13542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</a:t>
            </a:r>
            <a:r>
              <a:rPr kumimoji="0" lang="ru-RU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Разгром нацистской Германии,  и ее союзников разрушил  мировую  колониальную систему. </a:t>
            </a:r>
            <a:r>
              <a:rPr kumimoji="0" lang="ru-RU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к началу Второй мировой войны в рамках колониальной системы находилось 69% населения и 77% территории земного шара, то к середине 70-х годов эти показатели составили соответственно 0,2 и 0,5%. На месте прежних колоний образовалось около 100 суверенных государств</a:t>
            </a:r>
            <a:endParaRPr lang="ru-RU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C43091-B1D0-AFCA-C681-5EB166C16058}"/>
              </a:ext>
            </a:extLst>
          </p:cNvPr>
          <p:cNvSpPr txBox="1"/>
          <p:nvPr/>
        </p:nvSpPr>
        <p:spPr>
          <a:xfrm>
            <a:off x="107504" y="2492168"/>
            <a:ext cx="8856984" cy="830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 </a:t>
            </a:r>
            <a:r>
              <a:rPr kumimoji="0" lang="ru-RU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Победа Советского Союза разрушила надежды реакционных кругов западных держав на ослабление нашей страны. </a:t>
            </a:r>
            <a:r>
              <a:rPr kumimoji="0" lang="ru-RU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СССР вышел из войны еще более окрепшим в политическом и военном отношении, неизмеримо поднялся его международный авторитет.</a:t>
            </a:r>
            <a:endParaRPr kumimoji="0" lang="ru-RU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FB22E1-F61E-A1B8-9D09-002CB8C6AB6F}"/>
              </a:ext>
            </a:extLst>
          </p:cNvPr>
          <p:cNvSpPr txBox="1"/>
          <p:nvPr/>
        </p:nvSpPr>
        <p:spPr>
          <a:xfrm>
            <a:off x="107504" y="3428999"/>
            <a:ext cx="8856984" cy="26468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 </a:t>
            </a:r>
            <a:r>
              <a:rPr kumimoji="0" lang="ru-RU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Состоялся Нюрнбергский процесс, на котором </a:t>
            </a:r>
            <a:r>
              <a:rPr kumimoji="0" lang="ru-RU" sz="1800" b="1" i="1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впервые в истории международных отношениях агрессия была признана тягчайшим преступлением против человечества.</a:t>
            </a:r>
            <a:r>
              <a:rPr lang="ru-RU" b="0" i="1" dirty="0">
                <a:solidFill>
                  <a:srgbClr val="000000"/>
                </a:solidFill>
                <a:effectLst/>
                <a:latin typeface="PFAgoraSansPro"/>
              </a:rPr>
              <a:t>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военный трибунал признал всех подсудимых (за исключением Шахта, Фриче и фон Папена) виновными в осуществлении заговора в целях подготовки и ведения агрессивных войн, а также в совершении бесчисленных военных преступлений и тягчайших злодеяний против человечности. К смертной казни через повешение были приговорены 12 нацистских преступников: Геринг, Риббентроп, Кейтель, Кальтенбруннер, Розенберг, Франк, Фрик, Штрейхель, Заукель, Йодль, Зейсс-Инкварт, Борман (заочно). Остальные получили различные сроки тюремного заключения: Гесс, Функ, Редер — пожизненно, Ширах и Шпеер — 20 лет, Нейрат — 15 лет, Дениц — 10 лет.</a:t>
            </a:r>
            <a:endParaRPr kumimoji="0" lang="ru-RU" sz="1600" b="1" i="1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FFDCFD1-47CD-3B4D-8D6C-936802796C56}"/>
              </a:ext>
            </a:extLst>
          </p:cNvPr>
          <p:cNvSpPr/>
          <p:nvPr/>
        </p:nvSpPr>
        <p:spPr>
          <a:xfrm>
            <a:off x="8316417" y="6356351"/>
            <a:ext cx="648072" cy="46829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50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195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2BEAF4E-655C-4546-9FE5-2268AD484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240783"/>
            <a:ext cx="8480898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Маршалы Победы Великой Отечественной Войны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17A73A7-3142-B55C-9B30-2549263CB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51</a:t>
            </a:fld>
            <a:endParaRPr lang="ru-RU" dirty="0"/>
          </a:p>
        </p:txBody>
      </p:sp>
      <p:pic>
        <p:nvPicPr>
          <p:cNvPr id="2054" name="Picture 6" descr="Маршалы Советского Союза">
            <a:extLst>
              <a:ext uri="{FF2B5EF4-FFF2-40B4-BE49-F238E27FC236}">
                <a16:creationId xmlns:a16="http://schemas.microsoft.com/office/drawing/2014/main" id="{945323BE-5169-BB9D-16A5-47FC6A042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2" y="899428"/>
            <a:ext cx="1979308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Маршалы Советского Союза">
            <a:extLst>
              <a:ext uri="{FF2B5EF4-FFF2-40B4-BE49-F238E27FC236}">
                <a16:creationId xmlns:a16="http://schemas.microsoft.com/office/drawing/2014/main" id="{9A1F79BE-9671-A84D-2A79-A8739D880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891" y="899428"/>
            <a:ext cx="1873975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Маршалы Советского Союза">
            <a:extLst>
              <a:ext uri="{FF2B5EF4-FFF2-40B4-BE49-F238E27FC236}">
                <a16:creationId xmlns:a16="http://schemas.microsoft.com/office/drawing/2014/main" id="{CF34C61E-99A4-A2D1-FA6F-92703266C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8" y="899428"/>
            <a:ext cx="1979308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Маршалы Советского Союза">
            <a:extLst>
              <a:ext uri="{FF2B5EF4-FFF2-40B4-BE49-F238E27FC236}">
                <a16:creationId xmlns:a16="http://schemas.microsoft.com/office/drawing/2014/main" id="{A86C5D63-6A76-CCD5-AD76-825ED58B2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125" y="899428"/>
            <a:ext cx="1979309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Маршалы Советского Союза">
            <a:extLst>
              <a:ext uri="{FF2B5EF4-FFF2-40B4-BE49-F238E27FC236}">
                <a16:creationId xmlns:a16="http://schemas.microsoft.com/office/drawing/2014/main" id="{A61673E7-434C-60D3-701B-3BCAF5A11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0" y="4005063"/>
            <a:ext cx="1989050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Маршалы Советского Союза">
            <a:extLst>
              <a:ext uri="{FF2B5EF4-FFF2-40B4-BE49-F238E27FC236}">
                <a16:creationId xmlns:a16="http://schemas.microsoft.com/office/drawing/2014/main" id="{F5F1B1F6-7270-A5F4-87C6-19B62AC67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511" y="4005063"/>
            <a:ext cx="1873976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Маршалы Советского Союза">
            <a:extLst>
              <a:ext uri="{FF2B5EF4-FFF2-40B4-BE49-F238E27FC236}">
                <a16:creationId xmlns:a16="http://schemas.microsoft.com/office/drawing/2014/main" id="{D377ACF1-EEC3-10A6-0899-029E9F978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258" y="4005118"/>
            <a:ext cx="1979309" cy="216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Маршалы Советского Союза">
            <a:extLst>
              <a:ext uri="{FF2B5EF4-FFF2-40B4-BE49-F238E27FC236}">
                <a16:creationId xmlns:a16="http://schemas.microsoft.com/office/drawing/2014/main" id="{C18E141D-A164-C065-5954-C38651E77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125" y="4005063"/>
            <a:ext cx="1979309" cy="216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B528A69-5BAC-2803-A8FD-31688B187A96}"/>
              </a:ext>
            </a:extLst>
          </p:cNvPr>
          <p:cNvSpPr txBox="1"/>
          <p:nvPr/>
        </p:nvSpPr>
        <p:spPr>
          <a:xfrm>
            <a:off x="302765" y="3059668"/>
            <a:ext cx="23067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Жуков Георгий Константинович</a:t>
            </a:r>
          </a:p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19.11.1896—18.06.1974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E30C30-0D35-CD03-D18D-7C644CB586D4}"/>
              </a:ext>
            </a:extLst>
          </p:cNvPr>
          <p:cNvSpPr txBox="1"/>
          <p:nvPr/>
        </p:nvSpPr>
        <p:spPr>
          <a:xfrm>
            <a:off x="2351390" y="3059668"/>
            <a:ext cx="23067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Василевский Александр Михайлович</a:t>
            </a:r>
          </a:p>
          <a:p>
            <a:pPr algn="ctr"/>
            <a:r>
              <a:rPr lang="ru-RU" sz="14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18.09.1895—05.12.1977</a:t>
            </a:r>
            <a:endParaRPr lang="ru-RU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C88A97-CD28-C256-4AB2-77C8A7724DC8}"/>
              </a:ext>
            </a:extLst>
          </p:cNvPr>
          <p:cNvSpPr txBox="1"/>
          <p:nvPr/>
        </p:nvSpPr>
        <p:spPr>
          <a:xfrm>
            <a:off x="4547539" y="3168019"/>
            <a:ext cx="23067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Конев Иван Степанович</a:t>
            </a:r>
          </a:p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16.12.1897—27.06.1973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8976BB-9930-9E61-1E95-0BB2973C9209}"/>
              </a:ext>
            </a:extLst>
          </p:cNvPr>
          <p:cNvSpPr txBox="1"/>
          <p:nvPr/>
        </p:nvSpPr>
        <p:spPr>
          <a:xfrm>
            <a:off x="6733406" y="3150120"/>
            <a:ext cx="23067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Говоров Леонид Александрович</a:t>
            </a:r>
          </a:p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10.02.1897—19.03.1955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86B36E-69D0-42A5-CF67-E1097D59362D}"/>
              </a:ext>
            </a:extLst>
          </p:cNvPr>
          <p:cNvSpPr txBox="1"/>
          <p:nvPr/>
        </p:nvSpPr>
        <p:spPr>
          <a:xfrm>
            <a:off x="195873" y="6119336"/>
            <a:ext cx="23771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Рокоссовский Константин Константинович</a:t>
            </a:r>
          </a:p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09.12.1896—03.08.1968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CE3219-C376-62C0-3E26-AD784072B2F2}"/>
              </a:ext>
            </a:extLst>
          </p:cNvPr>
          <p:cNvSpPr txBox="1"/>
          <p:nvPr/>
        </p:nvSpPr>
        <p:spPr>
          <a:xfrm>
            <a:off x="2284705" y="6119336"/>
            <a:ext cx="23771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Малиновский Родион Яковлевич</a:t>
            </a:r>
          </a:p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11.11.1898—31.03.1967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BA9F2F-DA4B-5CCE-B864-F37EB6E4F978}"/>
              </a:ext>
            </a:extLst>
          </p:cNvPr>
          <p:cNvSpPr txBox="1"/>
          <p:nvPr/>
        </p:nvSpPr>
        <p:spPr>
          <a:xfrm>
            <a:off x="4503483" y="6131157"/>
            <a:ext cx="23771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Толбухин Федор Иванович</a:t>
            </a:r>
          </a:p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04.06.1894—17.10.1949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1FF061-9E06-E954-9A22-F1DF780EF067}"/>
              </a:ext>
            </a:extLst>
          </p:cNvPr>
          <p:cNvSpPr txBox="1"/>
          <p:nvPr/>
        </p:nvSpPr>
        <p:spPr>
          <a:xfrm>
            <a:off x="6663047" y="6119336"/>
            <a:ext cx="23771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Мерецков Кирилл Афанасьевич</a:t>
            </a:r>
          </a:p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26.05.1897—30.12.1968 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6FFDCFD1-47CD-3B4D-8D6C-936802796C56}"/>
              </a:ext>
            </a:extLst>
          </p:cNvPr>
          <p:cNvSpPr/>
          <p:nvPr/>
        </p:nvSpPr>
        <p:spPr>
          <a:xfrm>
            <a:off x="8632953" y="6410804"/>
            <a:ext cx="621206" cy="49768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51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4955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8C3D482-045D-9544-85D6-896F8EF1E687}"/>
              </a:ext>
            </a:extLst>
          </p:cNvPr>
          <p:cNvSpPr/>
          <p:nvPr/>
        </p:nvSpPr>
        <p:spPr>
          <a:xfrm>
            <a:off x="467544" y="2132856"/>
            <a:ext cx="828092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3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МАРШАЛЫ СОВЕТСКОГО СОЮЗА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E81B926-5B11-A08B-AA81-1054B010A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83439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2BEAF4E-655C-4546-9FE5-2268AD484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240783"/>
            <a:ext cx="3384376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Маршалы Советского Союза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upload.wikimedia.org/wikipedia/commons/1/19/Marshal-Star_bi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94" y="240783"/>
            <a:ext cx="2016224" cy="246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9FC5C6-27B8-16AA-060A-F784099F719B}"/>
              </a:ext>
            </a:extLst>
          </p:cNvPr>
          <p:cNvSpPr txBox="1"/>
          <p:nvPr/>
        </p:nvSpPr>
        <p:spPr>
          <a:xfrm>
            <a:off x="6804248" y="2819749"/>
            <a:ext cx="21871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Знак различия звания Маршал Советского Союза — Маршальская Звезда «большого» типа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692696"/>
            <a:ext cx="656616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</a:rPr>
              <a:t>	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список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содержит имена, период жизни военнослужащих и политических деятелей, занимавших военные должности, которым было присвоено персональное военное звание, позже воинское звание Маршал Советского Союза.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Звание Маршал Советского Союза было введено </a:t>
            </a:r>
            <a:r>
              <a:rPr lang="ru-RU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сентября 1935 года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 Центрального Исполнительного Комитета и Совета Народных Комиссаров СССР «О введении персональных военных званий начальствующего состава РККА», вводящим для личного состава Рабоче-крестьянской Красной армии (РККА) и Рабоче-крестьянского Красного флота (РККФ) персональные военные звания. 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ноября 1935 года впервые было присвоено персональное звание Маршал Советского Союза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высшее военное звание, которого были удостоены военачальники, проявившие себя в гражданской войне: К. Е. Ворошилов, А. И. Егоров, М. Н. Тухачевский, В. К. Блюхер и С. М. Будённый.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До 1945 года являлось персональным высшим званием в РККА, в последующий период — предшествующим высшему званию Генералиссимус Советского Союза.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Воинское звание Маршал Советского Союза было исключено из перечня воинских званий в 1991 году, в связи с распадом СССР. В Российской Федерации, правопреемнице Советского Союза, в 1993 году установлено воинское звание Маршал Российской Федерации.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Звание Маршал Советского Союза было </a:t>
            </a:r>
            <a:r>
              <a:rPr lang="ru-RU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присвоено 41 раз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из них 36 — профессиональным военным, 5 — политическим деятелям. В последний раз звание Маршала Советского Союза было присвоено 28 апреля 1990 г. Д. Т. Язову.</a:t>
            </a:r>
          </a:p>
          <a:p>
            <a:endParaRPr lang="ru-RU" sz="1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6E83E4A9-C7C4-2F62-28D1-28A07F2AA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94" y="3801853"/>
            <a:ext cx="2016224" cy="221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F7BCBF-74F6-F136-E769-ED319C939C61}"/>
              </a:ext>
            </a:extLst>
          </p:cNvPr>
          <p:cNvSpPr txBox="1"/>
          <p:nvPr/>
        </p:nvSpPr>
        <p:spPr>
          <a:xfrm>
            <a:off x="6623851" y="6049285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Иосиф Виссарионович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СТАЛИН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1878—1953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D7E5E00F-4F2E-49F2-8E35-8DAC2ED3B72D}"/>
              </a:ext>
            </a:extLst>
          </p:cNvPr>
          <p:cNvSpPr/>
          <p:nvPr/>
        </p:nvSpPr>
        <p:spPr>
          <a:xfrm>
            <a:off x="8496436" y="6342675"/>
            <a:ext cx="648073" cy="5153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53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9727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6B8412-A018-B328-15E9-BF48E0819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60" y="224317"/>
            <a:ext cx="1656184" cy="21646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9FC5C6-27B8-16AA-060A-F784099F719B}"/>
              </a:ext>
            </a:extLst>
          </p:cNvPr>
          <p:cNvSpPr txBox="1"/>
          <p:nvPr/>
        </p:nvSpPr>
        <p:spPr>
          <a:xfrm>
            <a:off x="329894" y="2531911"/>
            <a:ext cx="21871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Климент Ефремович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ВОРОШИЛОВ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1881—1969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8ABF8F-537F-B967-ED41-6F68B6530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913" y="230360"/>
            <a:ext cx="1656184" cy="216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64D034-3167-2A3D-05F5-78C5059848D3}"/>
              </a:ext>
            </a:extLst>
          </p:cNvPr>
          <p:cNvSpPr txBox="1"/>
          <p:nvPr/>
        </p:nvSpPr>
        <p:spPr>
          <a:xfrm>
            <a:off x="2286000" y="2531911"/>
            <a:ext cx="228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Михаил Николаевич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ТУХАЧЕВСКИЙ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1893—1937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A56AD4E-8013-D4DF-FA2F-10CB5580F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283" y="260648"/>
            <a:ext cx="1650877" cy="216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0EF4E4-D356-9ACB-9A64-750006DA43E7}"/>
              </a:ext>
            </a:extLst>
          </p:cNvPr>
          <p:cNvSpPr txBox="1"/>
          <p:nvPr/>
        </p:nvSpPr>
        <p:spPr>
          <a:xfrm>
            <a:off x="4204157" y="2531911"/>
            <a:ext cx="27900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Семён Михайлович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БУДЁННЫЙ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1883—1973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6FFB564-D50A-8F77-5A5B-A35C6F48D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653" y="260648"/>
            <a:ext cx="1581987" cy="216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13CBA4-D75A-36B1-DF4C-2535041E1C81}"/>
              </a:ext>
            </a:extLst>
          </p:cNvPr>
          <p:cNvSpPr txBox="1"/>
          <p:nvPr/>
        </p:nvSpPr>
        <p:spPr>
          <a:xfrm>
            <a:off x="5534460" y="2531911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Александр Ильич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ЕГОРОВ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1883—1939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21B70E7F-16E3-E72B-0542-36F69FB35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60" y="3587426"/>
            <a:ext cx="1650876" cy="215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78C3C0-E1D8-048C-E622-9E24817804F7}"/>
              </a:ext>
            </a:extLst>
          </p:cNvPr>
          <p:cNvSpPr txBox="1"/>
          <p:nvPr/>
        </p:nvSpPr>
        <p:spPr>
          <a:xfrm>
            <a:off x="160723" y="5895019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Василий Константинович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БЛЮХЕР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1890—1938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9C803938-B75C-C117-2428-106E8781D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20" y="3587426"/>
            <a:ext cx="1650877" cy="215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A4D9F29-8863-F72E-5C45-64F5795E2D49}"/>
              </a:ext>
            </a:extLst>
          </p:cNvPr>
          <p:cNvSpPr txBox="1"/>
          <p:nvPr/>
        </p:nvSpPr>
        <p:spPr>
          <a:xfrm>
            <a:off x="2033972" y="5888976"/>
            <a:ext cx="27900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Семён Константинович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ТИМОШЕНКО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1895—1970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F083E27B-994F-8E60-8F90-20A87A841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283" y="3587426"/>
            <a:ext cx="1650877" cy="215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AE95903-2107-3096-90FA-CE1C1ACF4E05}"/>
              </a:ext>
            </a:extLst>
          </p:cNvPr>
          <p:cNvSpPr txBox="1"/>
          <p:nvPr/>
        </p:nvSpPr>
        <p:spPr>
          <a:xfrm>
            <a:off x="3972133" y="5858688"/>
            <a:ext cx="30570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Григорий Иванович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КУЛИК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1890—1950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6C4C6A03-B494-A0E6-E0DC-8C7D78C8C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346" y="3587426"/>
            <a:ext cx="1587294" cy="215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CFC04A6-281B-120D-884E-741817F9EEB8}"/>
              </a:ext>
            </a:extLst>
          </p:cNvPr>
          <p:cNvSpPr txBox="1"/>
          <p:nvPr/>
        </p:nvSpPr>
        <p:spPr>
          <a:xfrm>
            <a:off x="6142603" y="5858688"/>
            <a:ext cx="30570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Борис Михайлович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ШАПОШНИКОВ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1882—1945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95FCFBAB-E12D-39F8-2424-4B71EA7A7B3E}"/>
              </a:ext>
            </a:extLst>
          </p:cNvPr>
          <p:cNvSpPr/>
          <p:nvPr/>
        </p:nvSpPr>
        <p:spPr>
          <a:xfrm>
            <a:off x="8496436" y="6342675"/>
            <a:ext cx="648073" cy="5153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5</a:t>
            </a:r>
            <a:r>
              <a:rPr lang="en-US" dirty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2240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A3DB0E0-4B37-5926-0DC9-8D315B76E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94" y="332656"/>
            <a:ext cx="18002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64FDC4-DB13-4927-D2D6-A902212D376F}"/>
              </a:ext>
            </a:extLst>
          </p:cNvPr>
          <p:cNvSpPr txBox="1"/>
          <p:nvPr/>
        </p:nvSpPr>
        <p:spPr>
          <a:xfrm>
            <a:off x="251520" y="2852936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Георгий Константинович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ЖУКОВ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1896—1974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4DB3900-6342-6222-5198-F0EDC823D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69" y="332656"/>
            <a:ext cx="165631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51419B-9B82-183D-E678-F39151E4A54C}"/>
              </a:ext>
            </a:extLst>
          </p:cNvPr>
          <p:cNvSpPr txBox="1"/>
          <p:nvPr/>
        </p:nvSpPr>
        <p:spPr>
          <a:xfrm>
            <a:off x="2339751" y="2852936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Александр Михайлович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ВАСИЛЕВСКИЙ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1895—1977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FB1DB-FE8B-37EA-9E7F-445A86C16B1D}"/>
              </a:ext>
            </a:extLst>
          </p:cNvPr>
          <p:cNvSpPr txBox="1"/>
          <p:nvPr/>
        </p:nvSpPr>
        <p:spPr>
          <a:xfrm>
            <a:off x="4283968" y="2879876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Иван Степанович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КОНЕВ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1897—1973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C760A7-310D-32DB-4F89-52638BEF4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899" y="332656"/>
            <a:ext cx="1728253" cy="23305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53804E-1754-A472-5A42-6708DCB17059}"/>
              </a:ext>
            </a:extLst>
          </p:cNvPr>
          <p:cNvSpPr txBox="1"/>
          <p:nvPr/>
        </p:nvSpPr>
        <p:spPr>
          <a:xfrm>
            <a:off x="251519" y="5877272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Леонид Александрович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ГОВОРОВ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1897—1955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DB619E-5974-4836-2784-86E78E1E48F3}"/>
              </a:ext>
            </a:extLst>
          </p:cNvPr>
          <p:cNvSpPr txBox="1"/>
          <p:nvPr/>
        </p:nvSpPr>
        <p:spPr>
          <a:xfrm>
            <a:off x="2339750" y="5864515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Константин Константинович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РОКОССОВСКИЙ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1896—1968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C3CDA-AAD8-AF6E-85A1-AAC905EC609D}"/>
              </a:ext>
            </a:extLst>
          </p:cNvPr>
          <p:cNvSpPr txBox="1"/>
          <p:nvPr/>
        </p:nvSpPr>
        <p:spPr>
          <a:xfrm>
            <a:off x="4427981" y="5877272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Родион Яковлевич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МАЛИНОВСКИЙ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1898—1967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D4614B-6EF4-5F74-D03E-8D7B1852B281}"/>
              </a:ext>
            </a:extLst>
          </p:cNvPr>
          <p:cNvSpPr txBox="1"/>
          <p:nvPr/>
        </p:nvSpPr>
        <p:spPr>
          <a:xfrm>
            <a:off x="6516212" y="2892633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Фёдор Иванович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ТОЛБУХИН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1894—1949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A1DBC068-0EEF-5EB6-5866-68BFFEF1A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94" y="3807624"/>
            <a:ext cx="1800200" cy="205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4BAD9B-BA50-F712-9168-D86F32124A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668" y="3823534"/>
            <a:ext cx="1656313" cy="20568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7547EB-47E6-C91A-E497-FC9200DF16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7955" y="3826687"/>
            <a:ext cx="1728257" cy="20505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B814A4-61F9-0B01-4F30-0888EEBC95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8130" y="332656"/>
            <a:ext cx="1728254" cy="2304256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97D44A81-FAA5-DCC5-12CF-EB41A128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9486" y="6077778"/>
            <a:ext cx="2133600" cy="365125"/>
          </a:xfrm>
        </p:spPr>
        <p:txBody>
          <a:bodyPr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Кирилл Афанасьевич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МЕРЕЦКОВ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1897—1968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F37D4C82-8A2A-AB01-BB3F-FE7BE0D9B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130" y="3854161"/>
            <a:ext cx="1738670" cy="205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985DA579-82B6-2D5F-4F07-AC871B358784}"/>
              </a:ext>
            </a:extLst>
          </p:cNvPr>
          <p:cNvSpPr/>
          <p:nvPr/>
        </p:nvSpPr>
        <p:spPr>
          <a:xfrm>
            <a:off x="8496436" y="6342675"/>
            <a:ext cx="648073" cy="5153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5</a:t>
            </a:r>
            <a:r>
              <a:rPr lang="en-US" dirty="0">
                <a:solidFill>
                  <a:schemeClr val="bg1"/>
                </a:solidFill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8656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51419B-9B82-183D-E678-F39151E4A54C}"/>
              </a:ext>
            </a:extLst>
          </p:cNvPr>
          <p:cNvSpPr txBox="1"/>
          <p:nvPr/>
        </p:nvSpPr>
        <p:spPr>
          <a:xfrm>
            <a:off x="2339751" y="2852936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Лаврентий Павлович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БЕРИЯ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1899—1953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F7BCBF-74F6-F136-E769-ED319C939C61}"/>
              </a:ext>
            </a:extLst>
          </p:cNvPr>
          <p:cNvSpPr txBox="1"/>
          <p:nvPr/>
        </p:nvSpPr>
        <p:spPr>
          <a:xfrm>
            <a:off x="4427982" y="2852936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Василий Данилович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СОКОЛОВСКИЙ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1897—1968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FB1DB-FE8B-37EA-9E7F-445A86C16B1D}"/>
              </a:ext>
            </a:extLst>
          </p:cNvPr>
          <p:cNvSpPr txBox="1"/>
          <p:nvPr/>
        </p:nvSpPr>
        <p:spPr>
          <a:xfrm>
            <a:off x="6516213" y="2865693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Николай Александрович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БУЛГАНИН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1895—1975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53804E-1754-A472-5A42-6708DCB17059}"/>
              </a:ext>
            </a:extLst>
          </p:cNvPr>
          <p:cNvSpPr txBox="1"/>
          <p:nvPr/>
        </p:nvSpPr>
        <p:spPr>
          <a:xfrm>
            <a:off x="251519" y="5877272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Иван Христофорович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БАГРАМЯН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1897—1982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DB619E-5974-4836-2784-86E78E1E48F3}"/>
              </a:ext>
            </a:extLst>
          </p:cNvPr>
          <p:cNvSpPr txBox="1"/>
          <p:nvPr/>
        </p:nvSpPr>
        <p:spPr>
          <a:xfrm>
            <a:off x="2339750" y="5864515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Сергей Семёнович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БИРЮЗОВ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1904—1964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C3CDA-AAD8-AF6E-85A1-AAC905EC609D}"/>
              </a:ext>
            </a:extLst>
          </p:cNvPr>
          <p:cNvSpPr txBox="1"/>
          <p:nvPr/>
        </p:nvSpPr>
        <p:spPr>
          <a:xfrm>
            <a:off x="4427981" y="5877272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Андрей Антонович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ГРЕЧКО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1903—1976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D4614B-6EF4-5F74-D03E-8D7B1852B281}"/>
              </a:ext>
            </a:extLst>
          </p:cNvPr>
          <p:cNvSpPr txBox="1"/>
          <p:nvPr/>
        </p:nvSpPr>
        <p:spPr>
          <a:xfrm>
            <a:off x="206116" y="2852936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Андрей Иванович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ЕРЁМЕНКО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1892—1970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CBFCE9F-C8C7-F604-B2AC-D45F9951E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932" y="475638"/>
            <a:ext cx="1758763" cy="234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35814C1-E92D-09AD-AA77-DDE248299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297" y="473799"/>
            <a:ext cx="1783917" cy="238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F5715D69-80E4-103F-E6A5-F419AFC3A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419" y="480177"/>
            <a:ext cx="1545800" cy="237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ED3CDD6F-9B42-33F8-CE4A-B34661613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50" y="3776283"/>
            <a:ext cx="1763278" cy="207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21A620BC-B43C-4F6E-CA7F-1A6BAB233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83" y="3789039"/>
            <a:ext cx="1763279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DD1EC00-E738-50D2-51F5-98BFB57E8C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2297" y="3776283"/>
            <a:ext cx="1783917" cy="2066986"/>
          </a:xfrm>
          <a:prstGeom prst="rect">
            <a:avLst/>
          </a:prstGeom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A6F18BE3-7171-568A-7656-A38D0469E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51" y="473799"/>
            <a:ext cx="1758762" cy="234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3CD77F5-94F9-2C6D-C6FB-D20117702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8624" y="6064041"/>
            <a:ext cx="2133600" cy="365125"/>
          </a:xfrm>
        </p:spPr>
        <p:txBody>
          <a:bodyPr/>
          <a:lstStyle/>
          <a:p>
            <a:pPr algn="ctr"/>
            <a:r>
              <a:rPr lang="ru-RU" sz="1200">
                <a:solidFill>
                  <a:schemeClr val="bg1"/>
                </a:solidFill>
              </a:rPr>
              <a:t>Кирилл Семёнович</a:t>
            </a:r>
          </a:p>
          <a:p>
            <a:pPr algn="ctr"/>
            <a:r>
              <a:rPr lang="ru-RU" sz="1200">
                <a:solidFill>
                  <a:schemeClr val="bg1"/>
                </a:solidFill>
              </a:rPr>
              <a:t>МОСКАЛЕНКО</a:t>
            </a:r>
          </a:p>
          <a:p>
            <a:pPr algn="ctr"/>
            <a:r>
              <a:rPr lang="ru-RU" sz="1200">
                <a:solidFill>
                  <a:schemeClr val="bg1"/>
                </a:solidFill>
              </a:rPr>
              <a:t>1902—1985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0" name="Picture 2" descr="Kirill Moskalenko 01.jpg">
            <a:extLst>
              <a:ext uri="{FF2B5EF4-FFF2-40B4-BE49-F238E27FC236}">
                <a16:creationId xmlns:a16="http://schemas.microsoft.com/office/drawing/2014/main" id="{AB480786-DB03-45CA-22D2-EEDD7737E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419" y="3776284"/>
            <a:ext cx="1545800" cy="206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8157EDA1-413C-29D2-26B3-6859785CD6EC}"/>
              </a:ext>
            </a:extLst>
          </p:cNvPr>
          <p:cNvSpPr/>
          <p:nvPr/>
        </p:nvSpPr>
        <p:spPr>
          <a:xfrm>
            <a:off x="8496436" y="6342675"/>
            <a:ext cx="648073" cy="5153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5</a:t>
            </a:r>
            <a:r>
              <a:rPr lang="en-US" dirty="0">
                <a:solidFill>
                  <a:schemeClr val="bg1"/>
                </a:solidFill>
              </a:rPr>
              <a:t>6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515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51419B-9B82-183D-E678-F39151E4A54C}"/>
              </a:ext>
            </a:extLst>
          </p:cNvPr>
          <p:cNvSpPr txBox="1"/>
          <p:nvPr/>
        </p:nvSpPr>
        <p:spPr>
          <a:xfrm>
            <a:off x="2339751" y="2852936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Василий Иванович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ЧУЙКОВ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1900—1982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F7BCBF-74F6-F136-E769-ED319C939C61}"/>
              </a:ext>
            </a:extLst>
          </p:cNvPr>
          <p:cNvSpPr txBox="1"/>
          <p:nvPr/>
        </p:nvSpPr>
        <p:spPr>
          <a:xfrm>
            <a:off x="4427982" y="2852936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Матвей Васильевич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ЗАХАРОВ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1898—1972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FB1DB-FE8B-37EA-9E7F-445A86C16B1D}"/>
              </a:ext>
            </a:extLst>
          </p:cNvPr>
          <p:cNvSpPr txBox="1"/>
          <p:nvPr/>
        </p:nvSpPr>
        <p:spPr>
          <a:xfrm>
            <a:off x="6516213" y="2865693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Филипп Иванович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ГОЛИКОВ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1900—1980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53804E-1754-A472-5A42-6708DCB17059}"/>
              </a:ext>
            </a:extLst>
          </p:cNvPr>
          <p:cNvSpPr txBox="1"/>
          <p:nvPr/>
        </p:nvSpPr>
        <p:spPr>
          <a:xfrm>
            <a:off x="251519" y="5877272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Николай Иванович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КРЫЛОВ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1903—1972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DB619E-5974-4836-2784-86E78E1E48F3}"/>
              </a:ext>
            </a:extLst>
          </p:cNvPr>
          <p:cNvSpPr txBox="1"/>
          <p:nvPr/>
        </p:nvSpPr>
        <p:spPr>
          <a:xfrm>
            <a:off x="2339750" y="5864515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Иван Игнатьевич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ЯКУБОВСКИЙ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1912—1976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C3CDA-AAD8-AF6E-85A1-AAC905EC609D}"/>
              </a:ext>
            </a:extLst>
          </p:cNvPr>
          <p:cNvSpPr txBox="1"/>
          <p:nvPr/>
        </p:nvSpPr>
        <p:spPr>
          <a:xfrm>
            <a:off x="4427981" y="5877272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Павел Фёдорович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БАТИЦКИЙ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1910—1984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D4614B-6EF4-5F74-D03E-8D7B1852B281}"/>
              </a:ext>
            </a:extLst>
          </p:cNvPr>
          <p:cNvSpPr txBox="1"/>
          <p:nvPr/>
        </p:nvSpPr>
        <p:spPr>
          <a:xfrm>
            <a:off x="230417" y="2852936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Пётр Кириллович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КОШЕВОЙ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1904—1976</a:t>
            </a:r>
          </a:p>
        </p:txBody>
      </p:sp>
      <p:pic>
        <p:nvPicPr>
          <p:cNvPr id="1028" name="Picture 4" descr="Vasily Ivanovich Chuikov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68" y="332656"/>
            <a:ext cx="1619250" cy="23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tvei Zakharov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456" y="332655"/>
            <a:ext cx="1681197" cy="23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Маршал Советского Союза Филипп Иванович Голико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298" y="332655"/>
            <a:ext cx="1636775" cy="23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ikolay Ivanovich Krylov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78" y="3763607"/>
            <a:ext cx="1776230" cy="210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Генерал-майор И.И. Якубовский на улице Москвы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68" y="3763607"/>
            <a:ext cx="1656313" cy="211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atitsk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900" y="3705966"/>
            <a:ext cx="1668754" cy="215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Кошевой Петр Кириллович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73" y="334612"/>
            <a:ext cx="1627039" cy="23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B169B88-B359-6929-8B08-189E6395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9487" y="6064041"/>
            <a:ext cx="2133600" cy="365125"/>
          </a:xfrm>
        </p:spPr>
        <p:txBody>
          <a:bodyPr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Сергей Фёдорович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АХРОМЕЕВ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1923—1991</a:t>
            </a:r>
          </a:p>
        </p:txBody>
      </p:sp>
      <p:pic>
        <p:nvPicPr>
          <p:cNvPr id="19" name="Picture 12" descr="Sergey Akhromeyev (cropped).jpg">
            <a:extLst>
              <a:ext uri="{FF2B5EF4-FFF2-40B4-BE49-F238E27FC236}">
                <a16:creationId xmlns:a16="http://schemas.microsoft.com/office/drawing/2014/main" id="{12FACF07-2BD1-0A67-F72E-5CC9186D4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298" y="3683149"/>
            <a:ext cx="1636775" cy="218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0AF76282-2AB7-C985-F50B-43245658660C}"/>
              </a:ext>
            </a:extLst>
          </p:cNvPr>
          <p:cNvSpPr/>
          <p:nvPr/>
        </p:nvSpPr>
        <p:spPr>
          <a:xfrm>
            <a:off x="8496436" y="6342675"/>
            <a:ext cx="648073" cy="5153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5</a:t>
            </a:r>
            <a:r>
              <a:rPr lang="en-US" dirty="0">
                <a:solidFill>
                  <a:schemeClr val="bg1"/>
                </a:solidFill>
              </a:rPr>
              <a:t>7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3900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64FDC4-DB13-4927-D2D6-A902212D376F}"/>
              </a:ext>
            </a:extLst>
          </p:cNvPr>
          <p:cNvSpPr txBox="1"/>
          <p:nvPr/>
        </p:nvSpPr>
        <p:spPr>
          <a:xfrm>
            <a:off x="251520" y="2852936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Леонид Ильич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БРЕЖНЕВ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1906—1982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51419B-9B82-183D-E678-F39151E4A54C}"/>
              </a:ext>
            </a:extLst>
          </p:cNvPr>
          <p:cNvSpPr txBox="1"/>
          <p:nvPr/>
        </p:nvSpPr>
        <p:spPr>
          <a:xfrm>
            <a:off x="2339751" y="2852936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Дмитрий Фёдорович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УСТИНОВ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1908—1984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F7BCBF-74F6-F136-E769-ED319C939C61}"/>
              </a:ext>
            </a:extLst>
          </p:cNvPr>
          <p:cNvSpPr txBox="1"/>
          <p:nvPr/>
        </p:nvSpPr>
        <p:spPr>
          <a:xfrm>
            <a:off x="4475624" y="2859315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Виктор Георгиевич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КУЛИКОВ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1921—2013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FB1DB-FE8B-37EA-9E7F-445A86C16B1D}"/>
              </a:ext>
            </a:extLst>
          </p:cNvPr>
          <p:cNvSpPr txBox="1"/>
          <p:nvPr/>
        </p:nvSpPr>
        <p:spPr>
          <a:xfrm>
            <a:off x="6516213" y="2865693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Николай Васильевич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ОГАРКОВ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1917—1994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53804E-1754-A472-5A42-6708DCB17059}"/>
              </a:ext>
            </a:extLst>
          </p:cNvPr>
          <p:cNvSpPr txBox="1"/>
          <p:nvPr/>
        </p:nvSpPr>
        <p:spPr>
          <a:xfrm>
            <a:off x="251519" y="5877272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Сергей Леонидович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СОКОЛОВ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1911—2012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C3CDA-AAD8-AF6E-85A1-AAC905EC609D}"/>
              </a:ext>
            </a:extLst>
          </p:cNvPr>
          <p:cNvSpPr txBox="1"/>
          <p:nvPr/>
        </p:nvSpPr>
        <p:spPr>
          <a:xfrm>
            <a:off x="2411759" y="5913032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Семён Константинович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КУРКОТКИН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1917—1990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D4614B-6EF4-5F74-D03E-8D7B1852B281}"/>
              </a:ext>
            </a:extLst>
          </p:cNvPr>
          <p:cNvSpPr txBox="1"/>
          <p:nvPr/>
        </p:nvSpPr>
        <p:spPr>
          <a:xfrm>
            <a:off x="4472314" y="5948792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Василий Иванович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ПЕТРОВ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1917—2014</a:t>
            </a:r>
          </a:p>
        </p:txBody>
      </p:sp>
      <p:pic>
        <p:nvPicPr>
          <p:cNvPr id="2052" name="Picture 4" descr="Dmitry Ustinov (colorized, full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68" y="332656"/>
            <a:ext cx="1800332" cy="247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уликов Виктор Георгиевич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113" y="332657"/>
            <a:ext cx="1697172" cy="247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ikolai Ogarkov 1 (enlarged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1" y="332656"/>
            <a:ext cx="1821635" cy="250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ergey Leonidovich Sokolov (2008)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83" y="3715692"/>
            <a:ext cx="1798019" cy="217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Semyon Kurkotkin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632" y="3697496"/>
            <a:ext cx="1834368" cy="216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Marshal Vasily Ivanovich Petro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390" y="3699754"/>
            <a:ext cx="1726895" cy="219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68B7E06-381C-83C3-F177-54A816CC32EF}"/>
              </a:ext>
            </a:extLst>
          </p:cNvPr>
          <p:cNvSpPr txBox="1"/>
          <p:nvPr/>
        </p:nvSpPr>
        <p:spPr>
          <a:xfrm>
            <a:off x="6558036" y="5899203"/>
            <a:ext cx="2520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Дмитрий Тимофеевич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ЯЗОВ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1924—2020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01F850C-59E7-9106-F0A0-676E2CEF7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312" y="3716708"/>
            <a:ext cx="1834487" cy="219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84F93B4A-CDB3-3541-76A2-B54094597DA6}"/>
              </a:ext>
            </a:extLst>
          </p:cNvPr>
          <p:cNvSpPr/>
          <p:nvPr/>
        </p:nvSpPr>
        <p:spPr>
          <a:xfrm>
            <a:off x="8496436" y="6342675"/>
            <a:ext cx="648073" cy="5153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5</a:t>
            </a:r>
            <a:r>
              <a:rPr lang="en-US" dirty="0">
                <a:solidFill>
                  <a:schemeClr val="bg1"/>
                </a:solidFill>
              </a:rPr>
              <a:t>8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414ADD-D3D2-99A0-F96B-18F2036DD3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583" y="331272"/>
            <a:ext cx="1798019" cy="247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397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E6ED05E-90CA-5484-CC80-4477D3E2B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pPr/>
              <a:t>59</a:t>
            </a:fld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62239E-3F92-408C-5E39-5D3ADD138841}"/>
              </a:ext>
            </a:extLst>
          </p:cNvPr>
          <p:cNvSpPr txBox="1"/>
          <p:nvPr/>
        </p:nvSpPr>
        <p:spPr>
          <a:xfrm>
            <a:off x="539552" y="1844824"/>
            <a:ext cx="8064896" cy="138499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4.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Федеральный закон от 13 марта 1995 года №32-ФЗ « О днях воинской славы и памятных датах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России»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572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132856"/>
            <a:ext cx="828092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1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БИТВЫ РУССКОГО  ВОИНСТВА В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XIII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веках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D461F03-BD4E-A974-153D-F5E39A350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88050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024FB1A-36AF-30B3-7A60-07FAA7078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78541-C3AE-4D86-8BA8-B4C0D2F214BE}" type="slidenum">
              <a:rPr lang="ru-RU" smtClean="0"/>
              <a:pPr/>
              <a:t>60</a:t>
            </a:fld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EC6FD2-8387-D4C8-15C8-C49958C3A9CB}"/>
              </a:ext>
            </a:extLst>
          </p:cNvPr>
          <p:cNvSpPr txBox="1"/>
          <p:nvPr/>
        </p:nvSpPr>
        <p:spPr>
          <a:xfrm>
            <a:off x="395536" y="325410"/>
            <a:ext cx="849694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Федеральный закон от 13 марта 1995 года №32-ФЗ « О днях воинской славы и памятных датах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России»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977CE6-FDD4-324F-19FF-9E6D4D77F6A6}"/>
              </a:ext>
            </a:extLst>
          </p:cNvPr>
          <p:cNvSpPr txBox="1"/>
          <p:nvPr/>
        </p:nvSpPr>
        <p:spPr>
          <a:xfrm>
            <a:off x="323528" y="1124744"/>
            <a:ext cx="8640960" cy="1938992"/>
          </a:xfrm>
          <a:prstGeom prst="rect">
            <a:avLst/>
          </a:prstGeom>
          <a:solidFill>
            <a:srgbClr val="256569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Настоящий Федеральный закон устанавливает дни славы русского оружия - дни воинской славы (победные дни) России (далее - дни воинской славы России) в ознаменование славных побед российских войск, которые сыграли решающую роль в истории России, и памятные даты в истории Отечества, связанные с важнейшими историческими событиями в жизни государства и общества 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799F9A-D0F3-AEE7-6084-98931AA720BC}"/>
              </a:ext>
            </a:extLst>
          </p:cNvPr>
          <p:cNvSpPr txBox="1"/>
          <p:nvPr/>
        </p:nvSpPr>
        <p:spPr>
          <a:xfrm>
            <a:off x="323528" y="3429002"/>
            <a:ext cx="83632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1. Дни воинской славы России</a:t>
            </a:r>
          </a:p>
          <a:p>
            <a:pPr algn="just"/>
            <a:r>
              <a:rPr lang="ru-RU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(в ред. Федерального закона от 10.07.2012 № 115-ФЗ)</a:t>
            </a:r>
            <a:endParaRPr lang="ru-RU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Российской Федерации устанавливаются следующие дни воинской славы России: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 апреля - День победы русских воинов князя Александра Невского над немецкими рыцарями на Чудском озере (Ледовое побоище, 1242 год);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21 сентября - День победы русских полков во главе с великим князем Дмитрием Донским над монголо-татарскими войсками в Куликовской битве (1380 год);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 ноября - День проведения военного парада на Красной площади в городе Москве в ознаменование двадцать четвертой годовщины Великой Октябрьской социалистической революции (1941 год);</a:t>
            </a:r>
          </a:p>
          <a:p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/>
            </a:r>
            <a:b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1C884C0-578D-C84F-2BF5-1B0C15EDFED3}"/>
              </a:ext>
            </a:extLst>
          </p:cNvPr>
          <p:cNvSpPr/>
          <p:nvPr/>
        </p:nvSpPr>
        <p:spPr>
          <a:xfrm>
            <a:off x="8496436" y="6342675"/>
            <a:ext cx="648073" cy="5153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60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1380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B1DC16-F44A-F46E-D9CF-24DAFC21FFF7}"/>
              </a:ext>
            </a:extLst>
          </p:cNvPr>
          <p:cNvSpPr txBox="1"/>
          <p:nvPr/>
        </p:nvSpPr>
        <p:spPr>
          <a:xfrm>
            <a:off x="251520" y="305068"/>
            <a:ext cx="864096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 июля - День победы русского флота над турецким флотом в Чесменском сражении (1770 год);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 июля - День победы русской армии под командованием Петра Первого над шведами в Полтавском сражении (1709 год);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 августа - День первой в российской истории морской победы русского флота под командованием Петра Первого над шведами у мыса Гангут (1714 год);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24 декабря - День взятия турецкой крепости Измаил русскими войсками под командованием А.В. Суворова (1790 год);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 сентября - День победы русской эскадры под командованием Ф.Ф. Ушакова над турецкой эскадрой у мыса Тендра (1790 год);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 сентября - День Бородинского сражения русской армии под командованием М.И. Кутузова с французской армией (1812 год);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декабря - День победы русской эскадры под командованием П.С. Нахимова над турецкой эскадрой у мыса Синоп (1853 год);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февраля - День защитника Отечества;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 декабря - День начала контрнаступления советских войск против немецко-фашистских войск в битве под Москвой (1941 год);</a:t>
            </a:r>
          </a:p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D30F8FE5-BC6E-F75F-9C68-2272CBE0F177}"/>
              </a:ext>
            </a:extLst>
          </p:cNvPr>
          <p:cNvSpPr/>
          <p:nvPr/>
        </p:nvSpPr>
        <p:spPr>
          <a:xfrm>
            <a:off x="8496436" y="6342675"/>
            <a:ext cx="648073" cy="5153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61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33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CFE9E1-8176-1258-F92B-619F94B73EFF}"/>
              </a:ext>
            </a:extLst>
          </p:cNvPr>
          <p:cNvSpPr txBox="1"/>
          <p:nvPr/>
        </p:nvSpPr>
        <p:spPr>
          <a:xfrm>
            <a:off x="251520" y="200659"/>
            <a:ext cx="8640960" cy="4401205"/>
          </a:xfrm>
          <a:prstGeom prst="rect">
            <a:avLst/>
          </a:prstGeom>
          <a:solidFill>
            <a:srgbClr val="256569"/>
          </a:solidFill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февраля - День разгрома советскими войсками немецко-фашистских войск в Сталинградской битве (1943 год);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23 августа - День разгрома советскими войсками немецко-фашистских войск в Курской битве (1943 год);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27 января - День полного освобождения Ленинграда от фашистской блокады (1944 год);</a:t>
            </a:r>
            <a:r>
              <a:rPr lang="ru-RU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(в ред. Федерального закона от 01.12.2014 № 413-ФЗ)</a:t>
            </a:r>
            <a:endParaRPr lang="ru-RU" sz="2000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 мая - День Победы советского народа в Великой Отечественной войне 1941 - 1945 годов (1945 год);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 ноября - День народного единства.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сентября - День окончания Второй мировой войны (1945 год). </a:t>
            </a:r>
            <a:r>
              <a:rPr lang="ru-RU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(абзац введен Федеральным законом от 24.04.2020 № 126-ФЗ)</a:t>
            </a:r>
            <a:endParaRPr lang="ru-RU" sz="2000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 октября - День разгрома советскими войсками немецко-фашистских войск в битве за Кавказ (1943 год). (</a:t>
            </a:r>
            <a:r>
              <a:rPr lang="ru-RU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абзац введен Федеральным законом от 31.07.2020 № 284-ФЗ)</a:t>
            </a:r>
            <a:endParaRPr lang="ru-RU" sz="2000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0EAC36DD-2D8B-468D-9D67-3C50ED73CD0B}"/>
              </a:ext>
            </a:extLst>
          </p:cNvPr>
          <p:cNvSpPr/>
          <p:nvPr/>
        </p:nvSpPr>
        <p:spPr>
          <a:xfrm>
            <a:off x="8496436" y="6342675"/>
            <a:ext cx="648073" cy="5153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62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DE85FFF-1EB1-05BB-3F20-8B9489B37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624" y="4653136"/>
            <a:ext cx="3111812" cy="206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9EA3CA6-6C36-D996-70F0-F9D72D080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661321"/>
            <a:ext cx="2972864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09C94F-EECA-03EA-9734-29F009B3D572}"/>
              </a:ext>
            </a:extLst>
          </p:cNvPr>
          <p:cNvSpPr txBox="1"/>
          <p:nvPr/>
        </p:nvSpPr>
        <p:spPr>
          <a:xfrm>
            <a:off x="107504" y="4725144"/>
            <a:ext cx="216024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 июня 1945 г. 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Москве состоялся парад в честь победы СССР над Германией в Великой Отечественной войне.</a:t>
            </a:r>
          </a:p>
        </p:txBody>
      </p:sp>
    </p:spTree>
    <p:extLst>
      <p:ext uri="{BB962C8B-B14F-4D97-AF65-F5344CB8AC3E}">
        <p14:creationId xmlns:p14="http://schemas.microsoft.com/office/powerpoint/2010/main" val="12372499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6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79E4AA-E8DD-9289-0F43-23A0810B9022}"/>
              </a:ext>
            </a:extLst>
          </p:cNvPr>
          <p:cNvSpPr txBox="1"/>
          <p:nvPr/>
        </p:nvSpPr>
        <p:spPr>
          <a:xfrm>
            <a:off x="251520" y="836711"/>
            <a:ext cx="8568952" cy="5632311"/>
          </a:xfrm>
          <a:prstGeom prst="rect">
            <a:avLst/>
          </a:prstGeom>
          <a:solidFill>
            <a:srgbClr val="256569"/>
          </a:solidFill>
        </p:spPr>
        <p:txBody>
          <a:bodyPr wrap="square">
            <a:spAutoFit/>
          </a:bodyPr>
          <a:lstStyle/>
          <a:p>
            <a:pPr algn="just"/>
            <a:r>
              <a:rPr lang="ru-RU" b="1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1.1. Памятные даты России</a:t>
            </a:r>
            <a:endParaRPr lang="ru-RU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Российской Федерации устанавливаются следующие памятные даты России: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 января - День российского студенчества;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 февраля - День памяти о россиянах, исполнявших служебный долг за пределами Отечества;</a:t>
            </a:r>
            <a:r>
              <a:rPr lang="ru-RU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(абзац введен Федеральным законом от 29.11.2010 № 320-ФЗ)</a:t>
            </a:r>
            <a:endParaRPr lang="ru-RU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 апреля - День космонавтики;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 апреля - День принятия Крыма, Тамани и Кубани в состав Российской империи (1783 год); </a:t>
            </a:r>
            <a:r>
              <a:rPr lang="ru-RU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(абзац введен Федеральным законом от 03.08.2018 № 336-ФЗ)</a:t>
            </a:r>
            <a:endParaRPr lang="ru-RU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26 апреля - День участников ликвидации последствий радиационных аварий и катастроф и памяти жертв этих аварий и катастроф;</a:t>
            </a:r>
            <a:r>
              <a:rPr lang="ru-RU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(абзац введен Федеральным законом от 01.04.2012 № 24-ФЗ)</a:t>
            </a:r>
            <a:endParaRPr lang="ru-RU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27 апреля - День российского парламентаризма;</a:t>
            </a:r>
            <a:r>
              <a:rPr lang="ru-RU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(абзац введен Федеральным законом от 27.06.2012 № 95-ФЗ)</a:t>
            </a:r>
            <a:endParaRPr lang="ru-RU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22 июня - День памяти и скорби - день начала Великой Отечественной войны (1941 год);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29 июня - День партизан и подпольщиков;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28 июля - День Крещения Руси;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августа - День памяти российских воинов, погибших в Первой мировой войне 1914 - 1918 годов;</a:t>
            </a:r>
            <a:r>
              <a:rPr lang="ru-RU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(абзац введен Федеральным законом от 30.12.2012 № 285-ФЗ)</a:t>
            </a:r>
            <a:endParaRPr lang="ru-RU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CEB782AA-5CCC-50C4-305A-9CC1F9618977}"/>
              </a:ext>
            </a:extLst>
          </p:cNvPr>
          <p:cNvSpPr/>
          <p:nvPr/>
        </p:nvSpPr>
        <p:spPr>
          <a:xfrm>
            <a:off x="8496436" y="6342675"/>
            <a:ext cx="648073" cy="5153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63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4974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C527FE-B528-7339-6552-108C64F65626}"/>
              </a:ext>
            </a:extLst>
          </p:cNvPr>
          <p:cNvSpPr txBox="1"/>
          <p:nvPr/>
        </p:nvSpPr>
        <p:spPr>
          <a:xfrm>
            <a:off x="467544" y="548680"/>
            <a:ext cx="8424936" cy="2554545"/>
          </a:xfrm>
          <a:prstGeom prst="rect">
            <a:avLst/>
          </a:prstGeom>
          <a:solidFill>
            <a:srgbClr val="256569"/>
          </a:solidFill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сентября: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День окончания Второй Мировой войны;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День солидарности в борьбе с терроризмом;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 ноября - День Октябрьской революции 1917 года;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декабря - День Неизвестного Солдата; </a:t>
            </a:r>
            <a:r>
              <a:rPr lang="ru-RU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(абзац введен Федеральным законом от 04.11.2014 № 340-ФЗ)</a:t>
            </a:r>
            <a:endParaRPr lang="ru-RU" sz="2000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 декабря - День Героев Отечества;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 декабря - День Конституции Российской Федерации.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F58A32-93F3-6750-FEFB-D1241B9F4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9"/>
            <a:ext cx="3960440" cy="2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26F9633-8627-91BE-6B28-792CF379F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8" y="3140968"/>
            <a:ext cx="4240221" cy="279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B6A57C7B-CA46-0529-C8D1-88481D4DF114}"/>
              </a:ext>
            </a:extLst>
          </p:cNvPr>
          <p:cNvSpPr/>
          <p:nvPr/>
        </p:nvSpPr>
        <p:spPr>
          <a:xfrm>
            <a:off x="8496436" y="6342675"/>
            <a:ext cx="648073" cy="5153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64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766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>
            <a:extLst>
              <a:ext uri="{FF2B5EF4-FFF2-40B4-BE49-F238E27FC236}">
                <a16:creationId xmlns:a16="http://schemas.microsoft.com/office/drawing/2014/main" id="{EF5E6099-F4C8-395E-3957-77DDF2D6B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332656"/>
            <a:ext cx="5328592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Список используемой литературы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9786CE-0658-3A8F-9BAC-436CD46CD87C}"/>
              </a:ext>
            </a:extLst>
          </p:cNvPr>
          <p:cNvSpPr txBox="1"/>
          <p:nvPr/>
        </p:nvSpPr>
        <p:spPr>
          <a:xfrm>
            <a:off x="107504" y="701988"/>
            <a:ext cx="8928992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Бурляй, А.А. Великая отечественная война Советского Союза. Краткая история / ред. М.М.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Минасян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А.А. Бурляй, Н.В. Крестникова, и др.. - М.: Воениздат; Издание 2-е,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испр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 доп., 2012. - 632 c.</a:t>
            </a:r>
          </a:p>
          <a:p>
            <a:pPr marL="342900" indent="-342900">
              <a:buFontTx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Важнейшие операции великой отечественной войны 1941-1945 гг. / ред. П.А. Жилин. - М.: Воениздат, 2016. - 624 c.</a:t>
            </a:r>
          </a:p>
          <a:p>
            <a:pPr marL="342900" indent="-342900">
              <a:buFontTx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Отечественная Война. 1941-1945. Словарь-справочник. - М.: Издательство политической литературы, 2013. - 528 c.</a:t>
            </a:r>
          </a:p>
          <a:p>
            <a:pPr marL="342900" indent="-342900">
              <a:buFontTx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Отечественная Война. 41-45. Словарь-справочник. - М.: Государственное издательство политической литературы, 2001. - 560 c.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Отечественная война 1941–1945 годов. — М.: Кучково поле, 2012. — Т. 2 — 1008 с. 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Военный энциклопедический словарь. — М.: Научное издательство «Большая российская энциклопедия», издательство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Рипол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классик», 2002.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Военно-политическая работа: учебное пособие /Д.А.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Ендовицкий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Ю.Н.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Коренчук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В.Г.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Шамаев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Москва: КНОРУС, 2021. – 416 с. </a:t>
            </a:r>
          </a:p>
          <a:p>
            <a:pPr marL="342900" indent="-342900">
              <a:buFontTx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Второй мировой войны 1939—1945 /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редколл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гл. ред. А. А. Гречко. — в 12 т. — М.: Воениздат, 1982. — Т. 12. — С. 33—34.</a:t>
            </a:r>
          </a:p>
          <a:p>
            <a:pPr marL="342900" indent="-342900">
              <a:buFontTx/>
              <a:buAutoNum type="arabicPeriod"/>
            </a:pP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Каратуев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 И., Фролов М. И. 1939—1945: Взгляд из России и Германии. — СПб.: СРП «Павел» ВОГ, 2006. — 388 с.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Козлов М. М. (под ред.) Великая Отечественная война 1941—1945: энциклопедия. — М.: Советская энциклопедия, 1985.</a:t>
            </a:r>
          </a:p>
          <a:p>
            <a:pPr marL="342900" indent="-342900">
              <a:buAutoNum type="arabicPeriod"/>
            </a:pP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Мельтюхов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 И. Упущенный шанс Сталина. Схватка за Европу: 1939—1941 гг. (Документы, факты, суждения). — Изд. 3-е,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испр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 доп. — М.: Вече, 2008. — 544 с.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Общественно-государственная подготовка: учебное пособие/Л.С.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Шульдешов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В.А. Родионов, В.В.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Углянский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Б.В. Федоров. – Москва: КНОРУС, 2021 – 236 с. </a:t>
            </a:r>
          </a:p>
          <a:p>
            <a:pPr marL="342900" indent="-342900">
              <a:buFontTx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Фролов М. И. Великая Отечественная война 1941—1945 гг. в немецкой историографии. — СПб.: ЛГУ им. А. С. Пушкина, 2008. — 132 с.</a:t>
            </a:r>
          </a:p>
          <a:p>
            <a:pPr marL="342900" indent="-342900">
              <a:buFontTx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министерства обороны: 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ресурс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]. URL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https://mil.ru/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Tx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ресурс Википедия: 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ресурс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https://ru.wikipedia.org/wiki/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2E6DAC0C-2351-14B5-FFBE-B254CA242A02}"/>
              </a:ext>
            </a:extLst>
          </p:cNvPr>
          <p:cNvSpPr/>
          <p:nvPr/>
        </p:nvSpPr>
        <p:spPr>
          <a:xfrm>
            <a:off x="8496436" y="6342675"/>
            <a:ext cx="648073" cy="5153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6</a:t>
            </a:r>
            <a:r>
              <a:rPr lang="en-US" dirty="0">
                <a:solidFill>
                  <a:schemeClr val="bg1"/>
                </a:solidFill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511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48CCCE38-74B0-460D-8F8C-CA464B46316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335838" cy="63813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DB1DFD-6FB4-4DD3-B230-0F548BE1383A}"/>
              </a:ext>
            </a:extLst>
          </p:cNvPr>
          <p:cNvSpPr/>
          <p:nvPr/>
        </p:nvSpPr>
        <p:spPr>
          <a:xfrm>
            <a:off x="179512" y="107340"/>
            <a:ext cx="439248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БИТВА НА ЧУДСКОМ ОЗЕРЕ 1242 г.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E493FF-64C4-4586-978D-B7DFE9C071F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574" y="4738713"/>
            <a:ext cx="1368152" cy="18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E79E8AC-5D1D-4E93-B77D-3F25FFFC15CC}"/>
              </a:ext>
            </a:extLst>
          </p:cNvPr>
          <p:cNvSpPr/>
          <p:nvPr/>
        </p:nvSpPr>
        <p:spPr>
          <a:xfrm rot="10800000" flipV="1">
            <a:off x="6265354" y="4125263"/>
            <a:ext cx="22499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Александр Невский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1221–1263 </a:t>
            </a:r>
          </a:p>
          <a:p>
            <a:endParaRPr lang="ru-RU" sz="1600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43B85E0B-ADD0-F887-4080-9A0D627D2B07}"/>
              </a:ext>
            </a:extLst>
          </p:cNvPr>
          <p:cNvSpPr/>
          <p:nvPr/>
        </p:nvSpPr>
        <p:spPr>
          <a:xfrm>
            <a:off x="8606941" y="6300577"/>
            <a:ext cx="518331" cy="47667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66471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DB1DFD-6FB4-4DD3-B230-0F548BE1383A}"/>
              </a:ext>
            </a:extLst>
          </p:cNvPr>
          <p:cNvSpPr/>
          <p:nvPr/>
        </p:nvSpPr>
        <p:spPr>
          <a:xfrm>
            <a:off x="179512" y="107340"/>
            <a:ext cx="561662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</a:rPr>
              <a:t>Ход и значение битвы на Чудском озере 1242 г.   </a:t>
            </a:r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43B85E0B-ADD0-F887-4080-9A0D627D2B07}"/>
              </a:ext>
            </a:extLst>
          </p:cNvPr>
          <p:cNvSpPr/>
          <p:nvPr/>
        </p:nvSpPr>
        <p:spPr>
          <a:xfrm>
            <a:off x="8606941" y="6300577"/>
            <a:ext cx="518331" cy="47667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59EBF0-740E-3FA2-2C95-4BDFD9CBE307}"/>
              </a:ext>
            </a:extLst>
          </p:cNvPr>
          <p:cNvSpPr txBox="1"/>
          <p:nvPr/>
        </p:nvSpPr>
        <p:spPr>
          <a:xfrm>
            <a:off x="162920" y="498808"/>
            <a:ext cx="8818160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sz="16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БИТВЫ: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рассвете 5 апреля 1242 г. рыцари построились клином </a:t>
            </a:r>
            <a:r>
              <a:rPr lang="ru-RU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(«свиньёй»),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началась битва на льду.</a:t>
            </a:r>
            <a:r>
              <a:rPr lang="ru-RU" sz="1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Выставив длинные копья и прорвавшись сквозь лучников и передовой полк, немцы атаковали центр («чело») боевого порядка русских. Центр русских войск был рассечен, а часть воинов отошла назад и на фланги. Однако, наткнувшись на обрывистый берег озера, малоподвижные, закованные в латы рыцари не могли развить свой успех.  В этот момент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Алексанлр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Невский ввел в бой лучшие отряды дружинников,  которые, ударив с флангов  и тыла, завершили полное окружение неприятеля. Разбитые по частям рыцари- крестоносцы, преследуемые русскими войнами, бежали на запад. Под убегающими тяжеловооруженными рыцарями и кнехтами подтаявший весенний лед стал проваливаться, и многие немецкие воины утонули. Русские войска одержали решительную победу. </a:t>
            </a:r>
          </a:p>
          <a:p>
            <a:pPr algn="just"/>
            <a:endParaRPr lang="ru-RU" sz="16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БИТВЫ: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Битва на Чудском озере закончилась Победой русских  войск, остановившей продвижение крестоносцев на восток,  спасла русский народ   от порабощения.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Преследование остатков армии разбитого врага вне поля боя было новым явлением в развитии русского военного искусства.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влиянием победы русских воинов усилилась борьба народов Литвы и Поморья против крестоносцев.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Орденские рыцари в 1243 г. прислали послов в Новгород, отказавших от своих завоеваний в  русских землях.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1543 году Александр Невский был канонизирован РПЦ в лике чудотворцев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80944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уликовская битва. 1380">
            <a:extLst>
              <a:ext uri="{FF2B5EF4-FFF2-40B4-BE49-F238E27FC236}">
                <a16:creationId xmlns:a16="http://schemas.microsoft.com/office/drawing/2014/main" id="{DF259D93-F88D-4A60-8C84-293496AE622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99" y="620688"/>
            <a:ext cx="6336703" cy="571967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597247-42A3-4110-B310-D9398B5B7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026" y="1014015"/>
            <a:ext cx="2137118" cy="26469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CC36217-BF13-4932-9909-1261F5EB35C3}"/>
              </a:ext>
            </a:extLst>
          </p:cNvPr>
          <p:cNvSpPr/>
          <p:nvPr/>
        </p:nvSpPr>
        <p:spPr>
          <a:xfrm>
            <a:off x="6713904" y="620688"/>
            <a:ext cx="216023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Дмитрий Донской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24E84C4-46A6-4094-8BF7-EA824E7B0677}"/>
              </a:ext>
            </a:extLst>
          </p:cNvPr>
          <p:cNvSpPr/>
          <p:nvPr/>
        </p:nvSpPr>
        <p:spPr>
          <a:xfrm>
            <a:off x="251521" y="44624"/>
            <a:ext cx="410445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КУЛИКОВСКАЯ БИТВА 1380 г. 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0A569ED-37B9-FD4F-B1BC-77DE9CDDE194}"/>
              </a:ext>
            </a:extLst>
          </p:cNvPr>
          <p:cNvSpPr/>
          <p:nvPr/>
        </p:nvSpPr>
        <p:spPr>
          <a:xfrm>
            <a:off x="7171797" y="3668536"/>
            <a:ext cx="128112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1350–1389 </a:t>
            </a:r>
            <a:endParaRPr lang="ru-RU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D873116-9C88-3E76-1357-D27371DA6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0" y="4111864"/>
            <a:ext cx="2160238" cy="151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D409328-7FDB-5067-D724-DB02B75EDDFD}"/>
              </a:ext>
            </a:extLst>
          </p:cNvPr>
          <p:cNvSpPr/>
          <p:nvPr/>
        </p:nvSpPr>
        <p:spPr>
          <a:xfrm>
            <a:off x="6804250" y="5694029"/>
            <a:ext cx="216023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Оружие русских воинов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XIV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века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8B956321-F876-0609-6B76-5F01F34D6C9A}"/>
              </a:ext>
            </a:extLst>
          </p:cNvPr>
          <p:cNvSpPr/>
          <p:nvPr/>
        </p:nvSpPr>
        <p:spPr>
          <a:xfrm>
            <a:off x="8446157" y="6347973"/>
            <a:ext cx="518331" cy="47667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645908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7989</TotalTime>
  <Words>7686</Words>
  <Application>Microsoft Office PowerPoint</Application>
  <PresentationFormat>Экран (4:3)</PresentationFormat>
  <Paragraphs>856</Paragraphs>
  <Slides>65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4" baseType="lpstr">
      <vt:lpstr>arial</vt:lpstr>
      <vt:lpstr>arial</vt:lpstr>
      <vt:lpstr>Calibri</vt:lpstr>
      <vt:lpstr>Calibri Light</vt:lpstr>
      <vt:lpstr>PFAgoraSansPro</vt:lpstr>
      <vt:lpstr>PT Serif</vt:lpstr>
      <vt:lpstr>Times New Roman</vt:lpstr>
      <vt:lpstr>Ubuntu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Палилов Евгений Александрович</cp:lastModifiedBy>
  <cp:revision>337</cp:revision>
  <dcterms:created xsi:type="dcterms:W3CDTF">2019-09-01T05:18:33Z</dcterms:created>
  <dcterms:modified xsi:type="dcterms:W3CDTF">2024-11-15T09:18:02Z</dcterms:modified>
</cp:coreProperties>
</file>