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88835-B8A8-48E4-CF26-E52FBC4B26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F42BDAE-2241-5FC5-C323-CE828A81E4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132E26-205F-7A07-96CD-EF5EFB0B7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5718-B0B5-4BCE-82BA-0F9E48143225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1CC2F6-237B-C3CE-00FB-11A33CFC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921312-F34C-2C5C-BADC-22E79D4C1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C3F7-A838-4101-91B3-3F6D27A71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705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8AA907-DC11-3911-0081-1B6A81778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6E48D9-C0F3-3D96-1794-FF71C379B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B45521-9A85-EC4E-0597-6F10FD952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5718-B0B5-4BCE-82BA-0F9E48143225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6EA324-093B-6D78-D308-4A6873AB4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D79F8E-F5BF-8E6E-3B5D-54B6881CD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C3F7-A838-4101-91B3-3F6D27A71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607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48DB0FD-9E9B-D209-3E39-8E40BF61A2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A9461E5-2B25-BD78-5837-0B22D03AC9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F52DBC-5C8C-6EC3-9F8D-99091099B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5718-B0B5-4BCE-82BA-0F9E48143225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5BEE1C-9408-5D17-A409-961343D1C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161142-5EEB-7061-B646-265B756C4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C3F7-A838-4101-91B3-3F6D27A71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8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8B9F18-7497-F46D-43BE-94CED513B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33E65F-B79C-05EC-763A-C709640A0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DA2C8C-6B05-C07B-CFBB-BCB0F45FF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5718-B0B5-4BCE-82BA-0F9E48143225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89DE44-C121-022C-FF80-D6CECDFB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0E3314-51E4-AE47-BE4A-B13940EB2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C3F7-A838-4101-91B3-3F6D27A71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567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6EEB38-3437-0FAC-E002-37490D850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547129-1023-68B9-6CD1-713EDC5E9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472373-E9CC-6F34-C57C-9289B5B60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5718-B0B5-4BCE-82BA-0F9E48143225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0F2B76-DDB4-9171-2040-8F0C9803F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016CD2-2398-B153-9234-763D68617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C3F7-A838-4101-91B3-3F6D27A71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25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57042D-B1EA-04D3-5744-C94F2496E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28B370-3095-33CE-8E2A-A18851148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B7085E5-EE3B-5676-A4F6-8048D74131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F0A53C-5028-2987-1D2C-562468443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5718-B0B5-4BCE-82BA-0F9E48143225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932FEA-488B-513E-5D9D-7FF8888B2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777190-208B-D89F-4155-1787FDC99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C3F7-A838-4101-91B3-3F6D27A71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230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C8F4D-F07F-ADAC-9071-2F3E35C72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484812-A2F5-D5E9-F945-917608459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B46557-98A3-F76E-E85A-EA9B6166F9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142C903-098C-5060-D6A9-EFE7437427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F556AAE-3513-40D4-6C95-3B5B7EEFC6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BCA5674-4BBD-70B5-368D-CCE8A2447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5718-B0B5-4BCE-82BA-0F9E48143225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ED51F3F-E8A2-4C0C-B9D4-0AFD9E970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5ED69DA-1388-B946-636E-20B0EDF47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C3F7-A838-4101-91B3-3F6D27A71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575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92993C-D63A-6AA2-1037-A718AF255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9A3420D-99EA-8761-B6BF-B02B8B0E2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5718-B0B5-4BCE-82BA-0F9E48143225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041B8E0-7B63-53BE-C8B2-3F9BDF62D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2CE64EB-BFC4-7793-6782-80F393F9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C3F7-A838-4101-91B3-3F6D27A71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736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F8EF9D8-B45A-B123-2C7E-9B6953D4F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5718-B0B5-4BCE-82BA-0F9E48143225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AEA96E-B7D8-ED65-888C-B91C44075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B1BC79A-AE36-9682-0494-87BAC1EBC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C3F7-A838-4101-91B3-3F6D27A71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167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DC52B-52D8-7D77-C268-5E17230EC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6CA4AF-C038-ED12-F7B0-0963C57A9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323D72-70C7-D093-F2EC-8A699A9DD8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10A228C-F54E-F6A6-C30C-54CBDA2FF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5718-B0B5-4BCE-82BA-0F9E48143225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9E80124-89BB-4BC1-9BEB-A2C19597B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E1E948-C8C0-8463-2774-F5A809061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C3F7-A838-4101-91B3-3F6D27A71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81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C384A-2471-F3D3-D8B4-ACABC5F7A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3486EFD-5AA5-2F2B-B098-1A68E213B8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9FC860-5403-4589-0DF0-5BD148061C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6F53AB-2F76-3100-347E-6C4DF5AEF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5718-B0B5-4BCE-82BA-0F9E48143225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B6C4FD-20F3-DB89-66BD-3340B5836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7B66AF-0FD7-8B70-E012-29DD1196B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C3F7-A838-4101-91B3-3F6D27A71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627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4844C9-03FA-9D50-4B97-AB8E9FCDF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770F5F-249F-1B89-6BCA-B66E3C8AB9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842528-52DA-A68E-5BB6-A31490DC86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15718-B0B5-4BCE-82BA-0F9E48143225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7B8A1C-EC6C-E374-AA97-54A5F1695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57AD60-B1CF-BD48-FC20-9FA21F5BE2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EC3F7-A838-4101-91B3-3F6D27A71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70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E8CAAA-355D-4033-905A-D0965CBCA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288" y="62942"/>
            <a:ext cx="11955424" cy="66460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ПСИХОЛОГИЧЕСКИЕ ОСОБЕННОСТИ УЧАСТНИКОВ БУЛЛИНГА</a:t>
            </a:r>
          </a:p>
        </p:txBody>
      </p:sp>
      <p:graphicFrame>
        <p:nvGraphicFramePr>
          <p:cNvPr id="11" name="Таблица 11">
            <a:extLst>
              <a:ext uri="{FF2B5EF4-FFF2-40B4-BE49-F238E27FC236}">
                <a16:creationId xmlns:a16="http://schemas.microsoft.com/office/drawing/2014/main" id="{C2BE029E-ACB9-4E3E-862A-9814DB4A28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09843"/>
              </p:ext>
            </p:extLst>
          </p:nvPr>
        </p:nvGraphicFramePr>
        <p:xfrm>
          <a:off x="0" y="671907"/>
          <a:ext cx="12192004" cy="6186093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048001">
                  <a:extLst>
                    <a:ext uri="{9D8B030D-6E8A-4147-A177-3AD203B41FA5}">
                      <a16:colId xmlns:a16="http://schemas.microsoft.com/office/drawing/2014/main" val="2994247428"/>
                    </a:ext>
                  </a:extLst>
                </a:gridCol>
                <a:gridCol w="3048001">
                  <a:extLst>
                    <a:ext uri="{9D8B030D-6E8A-4147-A177-3AD203B41FA5}">
                      <a16:colId xmlns:a16="http://schemas.microsoft.com/office/drawing/2014/main" val="3088039237"/>
                    </a:ext>
                  </a:extLst>
                </a:gridCol>
                <a:gridCol w="3048001">
                  <a:extLst>
                    <a:ext uri="{9D8B030D-6E8A-4147-A177-3AD203B41FA5}">
                      <a16:colId xmlns:a16="http://schemas.microsoft.com/office/drawing/2014/main" val="3110044769"/>
                    </a:ext>
                  </a:extLst>
                </a:gridCol>
                <a:gridCol w="3048001">
                  <a:extLst>
                    <a:ext uri="{9D8B030D-6E8A-4147-A177-3AD203B41FA5}">
                      <a16:colId xmlns:a16="http://schemas.microsoft.com/office/drawing/2014/main" val="2974848903"/>
                    </a:ext>
                  </a:extLst>
                </a:gridCol>
              </a:tblGrid>
              <a:tr h="57447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БУЛЛЕР 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(АГРЕССОР, ОРГАНИЗАТОР ТРАВЛИ)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ПРЕСЛЕДОВАТЕЛЬ 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(ПОМОЩНИК БУЛЛЕРА)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ЖЕРТВА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СВИДЕТЕЛЬ 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(СОЮЗНИК, ЗРИТЕЛЬ)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1757555"/>
                  </a:ext>
                </a:extLst>
              </a:tr>
              <a:tr h="3460496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/>
                        <a:t>Кто становится: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Ребята, воспитывающиеся </a:t>
                      </a:r>
                      <a:r>
                        <a:rPr lang="ru-RU" sz="1200" dirty="0" smtClean="0"/>
                        <a:t>родителями-одиночками</a:t>
                      </a:r>
                      <a:endParaRPr lang="ru-RU" sz="1200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Ребята из семей, в которых у матери отмечается негативное отношение к жизни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Студенты из властных и авторитарных семей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Студенты из конфликтных семей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Ребята с низкой устойчивостью к стрессу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Студенты с низкой успеваемостью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/>
                        <a:t>Кто становится: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Несамостоятельные, легко поддающиеся влиянию ребята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Послушные, прилежные студенты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Студенты, не склонные признавать свою ответственность за происходящее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Студенты, часто подверженные жесткому контролю со стороны старших ребят</a:t>
                      </a:r>
                      <a:endParaRPr lang="ru-RU" sz="1200" dirty="0">
                        <a:highlight>
                          <a:srgbClr val="FFFF00"/>
                        </a:highlight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Эгоцентричные, не умеющие ставить себя на место другого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Не уверенные в себе ребята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Трусливые и озлобленные студенты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/>
                        <a:t>Кто становится: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Новички в группе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Одарённые студенты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Ребята, чувствительные к мнению окружающих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Студенты с импульсивным поведением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Студенты, склонные к частым переживаниям, унынию, депрессии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Неуспешные в учёбе ребята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Студенты, не умеющие за себя постоять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Студенты, слишком опекаемые родителями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Студенты с необычной внешностью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Физически слабые, болезненные ребята</a:t>
                      </a:r>
                    </a:p>
                    <a:p>
                      <a:pPr algn="l"/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/>
                        <a:t>Кто становится: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Ребята, боящиеся быть на месте жертвы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Ребята, дорожащие своими отношениями с лидером (буллером)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Студенты, поддающиеся влиянию «сильных мира сего» в группе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Не умеющие сопереживать и сочувствовать другим студентам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Ребята без собственной инициативы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Студенты, принимающие травлю за развлечение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Студенты жестоких родителей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Озлобленные бывшие жертвы, мечтающие взять реванш за свои унижения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Ребята из неблагополучных семей, испытавшие страх наказания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5582804"/>
                  </a:ext>
                </a:extLst>
              </a:tr>
              <a:tr h="2151119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/>
                        <a:t>Эмоциональный фон: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Импульсивность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Раздражительность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Эмоциональная неустойчивость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Завышенная самооценка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Враждебность (агрессивность)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Отсутствие коммуникативных навыков при внешнем соблюдении общепринятых норм и правил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Склонность ко лжи или жульничеству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/>
                        <a:t>Эмоциональный фон: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Импульсивность, раздражительность, эмоциональная неустойчивость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Завышенная самооценка и уровень притязаний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Авторитарность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Потребность в социальном признании через доминирование над сверстниками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/>
                        <a:t>Эмоциональный фон: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Повышенная тревожность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Неуверенность в себе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Чувствительность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Напряжённость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Интроверты и флегматики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</a:rPr>
                        <a:t>Заниженная самооценка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/>
                        <a:t>Эмоциональный фон: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Притупленное чувство сострадания, эмпатии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Страхи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Ощущение небезопасности среды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Беспомощность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Стыд за свое бездействие и в то же время – у них есть желание присоединиться к агрессору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Циничность и безжалостность по отношению к жертвам буллинга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9948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0473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342</Words>
  <Application>Microsoft Office PowerPoint</Application>
  <PresentationFormat>Широкоэкранный</PresentationFormat>
  <Paragraphs>68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ПСИХОЛОГИЧЕСКИЕ ОСОБЕННОСТИ УЧАСТНИКОВ БУЛЛИНГА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ПСИХОЛОГИЧЕСКИЕ ОСОБЕННОСТИ УЧАСТНИКОВ БУЛЛИНГА</dc:title>
  <dc:creator>Виктория Максимовна Ефимова</dc:creator>
  <cp:lastModifiedBy>Наталья И. Шапшай</cp:lastModifiedBy>
  <cp:revision>4</cp:revision>
  <dcterms:created xsi:type="dcterms:W3CDTF">2026-05-28T19:49:07Z</dcterms:created>
  <dcterms:modified xsi:type="dcterms:W3CDTF">2026-06-18T14:06:01Z</dcterms:modified>
</cp:coreProperties>
</file>