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78" r:id="rId2"/>
    <p:sldId id="286" r:id="rId3"/>
    <p:sldId id="366" r:id="rId4"/>
    <p:sldId id="367" r:id="rId5"/>
    <p:sldId id="369" r:id="rId6"/>
    <p:sldId id="374" r:id="rId7"/>
    <p:sldId id="375" r:id="rId8"/>
    <p:sldId id="363" r:id="rId9"/>
    <p:sldId id="371" r:id="rId10"/>
    <p:sldId id="372" r:id="rId11"/>
    <p:sldId id="373" r:id="rId12"/>
    <p:sldId id="364" r:id="rId13"/>
    <p:sldId id="370" r:id="rId14"/>
    <p:sldId id="376" r:id="rId15"/>
    <p:sldId id="365" r:id="rId16"/>
    <p:sldId id="377" r:id="rId17"/>
    <p:sldId id="378" r:id="rId18"/>
    <p:sldId id="379" r:id="rId19"/>
    <p:sldId id="380" r:id="rId20"/>
    <p:sldId id="382" r:id="rId21"/>
    <p:sldId id="381" r:id="rId22"/>
    <p:sldId id="383" r:id="rId23"/>
    <p:sldId id="384" r:id="rId24"/>
    <p:sldId id="385" r:id="rId25"/>
    <p:sldId id="386" r:id="rId26"/>
    <p:sldId id="274" r:id="rId27"/>
    <p:sldId id="265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-Bold" panose="020B0604020202020204" charset="-52"/>
      <p:regular r:id="rId34"/>
      <p:bold r:id="rId35"/>
    </p:embeddedFont>
    <p:embeddedFont>
      <p:font typeface="Montserrat Semi-Bold Bold" panose="020B0604020202020204" charset="-52"/>
      <p:regular r:id="rId36"/>
      <p:bold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E30B-F0CD-46D5-99C1-0CE5C89B682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2C0D-2EC9-4BCA-AA31-92D18EC6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t.me/fingramota_ifg" TargetMode="External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E5A095A-F1E3-4FCA-87AC-1C8DEB153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5512"/>
          <a:stretch/>
        </p:blipFill>
        <p:spPr>
          <a:xfrm>
            <a:off x="6790739" y="903782"/>
            <a:ext cx="1858940" cy="181773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357DD75-1EB8-410D-B1FA-6E48FFEC36B6}"/>
              </a:ext>
            </a:extLst>
          </p:cNvPr>
          <p:cNvSpPr txBox="1"/>
          <p:nvPr/>
        </p:nvSpPr>
        <p:spPr>
          <a:xfrm>
            <a:off x="457200" y="7721225"/>
            <a:ext cx="11506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  <a:t>Спикер: Трофимов Дмитрий Викторович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  <a:t>к.э.н., доцент </a:t>
            </a:r>
            <a:r>
              <a:rPr lang="ru-RU" sz="3600" b="1" dirty="0">
                <a:solidFill>
                  <a:srgbClr val="75E6DA"/>
                </a:solidFill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  <a:t>Кафедры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  <a:t> банковского дела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Arial" panose="020B0604020202020204" pitchFamily="34" charset="0"/>
                <a:ea typeface="Montserrat Semi-Bold Bold"/>
                <a:cs typeface="Arial" panose="020B0604020202020204" pitchFamily="34" charset="0"/>
                <a:sym typeface="Montserrat Semi-Bold Bold"/>
              </a:rPr>
              <a:t>и монетарного регулирования, эксперт ФМЦ ИФГ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63EA3-C46E-4673-969D-FF4253B436AE}"/>
              </a:ext>
            </a:extLst>
          </p:cNvPr>
          <p:cNvSpPr txBox="1"/>
          <p:nvPr/>
        </p:nvSpPr>
        <p:spPr>
          <a:xfrm>
            <a:off x="457200" y="4152900"/>
            <a:ext cx="17031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Цифровые финансовые активы</a:t>
            </a:r>
          </a:p>
        </p:txBody>
      </p:sp>
    </p:spTree>
    <p:extLst>
      <p:ext uri="{BB962C8B-B14F-4D97-AF65-F5344CB8AC3E}">
        <p14:creationId xmlns:p14="http://schemas.microsoft.com/office/powerpoint/2010/main" val="152197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01688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Учет цифровых финансовых активов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036290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Цифровые финансовые активы учитываются </a:t>
            </a:r>
            <a:r>
              <a:rPr lang="ru-RU" sz="2700" b="1" dirty="0"/>
              <a:t>в информационной системе</a:t>
            </a:r>
            <a:r>
              <a:rPr lang="ru-RU" sz="2700" dirty="0"/>
              <a:t>, в которой осуществляется их выпуск, в виде записей способами, установленными правилами указанной информационной системы.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Записи о цифровых финансовых активах вносятся или изменяются по указанию: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лица, осуществляющего выпуск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обладателя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номинального держателя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иностранного номинального держателя цифровых финансовых активов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Правила информационной системы должны предусматривать, что в случае прекращения обязательств, удостоверенных цифровыми финансовыми активами, в силу их исполнения либо по иным основаниям, или решением о выпуске цифровых финансовых активов, записи о цифровых финансовых активах должны быть погашены.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Запрещается</a:t>
            </a:r>
            <a:r>
              <a:rPr lang="ru-RU" sz="2700" dirty="0"/>
              <a:t> принимать цифровые финансовые активы в качестве средства платежа или иного встречного предоставления за передаваемые товары, выполняемые работы, оказываемые услуги, а также иного способа, позволяющего предполагать оплату цифровым финансовым активом товаров (работ, услуг). Отдельное исключение – внешнеторговые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72955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0738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Реестр пользователей информационной системы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3449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Оператор информационной системы, в которой осуществляется выпуск цифровых финансовых активов, осуществляет ведение </a:t>
            </a:r>
            <a:r>
              <a:rPr lang="ru-RU" sz="2700" b="1" dirty="0"/>
              <a:t>реестра пользователей информационной системы</a:t>
            </a:r>
            <a:r>
              <a:rPr lang="ru-RU" sz="27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Оператор информационной системы вправе привлечь для ведения реестра пользователей информационной системы лиц, выполняющих функции узлов информационной системы, а также операторов иных информационных систем.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В реестр пользователей информационной системы, в которой осуществляется выпуск цифровых финансовых активов, в отношении </a:t>
            </a:r>
            <a:r>
              <a:rPr lang="ru-RU" sz="2700" b="1" dirty="0"/>
              <a:t>каждого пользователя </a:t>
            </a:r>
            <a:r>
              <a:rPr lang="ru-RU" sz="2700" dirty="0"/>
              <a:t>вносится следующая информация: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сведения о пользователе информационной системы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сведения, необходимые для аутентификации пользователя в информационной системе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запись о том, в каком качестве пользователь аутентифицирован в информационной системе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78489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4131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Номинальный счет оператора информационной системы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248674"/>
            <a:ext cx="163449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Для осуществления расчетов, связанных с выпуском цифровых финансовых активов, оператор информационной системы, вправе открыть в российской кредитной организации номинальный счет.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Оператор информационной системы осуществляет расчеты по сделкам, совершенным с использованием электронной платформы, только путем перевода денежных средств по номинальному счету.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Оператор информационной системы, в которой осуществляется выпуск цифровых финансовых активов, для осуществления расчетов, вправе открыть один или несколько номинальных счетов.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7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16509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302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Оператор обмена цифровых финансовых активов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344900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Оператор обмена цифровых финансовых активов </a:t>
            </a:r>
            <a:r>
              <a:rPr lang="ru-RU" sz="2700" dirty="0"/>
              <a:t>обеспечивает заключение сделок с цифровыми финансовыми активами путем сбора и сопоставления разнонаправленных заявок на совершение таких сделок либо путем участия за свой счет в сделке с цифровыми финансовыми активами в качестве стороны такой сделки в интересах третьих лиц. Проводит следующие сделки: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купли-продажи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обмен цифровых финансовых активов одного вида на цифровые финансовые активы другого вида либо на цифровые права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с цифровыми правами, включающими одновременно цифровые финансовые активы и иные цифровые права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иные сделки, связанные с цифровыми финансовыми активами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  <a:p>
            <a:pPr lvl="1">
              <a:spcBef>
                <a:spcPts val="600"/>
              </a:spcBef>
            </a:pPr>
            <a:r>
              <a:rPr lang="ru-RU" sz="2700" dirty="0"/>
              <a:t>Единоличный исполнительный орган, члены коллегиального исполнительного органа, члены коллегиального органа управления, главный бухгалтер, руководитель службы внутреннего контроля, руководитель службы управления рисками должны соответствовать определенным требованиям к квалификации.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19823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302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Оператор обмена цифровых финансовых активов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302044"/>
            <a:ext cx="163449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Оператором обмена цифровых финансовых активов </a:t>
            </a:r>
            <a:r>
              <a:rPr lang="ru-RU" sz="2700" dirty="0"/>
              <a:t>могут быть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кредитная организация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имеющее право осуществлять деятельность организатора торговли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иные юридические лица, которые включены Банком России в реестр операторов обмена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  <a:p>
            <a:pPr>
              <a:spcBef>
                <a:spcPts val="600"/>
              </a:spcBef>
            </a:pPr>
            <a:r>
              <a:rPr lang="ru-RU" sz="2700" dirty="0"/>
              <a:t>Оператор обмена цифровых финансовых активов может совмещать свою деятельность с деятельностью оператора информационной системы, в которой осуществляется выпуск цифровых финансовых активов.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9667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Операции с цифровыми финансовыми активами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18869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Услуги на рынке ЦФА, связанные с выпуском и совершением сделок с ЦФА, могут оказывать только специальные организации (оператор информационной системы и оператор обмена ЦФА), включенные в соответствующие реестры Банка России.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Приобретать ЦФА могут как физические, так и юридические лица.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Для </a:t>
            </a:r>
            <a:r>
              <a:rPr lang="ru-RU" sz="2700" b="1" dirty="0"/>
              <a:t>неквалифицированных</a:t>
            </a:r>
            <a:r>
              <a:rPr lang="ru-RU" sz="2700" dirty="0"/>
              <a:t> инвесторов действует лимит на покупку ЦФА, </a:t>
            </a:r>
            <a:r>
              <a:rPr lang="ru-RU" sz="2700" b="1" dirty="0"/>
              <a:t>не входящих в перечень, определенный Банком России для покупки без ограничений в Указания Банка России № 5635-У:</a:t>
            </a:r>
          </a:p>
          <a:p>
            <a:pPr marL="1828800" lvl="3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700" b="1" dirty="0"/>
              <a:t>на сумму не более 600 тысяч рублей </a:t>
            </a:r>
            <a:r>
              <a:rPr lang="ru-RU" sz="2700" dirty="0"/>
              <a:t>в течение одного года.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В перечень для покупки без ограничений входят ЦФА, связанные с высоконадежными активами, ОФЗ, драгметаллами и акциями предприятий, которые состоят в котировальных списках бирж или токены эмитентов, обладающих высоким кредитным рейтингом.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Для </a:t>
            </a:r>
            <a:r>
              <a:rPr lang="ru-RU" sz="2700" b="1" dirty="0"/>
              <a:t>квалифицированных</a:t>
            </a:r>
            <a:r>
              <a:rPr lang="ru-RU" sz="2700" dirty="0"/>
              <a:t> инвесторов ограничений нет.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1171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Виды цифровых финансовых активов 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18869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ЦФА, связанные с денежным требованием. </a:t>
            </a:r>
            <a:r>
              <a:rPr lang="ru-RU" sz="2700" dirty="0"/>
              <a:t>Это цифровое воплощение облигации, владелец которого имеет право на получение от эмитента денежных выплат на определённых условиях.  Выплаты могут быть фиксированными или привязанными к стоимости другого базового актива, например к ключевой ставке, валюте, драгметаллу, стоимости квадратного метра недвижимости.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ЦФА, связанные с эмиссионными ценными бумагами. </a:t>
            </a:r>
            <a:r>
              <a:rPr lang="ru-RU" sz="2700" dirty="0"/>
              <a:t>Представляют собой цифровую реализацию эмиссионных ценных бумаг, например, облигаций. Владелец актива получает права, аналогичные правам владельца обычной облигации — право на получение купонных выплат и возврат номинальной стоимости в конце срока действия актива.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ЦФА, связанные с участием в капитале. </a:t>
            </a:r>
            <a:r>
              <a:rPr lang="ru-RU" sz="2700" dirty="0"/>
              <a:t>Предоставляют инвестору право на участие в капитале непубличной компании. Это аналог обыкновенных акций. Инвестор получает долю в компании, право на участие в управлении и получение дивидендов.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Гибридные активы. </a:t>
            </a:r>
            <a:r>
              <a:rPr lang="ru-RU" sz="2700" dirty="0"/>
              <a:t>Сочетают в себе элементы различных видов ЦФА. Например, ЦФА может быть связан с денежным требованием и одновременно давать инвестору право на получение части прибыли от бизнеса.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Утилитарные цифровые права. </a:t>
            </a:r>
            <a:r>
              <a:rPr lang="ru-RU" sz="2700" dirty="0"/>
              <a:t>Применяются в комбинации с ЦФА для предоставления дополнительных преимуществ инвесторам. Например, они связаны с правом на получение реального актива, выполнение работ, оказание услуг или получение доступа к цифровым сервисам. </a:t>
            </a:r>
          </a:p>
        </p:txBody>
      </p:sp>
    </p:spTree>
    <p:extLst>
      <p:ext uri="{BB962C8B-B14F-4D97-AF65-F5344CB8AC3E}">
        <p14:creationId xmlns:p14="http://schemas.microsoft.com/office/powerpoint/2010/main" val="72018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Виды цифровых финансовых активов 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18869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ЦФА, связанные с денежным требованием. </a:t>
            </a:r>
            <a:r>
              <a:rPr lang="ru-RU" sz="2700" dirty="0"/>
              <a:t>Это цифровое воплощение облигации, владелец которого имеет право на получение от эмитента денежных выплат на определённых условиях.  Выплаты могут быть фиксированными или привязанными к стоимости другого базового актива, например к ключевой ставке, валюте, драгметаллу, стоимости квадратного метра недвижимости.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ЦФА, связанные с эмиссионными ценными бумагами. </a:t>
            </a:r>
            <a:r>
              <a:rPr lang="ru-RU" sz="2700" dirty="0"/>
              <a:t>Представляют собой цифровую реализацию эмиссионных ценных бумаг, например, облигаций. Владелец актива получает права, аналогичные правам владельца обычной облигации — право на получение купонных выплат и возврат номинальной стоимости в конце срока действия актива.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ЦФА, связанные с участием в капитале. </a:t>
            </a:r>
            <a:r>
              <a:rPr lang="ru-RU" sz="2700" dirty="0"/>
              <a:t>Предоставляют инвестору право на участие в капитале непубличной компании. Это аналог обыкновенных акций. Инвестор получает долю в компании, право на участие в управлении и получение дивидендов.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Гибридные активы. </a:t>
            </a:r>
            <a:r>
              <a:rPr lang="ru-RU" sz="2700" dirty="0"/>
              <a:t>Сочетают в себе элементы различных видов ЦФА. Например, ЦФА может быть связан с денежным требованием и одновременно давать инвестору право на получение части прибыли от бизнеса.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Утилитарные цифровые права. </a:t>
            </a:r>
            <a:r>
              <a:rPr lang="ru-RU" sz="2700" dirty="0"/>
              <a:t>Применяются в комбинации с ЦФА для предоставления дополнительных преимуществ инвесторам. Например, они связаны с правом на получение реального актива, выполнение работ, оказание услуг или получение доступа к цифровым сервисам. </a:t>
            </a:r>
          </a:p>
        </p:txBody>
      </p:sp>
    </p:spTree>
    <p:extLst>
      <p:ext uri="{BB962C8B-B14F-4D97-AF65-F5344CB8AC3E}">
        <p14:creationId xmlns:p14="http://schemas.microsoft.com/office/powerpoint/2010/main" val="357118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Платформы цифровых финансовых активов 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188690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«</a:t>
            </a:r>
            <a:r>
              <a:rPr lang="ru-RU" sz="2700" b="1" dirty="0" err="1"/>
              <a:t>Атомайз</a:t>
            </a:r>
            <a:r>
              <a:rPr lang="ru-RU" sz="2700" b="1" dirty="0"/>
              <a:t>» </a:t>
            </a:r>
            <a:r>
              <a:rPr lang="ru-RU" sz="2700" dirty="0"/>
              <a:t>Регулируемая информационная система для выпуска и обращения ЦФА. Платформа охватывает весь жизненный цикл ЦФА: от создания и выпуска финансового продукта до его продажи, вторичной торговли и погашения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«</a:t>
            </a:r>
            <a:r>
              <a:rPr lang="ru-RU" sz="2700" b="1" dirty="0" err="1"/>
              <a:t>Токеон</a:t>
            </a:r>
            <a:r>
              <a:rPr lang="ru-RU" sz="2700" b="1" dirty="0"/>
              <a:t>» </a:t>
            </a:r>
            <a:r>
              <a:rPr lang="ru-RU" sz="2700" dirty="0"/>
              <a:t>Входит в группу Промсвязьбанка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«ЦФА </a:t>
            </a:r>
            <a:r>
              <a:rPr lang="ru-RU" sz="2700" b="1" dirty="0" err="1"/>
              <a:t>Хаб</a:t>
            </a:r>
            <a:r>
              <a:rPr lang="ru-RU" sz="2700" b="1" dirty="0"/>
              <a:t>» </a:t>
            </a:r>
            <a:r>
              <a:rPr lang="ru-RU" sz="2700" dirty="0"/>
              <a:t>Входит в экосистему МТС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«</a:t>
            </a:r>
            <a:r>
              <a:rPr lang="ru-RU" sz="2700" b="1" dirty="0" err="1"/>
              <a:t>Лайтхаус</a:t>
            </a:r>
            <a:r>
              <a:rPr lang="ru-RU" sz="2700" b="1" dirty="0"/>
              <a:t>» </a:t>
            </a:r>
            <a:r>
              <a:rPr lang="ru-RU" sz="2700" dirty="0"/>
              <a:t>Партнер АО «</a:t>
            </a:r>
            <a:r>
              <a:rPr lang="ru-RU" sz="2700" dirty="0" err="1"/>
              <a:t>Трансмашхолдинг</a:t>
            </a:r>
            <a:r>
              <a:rPr lang="ru-RU" sz="2700" dirty="0"/>
              <a:t>»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«А-Токен» </a:t>
            </a:r>
            <a:r>
              <a:rPr lang="ru-RU" sz="2700" dirty="0"/>
              <a:t>Платформа </a:t>
            </a:r>
            <a:r>
              <a:rPr lang="ru-RU" sz="2700" dirty="0" err="1"/>
              <a:t>Альфа-банка</a:t>
            </a:r>
            <a:endParaRPr lang="ru-RU" sz="27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«СПБ Биржа» </a:t>
            </a:r>
            <a:r>
              <a:rPr lang="ru-RU" sz="2700" dirty="0"/>
              <a:t>Создала отдельную технологическую информационную платформу на основе распределённого реестра (</a:t>
            </a:r>
            <a:r>
              <a:rPr lang="ru-RU" sz="2700" dirty="0" err="1"/>
              <a:t>блокчейна</a:t>
            </a:r>
            <a:r>
              <a:rPr lang="ru-RU" sz="2700" dirty="0"/>
              <a:t>) для выпуска и обращения на ней денежных ЦФА, а также гибридных цифровых прав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  <a:p>
            <a:pPr>
              <a:spcBef>
                <a:spcPts val="600"/>
              </a:spcBef>
            </a:pPr>
            <a:r>
              <a:rPr lang="ru-RU" sz="2700" b="1" dirty="0"/>
              <a:t>Основные ЦФА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Цифровые облигации — с фиксированным доходом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ЦФА на права требования — для факторинга и секьюритизации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ЦФА, обеспеченные товарами — металл, нефть, энергия и др.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5404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Платформы цифровых финансовых активов 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18869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700" b="1" dirty="0"/>
              <a:t>Стоимость услуг платформ цифровых финансовых активов </a:t>
            </a:r>
          </a:p>
          <a:p>
            <a:pPr>
              <a:spcBef>
                <a:spcPts val="600"/>
              </a:spcBef>
            </a:pPr>
            <a:r>
              <a:rPr lang="ru-RU" sz="2700" dirty="0"/>
              <a:t>Комиссии различаются в зависимости от платформы и типа операций. Примерные цифры: </a:t>
            </a:r>
          </a:p>
          <a:p>
            <a:pPr lvl="1">
              <a:spcBef>
                <a:spcPts val="1200"/>
              </a:spcBef>
            </a:pPr>
            <a:r>
              <a:rPr lang="ru-RU" sz="2700" b="1" dirty="0" err="1"/>
              <a:t>Атомайз</a:t>
            </a:r>
            <a:r>
              <a:rPr lang="ru-RU" sz="2700" b="1" dirty="0"/>
              <a:t>: 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Размещение ЦФА — от 0,5% до 2% от объема выпуска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Операции обмена/передачи — 0,1–0,2% от суммы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Хранение/обслуживание счета — часто бесплатно для физических лиц </a:t>
            </a:r>
          </a:p>
          <a:p>
            <a:pPr lvl="1">
              <a:spcBef>
                <a:spcPts val="600"/>
              </a:spcBef>
            </a:pPr>
            <a:r>
              <a:rPr lang="ru-RU" sz="2700" b="1" dirty="0"/>
              <a:t>Сбербанк: 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Комиссия за размещение ЦФА — обсуждается индивидуально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Покупка ЦФА через платформу — может быть бесплатно (в пилотных проектах)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Есть порог входа — от 50 000 до 500 000 рублей в зависимости от выпуска</a:t>
            </a:r>
          </a:p>
          <a:p>
            <a:pPr lvl="1">
              <a:spcBef>
                <a:spcPts val="600"/>
              </a:spcBef>
            </a:pPr>
            <a:r>
              <a:rPr lang="ru-RU" sz="2700" b="1" dirty="0" err="1"/>
              <a:t>Лайтхаус</a:t>
            </a:r>
            <a:r>
              <a:rPr lang="ru-RU" sz="2700" b="1" dirty="0"/>
              <a:t>: 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Комиссия за эмиссию — от 0,5% до 1,5%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Комиссия за торговлю — ~0,1%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Условия варьируются по типу инвестора (физическое или юридическое лицо)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33818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8797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Цифровые финансовые активы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344900" cy="774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ЦФА (Цифровые финансовые активы) </a:t>
            </a:r>
            <a:r>
              <a:rPr lang="ru-RU" sz="2700" dirty="0"/>
              <a:t>— это особый вид цифровых прав, признанный в российском законодательстве. Основные положения о ЦФА закреплены в Федеральном законе от 31.07.2020 № 259-ФЗ «О цифровых финансовых активах, цифровой валюте и о внесении изменений в отдельные законодательные акты Российской Федерации» (вступил в силу 1 января 2021 года).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Цифровыми финансовыми активами </a:t>
            </a:r>
            <a:r>
              <a:rPr lang="ru-RU" sz="2700" dirty="0"/>
              <a:t>признаются цифровые </a:t>
            </a:r>
            <a:r>
              <a:rPr lang="ru-RU" sz="2700" b="1" dirty="0"/>
              <a:t>права</a:t>
            </a:r>
            <a:r>
              <a:rPr lang="ru-RU" sz="2700" dirty="0"/>
              <a:t>, включающие: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денежные требования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возможность осуществления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прав по эмиссионным ценным бумагам, 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права участия в капитале непубличного акционерного общества, 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право требовать передачи эмиссионных ценных бумаг, выпуск, учет и обращение которых возможны только путем внесения (изменения) записей в информационную систему на основе распределенного реестра, а также в иные информационные системы.</a:t>
            </a:r>
          </a:p>
          <a:p>
            <a:pPr>
              <a:spcBef>
                <a:spcPts val="600"/>
              </a:spcBef>
            </a:pPr>
            <a:endParaRPr lang="ru-RU" sz="2700" dirty="0"/>
          </a:p>
          <a:p>
            <a:pPr>
              <a:spcBef>
                <a:spcPts val="600"/>
              </a:spcBef>
            </a:pPr>
            <a:r>
              <a:rPr lang="ru-RU" sz="2700" dirty="0"/>
              <a:t>Выпуск, учет и обращение эмиссионных ценных бумаг, возможность осуществления прав по которым удостоверяется цифровыми финансовыми активами, регулируются Федеральным законом </a:t>
            </a:r>
            <a:br>
              <a:rPr lang="ru-RU" sz="2700" dirty="0"/>
            </a:br>
            <a:r>
              <a:rPr lang="ru-RU" sz="2700" dirty="0"/>
              <a:t>от 22 апреля 1996 года N 39-ФЗ «О рынке ценных бумаг».</a:t>
            </a:r>
          </a:p>
        </p:txBody>
      </p:sp>
    </p:spTree>
    <p:extLst>
      <p:ext uri="{BB962C8B-B14F-4D97-AF65-F5344CB8AC3E}">
        <p14:creationId xmlns:p14="http://schemas.microsoft.com/office/powerpoint/2010/main" val="325262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Процесс </a:t>
            </a:r>
            <a:r>
              <a:rPr lang="ru-RU" sz="3600" b="1" i="1" spc="-8" dirty="0" err="1">
                <a:solidFill>
                  <a:srgbClr val="00004E"/>
                </a:solidFill>
                <a:latin typeface="Tahoma"/>
                <a:cs typeface="Tahoma"/>
              </a:rPr>
              <a:t>токенизации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11249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700" b="1" dirty="0" err="1"/>
              <a:t>Токенизация</a:t>
            </a:r>
            <a:r>
              <a:rPr lang="ru-RU" sz="2700" b="1" dirty="0"/>
              <a:t> </a:t>
            </a:r>
            <a:r>
              <a:rPr lang="ru-RU" sz="2700" dirty="0"/>
              <a:t>– это процесс преобразования физического или цифрового актива в уникальный цифровой токен на </a:t>
            </a:r>
            <a:r>
              <a:rPr lang="ru-RU" sz="2700" dirty="0" err="1"/>
              <a:t>блокчейне</a:t>
            </a:r>
            <a:r>
              <a:rPr lang="ru-RU" sz="2700" dirty="0"/>
              <a:t>. Эти токены могут представлять различные виды активов, от финансовых инструментов до физических объектов, и обеспечивают упрощенный, надежный и прозрачный способ их передачи и управления.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Токен</a:t>
            </a:r>
            <a:r>
              <a:rPr lang="ru-RU" sz="2700" dirty="0"/>
              <a:t> - это запись в </a:t>
            </a:r>
            <a:r>
              <a:rPr lang="ru-RU" sz="2700" dirty="0" err="1"/>
              <a:t>блокчейне</a:t>
            </a:r>
            <a:r>
              <a:rPr lang="ru-RU" sz="2700" dirty="0"/>
              <a:t>, которая содержит: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уникальный идентификатор (ID токена)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ссылку на </a:t>
            </a:r>
            <a:r>
              <a:rPr lang="ru-RU" sz="2700" dirty="0" err="1"/>
              <a:t>хеш</a:t>
            </a:r>
            <a:r>
              <a:rPr lang="ru-RU" sz="2700" dirty="0"/>
              <a:t> документа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метаданные (например, тип документа, дата создания, владелец)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2700" dirty="0"/>
              <a:t> Токен может быть визуализирован в виде: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QR-кода, который можно отсканировать для проверки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цифрового сертификата в приложении или на сайте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записи в кошельке </a:t>
            </a:r>
            <a:r>
              <a:rPr lang="ru-RU" sz="2700" dirty="0" err="1"/>
              <a:t>блокчейна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23228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Процесс </a:t>
            </a:r>
            <a:r>
              <a:rPr lang="ru-RU" sz="3600" b="1" i="1" spc="-8" dirty="0" err="1">
                <a:solidFill>
                  <a:srgbClr val="00004E"/>
                </a:solidFill>
                <a:latin typeface="Tahoma"/>
                <a:cs typeface="Tahoma"/>
              </a:rPr>
              <a:t>токенизации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18869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700" b="1" dirty="0"/>
              <a:t>Сбор, верификация и оцифровка данных.</a:t>
            </a:r>
          </a:p>
          <a:p>
            <a:pPr>
              <a:spcBef>
                <a:spcPts val="600"/>
              </a:spcBef>
            </a:pPr>
            <a:endParaRPr lang="ru-RU" sz="27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700" dirty="0"/>
              <a:t>На этом этапе данные документа проверяются на подлинность и корректность. Это может включать: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b="1" dirty="0"/>
              <a:t> </a:t>
            </a:r>
            <a:r>
              <a:rPr lang="ru-RU" sz="2700" dirty="0"/>
              <a:t>API-запросы к государственным реестрам (для свидетельства на право собственности)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Обращение к базе данных учебного заведения (для диплома)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Проверка через центральный банк (для банкноты)</a:t>
            </a:r>
          </a:p>
          <a:p>
            <a:pPr>
              <a:spcBef>
                <a:spcPts val="600"/>
              </a:spcBef>
            </a:pPr>
            <a:endParaRPr lang="ru-RU" sz="2700" b="1" dirty="0"/>
          </a:p>
          <a:p>
            <a:pPr>
              <a:spcBef>
                <a:spcPts val="600"/>
              </a:spcBef>
            </a:pPr>
            <a:r>
              <a:rPr lang="ru-RU" sz="2700" dirty="0"/>
              <a:t>Технически это может выглядеть так:</a:t>
            </a:r>
          </a:p>
          <a:p>
            <a:pPr>
              <a:spcBef>
                <a:spcPts val="600"/>
              </a:spcBef>
            </a:pPr>
            <a:r>
              <a:rPr lang="ru-RU" sz="2700" dirty="0"/>
              <a:t>Данные проверяются на соответствие стандартам (например, проверка контрольных сумм, цифровых подписей).</a:t>
            </a:r>
          </a:p>
          <a:p>
            <a:pPr>
              <a:spcBef>
                <a:spcPts val="600"/>
              </a:spcBef>
            </a:pPr>
            <a:endParaRPr lang="ru-RU" sz="27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700" b="1" dirty="0"/>
              <a:t>Документ преобразуется в цифровой формат. </a:t>
            </a:r>
            <a:r>
              <a:rPr lang="ru-RU" sz="2700" dirty="0"/>
              <a:t>Это может быть: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Сканирование бумажного документа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Использование электронной версии (например, PDF, XML, JSON)</a:t>
            </a:r>
          </a:p>
        </p:txBody>
      </p:sp>
    </p:spTree>
    <p:extLst>
      <p:ext uri="{BB962C8B-B14F-4D97-AF65-F5344CB8AC3E}">
        <p14:creationId xmlns:p14="http://schemas.microsoft.com/office/powerpoint/2010/main" val="423773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Процесс </a:t>
            </a:r>
            <a:r>
              <a:rPr lang="ru-RU" sz="3600" b="1" i="1" spc="-8" dirty="0" err="1">
                <a:solidFill>
                  <a:srgbClr val="00004E"/>
                </a:solidFill>
                <a:latin typeface="Tahoma"/>
                <a:cs typeface="Tahoma"/>
              </a:rPr>
              <a:t>токенизации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028765"/>
            <a:ext cx="161886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700" b="1" dirty="0"/>
              <a:t>Хеш - это уникальная последовательность символов фиксированной длины, генерируемая с помощью криптографических методов </a:t>
            </a:r>
            <a:r>
              <a:rPr lang="ru-RU" sz="2700" dirty="0"/>
              <a:t>(таких как алгоритм SHA-256).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Хеш-значения создаются на основе содержимого документа и позволяют однозначно идентифицировать конкретные данные.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700" b="1" dirty="0"/>
              <a:t>Для свидетельства на право собственности: </a:t>
            </a:r>
            <a:r>
              <a:rPr lang="ru-RU" sz="2700" dirty="0" err="1"/>
              <a:t>хеш</a:t>
            </a:r>
            <a:r>
              <a:rPr lang="ru-RU" sz="2700" dirty="0"/>
              <a:t> формируется на основе сведений о владельце имущества, характеристиках объекта и регистрационных данных.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700" b="1" dirty="0"/>
              <a:t>Для диплома об образовании: </a:t>
            </a:r>
            <a:r>
              <a:rPr lang="ru-RU" sz="2700" dirty="0" err="1"/>
              <a:t>хеш</a:t>
            </a:r>
            <a:r>
              <a:rPr lang="ru-RU" sz="2700" dirty="0"/>
              <a:t> вычисляется на основании информации о выпускнике, названии образовательного учреждения, полученной специальности и дате выдачи.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700" b="1" dirty="0"/>
              <a:t>Для банкноты: </a:t>
            </a:r>
            <a:r>
              <a:rPr lang="ru-RU" sz="2700" dirty="0" err="1"/>
              <a:t>хеш</a:t>
            </a:r>
            <a:r>
              <a:rPr lang="ru-RU" sz="2700" dirty="0"/>
              <a:t> создается на основе серийного номера купюры, её номинала и других уникальных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val="381516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Процесс </a:t>
            </a:r>
            <a:r>
              <a:rPr lang="ru-RU" sz="3600" b="1" i="1" spc="-8" dirty="0" err="1">
                <a:solidFill>
                  <a:srgbClr val="00004E"/>
                </a:solidFill>
                <a:latin typeface="Tahoma"/>
                <a:cs typeface="Tahoma"/>
              </a:rPr>
              <a:t>токенизации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866900"/>
            <a:ext cx="1618869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700" b="1" dirty="0"/>
              <a:t>Этапы размещения в сети блокчейн: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Подготовка данных: </a:t>
            </a:r>
            <a:r>
              <a:rPr lang="ru-RU" sz="2700" dirty="0"/>
              <a:t>Перед записью в блокчейн актив (например, документ, право собственности, диплом) переводится в цифровую форму, и из его данных формируется криптографический </a:t>
            </a:r>
            <a:r>
              <a:rPr lang="ru-RU" sz="2700" dirty="0" err="1"/>
              <a:t>хеш</a:t>
            </a:r>
            <a:r>
              <a:rPr lang="ru-RU" sz="2700" dirty="0"/>
              <a:t> — уникальный цифровой отпечаток.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Создание транзакции: </a:t>
            </a:r>
            <a:r>
              <a:rPr lang="ru-RU" sz="2700" dirty="0"/>
              <a:t>Хеш вместе с метаданными (владелец, дата, тип актива и т.д.) упаковывается в транзакцию. Эта транзакция создаётся через смарт-контракт или вручную на платформе </a:t>
            </a:r>
            <a:r>
              <a:rPr lang="ru-RU" sz="2700" dirty="0" err="1"/>
              <a:t>токенизации</a:t>
            </a:r>
            <a:r>
              <a:rPr lang="ru-RU" sz="2700" dirty="0"/>
              <a:t>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Подписание и отправка: </a:t>
            </a:r>
            <a:r>
              <a:rPr lang="ru-RU" sz="2700" dirty="0"/>
              <a:t>Данные цифровой подписью подписываются владельцем или эмитентом и отправляются в блокчейн-сеть. Подпись гарантирует подлинность отправителя.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Добавление в блок: </a:t>
            </a:r>
            <a:r>
              <a:rPr lang="ru-RU" sz="2700" dirty="0"/>
              <a:t>Сеть </a:t>
            </a:r>
            <a:r>
              <a:rPr lang="ru-RU" sz="2700" dirty="0" err="1"/>
              <a:t>валидирует</a:t>
            </a:r>
            <a:r>
              <a:rPr lang="ru-RU" sz="2700" dirty="0"/>
              <a:t> транзакцию, после чего она включается в новый блок. Блок добавляется к цепочке (</a:t>
            </a:r>
            <a:r>
              <a:rPr lang="ru-RU" sz="2700" dirty="0" err="1"/>
              <a:t>блокчейну</a:t>
            </a:r>
            <a:r>
              <a:rPr lang="ru-RU" sz="2700" dirty="0"/>
              <a:t>), где каждый следующий блок ссылается на предыдущий - создавая защиту от изменений.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Доступ и проверка: </a:t>
            </a:r>
            <a:r>
              <a:rPr lang="ru-RU" sz="2700" dirty="0"/>
              <a:t>После записи в блокчейн любой пользователь (если блокчейн публичный) или участник сети (если частный) может проверить наличие актива, его подлинность и </a:t>
            </a:r>
            <a:r>
              <a:rPr lang="ru-RU" sz="2700" dirty="0" err="1"/>
              <a:t>хеш</a:t>
            </a:r>
            <a:r>
              <a:rPr lang="ru-RU" sz="2700" dirty="0"/>
              <a:t>, не имея доступа к самому документу. </a:t>
            </a:r>
          </a:p>
        </p:txBody>
      </p:sp>
    </p:spTree>
    <p:extLst>
      <p:ext uri="{BB962C8B-B14F-4D97-AF65-F5344CB8AC3E}">
        <p14:creationId xmlns:p14="http://schemas.microsoft.com/office/powerpoint/2010/main" val="397512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Процесс создания токена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562100"/>
            <a:ext cx="16188690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700" b="1" dirty="0"/>
              <a:t>Этапы создания токена: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Определение параметров токена: </a:t>
            </a:r>
            <a:r>
              <a:rPr lang="ru-RU" sz="2700" dirty="0"/>
              <a:t>На этом этапе задаются основные характеристики токена: Тип: взаимозаменяемый (ERC-20, например) или уникальный (NFT, ERC-721). Назначение: доля собственности, право требования, подтверждение факта. Объём выпуска: фиксированное или динамическое количество. Метаданные: описание актива, хэш документа, идентификатор владельца, срок действия.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Разработка смарт-контракта</a:t>
            </a:r>
            <a:r>
              <a:rPr lang="ru-RU" sz="2700" dirty="0"/>
              <a:t>: Создаётся смарт-контракт — программа, которая управляет выпуском, хранением и передачей токенов. В нём прописываются: Логика владения; Возможность передачи; Доступ к метаданным; Условия изменения или сжигания токенов (</a:t>
            </a:r>
            <a:r>
              <a:rPr lang="ru-RU" sz="2700" dirty="0" err="1"/>
              <a:t>burn</a:t>
            </a:r>
            <a:r>
              <a:rPr lang="ru-RU" sz="2700" dirty="0"/>
              <a:t>).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Генерация токена: </a:t>
            </a:r>
            <a:r>
              <a:rPr lang="ru-RU" sz="2700" dirty="0"/>
              <a:t>Смарт-контракт разворачивается в </a:t>
            </a:r>
            <a:r>
              <a:rPr lang="ru-RU" sz="2700" dirty="0" err="1"/>
              <a:t>блокчейне</a:t>
            </a:r>
            <a:r>
              <a:rPr lang="ru-RU" sz="2700" dirty="0"/>
              <a:t>. На его основе происходит выпуск токенов (</a:t>
            </a:r>
            <a:r>
              <a:rPr lang="ru-RU" sz="2700" dirty="0" err="1"/>
              <a:t>minting</a:t>
            </a:r>
            <a:r>
              <a:rPr lang="ru-RU" sz="2700" dirty="0"/>
              <a:t>) — они создаются и привязываются к определённым пользователям (например, владельцу актива).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Запись в блокчейн: </a:t>
            </a:r>
            <a:r>
              <a:rPr lang="ru-RU" sz="2700" dirty="0"/>
              <a:t>Созданный токен вместе с данными (владельцем, хэшем, метаданными) записывается в блокчейн. С этого момента он существует как цифровой актив, не подлежащий подделке или удалению.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700" b="1" dirty="0"/>
              <a:t>Хранение и использование: </a:t>
            </a:r>
            <a:r>
              <a:rPr lang="ru-RU" sz="2700" dirty="0"/>
              <a:t>Токен можно хранить в цифровом кошельке пользователя, использовать для сделок, передавать, предъявлять для подтверждения права или участия в бизнес-процессах. </a:t>
            </a:r>
          </a:p>
        </p:txBody>
      </p:sp>
    </p:spTree>
    <p:extLst>
      <p:ext uri="{BB962C8B-B14F-4D97-AF65-F5344CB8AC3E}">
        <p14:creationId xmlns:p14="http://schemas.microsoft.com/office/powerpoint/2010/main" val="777951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6834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      Процесс создания токена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356872"/>
            <a:ext cx="158496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700" b="1" dirty="0"/>
              <a:t>Создание </a:t>
            </a:r>
            <a:r>
              <a:rPr lang="ru-RU" sz="2700" dirty="0"/>
              <a:t>токена как итог - это цифровая упаковка информации об активе, которая становится частью </a:t>
            </a:r>
            <a:r>
              <a:rPr lang="ru-RU" sz="2700" dirty="0" err="1"/>
              <a:t>блокчейна</a:t>
            </a:r>
            <a:r>
              <a:rPr lang="ru-RU" sz="2700" dirty="0"/>
              <a:t> и может свободно обращаться в сети.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700" dirty="0"/>
              <a:t>Это основа децентрализованных систем владения и подтверждения прав. </a:t>
            </a:r>
          </a:p>
        </p:txBody>
      </p:sp>
    </p:spTree>
    <p:extLst>
      <p:ext uri="{BB962C8B-B14F-4D97-AF65-F5344CB8AC3E}">
        <p14:creationId xmlns:p14="http://schemas.microsoft.com/office/powerpoint/2010/main" val="393471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3869548" y="5904606"/>
            <a:ext cx="807471" cy="737116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88930" y="5943801"/>
            <a:ext cx="739484" cy="7394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9861" y="2983919"/>
            <a:ext cx="2270880" cy="2270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680830" y="3040212"/>
            <a:ext cx="2270880" cy="227088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05726" y="7586040"/>
            <a:ext cx="1500510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</a:t>
            </a:r>
            <a:r>
              <a:rPr kumimoji="0" lang="en-US" sz="2400" b="1" i="0" u="none" strike="noStrike" kern="1200" cap="none" spc="37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етодическ</a:t>
            </a:r>
            <a:r>
              <a:rPr kumimoji="0" lang="ru-RU" sz="2400" b="1" i="0" u="none" strike="noStrike" kern="1200" cap="none" spc="37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ие</a:t>
            </a:r>
            <a:r>
              <a:rPr kumimoji="0" lang="ru-RU" sz="2400" b="1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материалы</a:t>
            </a:r>
            <a:endParaRPr kumimoji="0" lang="en-US" sz="2400" b="1" i="0" u="none" strike="noStrike" kern="1200" cap="none" spc="37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разбор кейсов, практик, сложных ситуаций по финансовой грамотности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ответы на вопросы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анонсы мероприятий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23666" y="5392140"/>
            <a:ext cx="2270880" cy="21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 panose="020B0604020202020204" charset="-52"/>
                <a:ea typeface="+mn-ea"/>
                <a:cs typeface="+mn-cs"/>
              </a:rPr>
              <a:t>VK.COM/IFGFU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08667" y="5433830"/>
            <a:ext cx="343296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 panose="020B0604020202020204" charset="-52"/>
                <a:ea typeface="+mn-ea"/>
                <a:cs typeface="+mn-cs"/>
              </a:rPr>
              <a:t>T.ME/FINGRAMOTA_IFG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40392" y="2393184"/>
            <a:ext cx="812363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37" normalizeH="0" baseline="0" noProof="0" dirty="0">
                <a:ln>
                  <a:noFill/>
                </a:ln>
                <a:solidFill>
                  <a:srgbClr val="33B3B2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ОФИЦИАЛЬНЫЕ </a:t>
            </a:r>
            <a:r>
              <a:rPr kumimoji="0" lang="en-US" sz="2000" b="0" i="0" u="none" strike="noStrike" kern="1200" cap="none" spc="37" normalizeH="0" baseline="0" noProof="0" dirty="0">
                <a:ln>
                  <a:noFill/>
                </a:ln>
                <a:solidFill>
                  <a:srgbClr val="33B3B2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СООБЩЕСТВА</a:t>
            </a:r>
            <a:r>
              <a:rPr kumimoji="0" lang="en-US" sz="1899" b="0" i="0" u="none" strike="noStrike" kern="1200" cap="none" spc="37" normalizeH="0" baseline="0" noProof="0" dirty="0">
                <a:ln>
                  <a:noFill/>
                </a:ln>
                <a:solidFill>
                  <a:srgbClr val="33B3B2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В СОЦИАЛЬНЫХ СЕТЯХ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09276" y="2385242"/>
            <a:ext cx="3251450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37" normalizeH="0" baseline="0" noProof="0" dirty="0">
                <a:ln>
                  <a:noFill/>
                </a:ln>
                <a:solidFill>
                  <a:srgbClr val="33B3B2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04368" y="636741"/>
            <a:ext cx="658552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ИНСТИТУТ</a:t>
            </a:r>
            <a:r>
              <a:rPr kumimoji="0" lang="en-US" sz="1899" b="0" i="0" u="none" strike="noStrike" kern="1200" cap="none" spc="37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ФИНАНСОВОЙ ГРАМОТНОСТИ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481922" y="1328212"/>
            <a:ext cx="12948746" cy="842677"/>
            <a:chOff x="-2749088" y="1393431"/>
            <a:chExt cx="17264995" cy="1123569"/>
          </a:xfrm>
        </p:grpSpPr>
        <p:sp>
          <p:nvSpPr>
            <p:cNvPr id="26" name="TextBox 26"/>
            <p:cNvSpPr txBox="1"/>
            <p:nvPr/>
          </p:nvSpPr>
          <p:spPr>
            <a:xfrm>
              <a:off x="-2749088" y="1393431"/>
              <a:ext cx="17264995" cy="856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AD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7"/>
              <a:ext cx="11875720" cy="41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646453" y="6112642"/>
            <a:ext cx="160814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IFG@fa.ru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42135C21-1898-468B-B75A-C7A51621DAC6}"/>
              </a:ext>
            </a:extLst>
          </p:cNvPr>
          <p:cNvSpPr/>
          <p:nvPr/>
        </p:nvSpPr>
        <p:spPr>
          <a:xfrm rot="5400000">
            <a:off x="16629315" y="927345"/>
            <a:ext cx="998323" cy="998323"/>
          </a:xfrm>
          <a:custGeom>
            <a:avLst/>
            <a:gdLst/>
            <a:ahLst/>
            <a:cxnLst/>
            <a:rect l="l" t="t" r="r" b="b"/>
            <a:pathLst>
              <a:path w="998323" h="998323">
                <a:moveTo>
                  <a:pt x="0" y="0"/>
                </a:moveTo>
                <a:lnTo>
                  <a:pt x="998323" y="0"/>
                </a:lnTo>
                <a:lnTo>
                  <a:pt x="998323" y="998323"/>
                </a:lnTo>
                <a:lnTo>
                  <a:pt x="0" y="998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5678EC0A-B551-41B0-A6FD-9C6EE41AA437}"/>
              </a:ext>
            </a:extLst>
          </p:cNvPr>
          <p:cNvSpPr/>
          <p:nvPr/>
        </p:nvSpPr>
        <p:spPr>
          <a:xfrm rot="5400000">
            <a:off x="16699339" y="322899"/>
            <a:ext cx="1310894" cy="1341894"/>
          </a:xfrm>
          <a:custGeom>
            <a:avLst/>
            <a:gdLst/>
            <a:ahLst/>
            <a:cxnLst/>
            <a:rect l="l" t="t" r="r" b="b"/>
            <a:pathLst>
              <a:path w="1322173" h="1322173">
                <a:moveTo>
                  <a:pt x="0" y="0"/>
                </a:moveTo>
                <a:lnTo>
                  <a:pt x="1322173" y="0"/>
                </a:lnTo>
                <a:lnTo>
                  <a:pt x="1322173" y="1322172"/>
                </a:lnTo>
                <a:lnTo>
                  <a:pt x="0" y="1322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45BCE593-A6F8-4746-9E04-C0B227F9F80D}"/>
              </a:ext>
            </a:extLst>
          </p:cNvPr>
          <p:cNvSpPr/>
          <p:nvPr/>
        </p:nvSpPr>
        <p:spPr>
          <a:xfrm rot="16200000" flipH="1">
            <a:off x="1212359" y="772650"/>
            <a:ext cx="998323" cy="998323"/>
          </a:xfrm>
          <a:custGeom>
            <a:avLst/>
            <a:gdLst/>
            <a:ahLst/>
            <a:cxnLst/>
            <a:rect l="l" t="t" r="r" b="b"/>
            <a:pathLst>
              <a:path w="998323" h="998323">
                <a:moveTo>
                  <a:pt x="0" y="0"/>
                </a:moveTo>
                <a:lnTo>
                  <a:pt x="998323" y="0"/>
                </a:lnTo>
                <a:lnTo>
                  <a:pt x="998323" y="998323"/>
                </a:lnTo>
                <a:lnTo>
                  <a:pt x="0" y="998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C6CE4F0E-D0B1-49F6-B263-82AA9783595C}"/>
              </a:ext>
            </a:extLst>
          </p:cNvPr>
          <p:cNvSpPr/>
          <p:nvPr/>
        </p:nvSpPr>
        <p:spPr>
          <a:xfrm rot="16200000" flipH="1">
            <a:off x="337935" y="1231359"/>
            <a:ext cx="708315" cy="859650"/>
          </a:xfrm>
          <a:custGeom>
            <a:avLst/>
            <a:gdLst/>
            <a:ahLst/>
            <a:cxnLst/>
            <a:rect l="l" t="t" r="r" b="b"/>
            <a:pathLst>
              <a:path w="998323" h="998323">
                <a:moveTo>
                  <a:pt x="0" y="0"/>
                </a:moveTo>
                <a:lnTo>
                  <a:pt x="998323" y="0"/>
                </a:lnTo>
                <a:lnTo>
                  <a:pt x="998323" y="998323"/>
                </a:lnTo>
                <a:lnTo>
                  <a:pt x="0" y="998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C54477D7-D739-4917-93CA-F243607FA878}"/>
              </a:ext>
            </a:extLst>
          </p:cNvPr>
          <p:cNvSpPr/>
          <p:nvPr/>
        </p:nvSpPr>
        <p:spPr>
          <a:xfrm rot="16200000" flipH="1">
            <a:off x="426664" y="235808"/>
            <a:ext cx="1488862" cy="1689861"/>
          </a:xfrm>
          <a:custGeom>
            <a:avLst/>
            <a:gdLst/>
            <a:ahLst/>
            <a:cxnLst/>
            <a:rect l="l" t="t" r="r" b="b"/>
            <a:pathLst>
              <a:path w="998323" h="998323">
                <a:moveTo>
                  <a:pt x="0" y="0"/>
                </a:moveTo>
                <a:lnTo>
                  <a:pt x="998323" y="0"/>
                </a:lnTo>
                <a:lnTo>
                  <a:pt x="998323" y="998323"/>
                </a:lnTo>
                <a:lnTo>
                  <a:pt x="0" y="998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2E1A261D-0FCF-48F2-A4A2-E2A99F7BC266}"/>
              </a:ext>
            </a:extLst>
          </p:cNvPr>
          <p:cNvSpPr/>
          <p:nvPr/>
        </p:nvSpPr>
        <p:spPr>
          <a:xfrm>
            <a:off x="12932251" y="8022887"/>
            <a:ext cx="3887405" cy="1358726"/>
          </a:xfrm>
          <a:custGeom>
            <a:avLst/>
            <a:gdLst/>
            <a:ahLst/>
            <a:cxnLst/>
            <a:rect l="l" t="t" r="r" b="b"/>
            <a:pathLst>
              <a:path w="5104833" h="1789825">
                <a:moveTo>
                  <a:pt x="0" y="0"/>
                </a:moveTo>
                <a:lnTo>
                  <a:pt x="5104833" y="0"/>
                </a:lnTo>
                <a:lnTo>
                  <a:pt x="5104833" y="1789825"/>
                </a:lnTo>
                <a:lnTo>
                  <a:pt x="0" y="1789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FA3BBB7-4BA8-4240-A396-4658370422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6912790" y="8166629"/>
            <a:ext cx="1160548" cy="107124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4DF5B22-194C-4658-AC51-357BA29A9395}"/>
              </a:ext>
            </a:extLst>
          </p:cNvPr>
          <p:cNvSpPr/>
          <p:nvPr/>
        </p:nvSpPr>
        <p:spPr>
          <a:xfrm flipV="1">
            <a:off x="-134663" y="9888929"/>
            <a:ext cx="18422663" cy="477187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BFDB62FA-5AC1-4F1B-866E-987D25C8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210" y="3010100"/>
            <a:ext cx="2711959" cy="27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65331" y="1357669"/>
            <a:ext cx="11239500" cy="8351520"/>
          </a:xfrm>
          <a:prstGeom prst="rect">
            <a:avLst/>
          </a:prstGeom>
          <a:solidFill>
            <a:srgbClr val="EBFD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524250" y="1028700"/>
            <a:ext cx="11239500" cy="8229600"/>
          </a:xfrm>
          <a:prstGeom prst="rect">
            <a:avLst/>
          </a:prstGeom>
          <a:solidFill>
            <a:srgbClr val="4DC6C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682162" y="682162"/>
            <a:ext cx="950657" cy="950657"/>
          </a:xfrm>
          <a:custGeom>
            <a:avLst/>
            <a:gdLst/>
            <a:ahLst/>
            <a:cxnLst/>
            <a:rect l="l" t="t" r="r" b="b"/>
            <a:pathLst>
              <a:path w="950657" h="950657">
                <a:moveTo>
                  <a:pt x="0" y="0"/>
                </a:moveTo>
                <a:lnTo>
                  <a:pt x="950657" y="0"/>
                </a:lnTo>
                <a:lnTo>
                  <a:pt x="950657" y="950657"/>
                </a:lnTo>
                <a:lnTo>
                  <a:pt x="0" y="950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5400000">
            <a:off x="16090447" y="968809"/>
            <a:ext cx="1378237" cy="1328019"/>
          </a:xfrm>
          <a:custGeom>
            <a:avLst/>
            <a:gdLst/>
            <a:ahLst/>
            <a:cxnLst/>
            <a:rect l="l" t="t" r="r" b="b"/>
            <a:pathLst>
              <a:path w="2280879" h="2280879">
                <a:moveTo>
                  <a:pt x="0" y="0"/>
                </a:moveTo>
                <a:lnTo>
                  <a:pt x="2280879" y="0"/>
                </a:lnTo>
                <a:lnTo>
                  <a:pt x="2280879" y="2280880"/>
                </a:lnTo>
                <a:lnTo>
                  <a:pt x="0" y="2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1028700" y="8708895"/>
            <a:ext cx="2280879" cy="2280879"/>
          </a:xfrm>
          <a:custGeom>
            <a:avLst/>
            <a:gdLst/>
            <a:ahLst/>
            <a:cxnLst/>
            <a:rect l="l" t="t" r="r" b="b"/>
            <a:pathLst>
              <a:path w="2280879" h="2280879">
                <a:moveTo>
                  <a:pt x="0" y="0"/>
                </a:moveTo>
                <a:lnTo>
                  <a:pt x="2280879" y="0"/>
                </a:lnTo>
                <a:lnTo>
                  <a:pt x="2280879" y="2280880"/>
                </a:lnTo>
                <a:lnTo>
                  <a:pt x="0" y="2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16079665" y="8957650"/>
            <a:ext cx="629619" cy="629619"/>
          </a:xfrm>
          <a:custGeom>
            <a:avLst/>
            <a:gdLst/>
            <a:ahLst/>
            <a:cxnLst/>
            <a:rect l="l" t="t" r="r" b="b"/>
            <a:pathLst>
              <a:path w="629619" h="629619">
                <a:moveTo>
                  <a:pt x="0" y="0"/>
                </a:moveTo>
                <a:lnTo>
                  <a:pt x="629619" y="0"/>
                </a:lnTo>
                <a:lnTo>
                  <a:pt x="629619" y="629619"/>
                </a:lnTo>
                <a:lnTo>
                  <a:pt x="0" y="629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400000">
            <a:off x="2169140" y="3102530"/>
            <a:ext cx="629619" cy="629619"/>
          </a:xfrm>
          <a:custGeom>
            <a:avLst/>
            <a:gdLst/>
            <a:ahLst/>
            <a:cxnLst/>
            <a:rect l="l" t="t" r="r" b="b"/>
            <a:pathLst>
              <a:path w="629619" h="629619">
                <a:moveTo>
                  <a:pt x="0" y="0"/>
                </a:moveTo>
                <a:lnTo>
                  <a:pt x="629619" y="0"/>
                </a:lnTo>
                <a:lnTo>
                  <a:pt x="629619" y="629619"/>
                </a:lnTo>
                <a:lnTo>
                  <a:pt x="0" y="629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416914" y="3934199"/>
            <a:ext cx="11454171" cy="7863500"/>
            <a:chOff x="-1917195" y="269399"/>
            <a:chExt cx="15272228" cy="10484668"/>
          </a:xfrm>
        </p:grpSpPr>
        <p:sp>
          <p:nvSpPr>
            <p:cNvPr id="10" name="TextBox 10"/>
            <p:cNvSpPr txBox="1"/>
            <p:nvPr/>
          </p:nvSpPr>
          <p:spPr>
            <a:xfrm>
              <a:off x="-1917195" y="269399"/>
              <a:ext cx="15272228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93B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Институт финансовой грамотности</a:t>
              </a: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93B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федеральный методический центр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93B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повышения финансовой грамотности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3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052330"/>
              <a:ext cx="1192551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693257"/>
              <a:ext cx="11925518" cy="511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1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473467"/>
              <a:ext cx="11925518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693491"/>
              <a:ext cx="1192551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63230"/>
              <a:ext cx="11925518" cy="119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858" y="1716222"/>
            <a:ext cx="4950332" cy="1738887"/>
          </a:xfrm>
          <a:custGeom>
            <a:avLst/>
            <a:gdLst/>
            <a:ahLst/>
            <a:cxnLst/>
            <a:rect l="l" t="t" r="r" b="b"/>
            <a:pathLst>
              <a:path w="5247169" h="1784037">
                <a:moveTo>
                  <a:pt x="0" y="0"/>
                </a:moveTo>
                <a:lnTo>
                  <a:pt x="5247168" y="0"/>
                </a:lnTo>
                <a:lnTo>
                  <a:pt x="5247168" y="1784037"/>
                </a:lnTo>
                <a:lnTo>
                  <a:pt x="0" y="1784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05165" y="6259948"/>
            <a:ext cx="4210465" cy="401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53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IFG@fa.ru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2A371F8-D85E-4266-8CDE-33CED1D3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13" y="6835526"/>
            <a:ext cx="2188931" cy="21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Изображение выглядит как Графика, круг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BDAC61A-0FB6-4FCC-95B8-589F26371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51" y="1940824"/>
            <a:ext cx="2000759" cy="1595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8797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Цифровые финансовые активы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3449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Работа с ЦФА (цифровыми финансовыми активами) в РФ регулируется и построена на взаимодействии нескольких ключевых участников и этапов.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1. Кто может выпускать и обращаться с ЦФА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Операторы информационных систем (ОИС)</a:t>
            </a:r>
            <a:r>
              <a:rPr lang="ru-RU" sz="2700" dirty="0"/>
              <a:t> — компании, которые имеют право выпускать (эмитировать) ЦФА. Они должны быть включены в реестр, который ведёт ЦБ РФ. Примеры: «</a:t>
            </a:r>
            <a:r>
              <a:rPr lang="ru-RU" sz="2700" dirty="0" err="1"/>
              <a:t>Сбер</a:t>
            </a:r>
            <a:r>
              <a:rPr lang="ru-RU" sz="2700" dirty="0"/>
              <a:t>», «</a:t>
            </a:r>
            <a:r>
              <a:rPr lang="ru-RU" sz="2700" dirty="0" err="1"/>
              <a:t>Атомайз</a:t>
            </a:r>
            <a:r>
              <a:rPr lang="ru-RU" sz="2700" dirty="0"/>
              <a:t>», «</a:t>
            </a:r>
            <a:r>
              <a:rPr lang="ru-RU" sz="2700" dirty="0" err="1"/>
              <a:t>Лайтхаус</a:t>
            </a:r>
            <a:r>
              <a:rPr lang="ru-RU" sz="2700" dirty="0"/>
              <a:t>».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Операторы обмена ЦФА </a:t>
            </a:r>
            <a:r>
              <a:rPr lang="ru-RU" sz="2700" dirty="0"/>
              <a:t>— обеспечивают куплю-продажу, передачу, погашение ЦФА между пользователями.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2. Эмиссия ЦФА (выпуск)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Эмитент </a:t>
            </a:r>
            <a:r>
              <a:rPr lang="ru-RU" sz="2700" dirty="0"/>
              <a:t>(например, компания или банк) через ОИС выпускает ЦФА, которые могут выражать: право требования денежных средств; право на участие в капитале; иные имущественные права.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Выпуск оформляется с использованием смарт-контрактов и заносится в распределённый реестр (</a:t>
            </a:r>
            <a:r>
              <a:rPr lang="ru-RU" sz="2700" dirty="0" err="1"/>
              <a:t>блокчейн</a:t>
            </a:r>
            <a:r>
              <a:rPr lang="ru-RU" sz="2700" dirty="0"/>
              <a:t>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 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40976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8797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Цифровые финансовые активы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3449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3. Учет и хранение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ЦФА хранятся в цифровом кошельке пользователя в системе оператора.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Все операции (передача, покупка, погашение) фиксируются в реестре и доступны для просмотра участникам.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 4. Операции с ЦФА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Граждане и юридические лица могут: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Покупать и продавать ЦФА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Получать по ним доход (например, процент)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Использовать в расчётах (в рамках закона)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Передавать права другим лицам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Это делается через платформу оператора ЦФА.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 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653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8797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Цифровые финансовые активы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3449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5. Роль ЦБ РФ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Центральный банк: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Ведёт реестры операторов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Контролирует соблюдение закона</a:t>
            </a:r>
          </a:p>
          <a:p>
            <a:pPr marL="1371600" lvl="2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700" dirty="0"/>
              <a:t>Может приостанавливать выпуск ЦФА, если есть нарушения</a:t>
            </a:r>
            <a:endParaRPr lang="ru-RU" sz="2700" b="1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2700" b="1" dirty="0"/>
              <a:t>6. Правовое значение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Все действия с ЦФА приравниваются к юридически значимым действиям как при работе с обычными финансовыми инструментами (акции, облигации и т.п.).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Участники несут гражданско-правовую и административную ответственность.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 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02627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9178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Оператор информационной системы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1790700"/>
            <a:ext cx="16344900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Оператором информационной системы</a:t>
            </a:r>
            <a:r>
              <a:rPr lang="ru-RU" sz="2700" dirty="0"/>
              <a:t>, в которой осуществляется выпуск цифровых финансовых активов, может быть включенное в реестр операторов информационных систем, юридическое лицо: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кредитная организация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имеющее право осуществлять депозитарную деятельность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имеющее право осуществлять деятельность организатора торговли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7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700" dirty="0"/>
              <a:t>Оператор информационной системы обязан утвердить </a:t>
            </a:r>
            <a:r>
              <a:rPr lang="ru-RU" sz="2700" b="1" dirty="0"/>
              <a:t>правила </a:t>
            </a:r>
            <a:r>
              <a:rPr lang="ru-RU" sz="2700" dirty="0"/>
              <a:t>указанной информационной системы.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700" dirty="0"/>
              <a:t>Банк России вправе установить дополнительные требования к содержанию правил информационной системы.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700" dirty="0"/>
              <a:t>Единоличный исполнительный орган, члены коллегиального исполнительного органа, члены коллегиального органа управления, главный бухгалтер, руководитель службы внутреннего контроля, руководитель службы управления рисками должны соответствовать определенным требованиям к квалификации.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700" dirty="0"/>
              <a:t>Банк России вправе запросить у лица, выпустившего цифровые финансовые активы, или у оператора информационной системы, в которой осуществляется выпуск цифровых финансовых активов, сведения о бенефициарном владельце лица, выпустившего цифровые финансовые активы. </a:t>
            </a:r>
          </a:p>
        </p:txBody>
      </p:sp>
    </p:spTree>
    <p:extLst>
      <p:ext uri="{BB962C8B-B14F-4D97-AF65-F5344CB8AC3E}">
        <p14:creationId xmlns:p14="http://schemas.microsoft.com/office/powerpoint/2010/main" val="85796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91782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Оператор информационной системы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266801"/>
            <a:ext cx="1634490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Оператор информационной системы, в которой осуществляется выпуск цифровых финансовых активов, </a:t>
            </a:r>
            <a:r>
              <a:rPr lang="ru-RU" sz="2700" b="1" dirty="0"/>
              <a:t>обязан </a:t>
            </a:r>
            <a:r>
              <a:rPr lang="ru-RU" sz="2700" dirty="0"/>
              <a:t>в соответствии с гражданским законодательством </a:t>
            </a:r>
            <a:r>
              <a:rPr lang="ru-RU" sz="2700" b="1" dirty="0"/>
              <a:t>возместить убытки </a:t>
            </a:r>
            <a:r>
              <a:rPr lang="ru-RU" sz="2700" dirty="0"/>
              <a:t>пользователям этой информационной системы, возникшие вследствие: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700" dirty="0"/>
              <a:t>утраты информации, хранящейся в информационной системе, об объеме цифровых финансовых активов, принадлежащих их обладателям, и (или) о самих обладателях цифровых финансовых активов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700" dirty="0"/>
              <a:t>сбоя в работе информационных технологий и технических средств информационной системы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700" dirty="0"/>
              <a:t>предоставления пользователям информационной системы недостоверной, неполной и (или) вводящей в заблуждение информации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700" dirty="0"/>
              <a:t>нарушения оператором информационной системы правил работы информационной системы, в том числе нарушения требований бесперебойности и непрерывности функционирования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700" dirty="0"/>
              <a:t>несоответствия информационной системы требованиям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1655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01688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Выпуск цифровых финансовых активов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03629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Права, удостоверенные цифровыми финансовыми активами, возникают у их первого обладателя с </a:t>
            </a:r>
            <a:r>
              <a:rPr lang="ru-RU" sz="2700" b="1" dirty="0"/>
              <a:t>момента внесения в информационную систему</a:t>
            </a:r>
            <a:r>
              <a:rPr lang="ru-RU" sz="2700" dirty="0"/>
              <a:t>, в которой осуществляется выпуск цифровых финансовых активов, </a:t>
            </a:r>
            <a:r>
              <a:rPr lang="ru-RU" sz="2700" b="1" dirty="0"/>
              <a:t>записи о зачислении цифровых финансовых активов указанному лицу</a:t>
            </a:r>
            <a:r>
              <a:rPr lang="ru-RU" sz="27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Вид и объем прав, которые удостоверяют выпускаемые цифровые финансовые активы, предусматриваются решением о выпуске цифровых финансовых активов.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Действия по внесению в информационную систему, в которой осуществляется выпуск цифровых финансовых активов, записи о зачислении цифровых финансовых активов их первому обладателю вправе осуществлять: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индивидуальные предприниматели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юридические лица (коммерческие и некоммерческие организации)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Решение о выпуске ЦФА должно содержать определенный перечень сведений и быть подписано усиленной квалифицированной электронной подписью уполномоченного лица.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Решение о выпуске ЦФА должно быть преобразовано оператором информационной системы, в которой осуществляется выпуск цифровых финансовых активов, в электронную форму и заверено усиленной квалифицированной электронной подписью оператора информационной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55513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01688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>
                <a:solidFill>
                  <a:srgbClr val="00004E"/>
                </a:solidFill>
                <a:latin typeface="Tahoma"/>
                <a:cs typeface="Tahoma"/>
              </a:rPr>
              <a:t>Учет цифровых финансовых активов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10" y="2108434"/>
            <a:ext cx="16036290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Цифровые финансовые активы учитываются </a:t>
            </a:r>
            <a:r>
              <a:rPr lang="ru-RU" sz="2700" b="1" dirty="0"/>
              <a:t>в информационной системе</a:t>
            </a:r>
            <a:r>
              <a:rPr lang="ru-RU" sz="2700" dirty="0"/>
              <a:t>, в которой осуществляется их выпуск, в виде записей способами, установленными правилами указанной информационной системы.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Записи о цифровых финансовых активах вносятся или изменяются по указанию: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лица, осуществляющего выпуск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обладателя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номинального держателя цифровых финансовых активов</a:t>
            </a:r>
          </a:p>
          <a:p>
            <a:pPr marL="1828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700" dirty="0"/>
              <a:t>иностранного номинального держателя цифровых финансовых активов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dirty="0"/>
              <a:t>Правила информационной системы должны предусматривать, что в случае прекращения обязательств, удостоверенных цифровыми финансовыми активами, в силу их исполнения либо по иным основаниям, или решением о выпуске цифровых финансовых активов, записи о цифровых финансовых активах должны быть погашены.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700" b="1" dirty="0"/>
              <a:t>Запрещается</a:t>
            </a:r>
            <a:r>
              <a:rPr lang="ru-RU" sz="2700" dirty="0"/>
              <a:t> принимать цифровые финансовые активы в качестве средства платежа или иного встречного предоставления за передаваемые товары, выполняемые работы, оказываемые услуги, а также иного способа, позволяющего предполагать оплату цифровым финансовым активом товаров (работ, услуг). Отдельное исключение – внешнеторговые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197848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3125</Words>
  <Application>Microsoft Office PowerPoint</Application>
  <PresentationFormat>Произвольный</PresentationFormat>
  <Paragraphs>221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Tahoma</vt:lpstr>
      <vt:lpstr>Montserrat Semi-Bold</vt:lpstr>
      <vt:lpstr>Montserrat Semi-Bold Bold</vt:lpstr>
      <vt:lpstr>Arial</vt:lpstr>
      <vt:lpstr>Calibri</vt:lpstr>
      <vt:lpstr>Office Theme</vt:lpstr>
      <vt:lpstr>Презентация PowerPoint</vt:lpstr>
      <vt:lpstr>Цифровые финансовые активы</vt:lpstr>
      <vt:lpstr>Цифровые финансовые активы</vt:lpstr>
      <vt:lpstr>Цифровые финансовые активы</vt:lpstr>
      <vt:lpstr>Цифровые финансовые активы</vt:lpstr>
      <vt:lpstr>Оператор информационной системы</vt:lpstr>
      <vt:lpstr>Оператор информационной системы</vt:lpstr>
      <vt:lpstr>Выпуск цифровых финансовых активов</vt:lpstr>
      <vt:lpstr>Учет цифровых финансовых активов</vt:lpstr>
      <vt:lpstr>Учет цифровых финансовых активов</vt:lpstr>
      <vt:lpstr>Реестр пользователей информационной системы</vt:lpstr>
      <vt:lpstr>Номинальный счет оператора информационной системы</vt:lpstr>
      <vt:lpstr>Оператор обмена цифровых финансовых активов</vt:lpstr>
      <vt:lpstr>Оператор обмена цифровых финансовых активов</vt:lpstr>
      <vt:lpstr>Операции с цифровыми финансовыми активами</vt:lpstr>
      <vt:lpstr>      Виды цифровых финансовых активов </vt:lpstr>
      <vt:lpstr>      Виды цифровых финансовых активов </vt:lpstr>
      <vt:lpstr>      Платформы цифровых финансовых активов </vt:lpstr>
      <vt:lpstr>      Платформы цифровых финансовых активов </vt:lpstr>
      <vt:lpstr>      Процесс токенизации</vt:lpstr>
      <vt:lpstr>      Процесс токенизации</vt:lpstr>
      <vt:lpstr>      Процесс токенизации</vt:lpstr>
      <vt:lpstr>      Процесс токенизации</vt:lpstr>
      <vt:lpstr>      Процесс создания токена</vt:lpstr>
      <vt:lpstr>      Процесс создания токена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обложки для видео</dc:title>
  <dc:creator>Епхиева Юлия Сергеевна</dc:creator>
  <cp:lastModifiedBy>Трофимов Дмитрий Викторович</cp:lastModifiedBy>
  <cp:revision>79</cp:revision>
  <dcterms:created xsi:type="dcterms:W3CDTF">2006-08-16T00:00:00Z</dcterms:created>
  <dcterms:modified xsi:type="dcterms:W3CDTF">2025-04-17T07:56:17Z</dcterms:modified>
  <dc:identifier>DAEc2Arx-UE</dc:identifier>
</cp:coreProperties>
</file>