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7" r:id="rId2"/>
    <p:sldId id="438" r:id="rId3"/>
    <p:sldId id="426" r:id="rId4"/>
    <p:sldId id="440" r:id="rId5"/>
    <p:sldId id="441" r:id="rId6"/>
    <p:sldId id="442" r:id="rId7"/>
    <p:sldId id="443" r:id="rId8"/>
    <p:sldId id="444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DF4FA81-E4DD-494A-BF64-23621C6238F2}">
          <p14:sldIdLst>
            <p14:sldId id="387"/>
            <p14:sldId id="438"/>
            <p14:sldId id="426"/>
            <p14:sldId id="440"/>
            <p14:sldId id="441"/>
            <p14:sldId id="442"/>
            <p14:sldId id="443"/>
            <p14:sldId id="444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ляева Инна Михайловна" initials="БИМ" lastIdx="1" clrIdx="0">
    <p:extLst>
      <p:ext uri="{19B8F6BF-5375-455C-9EA6-DF929625EA0E}">
        <p15:presenceInfo xmlns:p15="http://schemas.microsoft.com/office/powerpoint/2012/main" userId="S-1-5-21-253769567-97405767-927750060-94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9999"/>
    <a:srgbClr val="FF7C80"/>
    <a:srgbClr val="00CC99"/>
    <a:srgbClr val="33CCCC"/>
    <a:srgbClr val="00FFFF"/>
    <a:srgbClr val="297F77"/>
    <a:srgbClr val="205F66"/>
    <a:srgbClr val="21655F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2-18T07:49:02.77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8C36B-AD78-4737-8EE0-AFF916C48EC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08EA-E4EB-429D-9CE9-3968BD32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406921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640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50870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83930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53212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55548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300051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548706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35837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3579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40996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63138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224071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110158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48698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367300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77567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Москва, 2017</a:t>
            </a:r>
          </a:p>
        </p:txBody>
      </p:sp>
    </p:spTree>
    <p:extLst>
      <p:ext uri="{BB962C8B-B14F-4D97-AF65-F5344CB8AC3E}">
        <p14:creationId xmlns:p14="http://schemas.microsoft.com/office/powerpoint/2010/main" val="148352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D888-4581-4451-871A-348BFCA08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1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5094-71DB-41D7-B66F-783619F640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4097-7F17-4C89-B6FB-D66D381481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73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89066" y="6540500"/>
            <a:ext cx="207519" cy="198121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4500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493-9ABC-40E9-9EBE-CCB4C92A0F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4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B4EE-E1A4-4F54-9431-813BB5F95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1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6976-E555-4933-871E-B2E5AA0552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DB79-91DD-4C39-99B4-455C4F1781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6D1D-0AC2-41AB-893C-EA5E3222E6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C54D-8C68-4D08-90D6-199593C4C8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1671-CEF0-4E1B-8D5F-F37B5769C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1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7638-79EE-4CDF-9D09-453E7CE99A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7FA0-24D8-4B9B-BB7C-B32C263885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3E9EA-9278-4738-9C9A-E46238180433}"/>
              </a:ext>
            </a:extLst>
          </p:cNvPr>
          <p:cNvSpPr/>
          <p:nvPr/>
        </p:nvSpPr>
        <p:spPr>
          <a:xfrm>
            <a:off x="341799" y="522514"/>
            <a:ext cx="4059534" cy="5943600"/>
          </a:xfrm>
          <a:prstGeom prst="rect">
            <a:avLst/>
          </a:prstGeom>
          <a:solidFill>
            <a:srgbClr val="205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9234" y="522514"/>
            <a:ext cx="3881515" cy="5878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Оформление </a:t>
            </a:r>
          </a:p>
          <a:p>
            <a:pPr marL="0"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ВКР</a:t>
            </a:r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marR="0" lvl="0" indent="0" algn="ctr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Москва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1D1521-EE9B-443F-AC3D-0E5B16D26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840" y="773984"/>
            <a:ext cx="3757363" cy="138917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B9A1D25-0A8C-4642-A6E1-8EBD6180FB28}"/>
              </a:ext>
            </a:extLst>
          </p:cNvPr>
          <p:cNvCxnSpPr/>
          <p:nvPr/>
        </p:nvCxnSpPr>
        <p:spPr>
          <a:xfrm>
            <a:off x="832593" y="4381081"/>
            <a:ext cx="3054698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CBB486-6141-47CD-AFEF-8D250747480D}"/>
              </a:ext>
            </a:extLst>
          </p:cNvPr>
          <p:cNvSpPr/>
          <p:nvPr/>
        </p:nvSpPr>
        <p:spPr>
          <a:xfrm>
            <a:off x="261256" y="391886"/>
            <a:ext cx="4250453" cy="6209881"/>
          </a:xfrm>
          <a:prstGeom prst="rect">
            <a:avLst/>
          </a:prstGeom>
          <a:noFill/>
          <a:ln w="76200">
            <a:solidFill>
              <a:srgbClr val="205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33" y="522514"/>
            <a:ext cx="3162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97EC53-C756-4C50-B935-34F6494E6C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s://fond-dolgolet.ru/wp-content/uploads/2020/07/pl128424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11" y="1679481"/>
            <a:ext cx="7287722" cy="48594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14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882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</a:p>
          <a:p>
            <a:pPr>
              <a:lnSpc>
                <a:spcPts val="3200"/>
              </a:lnSpc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8436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ВКР должны нумероваться арабскими цифрами, нумерация должна быть сквозная, по всему тексту работы. Номер страницы проставляют, начиная со ВТОРОЙ, в центре нижней части листа без точки.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включается в общую нумерацию страниц работы, однако номер страницы на нём НЕ СТАВИТСЯ.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главу работы следует начинать с нового листа. Параграф начинать с нового листа не следует.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Иллюстрации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8436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имеются схемы, таблицы, графики, диаграммы, рисунки, 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ихследует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располагать непосредственно после текста, в котором они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упоминаются впервые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на следующей странице.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нумеровать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арабскими цифрами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нумерацией (то есть по всему тексту) - 1,2,3, и т.д., либо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каждой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- 1.1,1.2,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в работе таблицы ее наименование (краткое и точное)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располагаться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таблицей без абзацного отступа в одну строку.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рисунок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располагать непосредственно после текста, в котором 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упоминаются впервые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на следующей странице. Таблицы в тексте следует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нумеровать сквозной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нумерацией арабскими цифрами по всему тексту или в рамках главы (2.1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Если таблица вынесена в приложение, то она нумеруется отдельно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арабскими цифрами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добавлением перед номером слова «Приложение» - Приложение 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имеет заголовок, то он пишется с прописной буквы, и точка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ставится. Разрывать таблицу и переносить часть ее на другую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страницу 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том случае, если целиком не умещается на одной странице. 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 страницу переносится и шапка таблицы, а также заголовок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таблицы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55" y="2151665"/>
            <a:ext cx="9969433" cy="3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8436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подстрочных сносок может быть сквозной по всему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 письменной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главы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рисунки, таблицы должны начинаться со строчной буквы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см. рис.2.5., результаты приведены в табл.3.1…2.12.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(использованных источников)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заключения, начиная с новой страницы, необходимо поместить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(использованных источников)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(использованных источников) должен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достаточную информацию о каждом использованном источнике.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информация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различна в зависимости от вида источника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44521"/>
            <a:ext cx="8719457" cy="88913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42516" y="86283"/>
            <a:ext cx="4822313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4515" y="2998661"/>
            <a:ext cx="6960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6263" y="34226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8986" y="7371761"/>
            <a:ext cx="11200993" cy="7202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1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оформления списка литературы приведены в приложении Б  (ГОСТ 7.0.11-2011)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Депонированные научные работы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Авторефераты диссертаций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о научно-исследовательской работе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24" y="12317"/>
            <a:ext cx="2931155" cy="9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09006F-2159-4535-A425-B092A442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4993" y="3175278"/>
            <a:ext cx="11682377" cy="980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2.105-2019 «Национальный стандарт Российской Федерации. Единая система конструкторской документации. 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текстовым документам»</a:t>
            </a:r>
          </a:p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в действие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01.02.2021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4992" y="1529036"/>
            <a:ext cx="11682377" cy="109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7.0.100-2018 «Библиографическая запись. Библиографическое описание. Общие требования и правила составления»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в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  01.07.2019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0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6181" y="1228282"/>
            <a:ext cx="11228995" cy="2603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</a:t>
            </a:r>
          </a:p>
          <a:p>
            <a:pPr lvl="0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1. Татаркин, А.И. Моделирование устойчивого развития как условие повышения экономической безопасности территории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А.И. Татаркин, Д.С. Львов, А.А. Куклин [и др.] ; под общей редакцией Х.Н.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Гизатуллина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Екатеринбург : Издательство Уральского университета, 1999. – 276 с. – ISBN 5-7525-0746-4.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Плисецкий, Е.Л. Пространственная дифференциация и приоритеты социально-экономического развития регионов России : монография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Е.Л. Плисецкий. – Москва :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Русайн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– 233 с.  – 500 экз. – ISBN 978-5-4365-0697-5.</a:t>
            </a:r>
            <a:endParaRPr lang="ru-RU" sz="1300" dirty="0"/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3. Оценка стоимости бизнеса : учебник / М.А.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Эскиндаров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редакцией М.А. Федотовой. – Москва :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КноРус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320 с.                                         – ISBN 978-5-406-04992-1.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4. Туманова, М.М. Перспективы финансовой деятельности современных компаний в цифре (Раздел 4. Финансовое прогнозирование и стратегии устойчивого роста корпорации) : коллективная монография молодых исследователей Финансового университета при Правительстве РФ: в 2 томах. 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1 / М.М. Туманова ; под редакцией Л.Г.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Паштовой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Издательство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КноРус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2018. – С. 191-195. – 1000 экз. – ISBN 978-5-4365-2904-2.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512" y="7412974"/>
            <a:ext cx="11340301" cy="4512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Депонированные научные работы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аспекты стохастического прогнозирования работы системы «ГЕТ» / Аникин Г.В.,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Спасенникова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К.А., Плотников С.Н.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Институт криосферы Земли СО РАН. – Тюмень, 2016. – 55 с. : ил.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11 назв. – Рез. англ.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 ВИНИТИ РАН 21.11.2016 № 155-В2016. – Текст : непосредственный.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Букалов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Управленческий учет затрат на производство и калькулирование себестоимости продукции нефтяной компании : специальность 08.00.12 «Бухгалтерский учет, статистика» : диссертация на соискание ученой степени кандидата экономических наук  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Букалов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Вячеславович ; Московский государственный университет им. М.В. Ломоносова. – Москва, 2010. - 198 с.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   с. 172-184.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Авторефераты диссертаций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Иванченков, А.Н. Формирование учетно-аналитической системы по сегментам деятельности производственного предприятия : специальность 08.00.12. «Бухгалтерский учет, статистика» : автореферат диссертации на соискание ученой степени кандидата экономических наук / Иванченков Александр Николаевич ; Государственный университет - учебно-научно-производственный комплекс. — Орел, 2013. — 24 с.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с. 23-24. — Место защиты: Государственный университет - учебно-научно-производственный комплекс.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31596" y="3939611"/>
            <a:ext cx="11153580" cy="2689789"/>
          </a:xfrm>
          <a:prstGeom prst="roundRect">
            <a:avLst>
              <a:gd name="adj" fmla="val 16332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5. Российская Федерация. Законы. Конституция Российской Федерации : официальный текст. – Москва : Маркетинг, 2001. - 39 с.                        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978-5-392-26365-3. </a:t>
            </a:r>
          </a:p>
          <a:p>
            <a:pPr algn="just"/>
            <a:endParaRPr lang="ru-RU" dirty="0"/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6. Российская Федерация. Законы. О коммерческой тайне : федеральный закон [принят Государственной Думой 09 июля 2004 года].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Справочно-правовая система «Консультант Плюс». – Текст : электронный. – URL: http://www.consultant.ru/document/cons_doc_LAW_48699/. (дата обращения: 13.03.2019). 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7. О национальных целях и стратегических задачах развития Российской Федерации на период до 2024 года [Указ Президента РФ от 07.05.2018 № 204 (редакция от 19.07.2018)] // СПС «Консультант Плюс». – Текст : электронный. – URL: http://base.consultant.ru. (дата обращения: 01.04.2019). </a:t>
            </a:r>
          </a:p>
          <a:p>
            <a:pPr lvl="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7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0"/>
            <a:ext cx="9133114" cy="91254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6061" y="206774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6263" y="34226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6181" y="4306967"/>
            <a:ext cx="10939867" cy="2043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Депонированные научные работы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9. Некоторые аспекты стохастического прогнозирования работы системы «ГЕТ» / Аникин Г.В.,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Спасенникова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К.А., Плотников С.Н.          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Институт криосферы Земли СО РАН. – Тюмень, 2016. – 55 с. : ил.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11 назв. – Рез. англ.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 ВИНИТИ РАН 21.11.2016  № 155-В2016. – Текст : непосредственный.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81" y="1185953"/>
            <a:ext cx="11019790" cy="2927766"/>
          </a:xfrm>
          <a:prstGeom prst="roundRect">
            <a:avLst>
              <a:gd name="adj" fmla="val 16042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7. ГОСТ Р 57564-2017. Организация и проведение  работ по международной стандартизации в Российской Федерации =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and implementation of activity on international standardization in Russian Federation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национальный стандарт Российской Федерации : издание официальное : утвержден и введен в действие Приказом  Федерального агентства по техническому регулированию и метрологии от 28 июля 2017 г. № 767-ст : введен впервые : дата введения 2017-12-01 / разработан Всероссийским научно-исследовательским институтом стандартизации и сертификации в машиностроении (ВНИИНМАШ). - 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Стандартинформ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 – V. 43.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29 см. – 33 экз. 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непосредственный.</a:t>
            </a:r>
          </a:p>
          <a:p>
            <a:pPr algn="just"/>
            <a:endParaRPr lang="ru-RU" dirty="0"/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8. Международный стандарт финансовой отчетности (IFRS) 3. «Объединения бизнесов» [Приказ Минфина России от 28.12.2015                             № 217н) (редакция от 30.10.2018) (с изменениями и дополнениями, вступил в силу с 01.01.2019] // СПС «Консультант Плюс». – Текст : электронный. – URL: http://base.consultant.ru. (дата обращения: 14.04.2019).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8164F5-3349-47E5-B9F3-143C5EBE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9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1"/>
            <a:ext cx="9209314" cy="91254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96263" y="34226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3409" y="1752009"/>
            <a:ext cx="10953802" cy="4641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10.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Букалов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Управленческий учет затрат на производство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себестоимости продукции нефтяной компании : специальность 08.00.12 «Бухгалтерский учет, статистика» : диссертация на соискание ученой степени кандидата экономических наук  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Букалов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Вячеславович ; Московский государственный университет им. М.В. Ломоносова. – Москва, 2010. - 198 с.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с. 172-184.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Авторефераты диссертаций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11. Иванченков, А.Н. Формирование учетно-аналитической системы по сегментам деятельности производственного предприятия : специальность 08.00.12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«Бухгалтерский учет, статистика» : автореферат диссертации на соискание ученой степени кандидата экономических наук / Иванченков Александр Николаевич ; Государственный университет - учебно-научно-производственный комплекс. – Орел, 2013. – 24 с.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с. 23-24. – Место защиты: Государственный университет - учебно-научно-производственный комплекс.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1118" y="206773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AA92E7-27F5-41B6-8529-358474DC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8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-1" y="11429"/>
            <a:ext cx="9187543" cy="90112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96263" y="34226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7262" y="2385792"/>
            <a:ext cx="11243995" cy="43524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13. Информационный ресурс группы компаний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CBonds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Больше всего денег — в медиа. Крупнейшие поглощения 2018 года // Информационный ресурс группы компаний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CBonds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: электронный. – DOI отсутствует. – URL: https://investfunds.ru/news/54481/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25.03.2019).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14.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А.А. Анализ видов и форм синергетического эффекта слияния и поглощения предприятий авиационной / А.А.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 Соловьев // ЭТАП : Экономическая Теория, Анализ, Практика. - 2014. - № 1. – ISSN 2071-6435. – Текст : электронный.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DOI отсутствует. – URL: https://cyberleninka.ru/article/n/analiz-vidov-i-form-sinergeticheskogo-effekta-sliyaniya-i-pogloscheniya-predpriyatiy-aviatsionnoy-otrasli (дата обращения: 21.05.2019).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15. Правительство Российской Федерации : официальный сайт. – Москва. – Обновляется в течение суток.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goverment.ru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24.04.2019).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16. ТАСС : информационное агентство России 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–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Москва, 1999. - Обновляется в течение суток.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tass.ru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17. Рынок стандартизированных ПФИ, Продукты. Официальный сайт Московской биржи. – 2013. – URL: http://moex.com/s                            (дата обращения: 28.02.2017). – Текст : электронный.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18.  Евразия : сайт. 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http://www.sbras.nsc.ru/found/fond/ (дата обращения: 21.09.2018). – Текст : электронный.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7262" y="1084238"/>
            <a:ext cx="11102482" cy="1231579"/>
          </a:xfrm>
          <a:prstGeom prst="roundRect">
            <a:avLst>
              <a:gd name="adj" fmla="val 16042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о научно-исследовательской работе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12. Методология и методы изучения военно-профессиональной направленности подростков : отчет о НИР /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Загорюев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Леонидович. – Екатеринбург : Уральский институт практической психологии, 2008. – 102 с.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3643" y="5516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1890" y="176625"/>
            <a:ext cx="6987307" cy="49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</a:rPr>
              <a:t>Примеры библиографических записей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9C0C436-BABB-4F43-885B-8FD89E9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5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-311900" y="-53601"/>
            <a:ext cx="9231086" cy="92165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96263" y="34226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230" y="1618275"/>
            <a:ext cx="11375570" cy="4572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endParaRPr lang="ru-RU" sz="16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19. Богданова, Т.А. Финансовый учет в иностранных отделениях строительных компаний: анализ рисков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А.О. Береза, Т.А. Богданова, Е.С. Карпинская // Бухучет в строительных организациях. – 2014. – № 5. – С. 40-44.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2075-0269.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20. Гришкина, С.Н. Проблемы составления и представления консолидированной финансовой отчетности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С.Н. Гришкина, А.В.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Научно-практический, теоретический журнал «Экономика и управление: проблемы, решения». –  2016. –   №  5. Том 2. –  С. 132-136.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2227-3891.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21. Полякова, Ю.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оцепили рисками / Ю. Полякова // Коммерсант. – 2017. – 4 октября. – С. 1.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22. Капустина, Н.В. Методология оценки стратегических и тактических факторов риска современной развивающейся организации / Н.В. Капустина // Управление экономическими системами : электронный научный журнал. – 2015. - № 1 (73). – С. 30.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ISSN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1999-4516. – Текст : электронный.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отсутствует. 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elibrary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=22968175 (дата обращения: 26.05.2020).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3643" y="5516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04662" y="171103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787DAF-1C88-4D20-AA7A-876C897F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1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объём ВКР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26039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по программам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не менее 60 и не более 80 страниц без учёта приложений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по программам магистратуры от 80 до 100 страниц без учёта приложений</a:t>
            </a:r>
          </a:p>
          <a:p>
            <a:pPr lvl="0" algn="ct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2D3CAA-6CB2-492D-94FB-1B812AC9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id="{C8B13447-4BBD-4D7C-8E39-470B10C7A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443663" cy="814388"/>
          </a:xfrm>
          <a:prstGeom prst="homePlate">
            <a:avLst>
              <a:gd name="adj" fmla="val 98946"/>
            </a:avLst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C81604A-4733-4E9B-812A-8DCCB91819DB}"/>
              </a:ext>
            </a:extLst>
          </p:cNvPr>
          <p:cNvSpPr/>
          <p:nvPr/>
        </p:nvSpPr>
        <p:spPr>
          <a:xfrm rot="10800000" flipH="1" flipV="1">
            <a:off x="827518" y="3967425"/>
            <a:ext cx="10678682" cy="1339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0"/>
          <a:lstStyle/>
          <a:p>
            <a:pPr lvl="1"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Porter, M. Toward a Dynamic Theory of Strategy Strategic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М.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Porter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California :   Management Journal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4-28.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978-87-7681-417-5.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B0B13111-DC92-4DBB-9736-5A4CA73E5868}"/>
                  </a:ext>
                </a:extLst>
              </p14:cNvPr>
              <p14:cNvContentPartPr/>
              <p14:nvPr/>
            </p14:nvContentPartPr>
            <p14:xfrm>
              <a:off x="4529047" y="2500335"/>
              <a:ext cx="3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B0B13111-DC92-4DBB-9736-5A4CA73E5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0047" y="249133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C81604A-4733-4E9B-812A-8DCCB91819DB}"/>
              </a:ext>
            </a:extLst>
          </p:cNvPr>
          <p:cNvSpPr/>
          <p:nvPr/>
        </p:nvSpPr>
        <p:spPr>
          <a:xfrm rot="10800000" flipH="1" flipV="1">
            <a:off x="827518" y="1143002"/>
            <a:ext cx="10678682" cy="19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0"/>
          <a:lstStyle/>
          <a:p>
            <a:pPr lvl="1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23. Проскуряков, И.М.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arbitrage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Совершенствование торговых моделей статистического арбитража при Гипотезе адаптивных рынков на примере рынков фьючерсов на облигации России и Италии / И.М. Проскуряков // Экономика и предпринимательство. – 2019. – № 6 (107). – С. 845-850. – ISSN 1999-2300. </a:t>
            </a:r>
          </a:p>
        </p:txBody>
      </p:sp>
    </p:spTree>
    <p:extLst>
      <p:ext uri="{BB962C8B-B14F-4D97-AF65-F5344CB8AC3E}">
        <p14:creationId xmlns:p14="http://schemas.microsoft.com/office/powerpoint/2010/main" val="194436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187864" y="1410520"/>
            <a:ext cx="5353789" cy="49051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0"/>
            <a:ext cx="9258300" cy="10322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8475" y="84398"/>
            <a:ext cx="8037163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Структурные элементы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ВКР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4515" y="2998660"/>
            <a:ext cx="6960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6263" y="34226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/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24" y="12317"/>
            <a:ext cx="2931155" cy="9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3369" y="1647929"/>
            <a:ext cx="50382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Структурные элементы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ВКР: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часть, структурированная на главы и параграфы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использованных источников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Приложения*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144" y="6437792"/>
            <a:ext cx="9261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100" dirty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Элементы, отмеченные знаком (*) не являются обязательными.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A71827A-3100-4B0A-93C6-9D76D571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ВКР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1241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 оформляется в текстовом редакторе на листах бумаги А4, содержит, примерно, 1800 знаков на страницах (включая пробелы и знаки препинания).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следует набирать через 1,5 интервала, шрифт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шрифта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13,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таблицах – размер шрифта 12, в подстрочных сносках – размер шрифта 10. 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Подчеркивание слов и выделение их  курсивом не допускается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882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ВКР</a:t>
            </a:r>
          </a:p>
          <a:p>
            <a:pPr>
              <a:lnSpc>
                <a:spcPts val="3200"/>
              </a:lnSpc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319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Страницы, на которых излагается текст, должны иметь поля: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и нижнее – не менее 20 мм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левое – не менее 30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– не  менее 10 мм</a:t>
            </a:r>
          </a:p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колонтитулы: верхний – 2, нижний – 1,25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структурных элементов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319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структурных элементов «ВВЕДЕНИЕ», «ЗАКЛЮЧЕНИЕ», «СПИСОК ЛИТЕРАТУРЫ (ИСПОЛЬЗОВАННЫХ ИСТОЧНИКОВ) И ИНТЕРНЕТ-РЕСУРСОВ», «ПРИЛОЖЕНИЕ» являющиеся заголовками, печатаются прописными буквами, а названия параграфов (подзаголовки)- строчные буквы (кроме первой прописной). Заголовки и подзаголовки при печатании текста письменной работы на принтере выделяются полужирным шрифтом.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структурных элементов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319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Заголовки, подзаголовки и  подстрочные сноски (состоящие из нескольких строк) печатаются через одинарный интервал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элементы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8652" y="1481739"/>
            <a:ext cx="9930772" cy="9349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Абзацный отступ должен соответствовать 1,25 см и быть одинаковым по всей работе.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разделов производится арабскими цифрами, а именно: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89094" y="2465408"/>
            <a:ext cx="509286" cy="1073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10" y="3755832"/>
            <a:ext cx="7992590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2">
            <a:extLst>
              <a:ext uri="{FF2B5EF4-FFF2-40B4-BE49-F238E27FC236}">
                <a16:creationId xmlns:a16="http://schemas.microsoft.com/office/drawing/2014/main" id="{61AB6778-1104-4807-A727-47DA646186AC}"/>
              </a:ext>
            </a:extLst>
          </p:cNvPr>
          <p:cNvSpPr/>
          <p:nvPr/>
        </p:nvSpPr>
        <p:spPr>
          <a:xfrm>
            <a:off x="0" y="-8407"/>
            <a:ext cx="8992263" cy="920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8255" y="164050"/>
            <a:ext cx="6987307" cy="47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96" y="3059051"/>
            <a:ext cx="8575667" cy="67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041" y="2236474"/>
            <a:ext cx="11228995" cy="38436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ВКР должны нумероваться арабскими цифрами, нумерация должна быть сквозная, по всему тексту работы. Номер страницы проставляют, начиная со ВТОРОЙ, в центре нижней части листа без точки.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включается в общую нумерацию страниц работы, однако номер страницы на нём НЕ СТАВИТСЯ.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главу работы следует начинать с нового листа. Параграф начинать с нового листа не следует.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92" y="32399"/>
            <a:ext cx="2782950" cy="8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0F271E-7996-4C11-B8CF-7C83F3D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2529</Words>
  <Application>Microsoft Office PowerPoint</Application>
  <PresentationFormat>Широкоэкранный</PresentationFormat>
  <Paragraphs>246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библиографических записей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Эдуард Владиславович</dc:creator>
  <cp:lastModifiedBy>Баско Виктория Юрьевна</cp:lastModifiedBy>
  <cp:revision>461</cp:revision>
  <cp:lastPrinted>2021-06-28T12:58:18Z</cp:lastPrinted>
  <dcterms:created xsi:type="dcterms:W3CDTF">2018-09-25T05:35:10Z</dcterms:created>
  <dcterms:modified xsi:type="dcterms:W3CDTF">2022-02-17T12:06:21Z</dcterms:modified>
</cp:coreProperties>
</file>