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413" r:id="rId5"/>
    <p:sldId id="419" r:id="rId6"/>
    <p:sldId id="421" r:id="rId7"/>
    <p:sldId id="420" r:id="rId8"/>
    <p:sldId id="422" r:id="rId9"/>
    <p:sldId id="417" r:id="rId10"/>
    <p:sldId id="416" r:id="rId11"/>
    <p:sldId id="415" r:id="rId12"/>
    <p:sldId id="414" r:id="rId13"/>
    <p:sldId id="423" r:id="rId14"/>
    <p:sldId id="424" r:id="rId15"/>
  </p:sldIdLst>
  <p:sldSz cx="12192000" cy="6858000"/>
  <p:notesSz cx="67945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CA91F"/>
    <a:srgbClr val="FFBB44"/>
    <a:srgbClr val="FFCC88"/>
    <a:srgbClr val="00BCE7"/>
    <a:srgbClr val="0088BB"/>
    <a:srgbClr val="DDE779"/>
    <a:srgbClr val="14274C"/>
    <a:srgbClr val="D9F5FB"/>
    <a:srgbClr val="3C6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6343" autoAdjust="0"/>
  </p:normalViewPr>
  <p:slideViewPr>
    <p:cSldViewPr snapToGrid="0">
      <p:cViewPr varScale="1">
        <p:scale>
          <a:sx n="50" d="100"/>
          <a:sy n="50" d="100"/>
        </p:scale>
        <p:origin x="30" y="8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-3786" y="-96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7E530-0CBA-48EB-B17D-91110B96F5C6}" type="datetimeFigureOut">
              <a:rPr lang="ru-RU" smtClean="0"/>
              <a:t>01.07.2026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04BCD-10C8-42A5-ABBA-D5D1FBF78BB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49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887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C94846-A41A-46A4-82FC-F70C44E97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4B885-5B69-4FE3-925A-37317C9E4C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5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1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F2786F94-0219-4D50-AE47-BFADD00557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47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id="{08194C61-3908-4D9E-ADA8-AD85B6B49F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3950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491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3609974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2" y="1971675"/>
            <a:ext cx="3609972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DCBD97CA-2B21-43E5-B3A6-4E3A6887B7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990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9BB48594-CDF5-4760-829E-7067E397D5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990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8EDE3255-D331-473E-9F80-45DF45BC78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482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988FBD5B-1F8B-4DA1-9167-A98867F784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09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388" y="3990975"/>
            <a:ext cx="11325225" cy="2435225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656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4591050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03950" y="1971675"/>
            <a:ext cx="26749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  <p:sp>
        <p:nvSpPr>
          <p:cNvPr id="9" name="Диаграмма 3">
            <a:extLst>
              <a:ext uri="{FF2B5EF4-FFF2-40B4-BE49-F238E27FC236}">
                <a16:creationId xmlns:a16="http://schemas.microsoft.com/office/drawing/2014/main" id="{167A4ACF-9947-4AF0-89F5-3536622AB2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9090025" y="1971675"/>
            <a:ext cx="266858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080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3609975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279901" y="1971675"/>
            <a:ext cx="7478712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214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266541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317875" y="1971675"/>
            <a:ext cx="84407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687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1971675"/>
            <a:ext cx="1132522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0921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таблиц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4010025"/>
            <a:ext cx="11325226" cy="241458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973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D60555C7-2B73-3049-8C33-F281723F5299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149720B7-F087-0D46-8716-D12F8DD5635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tx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3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576F7CF3-5215-9E41-B00F-A2467B5A406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9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D893A5DB-B2E0-3B4E-9B24-2C07CA7DBDE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4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1"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859D6E-70E9-4228-98FB-67588EF51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6" name="Текст 7">
            <a:extLst>
              <a:ext uri="{FF2B5EF4-FFF2-40B4-BE49-F238E27FC236}">
                <a16:creationId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1405300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2">
    <p:bg>
      <p:bgPr>
        <a:gradFill>
          <a:gsLst>
            <a:gs pos="100000">
              <a:schemeClr val="accent6"/>
            </a:gs>
            <a:gs pos="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859D6E-70E9-4228-98FB-67588EF51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6" name="Текст 7">
            <a:extLst>
              <a:ext uri="{FF2B5EF4-FFF2-40B4-BE49-F238E27FC236}">
                <a16:creationId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358235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4743" y="3844925"/>
            <a:ext cx="5770563" cy="2636838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A5C40E-F195-4350-B935-ADE7C8F72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4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9" y="4178299"/>
            <a:ext cx="11325224" cy="2303463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Служба по защите прав потребителей </a:t>
            </a:r>
          </a:p>
          <a:p>
            <a:pPr lvl="0"/>
            <a:r>
              <a:rPr lang="ru-RU" dirty="0"/>
              <a:t>финансовых услуг и миноритарных акционеров</a:t>
            </a:r>
          </a:p>
          <a:p>
            <a:pPr lvl="0"/>
            <a:r>
              <a:rPr lang="ru-RU" dirty="0"/>
              <a:t>Пункт приема корреспонденции: 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FD43A-C81A-4B12-B731-C0200E4E9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7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836" y="63188"/>
            <a:ext cx="8803272" cy="88556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600" b="1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5" name="Объект 34"/>
          <p:cNvSpPr>
            <a:spLocks noGrp="1"/>
          </p:cNvSpPr>
          <p:nvPr>
            <p:ph sz="quarter" idx="10"/>
          </p:nvPr>
        </p:nvSpPr>
        <p:spPr>
          <a:xfrm>
            <a:off x="1127125" y="1449388"/>
            <a:ext cx="10369550" cy="5075237"/>
          </a:xfrm>
          <a:prstGeom prst="rect">
            <a:avLst/>
          </a:prstGeom>
        </p:spPr>
        <p:txBody>
          <a:bodyPr lIns="0" tIns="0" rIns="108000" bIns="0"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200">
                <a:solidFill>
                  <a:schemeClr val="accent3"/>
                </a:solidFill>
                <a:latin typeface="Arial Black" panose="020B0A040201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accent3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342900" indent="-3429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88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34CC37E1-89DB-F54C-A285-B011317DB0C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8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868D1A79-0555-C24E-AC19-8597029C75B0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3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20E5DCE5-DCC6-9D49-9FD7-9D01D8772A13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5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8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ы в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19A166C2-0FC5-4C62-B1C8-A2E9D3DA35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787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7DF90D02-C38A-4C8E-BE27-B09AFCC1C4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50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FDC2D01E-6E23-46AF-88FD-5810F4C0F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002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8CD2E874-F798-449B-AF52-6E51992865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388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id="{8D8FCC09-FB67-4021-814D-A90AB3AA44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787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F12346B4-8A43-495A-AB40-34684AAD8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3950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5159B785-97A0-4186-AABD-4FE1A5BA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9002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053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555466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3951" y="1971675"/>
            <a:ext cx="5554659" cy="4452938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193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6069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153" y="1975652"/>
            <a:ext cx="11320460" cy="2761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7438" y="431800"/>
            <a:ext cx="8439150" cy="324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4074" y="431801"/>
            <a:ext cx="74453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70" r:id="rId3"/>
    <p:sldLayoutId id="2147483661" r:id="rId4"/>
    <p:sldLayoutId id="2147483671" r:id="rId5"/>
    <p:sldLayoutId id="2147483672" r:id="rId6"/>
    <p:sldLayoutId id="2147483658" r:id="rId7"/>
    <p:sldLayoutId id="2147483657" r:id="rId8"/>
    <p:sldLayoutId id="2147483650" r:id="rId9"/>
    <p:sldLayoutId id="2147483651" r:id="rId10"/>
    <p:sldLayoutId id="2147483652" r:id="rId11"/>
    <p:sldLayoutId id="2147483669" r:id="rId12"/>
    <p:sldLayoutId id="2147483653" r:id="rId13"/>
    <p:sldLayoutId id="2147483654" r:id="rId14"/>
    <p:sldLayoutId id="2147483655" r:id="rId15"/>
    <p:sldLayoutId id="2147483656" r:id="rId16"/>
    <p:sldLayoutId id="2147483668" r:id="rId17"/>
    <p:sldLayoutId id="2147483662" r:id="rId18"/>
    <p:sldLayoutId id="2147483673" r:id="rId19"/>
    <p:sldLayoutId id="2147483674" r:id="rId20"/>
    <p:sldLayoutId id="2147483663" r:id="rId21"/>
    <p:sldLayoutId id="2147483675" r:id="rId22"/>
    <p:sldLayoutId id="2147483676" r:id="rId23"/>
    <p:sldLayoutId id="2147483666" r:id="rId24"/>
    <p:sldLayoutId id="2147483667" r:id="rId25"/>
    <p:sldLayoutId id="2147483664" r:id="rId26"/>
    <p:sldLayoutId id="2147483665" r:id="rId27"/>
    <p:sldLayoutId id="2147483677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7" userDrawn="1">
          <p15:clr>
            <a:srgbClr val="F26B43"/>
          </p15:clr>
        </p15:guide>
        <p15:guide id="2" pos="7407" userDrawn="1">
          <p15:clr>
            <a:srgbClr val="F26B43"/>
          </p15:clr>
        </p15:guide>
        <p15:guide id="3" pos="273" userDrawn="1">
          <p15:clr>
            <a:srgbClr val="F26B43"/>
          </p15:clr>
        </p15:guide>
        <p15:guide id="4" orient="horz" pos="272" userDrawn="1">
          <p15:clr>
            <a:srgbClr val="F26B43"/>
          </p15:clr>
        </p15:guide>
        <p15:guide id="5" pos="879" userDrawn="1">
          <p15:clr>
            <a:srgbClr val="F26B43"/>
          </p15:clr>
        </p15:guide>
        <p15:guide id="6" pos="741" userDrawn="1">
          <p15:clr>
            <a:srgbClr val="F26B43"/>
          </p15:clr>
        </p15:guide>
        <p15:guide id="7" pos="1368" userDrawn="1">
          <p15:clr>
            <a:srgbClr val="F26B43"/>
          </p15:clr>
        </p15:guide>
        <p15:guide id="8" pos="1485" userDrawn="1">
          <p15:clr>
            <a:srgbClr val="F26B43"/>
          </p15:clr>
        </p15:guide>
        <p15:guide id="9" pos="1952" userDrawn="1">
          <p15:clr>
            <a:srgbClr val="F26B43"/>
          </p15:clr>
        </p15:guide>
        <p15:guide id="10" pos="2090" userDrawn="1">
          <p15:clr>
            <a:srgbClr val="F26B43"/>
          </p15:clr>
        </p15:guide>
        <p15:guide id="11" pos="2547" userDrawn="1">
          <p15:clr>
            <a:srgbClr val="F26B43"/>
          </p15:clr>
        </p15:guide>
        <p15:guide id="12" pos="2696" userDrawn="1">
          <p15:clr>
            <a:srgbClr val="F26B43"/>
          </p15:clr>
        </p15:guide>
        <p15:guide id="13" pos="3165" userDrawn="1">
          <p15:clr>
            <a:srgbClr val="F26B43"/>
          </p15:clr>
        </p15:guide>
        <p15:guide id="14" pos="3300" userDrawn="1">
          <p15:clr>
            <a:srgbClr val="F26B43"/>
          </p15:clr>
        </p15:guide>
        <p15:guide id="15" pos="3772" userDrawn="1">
          <p15:clr>
            <a:srgbClr val="F26B43"/>
          </p15:clr>
        </p15:guide>
        <p15:guide id="16" pos="3908" userDrawn="1">
          <p15:clr>
            <a:srgbClr val="F26B43"/>
          </p15:clr>
        </p15:guide>
        <p15:guide id="17" pos="4377" userDrawn="1">
          <p15:clr>
            <a:srgbClr val="F26B43"/>
          </p15:clr>
        </p15:guide>
        <p15:guide id="18" pos="4512" userDrawn="1">
          <p15:clr>
            <a:srgbClr val="F26B43"/>
          </p15:clr>
        </p15:guide>
        <p15:guide id="19" pos="4985" userDrawn="1">
          <p15:clr>
            <a:srgbClr val="F26B43"/>
          </p15:clr>
        </p15:guide>
        <p15:guide id="20" pos="5118" userDrawn="1">
          <p15:clr>
            <a:srgbClr val="F26B43"/>
          </p15:clr>
        </p15:guide>
        <p15:guide id="21" pos="5589" userDrawn="1">
          <p15:clr>
            <a:srgbClr val="F26B43"/>
          </p15:clr>
        </p15:guide>
        <p15:guide id="22" pos="5726" userDrawn="1">
          <p15:clr>
            <a:srgbClr val="F26B43"/>
          </p15:clr>
        </p15:guide>
        <p15:guide id="23" pos="6195" userDrawn="1">
          <p15:clr>
            <a:srgbClr val="F26B43"/>
          </p15:clr>
        </p15:guide>
        <p15:guide id="24" pos="6332" userDrawn="1">
          <p15:clr>
            <a:srgbClr val="F26B43"/>
          </p15:clr>
        </p15:guide>
        <p15:guide id="25" pos="6801" userDrawn="1">
          <p15:clr>
            <a:srgbClr val="F26B43"/>
          </p15:clr>
        </p15:guide>
        <p15:guide id="26" pos="6938" userDrawn="1">
          <p15:clr>
            <a:srgbClr val="F26B43"/>
          </p15:clr>
        </p15:guide>
        <p15:guide id="27" orient="horz" pos="2160" userDrawn="1">
          <p15:clr>
            <a:srgbClr val="F26B43"/>
          </p15:clr>
        </p15:guide>
        <p15:guide id="28" orient="horz" pos="696" userDrawn="1">
          <p15:clr>
            <a:srgbClr val="F26B43"/>
          </p15:clr>
        </p15:guide>
        <p15:guide id="29" orient="horz" pos="1242" userDrawn="1">
          <p15:clr>
            <a:srgbClr val="F26B43"/>
          </p15:clr>
        </p15:guide>
        <p15:guide id="30" orient="horz" pos="1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572AAF4-13F6-465B-96F3-DF45D65EA8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5318" y="3549830"/>
            <a:ext cx="10065688" cy="3463446"/>
          </a:xfrm>
        </p:spPr>
        <p:txBody>
          <a:bodyPr/>
          <a:lstStyle/>
          <a:p>
            <a:r>
              <a:rPr lang="ru-RU" sz="4000" dirty="0"/>
              <a:t>практики ОТДЕЛЕНИЯ АРХАНГЕЛЬСК</a:t>
            </a:r>
          </a:p>
          <a:p>
            <a:r>
              <a:rPr lang="ru-RU" sz="4000" dirty="0"/>
              <a:t>по финансовому просвещению</a:t>
            </a:r>
            <a:endParaRPr lang="ru-RU" sz="1800" cap="none" spc="0" dirty="0"/>
          </a:p>
          <a:p>
            <a:endParaRPr lang="ru-RU" sz="1800" cap="none" spc="0" dirty="0"/>
          </a:p>
          <a:p>
            <a:endParaRPr lang="ru-RU" sz="1800" cap="none" spc="0" dirty="0"/>
          </a:p>
          <a:p>
            <a:r>
              <a:rPr lang="ru-RU" sz="1800" cap="none" spc="0" dirty="0"/>
              <a:t>Вахрушева Ольга Яновна</a:t>
            </a:r>
            <a:r>
              <a:rPr lang="en-US" sz="1800" cap="none" spc="0" dirty="0"/>
              <a:t> </a:t>
            </a:r>
          </a:p>
          <a:p>
            <a:endParaRPr lang="ru-RU" sz="1800" cap="none" spc="0" dirty="0"/>
          </a:p>
          <a:p>
            <a:r>
              <a:rPr lang="ru-RU" sz="1800" cap="none" spc="0" dirty="0"/>
              <a:t>Отделение по Архангельской области </a:t>
            </a:r>
          </a:p>
          <a:p>
            <a:r>
              <a:rPr lang="ru-RU" sz="1800" cap="none" spc="0" dirty="0"/>
              <a:t>Северо-Западного главного управления </a:t>
            </a:r>
          </a:p>
          <a:p>
            <a:r>
              <a:rPr lang="ru-RU" sz="1800" cap="none" spc="0" dirty="0"/>
              <a:t>Центрального банка Российской Федерации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530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0F1DDD-E0EA-472E-8B6C-6B4061569062}"/>
              </a:ext>
            </a:extLst>
          </p:cNvPr>
          <p:cNvSpPr txBox="1">
            <a:spLocks/>
          </p:cNvSpPr>
          <p:nvPr/>
        </p:nvSpPr>
        <p:spPr>
          <a:xfrm>
            <a:off x="3021827" y="319934"/>
            <a:ext cx="6300287" cy="4262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ПРОСВЕТИТЕЛЬСКИЕ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МЕРОПРИЯТИЯ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3E45F5-E8B5-491E-9815-86B8ABF70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0" y="982687"/>
            <a:ext cx="5726496" cy="450019"/>
          </a:xfrm>
          <a:prstGeom prst="rect">
            <a:avLst/>
          </a:prstGeom>
          <a:solidFill>
            <a:srgbClr val="000000">
              <a:alpha val="63922"/>
            </a:srgbClr>
          </a:solidFill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FE9A48-2BBB-472D-946E-A16A146DEA70}"/>
              </a:ext>
            </a:extLst>
          </p:cNvPr>
          <p:cNvSpPr/>
          <p:nvPr/>
        </p:nvSpPr>
        <p:spPr>
          <a:xfrm>
            <a:off x="415170" y="982687"/>
            <a:ext cx="7983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3"/>
              </a:buClr>
            </a:pPr>
            <a:r>
              <a:rPr lang="ru-RU" sz="2000" b="1" dirty="0"/>
              <a:t>Новые форматы – новый опыт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A7260B-D991-4953-901C-83191D34A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5" t="21702" r="84311" b="46220"/>
          <a:stretch/>
        </p:blipFill>
        <p:spPr>
          <a:xfrm>
            <a:off x="2486640" y="1763651"/>
            <a:ext cx="742044" cy="70338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36475FA-4625-4E27-B79E-D91B8F458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 b="20392"/>
          <a:stretch/>
        </p:blipFill>
        <p:spPr bwMode="auto">
          <a:xfrm>
            <a:off x="6295016" y="3735698"/>
            <a:ext cx="2256853" cy="258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015CFDC-D5B5-4E13-A9E6-800DA1A04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4" b="27605"/>
          <a:stretch/>
        </p:blipFill>
        <p:spPr bwMode="auto">
          <a:xfrm>
            <a:off x="6295016" y="996331"/>
            <a:ext cx="2256853" cy="261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FB63359-7E6D-410A-857F-A34768DA8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771" y="996331"/>
            <a:ext cx="2991092" cy="532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C1970B5-2C1B-4BF4-8A59-3073E70D626E}"/>
              </a:ext>
            </a:extLst>
          </p:cNvPr>
          <p:cNvSpPr/>
          <p:nvPr/>
        </p:nvSpPr>
        <p:spPr>
          <a:xfrm>
            <a:off x="622150" y="1763651"/>
            <a:ext cx="5273039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День молодежи                Июнь 2026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C50DF3C-BC86-4790-913E-205AC754F542}"/>
              </a:ext>
            </a:extLst>
          </p:cNvPr>
          <p:cNvSpPr/>
          <p:nvPr/>
        </p:nvSpPr>
        <p:spPr>
          <a:xfrm>
            <a:off x="622150" y="2631425"/>
            <a:ext cx="5231059" cy="2395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Интерактивный формат взаимодействия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Широкий охват аудитории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Участники всех возрастов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Интеграция в общегородские массовые мероприятия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Коммуникация с партнерами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A7BBA8-0BEB-4A11-96D1-9CBEEDC4720B}"/>
              </a:ext>
            </a:extLst>
          </p:cNvPr>
          <p:cNvSpPr/>
          <p:nvPr/>
        </p:nvSpPr>
        <p:spPr>
          <a:xfrm>
            <a:off x="563033" y="5266646"/>
            <a:ext cx="5578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Малиновая Уйма – ежегодный этнографический праздник-фестиваль Приморского округа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42290-FCD8-4285-929C-92F3F84035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4" y="5441810"/>
            <a:ext cx="286599" cy="2960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8742BCA-F687-4B6A-8930-53C9FEDE5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5" y="6083683"/>
            <a:ext cx="286599" cy="296001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013CED3-87E9-4533-9578-9C4EB8AB0915}"/>
              </a:ext>
            </a:extLst>
          </p:cNvPr>
          <p:cNvSpPr/>
          <p:nvPr/>
        </p:nvSpPr>
        <p:spPr>
          <a:xfrm>
            <a:off x="593337" y="6012464"/>
            <a:ext cx="5578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Полюс – Всероссийский форум молодых ученых</a:t>
            </a:r>
          </a:p>
        </p:txBody>
      </p:sp>
    </p:spTree>
    <p:extLst>
      <p:ext uri="{BB962C8B-B14F-4D97-AF65-F5344CB8AC3E}">
        <p14:creationId xmlns:p14="http://schemas.microsoft.com/office/powerpoint/2010/main" val="761412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F6CD794-2A45-4323-B232-2BFC1F2BB9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CA9353-16DA-401E-B7E3-DA345211D0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Июль 2026 г.</a:t>
            </a:r>
          </a:p>
        </p:txBody>
      </p:sp>
    </p:spTree>
    <p:extLst>
      <p:ext uri="{BB962C8B-B14F-4D97-AF65-F5344CB8AC3E}">
        <p14:creationId xmlns:p14="http://schemas.microsoft.com/office/powerpoint/2010/main" val="1354431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2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1CAB3E3-CCE4-AEC5-B683-754F8C4D513C}"/>
              </a:ext>
            </a:extLst>
          </p:cNvPr>
          <p:cNvSpPr txBox="1">
            <a:spLocks/>
          </p:cNvSpPr>
          <p:nvPr/>
        </p:nvSpPr>
        <p:spPr>
          <a:xfrm>
            <a:off x="3021827" y="319934"/>
            <a:ext cx="6300287" cy="4262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ПРОСВЕТИТЕЛЬСКИЕ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МЕРОПРИЯТИЯ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94" y="2006596"/>
            <a:ext cx="3610222" cy="37458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536" y="2006598"/>
            <a:ext cx="3610222" cy="37458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778" y="2006596"/>
            <a:ext cx="3610222" cy="3745811"/>
          </a:xfrm>
          <a:prstGeom prst="rect">
            <a:avLst/>
          </a:prstGeom>
        </p:spPr>
      </p:pic>
      <p:pic>
        <p:nvPicPr>
          <p:cNvPr id="2050" name="Picture 2" descr="https://cbrportal.cbr.ru/DocLib5/5c3a3f47-4059-46c5-b010-e8ebf3804cad/%D0%92%D1%80%D0%B5%D0%BC%D1%8F%20%D0%B8%20%D0%B4%D0%B5%D0%BD%D1%8C%D0%B3%D0%B8_%D0%B4%D0%BB%D1%8F%20%D0%BF%D1%80%D0%B5%D0%B2%D1%8C%D1%8E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13" y="3113659"/>
            <a:ext cx="3353468" cy="244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36" y="2962891"/>
            <a:ext cx="3400338" cy="26002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15" y="3132139"/>
            <a:ext cx="3241347" cy="24310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1109" y="2161578"/>
            <a:ext cx="3601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chemeClr val="accent3"/>
              </a:buClr>
            </a:pPr>
            <a:r>
              <a:rPr lang="ru-RU" dirty="0"/>
              <a:t>Очные мероприятия на различные финансовые темы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3537" y="2161578"/>
            <a:ext cx="3610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chemeClr val="accent3"/>
              </a:buClr>
            </a:pPr>
            <a:r>
              <a:rPr lang="ru-RU" dirty="0"/>
              <a:t>Выставки на региональных площадках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98996" y="2161577"/>
            <a:ext cx="3841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chemeClr val="accent3"/>
              </a:buClr>
            </a:pPr>
            <a:r>
              <a:rPr lang="ru-RU" dirty="0"/>
              <a:t>Экскурсии в музее Банка России в Архангельске </a:t>
            </a:r>
          </a:p>
        </p:txBody>
      </p:sp>
    </p:spTree>
    <p:extLst>
      <p:ext uri="{BB962C8B-B14F-4D97-AF65-F5344CB8AC3E}">
        <p14:creationId xmlns:p14="http://schemas.microsoft.com/office/powerpoint/2010/main" val="2485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0" y="982687"/>
            <a:ext cx="11540255" cy="450019"/>
          </a:xfrm>
          <a:prstGeom prst="rect">
            <a:avLst/>
          </a:prstGeom>
          <a:solidFill>
            <a:srgbClr val="000000">
              <a:alpha val="63922"/>
            </a:srgbClr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3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1CAB3E3-CCE4-AEC5-B683-754F8C4D513C}"/>
              </a:ext>
            </a:extLst>
          </p:cNvPr>
          <p:cNvSpPr txBox="1">
            <a:spLocks/>
          </p:cNvSpPr>
          <p:nvPr/>
        </p:nvSpPr>
        <p:spPr>
          <a:xfrm>
            <a:off x="3021827" y="319934"/>
            <a:ext cx="6300287" cy="4262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ПРОСВЕТИТЕЛЬСКИЕ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МЕРОПРИЯТИЯ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5170" y="982687"/>
            <a:ext cx="7196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3"/>
              </a:buClr>
            </a:pPr>
            <a:r>
              <a:rPr lang="ru-RU" sz="2000" b="1" dirty="0"/>
              <a:t>Очные мероприятия на различные финансовые темы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04" y="1474870"/>
            <a:ext cx="4914021" cy="27641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1128" y="1669215"/>
            <a:ext cx="713099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Лекции и выступления экспертов Банка России на тему финансовой грамотности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Финансовые </a:t>
            </a:r>
            <a:r>
              <a:rPr lang="ru-RU" dirty="0" err="1"/>
              <a:t>квизы</a:t>
            </a:r>
            <a:r>
              <a:rPr lang="ru-RU" dirty="0"/>
              <a:t>, игры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Дни открытых дверей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Коммуникационные сессии с бизнесом и научным сообществом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81128" y="4956454"/>
            <a:ext cx="444408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Образовательные организации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Трудовые коллективы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Центры занятости населения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7384" y="4521344"/>
            <a:ext cx="1846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3"/>
              </a:buClr>
            </a:pPr>
            <a:r>
              <a:rPr lang="ru-RU" sz="2000" b="1" dirty="0"/>
              <a:t>Участники: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966" y="4309485"/>
            <a:ext cx="1722459" cy="22966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47AF8D-AE00-42DA-8AF2-FFB14EAD05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04" y="4305993"/>
            <a:ext cx="3054365" cy="23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47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0" y="982687"/>
            <a:ext cx="8097061" cy="450019"/>
          </a:xfrm>
          <a:prstGeom prst="rect">
            <a:avLst/>
          </a:prstGeom>
          <a:solidFill>
            <a:srgbClr val="000000">
              <a:alpha val="63922"/>
            </a:srgbClr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4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1CAB3E3-CCE4-AEC5-B683-754F8C4D513C}"/>
              </a:ext>
            </a:extLst>
          </p:cNvPr>
          <p:cNvSpPr txBox="1">
            <a:spLocks/>
          </p:cNvSpPr>
          <p:nvPr/>
        </p:nvSpPr>
        <p:spPr>
          <a:xfrm>
            <a:off x="3021827" y="319934"/>
            <a:ext cx="6300287" cy="4262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ПРОСВЕТИТЕЛЬСКИЕ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МЕРОПРИЯТИЯ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5170" y="982687"/>
            <a:ext cx="7983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3"/>
              </a:buClr>
            </a:pPr>
            <a:r>
              <a:rPr lang="ru-RU" sz="2000" b="1" dirty="0"/>
              <a:t>Выставки на региональных площадках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166472"/>
              </p:ext>
            </p:extLst>
          </p:nvPr>
        </p:nvGraphicFramePr>
        <p:xfrm>
          <a:off x="8625944" y="955809"/>
          <a:ext cx="3252944" cy="3464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Точечный рисунок" r:id="rId4" imgW="7567316" imgH="8055038" progId="Paint.Picture">
                  <p:embed/>
                </p:oleObj>
              </mc:Choice>
              <mc:Fallback>
                <p:oleObj name="Точечный рисунок" r:id="rId4" imgW="7567316" imgH="8055038" progId="Paint.Picture">
                  <p:embed/>
                  <p:pic>
                    <p:nvPicPr>
                      <p:cNvPr id="13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5944" y="955809"/>
                        <a:ext cx="3252944" cy="34642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44" y="4556460"/>
            <a:ext cx="3252944" cy="20290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170" y="1619306"/>
            <a:ext cx="70026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Размещение выставок на площадках библиотек, культурных и образовательных центров, школ искусств и др. </a:t>
            </a:r>
          </a:p>
          <a:p>
            <a:endParaRPr lang="ru-RU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err="1"/>
              <a:t>Адаптирование</a:t>
            </a:r>
            <a:r>
              <a:rPr lang="ru-RU" dirty="0"/>
              <a:t> и распространение материалов </a:t>
            </a:r>
            <a:r>
              <a:rPr lang="ru-RU" b="1" dirty="0"/>
              <a:t>виртуальной выставки </a:t>
            </a:r>
            <a:r>
              <a:rPr lang="ru-RU" dirty="0"/>
              <a:t>Банка России </a:t>
            </a:r>
            <a:r>
              <a:rPr lang="ru-RU" b="1" dirty="0"/>
              <a:t>в отдаленных районах области</a:t>
            </a:r>
          </a:p>
          <a:p>
            <a:endParaRPr lang="ru-RU" b="1" dirty="0"/>
          </a:p>
          <a:p>
            <a:r>
              <a:rPr lang="ru-RU" dirty="0"/>
              <a:t>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b="1" dirty="0"/>
          </a:p>
        </p:txBody>
      </p:sp>
      <p:pic>
        <p:nvPicPr>
          <p:cNvPr id="11" name="Picture 2" descr="https://cbrportal.cbr.ru/DocLib5/5c3a3f47-4059-46c5-b010-e8ebf3804cad/%D0%92%D1%80%D0%B5%D0%BC%D1%8F%20%D0%B8%20%D0%B4%D0%B5%D0%BD%D1%8C%D0%B3%D0%B8_%D0%B4%D0%BB%D1%8F%20%D0%BF%D1%80%D0%B5%D0%B2%D1%8C%D1%8E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51" y="4135993"/>
            <a:ext cx="3353468" cy="244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29243" y="3465965"/>
            <a:ext cx="458308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В 2025 году организовано</a:t>
            </a:r>
            <a:r>
              <a:rPr lang="en-US" dirty="0"/>
              <a:t> 32 </a:t>
            </a:r>
            <a:r>
              <a:rPr lang="ru-RU" dirty="0"/>
              <a:t>выставки </a:t>
            </a:r>
          </a:p>
          <a:p>
            <a:endParaRPr lang="ru-RU" sz="1600" i="1" dirty="0"/>
          </a:p>
          <a:p>
            <a:r>
              <a:rPr lang="ru-RU" sz="1600" i="1" dirty="0"/>
              <a:t>В городах Архангельск, Северодвинск, </a:t>
            </a:r>
            <a:r>
              <a:rPr lang="ru-RU" sz="1600" i="1" dirty="0" err="1"/>
              <a:t>Новодвинск</a:t>
            </a:r>
            <a:r>
              <a:rPr lang="ru-RU" sz="1600" i="1" dirty="0"/>
              <a:t>, Онега, Котлас, Вельск, Каргополь</a:t>
            </a:r>
          </a:p>
          <a:p>
            <a:endParaRPr lang="ru-RU" sz="1400" i="1" dirty="0"/>
          </a:p>
          <a:p>
            <a:r>
              <a:rPr lang="ru-RU" sz="1600" i="1" dirty="0"/>
              <a:t>В поселках Шипицыно, Октябрьский, Приводино, </a:t>
            </a:r>
            <a:r>
              <a:rPr lang="ru-RU" sz="1600" i="1" dirty="0" err="1"/>
              <a:t>Ковкула</a:t>
            </a:r>
            <a:r>
              <a:rPr lang="ru-RU" sz="1600" i="1" dirty="0"/>
              <a:t>, Удимский, </a:t>
            </a:r>
            <a:r>
              <a:rPr lang="ru-RU" sz="1600" i="1" dirty="0" err="1"/>
              <a:t>Нименьга</a:t>
            </a:r>
            <a:r>
              <a:rPr lang="ru-RU" sz="1600" i="1" dirty="0"/>
              <a:t>, Березник	</a:t>
            </a:r>
          </a:p>
        </p:txBody>
      </p:sp>
    </p:spTree>
    <p:extLst>
      <p:ext uri="{BB962C8B-B14F-4D97-AF65-F5344CB8AC3E}">
        <p14:creationId xmlns:p14="http://schemas.microsoft.com/office/powerpoint/2010/main" val="1587949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0" y="996119"/>
            <a:ext cx="7377221" cy="633176"/>
          </a:xfrm>
          <a:prstGeom prst="rect">
            <a:avLst/>
          </a:prstGeom>
          <a:solidFill>
            <a:srgbClr val="000000">
              <a:alpha val="63922"/>
            </a:srgbClr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5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1CAB3E3-CCE4-AEC5-B683-754F8C4D513C}"/>
              </a:ext>
            </a:extLst>
          </p:cNvPr>
          <p:cNvSpPr txBox="1">
            <a:spLocks/>
          </p:cNvSpPr>
          <p:nvPr/>
        </p:nvSpPr>
        <p:spPr>
          <a:xfrm>
            <a:off x="3021827" y="319934"/>
            <a:ext cx="6300287" cy="4262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ПРОСВЕТИТЕЛЬСКИЕ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МЕРОПРИЯТИЯ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5170" y="982687"/>
            <a:ext cx="79833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4AA0"/>
              </a:buClr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 charset="0"/>
              </a:rPr>
              <a:t>Экскурсии в музейно- экспозиционный фонд (МЭФ) Отделения Архангельск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45" y="4162754"/>
            <a:ext cx="1707636" cy="227684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11150" y="2087513"/>
            <a:ext cx="523105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Запись на сайте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Индивидуальные экскурсии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63" y="997523"/>
            <a:ext cx="4047730" cy="3046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63" y="4162754"/>
            <a:ext cx="4047730" cy="22768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45" y="1811799"/>
            <a:ext cx="1674441" cy="22325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1150" y="2771807"/>
            <a:ext cx="5021354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На регулярной основе 3-5 раз в неделю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Интерактивный формат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dirty="0"/>
              <a:t>З вида экскурсий для всех возрастов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bg2">
                    <a:lumMod val="50000"/>
                  </a:schemeClr>
                </a:solidFill>
              </a:rPr>
              <a:t>Для учащихся 1-4 классов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bg2">
                    <a:lumMod val="50000"/>
                  </a:schemeClr>
                </a:solidFill>
              </a:rPr>
              <a:t>Для учащихся 5-8 классов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bg2">
                    <a:lumMod val="50000"/>
                  </a:schemeClr>
                </a:solidFill>
              </a:rPr>
              <a:t>Для учащихся 9-11 классов, взрослого населения, людей серебряного возраста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01012" y="5837904"/>
            <a:ext cx="5541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В 2025 году музей посетили 3,6 тыс.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47172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988" y="1642806"/>
            <a:ext cx="9897812" cy="737274"/>
          </a:xfrm>
          <a:prstGeom prst="rect">
            <a:avLst/>
          </a:prstGeom>
          <a:solidFill>
            <a:srgbClr val="000000">
              <a:alpha val="63922"/>
            </a:srgbClr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2761" y="215791"/>
            <a:ext cx="10009239" cy="885568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Проект по формированию финансовой культуры трудовых коллективов предприятий Архангельской области «Коллективно о финансах»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5" y="2708237"/>
            <a:ext cx="3588125" cy="3588125"/>
          </a:xfrm>
          <a:prstGeom prst="rect">
            <a:avLst/>
          </a:prstGeom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4253752" y="2677178"/>
            <a:ext cx="7713406" cy="36149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200"/>
            <a:r>
              <a:rPr lang="ru-RU" sz="1800" b="1" dirty="0">
                <a:solidFill>
                  <a:schemeClr val="tx2"/>
                </a:solidFill>
              </a:rPr>
              <a:t>Форматы взаимодействия:</a:t>
            </a:r>
          </a:p>
          <a:p>
            <a:pPr marL="203200"/>
            <a:r>
              <a:rPr lang="ru-RU" b="1" i="1" dirty="0"/>
              <a:t>«Календарь финансовой грамотности»: </a:t>
            </a:r>
            <a:r>
              <a:rPr lang="ru-RU" dirty="0"/>
              <a:t>планирование сессии мероприятий по ФГ на год вперед, в том числе отдельные мероприятия для ветеранов предприятий и детей сотрудников    </a:t>
            </a:r>
          </a:p>
          <a:p>
            <a:pPr marL="203200"/>
            <a:r>
              <a:rPr lang="ru-RU" b="1" i="1" dirty="0"/>
              <a:t>распространение информационных материалов:</a:t>
            </a:r>
          </a:p>
          <a:p>
            <a:pPr>
              <a:buFontTx/>
              <a:buChar char="-"/>
            </a:pPr>
            <a:r>
              <a:rPr lang="ru-RU" dirty="0"/>
              <a:t> социальные сети организации (карточки, статьи, анонсы, ролики)</a:t>
            </a:r>
          </a:p>
          <a:p>
            <a:pPr>
              <a:buFontTx/>
              <a:buChar char="-"/>
            </a:pPr>
            <a:r>
              <a:rPr lang="ru-RU" dirty="0"/>
              <a:t> корпоративные газеты, информационные стенды;</a:t>
            </a:r>
          </a:p>
          <a:p>
            <a:pPr>
              <a:buFontTx/>
              <a:buChar char="-"/>
            </a:pPr>
            <a:r>
              <a:rPr lang="ru-RU" dirty="0"/>
              <a:t> печатная продукция (буклеты, плакаты, листовки)</a:t>
            </a:r>
          </a:p>
          <a:p>
            <a:pPr>
              <a:buFontTx/>
              <a:buChar char="-"/>
            </a:pPr>
            <a:r>
              <a:rPr lang="ru-RU" dirty="0"/>
              <a:t> корпоративное радио.</a:t>
            </a:r>
          </a:p>
          <a:p>
            <a:pPr marL="203200"/>
            <a:r>
              <a:rPr lang="ru-RU" dirty="0"/>
              <a:t>   </a:t>
            </a:r>
            <a:r>
              <a:rPr lang="ru-RU" b="1" i="1" dirty="0"/>
              <a:t>очные мероприятия:</a:t>
            </a:r>
          </a:p>
          <a:p>
            <a:pPr>
              <a:buFontTx/>
              <a:buChar char="-"/>
            </a:pPr>
            <a:r>
              <a:rPr lang="ru-RU" dirty="0"/>
              <a:t>своими силами;</a:t>
            </a:r>
          </a:p>
          <a:p>
            <a:pPr>
              <a:buFontTx/>
              <a:buChar char="-"/>
            </a:pPr>
            <a:r>
              <a:rPr lang="ru-RU" dirty="0"/>
              <a:t>с привлечением специалистов.</a:t>
            </a:r>
          </a:p>
          <a:p>
            <a:pPr>
              <a:buFontTx/>
              <a:buChar char="-"/>
            </a:pPr>
            <a:endParaRPr lang="ru-RU" dirty="0"/>
          </a:p>
          <a:p>
            <a:pPr marL="203200"/>
            <a:endParaRPr lang="ru-RU" dirty="0"/>
          </a:p>
          <a:p>
            <a:pPr marL="203200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7397" t="24892" r="87071" b="65409"/>
          <a:stretch/>
        </p:blipFill>
        <p:spPr>
          <a:xfrm>
            <a:off x="474904" y="1642806"/>
            <a:ext cx="720969" cy="7033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4904" y="1140206"/>
            <a:ext cx="5370023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7 крупнейших региональных предприятий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67137" y="1660794"/>
            <a:ext cx="2240587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АО «ЦС «Звездочка»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56761" y="1654648"/>
            <a:ext cx="2240587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АО «СПО «Арктика»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68612" y="1654648"/>
            <a:ext cx="2692755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АО «Архангельский ЦБК»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032631" y="1654648"/>
            <a:ext cx="2692755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ЗАО «Лесозавод 25»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16726" y="2063980"/>
            <a:ext cx="2692755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АО «Севералмаз»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56761" y="2014736"/>
            <a:ext cx="51427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+mj-lt"/>
                <a:ea typeface="Calibri" panose="020F0502020204030204" pitchFamily="34" charset="0"/>
              </a:rPr>
              <a:t>АО «2-ой Архангельский объединенный авиаотряд»</a:t>
            </a:r>
            <a:endParaRPr lang="ru-RU" sz="16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32631" y="2074868"/>
            <a:ext cx="2692755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АО «Молоко»</a:t>
            </a:r>
          </a:p>
        </p:txBody>
      </p:sp>
    </p:spTree>
    <p:extLst>
      <p:ext uri="{BB962C8B-B14F-4D97-AF65-F5344CB8AC3E}">
        <p14:creationId xmlns:p14="http://schemas.microsoft.com/office/powerpoint/2010/main" val="2519924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7736" y="0"/>
            <a:ext cx="8803272" cy="88556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"Финансовый </a:t>
            </a:r>
            <a:r>
              <a:rPr lang="ru-RU" dirty="0" err="1"/>
              <a:t>квиз</a:t>
            </a:r>
            <a:r>
              <a:rPr lang="ru-RU" dirty="0"/>
              <a:t>" – вопросы на тему экономики, финансов и денежно-кредитной политики</a:t>
            </a:r>
            <a:endParaRPr lang="ru-RU" sz="20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4BBBB8-DD92-47C7-9A6A-D3B1EE2732CE}"/>
              </a:ext>
            </a:extLst>
          </p:cNvPr>
          <p:cNvSpPr txBox="1"/>
          <p:nvPr/>
        </p:nvSpPr>
        <p:spPr>
          <a:xfrm>
            <a:off x="7167718" y="1346719"/>
            <a:ext cx="4220640" cy="61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Январь 2025 г. – Май 2026 г.</a:t>
            </a:r>
          </a:p>
          <a:p>
            <a:pPr>
              <a:lnSpc>
                <a:spcPct val="80000"/>
              </a:lnSpc>
            </a:pPr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7397" t="24892" r="87071" b="65409"/>
          <a:stretch/>
        </p:blipFill>
        <p:spPr>
          <a:xfrm>
            <a:off x="6319013" y="2478057"/>
            <a:ext cx="720969" cy="7033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85486" y="2440836"/>
            <a:ext cx="4526904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Работников предприятий и организаций Архангельской области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86109" y="2288584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/>
              <a:t>190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6925" t="21702" r="84311" b="46220"/>
          <a:stretch/>
        </p:blipFill>
        <p:spPr>
          <a:xfrm>
            <a:off x="6291610" y="1235384"/>
            <a:ext cx="742044" cy="703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9" y="1135069"/>
            <a:ext cx="5407911" cy="30363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185486" y="3174193"/>
            <a:ext cx="492435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студентов </a:t>
            </a:r>
          </a:p>
          <a:p>
            <a:pPr>
              <a:lnSpc>
                <a:spcPct val="80000"/>
              </a:lnSpc>
            </a:pPr>
            <a:r>
              <a:rPr lang="ru-RU" sz="1600" dirty="0"/>
              <a:t>Северного Арктического федерального университета (САФУ)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43203" y="3088016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/>
              <a:t>50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26" y="4323639"/>
            <a:ext cx="3020753" cy="20154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90" y="4323638"/>
            <a:ext cx="2056540" cy="20578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34" y="4323638"/>
            <a:ext cx="2687210" cy="2015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15" y="4323638"/>
            <a:ext cx="2014356" cy="201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89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7736" y="0"/>
            <a:ext cx="8803272" cy="88556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 «Ключевая ставка» - игра, раскрывающая процесс принятия решений Советом директоров Банка России</a:t>
            </a:r>
            <a:endParaRPr lang="ru-RU" sz="20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4BBBB8-DD92-47C7-9A6A-D3B1EE2732CE}"/>
              </a:ext>
            </a:extLst>
          </p:cNvPr>
          <p:cNvSpPr txBox="1"/>
          <p:nvPr/>
        </p:nvSpPr>
        <p:spPr>
          <a:xfrm>
            <a:off x="1263394" y="4964833"/>
            <a:ext cx="4405886" cy="61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Январь 2025 г.</a:t>
            </a:r>
            <a:r>
              <a:rPr lang="en-US" dirty="0"/>
              <a:t> </a:t>
            </a:r>
            <a:r>
              <a:rPr lang="ru-RU" dirty="0"/>
              <a:t>- Май 2026 г.</a:t>
            </a:r>
          </a:p>
          <a:p>
            <a:pPr>
              <a:lnSpc>
                <a:spcPct val="80000"/>
              </a:lnSpc>
            </a:pPr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7397" t="24892" r="87071" b="65409"/>
          <a:stretch/>
        </p:blipFill>
        <p:spPr>
          <a:xfrm>
            <a:off x="400577" y="5930483"/>
            <a:ext cx="720969" cy="7033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47604" y="5933223"/>
            <a:ext cx="2964003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Представителей РОИВ и трудовых коллективов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85703" y="5697046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/>
              <a:t>150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6925" t="21702" r="84311" b="46220"/>
          <a:stretch/>
        </p:blipFill>
        <p:spPr>
          <a:xfrm>
            <a:off x="390040" y="4866081"/>
            <a:ext cx="742044" cy="703384"/>
          </a:xfrm>
          <a:prstGeom prst="rect">
            <a:avLst/>
          </a:prstGeom>
        </p:spPr>
      </p:pic>
      <p:grpSp>
        <p:nvGrpSpPr>
          <p:cNvPr id="63" name="Google Shape;559;gd12b23ec8c_0_173"/>
          <p:cNvGrpSpPr/>
          <p:nvPr/>
        </p:nvGrpSpPr>
        <p:grpSpPr>
          <a:xfrm>
            <a:off x="400577" y="1323686"/>
            <a:ext cx="8145502" cy="3256991"/>
            <a:chOff x="756498" y="857956"/>
            <a:chExt cx="7785232" cy="3256991"/>
          </a:xfrm>
        </p:grpSpPr>
        <p:grpSp>
          <p:nvGrpSpPr>
            <p:cNvPr id="64" name="Google Shape;560;gd12b23ec8c_0_173"/>
            <p:cNvGrpSpPr/>
            <p:nvPr/>
          </p:nvGrpSpPr>
          <p:grpSpPr>
            <a:xfrm>
              <a:off x="780773" y="857956"/>
              <a:ext cx="7760920" cy="3256811"/>
              <a:chOff x="1799815" y="2032922"/>
              <a:chExt cx="3844323" cy="2401778"/>
            </a:xfrm>
          </p:grpSpPr>
          <p:sp>
            <p:nvSpPr>
              <p:cNvPr id="81" name="Google Shape;561;gd12b23ec8c_0_173"/>
              <p:cNvSpPr/>
              <p:nvPr/>
            </p:nvSpPr>
            <p:spPr>
              <a:xfrm>
                <a:off x="4261230" y="2073751"/>
                <a:ext cx="882700" cy="2305053"/>
              </a:xfrm>
              <a:custGeom>
                <a:avLst/>
                <a:gdLst/>
                <a:ahLst/>
                <a:cxnLst/>
                <a:rect l="l" t="t" r="r" b="b"/>
                <a:pathLst>
                  <a:path w="1489789" h="874783" extrusionOk="0">
                    <a:moveTo>
                      <a:pt x="0" y="0"/>
                    </a:moveTo>
                    <a:lnTo>
                      <a:pt x="1489789" y="0"/>
                    </a:lnTo>
                    <a:lnTo>
                      <a:pt x="1489789" y="874783"/>
                    </a:lnTo>
                    <a:lnTo>
                      <a:pt x="0" y="874783"/>
                    </a:lnTo>
                    <a:close/>
                  </a:path>
                </a:pathLst>
              </a:custGeom>
              <a:solidFill>
                <a:srgbClr val="D9D9D9">
                  <a:alpha val="24710"/>
                </a:srgbClr>
              </a:solidFill>
              <a:ln>
                <a:noFill/>
              </a:ln>
            </p:spPr>
          </p:sp>
          <p:sp>
            <p:nvSpPr>
              <p:cNvPr id="82" name="Google Shape;562;gd12b23ec8c_0_173"/>
              <p:cNvSpPr/>
              <p:nvPr/>
            </p:nvSpPr>
            <p:spPr>
              <a:xfrm>
                <a:off x="2401188" y="2052205"/>
                <a:ext cx="1865961" cy="623283"/>
              </a:xfrm>
              <a:custGeom>
                <a:avLst/>
                <a:gdLst/>
                <a:ahLst/>
                <a:cxnLst/>
                <a:rect l="l" t="t" r="r" b="b"/>
                <a:pathLst>
                  <a:path w="1489789" h="874783" extrusionOk="0">
                    <a:moveTo>
                      <a:pt x="0" y="0"/>
                    </a:moveTo>
                    <a:lnTo>
                      <a:pt x="1489789" y="0"/>
                    </a:lnTo>
                    <a:lnTo>
                      <a:pt x="1489789" y="874783"/>
                    </a:lnTo>
                    <a:lnTo>
                      <a:pt x="0" y="874783"/>
                    </a:lnTo>
                    <a:close/>
                  </a:path>
                </a:pathLst>
              </a:custGeom>
              <a:solidFill>
                <a:srgbClr val="D9D9D9">
                  <a:alpha val="24710"/>
                </a:srgbClr>
              </a:solidFill>
              <a:ln>
                <a:noFill/>
              </a:ln>
            </p:spPr>
          </p:sp>
          <p:sp>
            <p:nvSpPr>
              <p:cNvPr id="83" name="Google Shape;563;gd12b23ec8c_0_173"/>
              <p:cNvSpPr/>
              <p:nvPr/>
            </p:nvSpPr>
            <p:spPr>
              <a:xfrm>
                <a:off x="2578166" y="2896461"/>
                <a:ext cx="1679737" cy="1489318"/>
              </a:xfrm>
              <a:custGeom>
                <a:avLst/>
                <a:gdLst/>
                <a:ahLst/>
                <a:cxnLst/>
                <a:rect l="l" t="t" r="r" b="b"/>
                <a:pathLst>
                  <a:path w="1489789" h="874783" extrusionOk="0">
                    <a:moveTo>
                      <a:pt x="0" y="0"/>
                    </a:moveTo>
                    <a:lnTo>
                      <a:pt x="1489789" y="0"/>
                    </a:lnTo>
                    <a:lnTo>
                      <a:pt x="1489789" y="874783"/>
                    </a:lnTo>
                    <a:lnTo>
                      <a:pt x="0" y="874783"/>
                    </a:lnTo>
                    <a:close/>
                  </a:path>
                </a:pathLst>
              </a:custGeom>
              <a:solidFill>
                <a:srgbClr val="FFFFFF">
                  <a:alpha val="62750"/>
                </a:srgbClr>
              </a:solidFill>
              <a:ln>
                <a:noFill/>
              </a:ln>
            </p:spPr>
          </p:sp>
          <p:sp>
            <p:nvSpPr>
              <p:cNvPr id="84" name="Google Shape;564;gd12b23ec8c_0_173"/>
              <p:cNvSpPr/>
              <p:nvPr/>
            </p:nvSpPr>
            <p:spPr>
              <a:xfrm rot="-5400000">
                <a:off x="1218877" y="3226332"/>
                <a:ext cx="2340834" cy="23749"/>
              </a:xfrm>
              <a:custGeom>
                <a:avLst/>
                <a:gdLst/>
                <a:ahLst/>
                <a:cxnLst/>
                <a:rect l="l" t="t" r="r" b="b"/>
                <a:pathLst>
                  <a:path w="5088769" h="69850" extrusionOk="0">
                    <a:moveTo>
                      <a:pt x="4797939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5088769" y="69850"/>
                    </a:lnTo>
                    <a:lnTo>
                      <a:pt x="5088769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85" name="Google Shape;565;gd12b23ec8c_0_173"/>
              <p:cNvSpPr/>
              <p:nvPr/>
            </p:nvSpPr>
            <p:spPr>
              <a:xfrm rot="10800000">
                <a:off x="1799815" y="2032922"/>
                <a:ext cx="3844323" cy="42434"/>
              </a:xfrm>
              <a:custGeom>
                <a:avLst/>
                <a:gdLst/>
                <a:ahLst/>
                <a:cxnLst/>
                <a:rect l="l" t="t" r="r" b="b"/>
                <a:pathLst>
                  <a:path w="21658159" h="69850" extrusionOk="0">
                    <a:moveTo>
                      <a:pt x="2136733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21658159" y="69850"/>
                    </a:lnTo>
                    <a:lnTo>
                      <a:pt x="21658159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86" name="Google Shape;566;gd12b23ec8c_0_173"/>
              <p:cNvSpPr/>
              <p:nvPr/>
            </p:nvSpPr>
            <p:spPr>
              <a:xfrm rot="-5400000">
                <a:off x="3979266" y="3219095"/>
                <a:ext cx="2326176" cy="23749"/>
              </a:xfrm>
              <a:custGeom>
                <a:avLst/>
                <a:gdLst/>
                <a:ahLst/>
                <a:cxnLst/>
                <a:rect l="l" t="t" r="r" b="b"/>
                <a:pathLst>
                  <a:path w="5056905" h="69850" extrusionOk="0">
                    <a:moveTo>
                      <a:pt x="4766075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5056905" y="69850"/>
                    </a:lnTo>
                    <a:lnTo>
                      <a:pt x="5056905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87" name="Google Shape;567;gd12b23ec8c_0_173"/>
              <p:cNvSpPr/>
              <p:nvPr/>
            </p:nvSpPr>
            <p:spPr>
              <a:xfrm rot="-5400000">
                <a:off x="2167473" y="3529485"/>
                <a:ext cx="1729846" cy="23749"/>
              </a:xfrm>
              <a:custGeom>
                <a:avLst/>
                <a:gdLst/>
                <a:ahLst/>
                <a:cxnLst/>
                <a:rect l="l" t="t" r="r" b="b"/>
                <a:pathLst>
                  <a:path w="3310711" h="69850" extrusionOk="0">
                    <a:moveTo>
                      <a:pt x="30198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310711" y="69850"/>
                    </a:lnTo>
                    <a:lnTo>
                      <a:pt x="3310711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88" name="Google Shape;568;gd12b23ec8c_0_173"/>
              <p:cNvSpPr/>
              <p:nvPr/>
            </p:nvSpPr>
            <p:spPr>
              <a:xfrm rot="-5400000">
                <a:off x="3098139" y="3226476"/>
                <a:ext cx="2316124" cy="23749"/>
              </a:xfrm>
              <a:custGeom>
                <a:avLst/>
                <a:gdLst/>
                <a:ahLst/>
                <a:cxnLst/>
                <a:rect l="l" t="t" r="r" b="b"/>
                <a:pathLst>
                  <a:path w="4135936" h="69850" extrusionOk="0">
                    <a:moveTo>
                      <a:pt x="3845106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135936" y="69850"/>
                    </a:lnTo>
                    <a:lnTo>
                      <a:pt x="4135936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89" name="Google Shape;569;gd12b23ec8c_0_173"/>
              <p:cNvSpPr/>
              <p:nvPr/>
            </p:nvSpPr>
            <p:spPr>
              <a:xfrm rot="-5400000">
                <a:off x="3826989" y="3216396"/>
                <a:ext cx="2325944" cy="23749"/>
              </a:xfrm>
              <a:custGeom>
                <a:avLst/>
                <a:gdLst/>
                <a:ahLst/>
                <a:cxnLst/>
                <a:rect l="l" t="t" r="r" b="b"/>
                <a:pathLst>
                  <a:path w="4153471" h="69850" extrusionOk="0">
                    <a:moveTo>
                      <a:pt x="386264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153471" y="69850"/>
                    </a:lnTo>
                    <a:lnTo>
                      <a:pt x="4153471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90" name="Google Shape;570;gd12b23ec8c_0_173"/>
              <p:cNvSpPr/>
              <p:nvPr/>
            </p:nvSpPr>
            <p:spPr>
              <a:xfrm rot="-5400000">
                <a:off x="2789765" y="3545152"/>
                <a:ext cx="1713862" cy="23749"/>
              </a:xfrm>
              <a:custGeom>
                <a:avLst/>
                <a:gdLst/>
                <a:ahLst/>
                <a:cxnLst/>
                <a:rect l="l" t="t" r="r" b="b"/>
                <a:pathLst>
                  <a:path w="3280118" h="69850" extrusionOk="0">
                    <a:moveTo>
                      <a:pt x="298928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280118" y="69850"/>
                    </a:lnTo>
                    <a:lnTo>
                      <a:pt x="3280118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91" name="Google Shape;571;gd12b23ec8c_0_173"/>
              <p:cNvSpPr/>
              <p:nvPr/>
            </p:nvSpPr>
            <p:spPr>
              <a:xfrm rot="-5400000">
                <a:off x="2209347" y="3236186"/>
                <a:ext cx="2326464" cy="23749"/>
              </a:xfrm>
              <a:custGeom>
                <a:avLst/>
                <a:gdLst/>
                <a:ahLst/>
                <a:cxnLst/>
                <a:rect l="l" t="t" r="r" b="b"/>
                <a:pathLst>
                  <a:path w="4135936" h="69850" extrusionOk="0">
                    <a:moveTo>
                      <a:pt x="3845106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135936" y="69850"/>
                    </a:lnTo>
                    <a:lnTo>
                      <a:pt x="4135936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92" name="Google Shape;572;gd12b23ec8c_0_173"/>
              <p:cNvSpPr/>
              <p:nvPr/>
            </p:nvSpPr>
            <p:spPr>
              <a:xfrm rot="10800000">
                <a:off x="2384729" y="2658533"/>
                <a:ext cx="1879949" cy="39815"/>
              </a:xfrm>
              <a:custGeom>
                <a:avLst/>
                <a:gdLst/>
                <a:ahLst/>
                <a:cxnLst/>
                <a:rect l="l" t="t" r="r" b="b"/>
                <a:pathLst>
                  <a:path w="4851481" h="69850" extrusionOk="0">
                    <a:moveTo>
                      <a:pt x="456065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851481" y="69850"/>
                    </a:lnTo>
                    <a:lnTo>
                      <a:pt x="4851481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93" name="Google Shape;573;gd12b23ec8c_0_173"/>
              <p:cNvSpPr/>
              <p:nvPr/>
            </p:nvSpPr>
            <p:spPr>
              <a:xfrm rot="10800000">
                <a:off x="2392160" y="3521539"/>
                <a:ext cx="645924" cy="39814"/>
              </a:xfrm>
              <a:custGeom>
                <a:avLst/>
                <a:gdLst/>
                <a:ahLst/>
                <a:cxnLst/>
                <a:rect l="l" t="t" r="r" b="b"/>
                <a:pathLst>
                  <a:path w="1604781" h="69850" extrusionOk="0">
                    <a:moveTo>
                      <a:pt x="131395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1604781" y="69850"/>
                    </a:lnTo>
                    <a:lnTo>
                      <a:pt x="1604781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94" name="Google Shape;574;gd12b23ec8c_0_173"/>
              <p:cNvSpPr/>
              <p:nvPr/>
            </p:nvSpPr>
            <p:spPr>
              <a:xfrm rot="10800000">
                <a:off x="2400184" y="3941455"/>
                <a:ext cx="637900" cy="39814"/>
              </a:xfrm>
              <a:custGeom>
                <a:avLst/>
                <a:gdLst/>
                <a:ahLst/>
                <a:cxnLst/>
                <a:rect l="l" t="t" r="r" b="b"/>
                <a:pathLst>
                  <a:path w="1604781" h="69850" extrusionOk="0">
                    <a:moveTo>
                      <a:pt x="131395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1604781" y="69850"/>
                    </a:lnTo>
                    <a:lnTo>
                      <a:pt x="1604781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95" name="Google Shape;575;gd12b23ec8c_0_173"/>
              <p:cNvSpPr/>
              <p:nvPr/>
            </p:nvSpPr>
            <p:spPr>
              <a:xfrm rot="10800000">
                <a:off x="2384136" y="3108730"/>
                <a:ext cx="653948" cy="39815"/>
              </a:xfrm>
              <a:custGeom>
                <a:avLst/>
                <a:gdLst/>
                <a:ahLst/>
                <a:cxnLst/>
                <a:rect l="l" t="t" r="r" b="b"/>
                <a:pathLst>
                  <a:path w="1604781" h="69850" extrusionOk="0">
                    <a:moveTo>
                      <a:pt x="131395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1604781" y="69850"/>
                    </a:lnTo>
                    <a:lnTo>
                      <a:pt x="1604781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96" name="Google Shape;576;gd12b23ec8c_0_173"/>
              <p:cNvSpPr/>
              <p:nvPr/>
            </p:nvSpPr>
            <p:spPr>
              <a:xfrm rot="-5400000">
                <a:off x="3428846" y="3222954"/>
                <a:ext cx="2336327" cy="23749"/>
              </a:xfrm>
              <a:custGeom>
                <a:avLst/>
                <a:gdLst/>
                <a:ahLst/>
                <a:cxnLst/>
                <a:rect l="l" t="t" r="r" b="b"/>
                <a:pathLst>
                  <a:path w="4153471" h="69850" extrusionOk="0">
                    <a:moveTo>
                      <a:pt x="386264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153471" y="69850"/>
                    </a:lnTo>
                    <a:lnTo>
                      <a:pt x="4153471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577;gd12b23ec8c_0_173"/>
              <p:cNvSpPr txBox="1"/>
              <p:nvPr/>
            </p:nvSpPr>
            <p:spPr>
              <a:xfrm>
                <a:off x="3434633" y="2221699"/>
                <a:ext cx="885900" cy="27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ВКС ПО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СПЕЦИАЛИЗАЦИИ</a:t>
                </a: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578;gd12b23ec8c_0_173"/>
              <p:cNvSpPr txBox="1"/>
              <p:nvPr/>
            </p:nvSpPr>
            <p:spPr>
              <a:xfrm>
                <a:off x="2441546" y="2173831"/>
                <a:ext cx="852300" cy="40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ОБЪЕДИНЕННЫЙ 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ПРОГНОЗНЫЙ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РАУНД</a:t>
                </a:r>
                <a:endParaRPr/>
              </a:p>
            </p:txBody>
          </p:sp>
          <p:sp>
            <p:nvSpPr>
              <p:cNvPr id="99" name="Google Shape;579;gd12b23ec8c_0_173"/>
              <p:cNvSpPr txBox="1"/>
              <p:nvPr/>
            </p:nvSpPr>
            <p:spPr>
              <a:xfrm>
                <a:off x="2391542" y="2815914"/>
                <a:ext cx="635700" cy="11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ПРАВИТЕЛЬСТВО РФ</a:t>
                </a:r>
                <a:endParaRPr sz="1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580;gd12b23ec8c_0_173"/>
              <p:cNvSpPr txBox="1"/>
              <p:nvPr/>
            </p:nvSpPr>
            <p:spPr>
              <a:xfrm>
                <a:off x="2448387" y="3236125"/>
                <a:ext cx="510300" cy="11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РСПП</a:t>
                </a:r>
                <a:endParaRPr sz="1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581;gd12b23ec8c_0_173"/>
              <p:cNvSpPr txBox="1"/>
              <p:nvPr/>
            </p:nvSpPr>
            <p:spPr>
              <a:xfrm>
                <a:off x="2454303" y="3639108"/>
                <a:ext cx="510300" cy="11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РОССТАТ</a:t>
                </a:r>
                <a:endParaRPr sz="1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582;gd12b23ec8c_0_173"/>
              <p:cNvSpPr txBox="1"/>
              <p:nvPr/>
            </p:nvSpPr>
            <p:spPr>
              <a:xfrm>
                <a:off x="2443901" y="4091782"/>
                <a:ext cx="540900" cy="11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ЗАДАНИЯ В ГУ</a:t>
                </a:r>
                <a:endParaRPr sz="1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583;gd12b23ec8c_0_173"/>
              <p:cNvSpPr txBox="1"/>
              <p:nvPr/>
            </p:nvSpPr>
            <p:spPr>
              <a:xfrm rot="5400000">
                <a:off x="2993664" y="3476557"/>
                <a:ext cx="996300" cy="9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ПОДГОТОВКА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584;gd12b23ec8c_0_173"/>
              <p:cNvSpPr txBox="1"/>
              <p:nvPr/>
            </p:nvSpPr>
            <p:spPr>
              <a:xfrm>
                <a:off x="3671554" y="3336352"/>
                <a:ext cx="587700" cy="27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ВЫСТУПЛЕНИЕ КОМАНД</a:t>
                </a:r>
                <a:endParaRPr/>
              </a:p>
            </p:txBody>
          </p:sp>
          <p:sp>
            <p:nvSpPr>
              <p:cNvPr id="105" name="Google Shape;585;gd12b23ec8c_0_173"/>
              <p:cNvSpPr txBox="1"/>
              <p:nvPr/>
            </p:nvSpPr>
            <p:spPr>
              <a:xfrm>
                <a:off x="4237016" y="2784613"/>
                <a:ext cx="378900" cy="29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НЕДЕЛЯ </a:t>
                </a: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ТИШИНЫ</a:t>
                </a:r>
                <a:endParaRPr/>
              </a:p>
            </p:txBody>
          </p:sp>
          <p:sp>
            <p:nvSpPr>
              <p:cNvPr id="106" name="Google Shape;586;gd12b23ec8c_0_173"/>
              <p:cNvSpPr txBox="1"/>
              <p:nvPr/>
            </p:nvSpPr>
            <p:spPr>
              <a:xfrm>
                <a:off x="4457243" y="2641193"/>
                <a:ext cx="663900" cy="81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СОВЕТ </a:t>
                </a: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ДИРЕК-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ТОРОВ </a:t>
                </a: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БАНКА </a:t>
                </a: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РОССИИ </a:t>
                </a: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ПО ДКП</a:t>
                </a:r>
                <a:endParaRPr/>
              </a:p>
            </p:txBody>
          </p:sp>
          <p:sp>
            <p:nvSpPr>
              <p:cNvPr id="107" name="Google Shape;587;gd12b23ec8c_0_173"/>
              <p:cNvSpPr txBox="1"/>
              <p:nvPr/>
            </p:nvSpPr>
            <p:spPr>
              <a:xfrm rot="5400000">
                <a:off x="3881794" y="3195388"/>
                <a:ext cx="2352900" cy="8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ОГЛАШЕНИЕ ВЕРНОГО РЕШЕНИЯ</a:t>
                </a: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588;gd12b23ec8c_0_173"/>
              <p:cNvSpPr txBox="1"/>
              <p:nvPr/>
            </p:nvSpPr>
            <p:spPr>
              <a:xfrm rot="5400000">
                <a:off x="2464359" y="3439991"/>
                <a:ext cx="1439100" cy="18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ЗАПОЛНЕНИЕ СПЕЦИАЛИЗАЦИЙ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589;gd12b23ec8c_0_173"/>
              <p:cNvSpPr/>
              <p:nvPr/>
            </p:nvSpPr>
            <p:spPr>
              <a:xfrm rot="10800000">
                <a:off x="1799815" y="4387027"/>
                <a:ext cx="3844323" cy="47673"/>
              </a:xfrm>
              <a:custGeom>
                <a:avLst/>
                <a:gdLst/>
                <a:ahLst/>
                <a:cxnLst/>
                <a:rect l="l" t="t" r="r" b="b"/>
                <a:pathLst>
                  <a:path w="21658159" h="69850" extrusionOk="0">
                    <a:moveTo>
                      <a:pt x="2136733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21658159" y="69850"/>
                    </a:lnTo>
                    <a:lnTo>
                      <a:pt x="21658159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</p:grpSp>
        <p:sp>
          <p:nvSpPr>
            <p:cNvPr id="65" name="Google Shape;590;gd12b23ec8c_0_173"/>
            <p:cNvSpPr txBox="1"/>
            <p:nvPr/>
          </p:nvSpPr>
          <p:spPr>
            <a:xfrm>
              <a:off x="2326427" y="3813823"/>
              <a:ext cx="6042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16 БАЛЛОВ</a:t>
              </a:r>
              <a:endParaRPr sz="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591;gd12b23ec8c_0_173"/>
            <p:cNvSpPr txBox="1"/>
            <p:nvPr/>
          </p:nvSpPr>
          <p:spPr>
            <a:xfrm>
              <a:off x="4701921" y="3020023"/>
              <a:ext cx="920100" cy="38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>
                  <a:solidFill>
                    <a:srgbClr val="E36C09"/>
                  </a:solidFill>
                </a:rPr>
                <a:t>5 И 3</a:t>
              </a: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 БАЛЛ</a:t>
              </a:r>
              <a:r>
                <a:rPr lang="ru-RU" sz="800" b="1">
                  <a:solidFill>
                    <a:srgbClr val="E36C09"/>
                  </a:solidFill>
                </a:rPr>
                <a:t>А</a:t>
              </a: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 ЗА ЛУЧШИЕ ВЫСТУПЛЕНИЯ</a:t>
              </a:r>
              <a:endParaRPr sz="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592;gd12b23ec8c_0_173"/>
            <p:cNvSpPr txBox="1"/>
            <p:nvPr/>
          </p:nvSpPr>
          <p:spPr>
            <a:xfrm>
              <a:off x="5771464" y="2296545"/>
              <a:ext cx="610500" cy="76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15 БАЛЛОВ ЗА </a:t>
              </a:r>
              <a:endParaRPr/>
            </a:p>
            <a:p>
              <a:pPr marL="0" marR="0" lvl="0" indent="0" algn="ctr" rtl="0">
                <a:lnSpc>
                  <a:spcPct val="104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ВЕРНОЕ</a:t>
              </a:r>
              <a:endParaRPr/>
            </a:p>
            <a:p>
              <a:pPr marL="0" marR="0" lvl="0" indent="0" algn="ctr" rtl="0">
                <a:lnSpc>
                  <a:spcPct val="104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РЕШЕНИЕ </a:t>
              </a:r>
              <a:endParaRPr/>
            </a:p>
            <a:p>
              <a:pPr marL="0" marR="0" lvl="0" indent="0" algn="ctr" rtl="0">
                <a:lnSpc>
                  <a:spcPct val="104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ВНУТРИ </a:t>
              </a:r>
              <a:endParaRPr/>
            </a:p>
            <a:p>
              <a:pPr marL="0" marR="0" lvl="0" indent="0" algn="ctr" rtl="0">
                <a:lnSpc>
                  <a:spcPct val="104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КОМАНДЫ</a:t>
              </a:r>
              <a:endParaRPr sz="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593;gd12b23ec8c_0_173"/>
            <p:cNvSpPr txBox="1"/>
            <p:nvPr/>
          </p:nvSpPr>
          <p:spPr>
            <a:xfrm>
              <a:off x="6508438" y="2833870"/>
              <a:ext cx="6105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10 БАЛЛОВ ЗА </a:t>
              </a:r>
              <a:endParaRPr/>
            </a:p>
            <a:p>
              <a:pPr marL="0" marR="0" lvl="0" indent="0" algn="ctr" rtl="0">
                <a:lnSpc>
                  <a:spcPct val="104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ВЕРНОЕ</a:t>
              </a:r>
              <a:endParaRPr/>
            </a:p>
            <a:p>
              <a:pPr marL="0" marR="0" lvl="0" indent="0" algn="ctr" rtl="0">
                <a:lnSpc>
                  <a:spcPct val="104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РЕШЕНИЕ</a:t>
              </a:r>
              <a:endParaRPr/>
            </a:p>
          </p:txBody>
        </p:sp>
        <p:sp>
          <p:nvSpPr>
            <p:cNvPr id="69" name="Google Shape;594;gd12b23ec8c_0_173"/>
            <p:cNvSpPr txBox="1"/>
            <p:nvPr/>
          </p:nvSpPr>
          <p:spPr>
            <a:xfrm>
              <a:off x="2210122" y="2087234"/>
              <a:ext cx="7590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15 БАЛЛОВ</a:t>
              </a:r>
              <a:endParaRPr sz="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595;gd12b23ec8c_0_173"/>
            <p:cNvSpPr txBox="1"/>
            <p:nvPr/>
          </p:nvSpPr>
          <p:spPr>
            <a:xfrm>
              <a:off x="2285178" y="2677261"/>
              <a:ext cx="6504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15 БАЛЛОВ</a:t>
              </a:r>
              <a:endParaRPr sz="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596;gd12b23ec8c_0_173"/>
            <p:cNvSpPr txBox="1"/>
            <p:nvPr/>
          </p:nvSpPr>
          <p:spPr>
            <a:xfrm>
              <a:off x="2307850" y="3202174"/>
              <a:ext cx="6039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10 БАЛЛОВ</a:t>
              </a:r>
              <a:endParaRPr sz="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2" name="Google Shape;597;gd12b23ec8c_0_173"/>
            <p:cNvGrpSpPr/>
            <p:nvPr/>
          </p:nvGrpSpPr>
          <p:grpSpPr>
            <a:xfrm>
              <a:off x="756498" y="870857"/>
              <a:ext cx="7785232" cy="3244090"/>
              <a:chOff x="778299" y="897995"/>
              <a:chExt cx="7785232" cy="3244090"/>
            </a:xfrm>
          </p:grpSpPr>
          <p:sp>
            <p:nvSpPr>
              <p:cNvPr id="73" name="Google Shape;598;gd12b23ec8c_0_173"/>
              <p:cNvSpPr/>
              <p:nvPr/>
            </p:nvSpPr>
            <p:spPr>
              <a:xfrm>
                <a:off x="802159" y="925958"/>
                <a:ext cx="1170610" cy="3153593"/>
              </a:xfrm>
              <a:custGeom>
                <a:avLst/>
                <a:gdLst/>
                <a:ahLst/>
                <a:cxnLst/>
                <a:rect l="l" t="t" r="r" b="b"/>
                <a:pathLst>
                  <a:path w="230435" h="874783" extrusionOk="0">
                    <a:moveTo>
                      <a:pt x="0" y="0"/>
                    </a:moveTo>
                    <a:lnTo>
                      <a:pt x="230435" y="0"/>
                    </a:lnTo>
                    <a:lnTo>
                      <a:pt x="230435" y="874783"/>
                    </a:lnTo>
                    <a:lnTo>
                      <a:pt x="0" y="874783"/>
                    </a:lnTo>
                    <a:close/>
                  </a:path>
                </a:pathLst>
              </a:custGeom>
              <a:solidFill>
                <a:srgbClr val="F8CA4B">
                  <a:alpha val="643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599;gd12b23ec8c_0_173"/>
              <p:cNvSpPr/>
              <p:nvPr/>
            </p:nvSpPr>
            <p:spPr>
              <a:xfrm>
                <a:off x="7574502" y="940541"/>
                <a:ext cx="971860" cy="3138284"/>
              </a:xfrm>
              <a:custGeom>
                <a:avLst/>
                <a:gdLst/>
                <a:ahLst/>
                <a:cxnLst/>
                <a:rect l="l" t="t" r="r" b="b"/>
                <a:pathLst>
                  <a:path w="230435" h="874783" extrusionOk="0">
                    <a:moveTo>
                      <a:pt x="0" y="0"/>
                    </a:moveTo>
                    <a:lnTo>
                      <a:pt x="230435" y="0"/>
                    </a:lnTo>
                    <a:lnTo>
                      <a:pt x="230435" y="874783"/>
                    </a:lnTo>
                    <a:lnTo>
                      <a:pt x="0" y="874783"/>
                    </a:lnTo>
                    <a:close/>
                  </a:path>
                </a:pathLst>
              </a:custGeom>
              <a:solidFill>
                <a:srgbClr val="F8CA4B">
                  <a:alpha val="643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600;gd12b23ec8c_0_173"/>
              <p:cNvSpPr/>
              <p:nvPr/>
            </p:nvSpPr>
            <p:spPr>
              <a:xfrm rot="-5400000">
                <a:off x="-819735" y="2496029"/>
                <a:ext cx="3244090" cy="48022"/>
              </a:xfrm>
              <a:custGeom>
                <a:avLst/>
                <a:gdLst/>
                <a:ahLst/>
                <a:cxnLst/>
                <a:rect l="l" t="t" r="r" b="b"/>
                <a:pathLst>
                  <a:path w="5088769" h="69850" extrusionOk="0">
                    <a:moveTo>
                      <a:pt x="4797939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5088769" y="69850"/>
                    </a:lnTo>
                    <a:lnTo>
                      <a:pt x="5088769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76" name="Google Shape;601;gd12b23ec8c_0_173"/>
              <p:cNvSpPr/>
              <p:nvPr/>
            </p:nvSpPr>
            <p:spPr>
              <a:xfrm rot="-5400000">
                <a:off x="6444034" y="2485101"/>
                <a:ext cx="3180481" cy="48022"/>
              </a:xfrm>
              <a:custGeom>
                <a:avLst/>
                <a:gdLst/>
                <a:ahLst/>
                <a:cxnLst/>
                <a:rect l="l" t="t" r="r" b="b"/>
                <a:pathLst>
                  <a:path w="5088769" h="69850" extrusionOk="0">
                    <a:moveTo>
                      <a:pt x="4797939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5088769" y="69850"/>
                    </a:lnTo>
                    <a:lnTo>
                      <a:pt x="5088769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77" name="Google Shape;602;gd12b23ec8c_0_173"/>
              <p:cNvSpPr/>
              <p:nvPr/>
            </p:nvSpPr>
            <p:spPr>
              <a:xfrm rot="-5400000">
                <a:off x="6955641" y="2487277"/>
                <a:ext cx="3167759" cy="48022"/>
              </a:xfrm>
              <a:custGeom>
                <a:avLst/>
                <a:gdLst/>
                <a:ahLst/>
                <a:cxnLst/>
                <a:rect l="l" t="t" r="r" b="b"/>
                <a:pathLst>
                  <a:path w="5088769" h="69850" extrusionOk="0">
                    <a:moveTo>
                      <a:pt x="4797939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5088769" y="69850"/>
                    </a:lnTo>
                    <a:lnTo>
                      <a:pt x="5088769" y="0"/>
                    </a:lnTo>
                    <a:close/>
                  </a:path>
                </a:pathLst>
              </a:custGeom>
              <a:solidFill>
                <a:srgbClr val="17365D"/>
              </a:solidFill>
              <a:ln>
                <a:noFill/>
              </a:ln>
            </p:spPr>
          </p:sp>
          <p:sp>
            <p:nvSpPr>
              <p:cNvPr id="78" name="Google Shape;603;gd12b23ec8c_0_173"/>
              <p:cNvSpPr txBox="1"/>
              <p:nvPr/>
            </p:nvSpPr>
            <p:spPr>
              <a:xfrm rot="5400000">
                <a:off x="348461" y="2397953"/>
                <a:ext cx="2112300" cy="19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1992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ВВОДНАЯ ЧАСТЬ</a:t>
                </a:r>
                <a:endParaRPr/>
              </a:p>
            </p:txBody>
          </p:sp>
          <p:sp>
            <p:nvSpPr>
              <p:cNvPr id="79" name="Google Shape;604;gd12b23ec8c_0_173"/>
              <p:cNvSpPr txBox="1"/>
              <p:nvPr/>
            </p:nvSpPr>
            <p:spPr>
              <a:xfrm rot="5400000">
                <a:off x="6731753" y="2444912"/>
                <a:ext cx="2112300" cy="19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1992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РЕФЛЕКСИЯ</a:t>
                </a:r>
                <a:endParaRPr/>
              </a:p>
            </p:txBody>
          </p:sp>
          <p:sp>
            <p:nvSpPr>
              <p:cNvPr id="80" name="Google Shape;605;gd12b23ec8c_0_173"/>
              <p:cNvSpPr txBox="1"/>
              <p:nvPr/>
            </p:nvSpPr>
            <p:spPr>
              <a:xfrm rot="5400000">
                <a:off x="7236313" y="2444911"/>
                <a:ext cx="2112300" cy="19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1992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ИТОГИ ИГРЫ</a:t>
                </a:r>
                <a:endParaRPr/>
              </a:p>
            </p:txBody>
          </p:sp>
        </p:grpSp>
      </p:grpSp>
      <p:sp>
        <p:nvSpPr>
          <p:cNvPr id="110" name="Google Shape;531;gd12b23ec8c_0_173"/>
          <p:cNvSpPr txBox="1"/>
          <p:nvPr/>
        </p:nvSpPr>
        <p:spPr>
          <a:xfrm>
            <a:off x="425541" y="976452"/>
            <a:ext cx="1495928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СХЕМА ИГРЫ</a:t>
            </a:r>
            <a:endParaRPr sz="14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5329168" y="5754833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/>
              <a:t>60</a:t>
            </a:r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2374886" y="5740211"/>
            <a:ext cx="2964003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студентов </a:t>
            </a:r>
          </a:p>
          <a:p>
            <a:pPr>
              <a:lnSpc>
                <a:spcPct val="80000"/>
              </a:lnSpc>
            </a:pPr>
            <a:r>
              <a:rPr lang="ru-RU" sz="1600" dirty="0"/>
              <a:t>Северного Арктического федерального </a:t>
            </a:r>
          </a:p>
          <a:p>
            <a:pPr>
              <a:lnSpc>
                <a:spcPct val="80000"/>
              </a:lnSpc>
            </a:pPr>
            <a:r>
              <a:rPr lang="ru-RU" sz="1600" dirty="0"/>
              <a:t>университета (САФУ)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4"/>
          <a:stretch/>
        </p:blipFill>
        <p:spPr>
          <a:xfrm>
            <a:off x="9031572" y="4151649"/>
            <a:ext cx="2807057" cy="2570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b="14673"/>
          <a:stretch/>
        </p:blipFill>
        <p:spPr>
          <a:xfrm>
            <a:off x="9011607" y="1116017"/>
            <a:ext cx="2827021" cy="294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3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7736" y="0"/>
            <a:ext cx="8803272" cy="88556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Детективная игра «Поймай </a:t>
            </a:r>
            <a:r>
              <a:rPr lang="ru-RU" sz="2000" dirty="0" err="1">
                <a:solidFill>
                  <a:schemeClr val="tx1"/>
                </a:solidFill>
              </a:rPr>
              <a:t>киберпреступника</a:t>
            </a:r>
            <a:r>
              <a:rPr lang="ru-RU" sz="2000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11961" t="22795" r="1261" b="6480"/>
          <a:stretch/>
        </p:blipFill>
        <p:spPr>
          <a:xfrm>
            <a:off x="592659" y="3704874"/>
            <a:ext cx="5192337" cy="29595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6" y="987543"/>
            <a:ext cx="4960284" cy="27901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96" y="997541"/>
            <a:ext cx="4960284" cy="2790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4BBBB8-DD92-47C7-9A6A-D3B1EE2732CE}"/>
              </a:ext>
            </a:extLst>
          </p:cNvPr>
          <p:cNvSpPr txBox="1"/>
          <p:nvPr/>
        </p:nvSpPr>
        <p:spPr>
          <a:xfrm>
            <a:off x="6998669" y="4498500"/>
            <a:ext cx="4113481" cy="61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Май 2026 года</a:t>
            </a:r>
          </a:p>
          <a:p>
            <a:pPr>
              <a:lnSpc>
                <a:spcPct val="80000"/>
              </a:lnSpc>
            </a:pPr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7397" t="24892" r="87071" b="65409"/>
          <a:stretch/>
        </p:blipFill>
        <p:spPr>
          <a:xfrm>
            <a:off x="6207361" y="5387031"/>
            <a:ext cx="720969" cy="7033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55562" y="5360158"/>
            <a:ext cx="420029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студентов </a:t>
            </a:r>
          </a:p>
          <a:p>
            <a:pPr>
              <a:lnSpc>
                <a:spcPct val="80000"/>
              </a:lnSpc>
            </a:pPr>
            <a:r>
              <a:rPr lang="ru-RU" dirty="0"/>
              <a:t>Северного Арктического федерального университета (САФУ)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928330" y="5320974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/>
              <a:t>100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6925" t="21702" r="84311" b="46220"/>
          <a:stretch/>
        </p:blipFill>
        <p:spPr>
          <a:xfrm>
            <a:off x="6186286" y="4328893"/>
            <a:ext cx="742044" cy="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40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53CCCCADF644845B44679F97B4379F0" ma:contentTypeVersion="0" ma:contentTypeDescription="Создание документа." ma:contentTypeScope="" ma:versionID="ef47a5b501aada306549bc583c7466f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9CCFE2-ACFF-4CFC-AF6B-08A6EBE99996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62F2C4B-7588-4E2D-BE12-CB9236ACE0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F23B325-0B0D-4C05-9884-135B958DE8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14521</TotalTime>
  <Words>562</Words>
  <Application>Microsoft Office PowerPoint</Application>
  <PresentationFormat>Широкоэкранный</PresentationFormat>
  <Paragraphs>143</Paragraphs>
  <Slides>11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Courier New</vt:lpstr>
      <vt:lpstr>Trebuchet MS</vt:lpstr>
      <vt:lpstr>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по формированию финансовой культуры трудовых коллективов предприятий Архангельской области «Коллективно о финансах» </vt:lpstr>
      <vt:lpstr>"Финансовый квиз" – вопросы на тему экономики, финансов и денежно-кредитной политики</vt:lpstr>
      <vt:lpstr> «Ключевая ставка» - игра, раскрывающая процесс принятия решений Советом директоров Банка России</vt:lpstr>
      <vt:lpstr>Детективная игра «Поймай киберпреступника»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brodik</dc:creator>
  <cp:lastModifiedBy>Ольга</cp:lastModifiedBy>
  <cp:revision>1477</cp:revision>
  <cp:lastPrinted>2024-12-09T10:11:43Z</cp:lastPrinted>
  <dcterms:created xsi:type="dcterms:W3CDTF">2018-11-05T17:34:13Z</dcterms:created>
  <dcterms:modified xsi:type="dcterms:W3CDTF">2026-07-02T05:00:19Z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0x010100653CCCCADF644845B44679F97B4379F0</vt:lpwstr>
  </property>
</Properties>
</file>