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5" r:id="rId4"/>
    <p:sldId id="309" r:id="rId5"/>
    <p:sldId id="310" r:id="rId6"/>
    <p:sldId id="287" r:id="rId7"/>
    <p:sldId id="288" r:id="rId8"/>
    <p:sldId id="289" r:id="rId9"/>
    <p:sldId id="259" r:id="rId10"/>
    <p:sldId id="284" r:id="rId11"/>
    <p:sldId id="290" r:id="rId12"/>
    <p:sldId id="265" r:id="rId13"/>
    <p:sldId id="286" r:id="rId14"/>
    <p:sldId id="266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3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0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00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8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53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6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952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04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23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4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8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23CF2-2C27-44B9-8E2B-DF6B6A0601F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DA7D9-416B-4522-93E8-A679BE73AF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50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608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Страхование базовых </a:t>
            </a:r>
            <a:r>
              <a:rPr lang="ru-RU" dirty="0" smtClean="0"/>
              <a:t>рисков.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/>
          </a:bodyPr>
          <a:lstStyle/>
          <a:p>
            <a:pPr lvl="0"/>
            <a:r>
              <a:rPr lang="ru-RU" sz="1900" i="1" smtClean="0">
                <a:solidFill>
                  <a:prstClr val="black">
                    <a:tint val="75000"/>
                  </a:prstClr>
                </a:solidFill>
              </a:rPr>
              <a:t>Бровчак </a:t>
            </a:r>
            <a:r>
              <a:rPr lang="ru-RU" sz="1900" i="1" dirty="0">
                <a:solidFill>
                  <a:prstClr val="black">
                    <a:tint val="75000"/>
                  </a:prstClr>
                </a:solidFill>
              </a:rPr>
              <a:t>Сергей Валентинович, доцент Кафедры страхования Финансового факультета Финансового университета при Правительстве Российской </a:t>
            </a:r>
            <a:r>
              <a:rPr lang="ru-RU" sz="1900" i="1" dirty="0" smtClean="0">
                <a:solidFill>
                  <a:prstClr val="black">
                    <a:tint val="75000"/>
                  </a:prstClr>
                </a:solidFill>
              </a:rPr>
              <a:t>Федерации</a:t>
            </a:r>
            <a:endParaRPr lang="ru-RU" dirty="0"/>
          </a:p>
        </p:txBody>
      </p:sp>
      <p:sp>
        <p:nvSpPr>
          <p:cNvPr id="4" name="Freeform 54">
            <a:extLst>
              <a:ext uri="{FF2B5EF4-FFF2-40B4-BE49-F238E27FC236}">
                <a16:creationId xmlns:a16="http://schemas.microsoft.com/office/drawing/2014/main" xmlns="" id="{CDBF53A5-29BC-4F01-95F5-ADE713DCFED6}"/>
              </a:ext>
            </a:extLst>
          </p:cNvPr>
          <p:cNvSpPr/>
          <p:nvPr/>
        </p:nvSpPr>
        <p:spPr>
          <a:xfrm>
            <a:off x="587191" y="177931"/>
            <a:ext cx="2014841" cy="763873"/>
          </a:xfrm>
          <a:custGeom>
            <a:avLst/>
            <a:gdLst/>
            <a:ahLst/>
            <a:cxnLst/>
            <a:rect l="l" t="t" r="r" b="b"/>
            <a:pathLst>
              <a:path w="1565233" h="593416">
                <a:moveTo>
                  <a:pt x="0" y="0"/>
                </a:moveTo>
                <a:lnTo>
                  <a:pt x="1565233" y="0"/>
                </a:lnTo>
                <a:lnTo>
                  <a:pt x="1565233" y="593416"/>
                </a:lnTo>
                <a:lnTo>
                  <a:pt x="0" y="5934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53">
            <a:extLst>
              <a:ext uri="{FF2B5EF4-FFF2-40B4-BE49-F238E27FC236}">
                <a16:creationId xmlns:a16="http://schemas.microsoft.com/office/drawing/2014/main" xmlns="" id="{8B756461-F7AB-4499-BE03-3B020C9E350D}"/>
              </a:ext>
            </a:extLst>
          </p:cNvPr>
          <p:cNvSpPr/>
          <p:nvPr/>
        </p:nvSpPr>
        <p:spPr>
          <a:xfrm>
            <a:off x="6067963" y="236372"/>
            <a:ext cx="1933037" cy="678006"/>
          </a:xfrm>
          <a:custGeom>
            <a:avLst/>
            <a:gdLst/>
            <a:ahLst/>
            <a:cxnLst/>
            <a:rect l="l" t="t" r="r" b="b"/>
            <a:pathLst>
              <a:path w="1501683" h="526710">
                <a:moveTo>
                  <a:pt x="0" y="0"/>
                </a:moveTo>
                <a:lnTo>
                  <a:pt x="1501683" y="0"/>
                </a:lnTo>
                <a:lnTo>
                  <a:pt x="1501683" y="526709"/>
                </a:lnTo>
                <a:lnTo>
                  <a:pt x="0" y="5267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52">
            <a:extLst>
              <a:ext uri="{FF2B5EF4-FFF2-40B4-BE49-F238E27FC236}">
                <a16:creationId xmlns:a16="http://schemas.microsoft.com/office/drawing/2014/main" xmlns="" id="{A7F7C614-9C36-45D7-984C-4CFF952AF899}"/>
              </a:ext>
            </a:extLst>
          </p:cNvPr>
          <p:cNvSpPr/>
          <p:nvPr/>
        </p:nvSpPr>
        <p:spPr>
          <a:xfrm>
            <a:off x="8128749" y="167374"/>
            <a:ext cx="856119" cy="784985"/>
          </a:xfrm>
          <a:custGeom>
            <a:avLst/>
            <a:gdLst/>
            <a:ahLst/>
            <a:cxnLst/>
            <a:rect l="l" t="t" r="r" b="b"/>
            <a:pathLst>
              <a:path w="665078" h="609817">
                <a:moveTo>
                  <a:pt x="0" y="0"/>
                </a:moveTo>
                <a:lnTo>
                  <a:pt x="665078" y="0"/>
                </a:lnTo>
                <a:lnTo>
                  <a:pt x="665078" y="609817"/>
                </a:lnTo>
                <a:lnTo>
                  <a:pt x="0" y="6098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6766"/>
            </a:stretch>
          </a:blipFill>
        </p:spPr>
      </p:sp>
    </p:spTree>
    <p:extLst>
      <p:ext uri="{BB962C8B-B14F-4D97-AF65-F5344CB8AC3E}">
        <p14:creationId xmlns:p14="http://schemas.microsoft.com/office/powerpoint/2010/main" val="1716375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страхования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Добровольное </a:t>
            </a:r>
            <a:r>
              <a:rPr lang="ru-RU" dirty="0" smtClean="0"/>
              <a:t>страхование.</a:t>
            </a:r>
            <a:endParaRPr lang="ru-RU" dirty="0" smtClean="0"/>
          </a:p>
          <a:p>
            <a:pPr algn="just"/>
            <a:r>
              <a:rPr lang="ru-RU" dirty="0" smtClean="0"/>
              <a:t>Обязательное </a:t>
            </a:r>
            <a:r>
              <a:rPr lang="ru-RU" dirty="0" smtClean="0"/>
              <a:t>страхование.</a:t>
            </a:r>
            <a:endParaRPr lang="ru-RU" dirty="0" smtClean="0"/>
          </a:p>
          <a:p>
            <a:pPr algn="just"/>
            <a:r>
              <a:rPr lang="ru-RU" dirty="0" smtClean="0"/>
              <a:t>Вмененное </a:t>
            </a:r>
            <a:r>
              <a:rPr lang="ru-RU" dirty="0"/>
              <a:t>страхование (страхование гражданской ответственности нотариуса, занимающегося частной </a:t>
            </a:r>
            <a:r>
              <a:rPr lang="ru-RU" dirty="0" smtClean="0"/>
              <a:t>практикой; страхование </a:t>
            </a:r>
            <a:r>
              <a:rPr lang="ru-RU" dirty="0"/>
              <a:t>оценочной деятельности).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065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2008"/>
            <a:ext cx="8229600" cy="6741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Статья 32.9. Виды страхования</a:t>
            </a:r>
          </a:p>
          <a:p>
            <a:r>
              <a:rPr lang="ru-RU" sz="1600" dirty="0" smtClean="0"/>
              <a:t>1</a:t>
            </a:r>
            <a:r>
              <a:rPr lang="ru-RU" sz="1600" dirty="0"/>
              <a:t>) страхование жизни на случай смерти, дожития до определенного возраста или срока либо наступления иного события;</a:t>
            </a:r>
          </a:p>
          <a:p>
            <a:r>
              <a:rPr lang="ru-RU" sz="1600" dirty="0" smtClean="0"/>
              <a:t>2</a:t>
            </a:r>
            <a:r>
              <a:rPr lang="ru-RU" sz="1600" dirty="0"/>
              <a:t>) пенсионное страхование;</a:t>
            </a:r>
          </a:p>
          <a:p>
            <a:r>
              <a:rPr lang="ru-RU" sz="1600" dirty="0" smtClean="0"/>
              <a:t>3</a:t>
            </a:r>
            <a:r>
              <a:rPr lang="ru-RU" sz="1600" dirty="0"/>
              <a:t>) страхование жизни с условием периодических страховых выплат (ренты, аннуитетов) и (или) с участием страхователя в инвестиционном доходе страховщика;</a:t>
            </a:r>
          </a:p>
          <a:p>
            <a:r>
              <a:rPr lang="ru-RU" sz="1600" dirty="0" smtClean="0"/>
              <a:t>3.1</a:t>
            </a:r>
            <a:r>
              <a:rPr lang="ru-RU" sz="1600" dirty="0"/>
              <a:t>) долевое страхование жизни;</a:t>
            </a:r>
          </a:p>
          <a:p>
            <a:r>
              <a:rPr lang="ru-RU" sz="1600" dirty="0" smtClean="0"/>
              <a:t>4</a:t>
            </a:r>
            <a:r>
              <a:rPr lang="ru-RU" sz="1600" dirty="0"/>
              <a:t>) страхование от несчастных случаев и болезней;</a:t>
            </a:r>
          </a:p>
          <a:p>
            <a:r>
              <a:rPr lang="ru-RU" sz="1600" dirty="0" smtClean="0"/>
              <a:t>5</a:t>
            </a:r>
            <a:r>
              <a:rPr lang="ru-RU" sz="1600" dirty="0"/>
              <a:t>) медицинское страхование;</a:t>
            </a:r>
          </a:p>
          <a:p>
            <a:r>
              <a:rPr lang="ru-RU" sz="1600" dirty="0" smtClean="0"/>
              <a:t>…</a:t>
            </a:r>
          </a:p>
          <a:p>
            <a:r>
              <a:rPr lang="ru-RU" sz="1600" dirty="0" smtClean="0"/>
              <a:t>13</a:t>
            </a:r>
            <a:r>
              <a:rPr lang="ru-RU" sz="1600" dirty="0"/>
              <a:t>) страхование имущества граждан, за исключением транспортных средств;</a:t>
            </a:r>
          </a:p>
          <a:p>
            <a:r>
              <a:rPr lang="ru-RU" sz="1600" dirty="0" smtClean="0"/>
              <a:t>14</a:t>
            </a:r>
            <a:r>
              <a:rPr lang="ru-RU" sz="1600" dirty="0"/>
              <a:t>) страхование гражданской ответственности владельцев автотранспортных средств;</a:t>
            </a:r>
          </a:p>
          <a:p>
            <a:r>
              <a:rPr lang="ru-RU" sz="1600" dirty="0" smtClean="0"/>
              <a:t>…</a:t>
            </a:r>
            <a:endParaRPr lang="ru-RU" sz="1600" dirty="0"/>
          </a:p>
          <a:p>
            <a:r>
              <a:rPr lang="ru-RU" sz="1600" dirty="0" smtClean="0"/>
              <a:t>18</a:t>
            </a:r>
            <a:r>
              <a:rPr lang="ru-RU" sz="1600" dirty="0"/>
              <a:t>) страхование гражданской ответственности организаций, эксплуатирующих опасные объекты;</a:t>
            </a:r>
          </a:p>
          <a:p>
            <a:r>
              <a:rPr lang="ru-RU" sz="1600" dirty="0" smtClean="0"/>
              <a:t>19</a:t>
            </a:r>
            <a:r>
              <a:rPr lang="ru-RU" sz="1600" dirty="0"/>
              <a:t>) страхование гражданской ответственности за причинение вреда вследствие недостатков товаров, работ, услуг;</a:t>
            </a:r>
          </a:p>
          <a:p>
            <a:r>
              <a:rPr lang="ru-RU" sz="1600" dirty="0" smtClean="0"/>
              <a:t>20</a:t>
            </a:r>
            <a:r>
              <a:rPr lang="ru-RU" sz="1600" dirty="0"/>
              <a:t>) страхование гражданской ответственности за причинение вреда третьим лицам;</a:t>
            </a:r>
          </a:p>
          <a:p>
            <a:r>
              <a:rPr lang="ru-RU" sz="1600" dirty="0" smtClean="0"/>
              <a:t>21</a:t>
            </a:r>
            <a:r>
              <a:rPr lang="ru-RU" sz="1600" dirty="0"/>
              <a:t>) страхование гражданской ответственности за неисполнение или ненадлежащее исполнение обязательств по договору;</a:t>
            </a:r>
          </a:p>
          <a:p>
            <a:r>
              <a:rPr lang="ru-RU" sz="1600" dirty="0" smtClean="0"/>
              <a:t>22</a:t>
            </a:r>
            <a:r>
              <a:rPr lang="ru-RU" sz="1600" dirty="0"/>
              <a:t>) страхование предпринимательских рисков;</a:t>
            </a:r>
          </a:p>
          <a:p>
            <a:r>
              <a:rPr lang="ru-RU" sz="1600" dirty="0" smtClean="0"/>
              <a:t>23</a:t>
            </a:r>
            <a:r>
              <a:rPr lang="ru-RU" sz="1600" dirty="0"/>
              <a:t>) страхование финансовых рисков;</a:t>
            </a:r>
          </a:p>
          <a:p>
            <a:r>
              <a:rPr lang="ru-RU" sz="1600" dirty="0" smtClean="0"/>
              <a:t>24</a:t>
            </a:r>
            <a:r>
              <a:rPr lang="ru-RU" sz="1600" dirty="0"/>
              <a:t>) иные виды страхования, предусмотренные федеральными законами о конкретных видах обязательного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2095675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Страхование имущества физических лиц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468052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Страхование имущества физических лиц — это вид страхования, который защищает </a:t>
            </a:r>
            <a:r>
              <a:rPr lang="ru-RU" b="1" dirty="0"/>
              <a:t>личное имущество граждан от различных рисков, таких как ущерб, потеря или кража.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Страхование </a:t>
            </a:r>
            <a:r>
              <a:rPr lang="ru-RU" dirty="0"/>
              <a:t>имущества для физических лиц </a:t>
            </a:r>
            <a:r>
              <a:rPr lang="ru-RU" u="sng" dirty="0"/>
              <a:t>добровольно</a:t>
            </a:r>
            <a:r>
              <a:rPr lang="ru-RU" dirty="0"/>
              <a:t>, но в некоторых случаях заключение такого договора — </a:t>
            </a:r>
            <a:r>
              <a:rPr lang="ru-RU" u="sng" dirty="0"/>
              <a:t>обязательное</a:t>
            </a:r>
            <a:r>
              <a:rPr lang="ru-RU" dirty="0"/>
              <a:t> требование банков при выдаче ипотечных кредитов, займов на приобретение автотранспорта. </a:t>
            </a:r>
          </a:p>
          <a:p>
            <a:pPr algn="just"/>
            <a:endParaRPr lang="ru-RU" u="sng" dirty="0"/>
          </a:p>
          <a:p>
            <a:pPr algn="just"/>
            <a:r>
              <a:rPr lang="ru-RU" u="sng" dirty="0" smtClean="0"/>
              <a:t>Страхование </a:t>
            </a:r>
            <a:r>
              <a:rPr lang="ru-RU" u="sng" dirty="0"/>
              <a:t>недвижимости </a:t>
            </a:r>
            <a:r>
              <a:rPr lang="ru-RU" dirty="0"/>
              <a:t>(квартиры, дома, дачи и другие постройки) — покрывает риски, связанные с пожаром, затоплением, кражей и другими происшествиями. </a:t>
            </a:r>
          </a:p>
          <a:p>
            <a:pPr algn="just"/>
            <a:r>
              <a:rPr lang="ru-RU" u="sng" dirty="0" smtClean="0"/>
              <a:t>Страхование </a:t>
            </a:r>
            <a:r>
              <a:rPr lang="ru-RU" u="sng" dirty="0"/>
              <a:t>движимого имущества </a:t>
            </a:r>
            <a:r>
              <a:rPr lang="ru-RU" dirty="0"/>
              <a:t>(машины, техника, ценные вещи) — полис покрывает кражу, угон, повреждение при ДТП, поломку, порчу. </a:t>
            </a:r>
          </a:p>
          <a:p>
            <a:pPr algn="just"/>
            <a:r>
              <a:rPr lang="ru-RU" u="sng" dirty="0" smtClean="0"/>
              <a:t>Титульное </a:t>
            </a:r>
            <a:r>
              <a:rPr lang="ru-RU" u="sng" dirty="0"/>
              <a:t>страхование </a:t>
            </a:r>
            <a:r>
              <a:rPr lang="ru-RU" dirty="0"/>
              <a:t>— защищает владельца от утраты права собственности, например, при покупке жилья на вторичном рынке.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82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Страхование гражданской ответственности перед соседями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Страхование гражданской ответственности перед соседями — это программа, которая защищает владельца жилья от финансовых затрат при случайном причинении ущерба имуществу или здоровью соседей. Чаще всего страховые случаи связаны с заливом квартиры, пожаром или повреждением коммуникаций. </a:t>
            </a:r>
          </a:p>
          <a:p>
            <a:pPr marL="0" indent="0" algn="just">
              <a:buNone/>
            </a:pPr>
            <a:r>
              <a:rPr lang="ru-RU" dirty="0" smtClean="0"/>
              <a:t>Суть </a:t>
            </a:r>
            <a:r>
              <a:rPr lang="ru-RU" dirty="0"/>
              <a:t>страхования: владелец квартиры оформляет полис, оплачивая премию, после чего страховая компания берёт на себя обязанность компенсировать убытки соседям в пределах заранее установленной страховой суммы.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23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Страхование автогражданской ответственности (ОСАГО)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805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Страхование автогражданской ответственности (ОСАГО) — это обязательное страхование, которое обеспечивает финансовую защиту третьих лиц в случае ДТП. </a:t>
            </a:r>
          </a:p>
          <a:p>
            <a:pPr marL="0" indent="0" algn="just">
              <a:buNone/>
            </a:pPr>
            <a:r>
              <a:rPr lang="ru-RU" dirty="0" smtClean="0"/>
              <a:t>Основная </a:t>
            </a:r>
            <a:r>
              <a:rPr lang="ru-RU" dirty="0"/>
              <a:t>функция ОСАГО — компенсация ущерба, который водитель может причинить другим лицам в результате аварии. Если водитель является виновником ДТП, то пострадавшая сторона получает возмещение от его страховой компании, а не из личных средств. 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511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Личные виды страхования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К личным видам страхования относятся программы, которые защищают интересы застрахованного лица, связанные с его жизнью, здоровьем или трудоспособностью. К таким видам относятся страхование жизни, страхование здоровья, накопительное страхование и инвестиционное страхование.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0312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67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Страхование от несчастных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случаев </a:t>
            </a:r>
            <a:r>
              <a:rPr lang="ru-RU" dirty="0"/>
              <a:t>и болезней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72" y="1412776"/>
            <a:ext cx="8229600" cy="532859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Страхование от несчастных случаев и болезней — это финансовая защита человека на случай травмы, установления инвалидности или ухода из жизни в результате несчастного случая или </a:t>
            </a:r>
            <a:r>
              <a:rPr lang="ru-RU" dirty="0" smtClean="0"/>
              <a:t>болезни.</a:t>
            </a:r>
          </a:p>
          <a:p>
            <a:pPr marL="0" indent="0" algn="just">
              <a:buNone/>
            </a:pPr>
            <a:r>
              <a:rPr lang="ru-RU" dirty="0"/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Смерть </a:t>
            </a:r>
            <a:r>
              <a:rPr lang="ru-RU" i="1" dirty="0"/>
              <a:t>в результате болезни или </a:t>
            </a:r>
            <a:r>
              <a:rPr lang="ru-RU" i="1" dirty="0" smtClean="0"/>
              <a:t> несчастного случая.</a:t>
            </a:r>
            <a:endParaRPr lang="ru-RU" i="1" dirty="0"/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Смерть </a:t>
            </a:r>
            <a:r>
              <a:rPr lang="ru-RU" i="1" dirty="0"/>
              <a:t>в результате </a:t>
            </a:r>
            <a:r>
              <a:rPr lang="ru-RU" i="1" dirty="0" smtClean="0"/>
              <a:t>ДТП.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Инвалидность </a:t>
            </a:r>
            <a:r>
              <a:rPr lang="ru-RU" i="1" dirty="0"/>
              <a:t>в результате </a:t>
            </a:r>
            <a:r>
              <a:rPr lang="ru-RU" i="1" dirty="0" smtClean="0"/>
              <a:t>болезни.</a:t>
            </a:r>
            <a:endParaRPr lang="ru-RU" i="1" dirty="0"/>
          </a:p>
          <a:p>
            <a:pPr algn="just">
              <a:buFont typeface="Wingdings" pitchFamily="2" charset="2"/>
              <a:buChar char="ü"/>
            </a:pPr>
            <a:r>
              <a:rPr lang="ru-RU" i="1" dirty="0"/>
              <a:t>или несчастного </a:t>
            </a:r>
            <a:r>
              <a:rPr lang="ru-RU" i="1" dirty="0" smtClean="0"/>
              <a:t>случая.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Инвалидность </a:t>
            </a:r>
            <a:r>
              <a:rPr lang="ru-RU" i="1" dirty="0"/>
              <a:t>в результате </a:t>
            </a:r>
            <a:r>
              <a:rPr lang="ru-RU" i="1" dirty="0" smtClean="0"/>
              <a:t>ДТП.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/>
              <a:t>В</a:t>
            </a:r>
            <a:r>
              <a:rPr lang="ru-RU" i="1" dirty="0" smtClean="0"/>
              <a:t>ременная </a:t>
            </a:r>
            <a:r>
              <a:rPr lang="ru-RU" i="1" dirty="0"/>
              <a:t>утрата </a:t>
            </a:r>
            <a:r>
              <a:rPr lang="ru-RU" i="1" dirty="0" smtClean="0"/>
              <a:t>трудоспособности.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Травма.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Госпитализация.</a:t>
            </a:r>
          </a:p>
          <a:p>
            <a:pPr algn="just">
              <a:buFont typeface="Wingdings" pitchFamily="2" charset="2"/>
              <a:buChar char="ü"/>
            </a:pPr>
            <a:r>
              <a:rPr lang="ru-RU" i="1" dirty="0" smtClean="0"/>
              <a:t>Хирургические операции.</a:t>
            </a:r>
            <a:endParaRPr lang="ru-RU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253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Страхование от несчастных </a:t>
            </a:r>
            <a:br>
              <a:rPr lang="ru-RU" dirty="0" smtClean="0"/>
            </a:br>
            <a:r>
              <a:rPr lang="ru-RU" dirty="0" smtClean="0"/>
              <a:t>случаев и болезней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Исключения:</a:t>
            </a:r>
          </a:p>
          <a:p>
            <a:r>
              <a:rPr lang="ru-RU" dirty="0" smtClean="0"/>
              <a:t>Умышленное причинение вреда застрахованным лицом.</a:t>
            </a:r>
          </a:p>
          <a:p>
            <a:r>
              <a:rPr lang="ru-RU" dirty="0" smtClean="0"/>
              <a:t>Травмы, полученные в состоянии алкогольного, наркотического или токсического опьянения.</a:t>
            </a:r>
          </a:p>
          <a:p>
            <a:r>
              <a:rPr lang="ru-RU" dirty="0" smtClean="0"/>
              <a:t>Несчастные случаи, произошедшие при участии застрахованного в преступных действиях.</a:t>
            </a:r>
          </a:p>
          <a:p>
            <a:r>
              <a:rPr lang="ru-RU" dirty="0" smtClean="0"/>
              <a:t>Последствия хронических заболеваний, не связанных с несчастным случаем.</a:t>
            </a:r>
          </a:p>
          <a:p>
            <a:r>
              <a:rPr lang="ru-RU" dirty="0" smtClean="0"/>
              <a:t>Военные действия, массовые беспорядки и т. д.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62119" y="6167045"/>
            <a:ext cx="6646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https://www.ingos.ru/company/blog/2025/strahovanie-neschastnyy-sluchay-rukovodstvo?ysclid=mfwv9545dk766790106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184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Страхование здоровья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Страхование здоровья обеспечивает страховую защиту при наступлении неблагоприятных событий, таких как болезни, травмы или уход из жизни застрахованного лица. При наступлении страхового случая страховая компания выплачивает гарантированную страховую сумму в соответствии с условиями договора.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4277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3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ru-RU" dirty="0" smtClean="0"/>
              <a:t>Медицинское страхование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Добровольное медицинское </a:t>
            </a:r>
            <a:r>
              <a:rPr lang="ru-RU" dirty="0"/>
              <a:t>страхование </a:t>
            </a:r>
            <a:r>
              <a:rPr lang="ru-RU" dirty="0" smtClean="0"/>
              <a:t>(ДМС) — </a:t>
            </a:r>
            <a:r>
              <a:rPr lang="ru-RU" dirty="0"/>
              <a:t>это форма страхования здоровья человека, которая покрывает часть расходов на медицинские услуги посредством регулярного совместного вложения средств в общий фонд.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880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Базовые риски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u="sng" dirty="0" smtClean="0"/>
              <a:t>Базовые риски касаются лично человека:</a:t>
            </a:r>
          </a:p>
          <a:p>
            <a:pPr marL="0" indent="0">
              <a:buNone/>
            </a:pPr>
            <a:r>
              <a:rPr lang="ru-RU" dirty="0" smtClean="0"/>
              <a:t>Тяжелая болезнь</a:t>
            </a:r>
          </a:p>
          <a:p>
            <a:pPr marL="0" indent="0">
              <a:buNone/>
            </a:pPr>
            <a:r>
              <a:rPr lang="ru-RU" dirty="0" smtClean="0"/>
              <a:t>Утрата трудоспособности</a:t>
            </a:r>
          </a:p>
          <a:p>
            <a:pPr marL="0" indent="0">
              <a:buNone/>
            </a:pPr>
            <a:r>
              <a:rPr lang="ru-RU" dirty="0" smtClean="0"/>
              <a:t>Достижение определенного возраста</a:t>
            </a:r>
          </a:p>
          <a:p>
            <a:pPr marL="0" indent="0">
              <a:buNone/>
            </a:pPr>
            <a:r>
              <a:rPr lang="ru-RU" dirty="0" smtClean="0"/>
              <a:t>Старость </a:t>
            </a:r>
          </a:p>
          <a:p>
            <a:pPr marL="0" indent="0">
              <a:buNone/>
            </a:pPr>
            <a:r>
              <a:rPr lang="ru-RU" dirty="0" smtClean="0"/>
              <a:t>Смерть. Это личные виды страхования.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u="sng" dirty="0" smtClean="0"/>
              <a:t>Касаются собственного имущества:</a:t>
            </a:r>
          </a:p>
          <a:p>
            <a:pPr marL="0" indent="0">
              <a:buNone/>
            </a:pPr>
            <a:r>
              <a:rPr lang="ru-RU" dirty="0" smtClean="0"/>
              <a:t>Повреждение</a:t>
            </a:r>
          </a:p>
          <a:p>
            <a:pPr marL="0" indent="0">
              <a:buNone/>
            </a:pPr>
            <a:r>
              <a:rPr lang="ru-RU" dirty="0" smtClean="0"/>
              <a:t>Уничтожение / утрата</a:t>
            </a:r>
          </a:p>
          <a:p>
            <a:pPr marL="0" indent="0">
              <a:buNone/>
            </a:pPr>
            <a:r>
              <a:rPr lang="ru-RU" dirty="0" smtClean="0"/>
              <a:t>Касаются последствий своих действий для других:</a:t>
            </a:r>
          </a:p>
          <a:p>
            <a:pPr marL="0" indent="0">
              <a:buNone/>
            </a:pPr>
            <a:r>
              <a:rPr lang="ru-RU" dirty="0" smtClean="0"/>
              <a:t>Ответственность в автомобильной аварии</a:t>
            </a:r>
          </a:p>
          <a:p>
            <a:pPr marL="0" indent="0">
              <a:buNone/>
            </a:pPr>
            <a:r>
              <a:rPr lang="ru-RU" dirty="0" smtClean="0"/>
              <a:t>Ответственность в затоплении соседей. Это имущественные виды страхования.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962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94" y="269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Накопительное страхование </a:t>
            </a:r>
            <a:br>
              <a:rPr lang="ru-RU" dirty="0" smtClean="0"/>
            </a:br>
            <a:r>
              <a:rPr lang="ru-RU" dirty="0" smtClean="0"/>
              <a:t>жизни </a:t>
            </a:r>
            <a:r>
              <a:rPr lang="ru-RU" dirty="0"/>
              <a:t>(НСЖ)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Накопительное страхование жизни (НСЖ) — это финансовый инструмент, который сочетает в себе функции страхования жизни и возможности накопления средств. </a:t>
            </a:r>
          </a:p>
          <a:p>
            <a:pPr marL="0" indent="0">
              <a:buNone/>
            </a:pPr>
            <a:r>
              <a:rPr lang="ru-RU" dirty="0" smtClean="0"/>
              <a:t>Риски:</a:t>
            </a:r>
          </a:p>
          <a:p>
            <a:r>
              <a:rPr lang="ru-RU" dirty="0" smtClean="0"/>
              <a:t>Дожитие;</a:t>
            </a:r>
          </a:p>
          <a:p>
            <a:r>
              <a:rPr lang="ru-RU" dirty="0" smtClean="0"/>
              <a:t>Смерть в результате любой причины;</a:t>
            </a:r>
          </a:p>
          <a:p>
            <a:r>
              <a:rPr lang="ru-RU" dirty="0" smtClean="0"/>
              <a:t>Первичное установление инвалидности в результате</a:t>
            </a:r>
          </a:p>
          <a:p>
            <a:r>
              <a:rPr lang="ru-RU" dirty="0" smtClean="0"/>
              <a:t>Любой причины;</a:t>
            </a:r>
          </a:p>
          <a:p>
            <a:r>
              <a:rPr lang="ru-RU" dirty="0" smtClean="0"/>
              <a:t>Первичное установление критического заболевания;</a:t>
            </a:r>
          </a:p>
          <a:p>
            <a:r>
              <a:rPr lang="ru-RU" dirty="0" smtClean="0"/>
              <a:t>Травма;</a:t>
            </a:r>
          </a:p>
          <a:p>
            <a:r>
              <a:rPr lang="ru-RU" dirty="0" smtClean="0"/>
              <a:t>Временная утрата трудоспособности в результате</a:t>
            </a:r>
          </a:p>
          <a:p>
            <a:r>
              <a:rPr lang="ru-RU" dirty="0" smtClean="0"/>
              <a:t>Несчастного случая;</a:t>
            </a:r>
          </a:p>
          <a:p>
            <a:r>
              <a:rPr lang="ru-RU" dirty="0" smtClean="0"/>
              <a:t>Срочный аннуитет с гарантированными выплатами;</a:t>
            </a:r>
          </a:p>
          <a:p>
            <a:r>
              <a:rPr lang="ru-RU" dirty="0" smtClean="0"/>
              <a:t>Лечение.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4277" y="81449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5922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ru-RU" dirty="0" smtClean="0"/>
              <a:t>Долевое страхование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Долевое страхование жизни (ДСЖ) — это финансовый инструмент, который совмещает элементы страхования жизни и инвестиционного дохода. С 1 января 2025 года российские страховщики начали предлагать полисы ДСЖ. </a:t>
            </a:r>
          </a:p>
          <a:p>
            <a:endParaRPr lang="ru-RU" dirty="0"/>
          </a:p>
          <a:p>
            <a:r>
              <a:rPr lang="ru-RU" dirty="0"/>
              <a:t>Суть ДСЖ: клиент страховой компании (страхователь) регулярно платит страховщику взносы, а тот распределяет их на два инвестиционных портфеля: консервативный (депозиты, облигации) и агрессивный (сырьё, акции). Консервативный портфель служит для защиты инвестиций, агрессивный — чтобы получить высокую прибыль.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082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Обязанности и права страхователя (выгодоприобретателя, застрахованного лица)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Страхователь обязан: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Уведомлять страховщика о наступлении страхового случая;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Уведомлять страховщика обо всех обстоятельствах, если имеется вероятность наступления страхового случая.</a:t>
            </a:r>
          </a:p>
          <a:p>
            <a:pPr marL="0" indent="0">
              <a:buNone/>
            </a:pPr>
            <a:r>
              <a:rPr lang="ru-RU" b="1" dirty="0" smtClean="0"/>
              <a:t>Страхователь имеет право: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требовать от страховщика надлежащего исполнения</a:t>
            </a:r>
          </a:p>
          <a:p>
            <a:pPr marL="0" indent="0">
              <a:buNone/>
            </a:pPr>
            <a:r>
              <a:rPr lang="ru-RU" dirty="0" smtClean="0"/>
              <a:t>обязательств согласно условиям договора страхования;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наступлении страхового случая получить страховое</a:t>
            </a:r>
          </a:p>
          <a:p>
            <a:pPr marL="0" indent="0">
              <a:buNone/>
            </a:pPr>
            <a:r>
              <a:rPr lang="ru-RU" dirty="0" smtClean="0"/>
              <a:t>возмещение в полном объеме согласно условиям договора страхования;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замену участника в договоре;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дополнительное страхование;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досрочное прекращение договора страхования;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возврат части уплаченной страховой премии, если произошло расторжение договора страхования не по вине страхователя.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70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Несколько признаков, по которым можно выбрать страховую </a:t>
            </a:r>
            <a:r>
              <a:rPr lang="ru-RU" sz="3600" dirty="0" smtClean="0"/>
              <a:t>компанию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При выборе страховой компании обращайте внимание на ее рейтинг, который присваивается рейтинговыми агентствами на основе таких характеристик, как корпоративное управление, </a:t>
            </a:r>
            <a:r>
              <a:rPr lang="ru-RU" dirty="0"/>
              <a:t>финансовые </a:t>
            </a:r>
            <a:r>
              <a:rPr lang="ru-RU" dirty="0" smtClean="0"/>
              <a:t>результаты, размер бизнеса, качество активов.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625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Договор страхования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Договор страхования должен быть заключен в письменной форме.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Несоблюдение письменной формы влечет недействительность договора страхования, за исключением договора обязательного государственного страхования (статья 969).</a:t>
            </a:r>
          </a:p>
          <a:p>
            <a:pPr marL="0" indent="0">
              <a:buNone/>
            </a:pPr>
            <a:r>
              <a:rPr lang="ru-RU" dirty="0" smtClean="0"/>
              <a:t>Договор страхования может быть заключен путем составления одного документа либо вручения страховщиком страхователю на основании его письменного или устного заявления страхового полиса (свидетельства, сертификата, квитанции), подписанного страховщиком.</a:t>
            </a:r>
          </a:p>
          <a:p>
            <a:pPr marL="0" indent="0">
              <a:buNone/>
            </a:pPr>
            <a:r>
              <a:rPr lang="ru-RU" dirty="0" smtClean="0"/>
              <a:t>Страховщик при заключении договора страхования вправе применять разработанные им или объединением страховщиков стандартные формы договора (страхового полиса) по отдельным видам страхования.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359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/>
              <a:t>Служба по защите прав потребителей и обеспечению доступности финансовых услуг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Служба по защите прав потребителей и обеспечению доступности финансовых услуг Банка России </a:t>
            </a:r>
            <a:r>
              <a:rPr lang="ru-RU" dirty="0" smtClean="0"/>
              <a:t>кредитных </a:t>
            </a:r>
            <a:r>
              <a:rPr lang="ru-RU" dirty="0"/>
              <a:t>организаций;</a:t>
            </a:r>
          </a:p>
          <a:p>
            <a:pPr algn="just"/>
            <a:r>
              <a:rPr lang="ru-RU" dirty="0"/>
              <a:t>субъектов страхового дела;</a:t>
            </a:r>
          </a:p>
          <a:p>
            <a:pPr algn="just"/>
            <a:r>
              <a:rPr lang="ru-RU" dirty="0"/>
              <a:t>субъектов </a:t>
            </a:r>
            <a:r>
              <a:rPr lang="ru-RU" dirty="0" err="1"/>
              <a:t>микрофинансового</a:t>
            </a:r>
            <a:r>
              <a:rPr lang="ru-RU" dirty="0"/>
              <a:t> рынка;</a:t>
            </a:r>
          </a:p>
          <a:p>
            <a:pPr algn="just"/>
            <a:r>
              <a:rPr lang="ru-RU" dirty="0"/>
              <a:t>субъектов рынка коллективных инвестиций;</a:t>
            </a:r>
          </a:p>
          <a:p>
            <a:pPr algn="just"/>
            <a:r>
              <a:rPr lang="ru-RU" dirty="0"/>
              <a:t>профессиональных участников рынка ценных </a:t>
            </a:r>
            <a:r>
              <a:rPr lang="ru-RU" dirty="0" smtClean="0"/>
              <a:t>бумаг и других.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/>
              <a:t>https://cbr.ru/about_br/bankstructute/szpp/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084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Финансовый уполномоченный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Деятельность Финансового уполномоченного регулируется Федеральным законом </a:t>
            </a:r>
            <a:r>
              <a:rPr lang="ru-RU" dirty="0"/>
              <a:t>от 4 июня 2018 г. N 123-ФЗ "Об уполномоченном по правам потребителей финансовых услуг" 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Финансовый уполномоченный — это независимое должностное лицо, которое в досудебном порядке разрешает споры между потребителями финансовых услуг и финансовыми организациями</a:t>
            </a:r>
          </a:p>
          <a:p>
            <a:pPr marL="0" indent="0" algn="just">
              <a:buNone/>
            </a:pPr>
            <a:r>
              <a:rPr lang="ru-RU" dirty="0" smtClean="0"/>
              <a:t>Финансовый уполномоченный рассматривает обращения в отношении:</a:t>
            </a:r>
          </a:p>
          <a:p>
            <a:pPr algn="just"/>
            <a:r>
              <a:rPr lang="ru-RU" dirty="0" smtClean="0"/>
              <a:t>страховых </a:t>
            </a:r>
            <a:r>
              <a:rPr lang="ru-RU" dirty="0" smtClean="0"/>
              <a:t>организаций;</a:t>
            </a:r>
            <a:endParaRPr lang="ru-RU" dirty="0" smtClean="0"/>
          </a:p>
          <a:p>
            <a:pPr algn="just"/>
            <a:r>
              <a:rPr lang="ru-RU" dirty="0" smtClean="0"/>
              <a:t>банков и других кредитных </a:t>
            </a:r>
            <a:r>
              <a:rPr lang="ru-RU" dirty="0" smtClean="0"/>
              <a:t>организаций;</a:t>
            </a:r>
            <a:endParaRPr lang="ru-RU" dirty="0" smtClean="0"/>
          </a:p>
          <a:p>
            <a:pPr algn="just"/>
            <a:r>
              <a:rPr lang="ru-RU" dirty="0" smtClean="0"/>
              <a:t>микрофинансовых </a:t>
            </a:r>
            <a:r>
              <a:rPr lang="ru-RU" dirty="0" smtClean="0"/>
              <a:t>организаций;</a:t>
            </a:r>
            <a:endParaRPr lang="ru-RU" dirty="0" smtClean="0"/>
          </a:p>
          <a:p>
            <a:pPr algn="just"/>
            <a:r>
              <a:rPr lang="ru-RU" dirty="0" smtClean="0"/>
              <a:t>кредитных потребительских </a:t>
            </a:r>
            <a:r>
              <a:rPr lang="ru-RU" dirty="0" smtClean="0"/>
              <a:t>кооперативов;</a:t>
            </a:r>
            <a:endParaRPr lang="ru-RU" dirty="0" smtClean="0"/>
          </a:p>
          <a:p>
            <a:pPr algn="just"/>
            <a:r>
              <a:rPr lang="ru-RU" dirty="0"/>
              <a:t>л</a:t>
            </a:r>
            <a:r>
              <a:rPr lang="ru-RU" dirty="0" smtClean="0"/>
              <a:t>омбардов;</a:t>
            </a:r>
            <a:endParaRPr lang="ru-RU" dirty="0" smtClean="0"/>
          </a:p>
          <a:p>
            <a:pPr algn="just"/>
            <a:r>
              <a:rPr lang="ru-RU" dirty="0" smtClean="0"/>
              <a:t>негосударственных пенсионных фондов (НПФ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75656" y="608400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https://finombudsman.ru/?ysclid=mfzjmxoh4c895089384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140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Финансовый уполномоченный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Финансовый уполномоченный рассматривает обращения только с имущественными требованиями, в том числе денежными.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При </a:t>
            </a:r>
            <a:r>
              <a:rPr lang="ru-RU" dirty="0" smtClean="0"/>
              <a:t>этом размер требований не должен превышать 500 000 </a:t>
            </a:r>
            <a:r>
              <a:rPr lang="ru-RU" dirty="0" smtClean="0"/>
              <a:t>₽.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Исключения — требования по договорам ОСАГО и спорам с НПФ. На них ограничение по сумме не </a:t>
            </a:r>
            <a:r>
              <a:rPr lang="ru-RU" dirty="0" smtClean="0"/>
              <a:t>распространяется.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36296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610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Служба финансового уполномоченного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Служба финансового уполномоченного состоит из:</a:t>
            </a:r>
          </a:p>
          <a:p>
            <a:r>
              <a:rPr lang="ru-RU" dirty="0" smtClean="0"/>
              <a:t>1) главного финансового уполномоченного и финансовых уполномоченных в сферах финансовых услуг;</a:t>
            </a:r>
          </a:p>
          <a:p>
            <a:r>
              <a:rPr lang="ru-RU" dirty="0" smtClean="0"/>
              <a:t>2) Совета Службы;</a:t>
            </a:r>
          </a:p>
          <a:p>
            <a:r>
              <a:rPr lang="ru-RU" dirty="0" smtClean="0"/>
              <a:t>3) службы обеспечения деятельности финансового уполномоченного;</a:t>
            </a:r>
          </a:p>
          <a:p>
            <a:r>
              <a:rPr lang="ru-RU" dirty="0" smtClean="0"/>
              <a:t>4) экспертного совета Службы.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95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322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Порядок направления обращений потребителей финансовых услуг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До направления финансовому уполномоченному обращения потребитель финансовых услуг должен направить в финансовую организацию заявление о восстановлении нарушенного права в письменной или электронной форме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Финансовая </a:t>
            </a:r>
            <a:r>
              <a:rPr lang="ru-RU" dirty="0"/>
              <a:t>организация обязана рассмотреть заявление потребителя финансовых услуг о восстановлении нарушенного права и направить ему мотивированный </a:t>
            </a:r>
            <a:r>
              <a:rPr lang="ru-RU" dirty="0" smtClean="0"/>
              <a:t>ответ.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Потребитель </a:t>
            </a:r>
            <a:r>
              <a:rPr lang="ru-RU" dirty="0"/>
              <a:t>финансовых услуг вправе направить обращение финансовому уполномоченному после </a:t>
            </a:r>
            <a:r>
              <a:rPr lang="ru-RU" dirty="0" smtClean="0"/>
              <a:t>получения </a:t>
            </a:r>
            <a:r>
              <a:rPr lang="ru-RU" dirty="0" smtClean="0"/>
              <a:t>отрицательного ответа финансовой </a:t>
            </a:r>
            <a:r>
              <a:rPr lang="ru-RU" dirty="0"/>
              <a:t>организации либо в случае неполучения ответа финансовой организации по истечении соответствующих сроков рассмотрения финансовой организацией заявления потребителя финансовых услуг о восстановлении нарушенного </a:t>
            </a:r>
            <a:r>
              <a:rPr lang="ru-RU" dirty="0" smtClean="0"/>
              <a:t>права.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12269" y="153457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2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страхования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Страхование – </a:t>
            </a:r>
            <a:r>
              <a:rPr lang="ru-RU" dirty="0" smtClean="0"/>
              <a:t>это </a:t>
            </a:r>
            <a:r>
              <a:rPr lang="ru-RU" dirty="0"/>
              <a:t>отношения по защите интересов физических и юридических лиц, Российской Федерации, субъектов Российской Федерации и муниципальных образований при наступлении определенных страховых случаев за счет денежных фондов, формируемых страховщиками из уплаченных страховых премий (страховых взносов), а также за счет иных средств страховщиков.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4277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5669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Рассмотрение обращения финансовым уполномоченным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В случае принятия обращения к рассмотрению финансовый уполномоченный в течение двух рабочих дней со дня поступления обращения направляет его копию в финансовую организацию, к которой предъявляются требования.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Финансовый </a:t>
            </a:r>
            <a:r>
              <a:rPr lang="ru-RU" dirty="0"/>
              <a:t>уполномоченный в течение трех рабочих дней со дня поступления обращения </a:t>
            </a:r>
            <a:r>
              <a:rPr lang="ru-RU" dirty="0" smtClean="0"/>
              <a:t>… уведомляет </a:t>
            </a:r>
            <a:r>
              <a:rPr lang="ru-RU" dirty="0"/>
              <a:t>потребителя финансовых услуг о принятии обращения к рассмотрению либо об отказе в принятии обращения к рассмотрению в письменной или электронной форме. 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12269" y="153457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785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-9939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Принятие 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Финансовый </a:t>
            </a:r>
            <a:r>
              <a:rPr lang="ru-RU" dirty="0"/>
              <a:t>уполномоченный рассматривает обращение и принимает по нему решение в следующие сроки: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1) в течение пятнадцати рабочих дней со дня, следующего за днем передачи ему обращения, - в случае направления обращения потребителем финансовых услуг;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2) в течение тридцати рабочих дней со дня, следующего за днем передачи ему обращения, - в случае направления обращения лицом, которому уступлено право требования потребителя финансовых услуг к финансовой организации.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155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Исполнение решения финансового уполномоченного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Исполнение финансовой организацией решения </a:t>
            </a:r>
            <a:r>
              <a:rPr lang="ru-RU" u="sng" dirty="0" smtClean="0"/>
              <a:t>финансового уполномоченного </a:t>
            </a:r>
            <a:r>
              <a:rPr lang="ru-RU" dirty="0" smtClean="0"/>
              <a:t>признается </a:t>
            </a:r>
            <a:r>
              <a:rPr lang="ru-RU" b="1" dirty="0" smtClean="0"/>
              <a:t>надлежащим </a:t>
            </a:r>
            <a:r>
              <a:rPr lang="ru-RU" b="1" smtClean="0"/>
              <a:t>исполнением </a:t>
            </a:r>
            <a:r>
              <a:rPr lang="ru-RU" smtClean="0"/>
              <a:t>финансовой </a:t>
            </a:r>
            <a:r>
              <a:rPr lang="ru-RU" dirty="0" smtClean="0"/>
              <a:t>организацией обязанностей по соответствующему договору с потребителем финансовых услуг об оказании ему или в его пользу финансовой услуги.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729521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483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6327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Stem"/>
              </a:rPr>
              <a:t>143,7 млн </a:t>
            </a:r>
            <a:r>
              <a:rPr lang="ru-RU" dirty="0" smtClean="0">
                <a:latin typeface="Stem"/>
              </a:rPr>
              <a:t>ед. </a:t>
            </a:r>
            <a:r>
              <a:rPr lang="ru-RU" dirty="0" smtClean="0">
                <a:latin typeface="PT_Russia-Text"/>
              </a:rPr>
              <a:t>договоров </a:t>
            </a:r>
            <a:r>
              <a:rPr lang="ru-RU" dirty="0">
                <a:latin typeface="PT_Russia-Text"/>
              </a:rPr>
              <a:t>страхования было заключено по итогам первого полугодия 2025 года, из них 79% пришлось на договоры с гражданами.</a:t>
            </a:r>
          </a:p>
          <a:p>
            <a:pPr algn="just"/>
            <a:r>
              <a:rPr lang="ru-RU" dirty="0">
                <a:latin typeface="PT_Russia-Text"/>
              </a:rPr>
              <a:t>На 01.07.2025 в России действовало:</a:t>
            </a:r>
          </a:p>
          <a:p>
            <a:pPr algn="just"/>
            <a:r>
              <a:rPr lang="ru-RU" dirty="0">
                <a:latin typeface="PT_Russia-Text"/>
              </a:rPr>
              <a:t>131 страховые </a:t>
            </a:r>
            <a:r>
              <a:rPr lang="ru-RU" dirty="0" smtClean="0">
                <a:latin typeface="PT_Russia-Text"/>
              </a:rPr>
              <a:t>организации;</a:t>
            </a:r>
            <a:endParaRPr lang="ru-RU" dirty="0">
              <a:latin typeface="PT_Russia-Text"/>
            </a:endParaRPr>
          </a:p>
          <a:p>
            <a:pPr algn="just"/>
            <a:r>
              <a:rPr lang="ru-RU" dirty="0">
                <a:latin typeface="PT_Russia-Text"/>
              </a:rPr>
              <a:t>58 страховых </a:t>
            </a:r>
            <a:r>
              <a:rPr lang="ru-RU" dirty="0" smtClean="0">
                <a:latin typeface="PT_Russia-Text"/>
              </a:rPr>
              <a:t>брокеров;</a:t>
            </a:r>
            <a:endParaRPr lang="ru-RU" dirty="0">
              <a:latin typeface="PT_Russia-Text"/>
            </a:endParaRPr>
          </a:p>
          <a:p>
            <a:pPr algn="just"/>
            <a:r>
              <a:rPr lang="ru-RU" dirty="0">
                <a:latin typeface="PT_Russia-Text"/>
              </a:rPr>
              <a:t>19 обществ взаимного </a:t>
            </a:r>
            <a:r>
              <a:rPr lang="ru-RU" dirty="0" smtClean="0">
                <a:latin typeface="PT_Russia-Text"/>
              </a:rPr>
              <a:t>страхования.</a:t>
            </a:r>
            <a:endParaRPr lang="ru-RU" dirty="0">
              <a:latin typeface="PT_Russia-Text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82043" y="6444044"/>
            <a:ext cx="25264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https://cbr.ru/insurance/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95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16216" y="6237312"/>
            <a:ext cx="25264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https://cbr.ru/insurance/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040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u="sng" dirty="0"/>
              <a:t>Страховым риском </a:t>
            </a:r>
            <a:r>
              <a:rPr lang="ru-RU" dirty="0"/>
              <a:t>является предполагаемое событие, на случай наступления которого проводится страхование.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/>
              <a:t>Событие, рассматриваемое </a:t>
            </a:r>
            <a:r>
              <a:rPr lang="ru-RU" u="sng" dirty="0"/>
              <a:t>в качестве страхового риска</a:t>
            </a:r>
            <a:r>
              <a:rPr lang="ru-RU" dirty="0"/>
              <a:t>, должно обладать признаками вероятности и случайности его наступления.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u="sng" dirty="0" smtClean="0"/>
              <a:t>Страховым </a:t>
            </a:r>
            <a:r>
              <a:rPr lang="ru-RU" u="sng" dirty="0"/>
              <a:t>случаем </a:t>
            </a:r>
            <a:r>
              <a:rPr lang="ru-RU" dirty="0"/>
              <a:t>является совершившееся событие, предусмотренное договором страхования или законом, с наступлением которого возникает обязанность страховщика произвести страховую выплату страхователю, застрахованному лицу, выгодоприобретателю или иным третьим лицам.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91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Страховая сумма - денежная сумма, которая определена в порядке, установленном федеральным законом и (или) договором страхования при его заключении, и исходя из которой устанавливаются размер страховой премии (страховых взносов) и размер страховой выплаты при наступлении страхового случая.</a:t>
            </a:r>
          </a:p>
          <a:p>
            <a:pPr algn="just"/>
            <a:r>
              <a:rPr lang="ru-RU" dirty="0" smtClean="0"/>
              <a:t>Страховая </a:t>
            </a:r>
            <a:r>
              <a:rPr lang="ru-RU" dirty="0"/>
              <a:t>выплата - денежная сумма, которая определена в порядке, установленном федеральным законом и (или) договором страхования, и выплачивается страховщиком страхователю, застрахованному лицу, выгодоприобретателю при наступлении страхового случая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Франшиза - часть убытков, которая определена федеральным законом и (или) договором страхования, не подлежит возмещению страховщиком страхователю или иному лицу, интерес которого застрахован в соответствии с условиями договора страхования, и устанавливается в виде определенного процента от страховой суммы или в фиксированном </a:t>
            </a:r>
            <a:r>
              <a:rPr lang="ru-RU" dirty="0" smtClean="0"/>
              <a:t>размере.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0"/>
            <a:ext cx="1725613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4292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Страховая премия (страховые взносы) уплачивается страхователем в валюте Российской Федерации, за исключением случаев, предусмотренных валютным законодательством Российской Федерации и принятыми в соответствии с ним нормативными правовыми актами органов валютного регулирования.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Страховой </a:t>
            </a:r>
            <a:r>
              <a:rPr lang="ru-RU" dirty="0"/>
              <a:t>тариф - ставка страховой премии с единицы страховой суммы с учетом объекта страхования и характера страхового риска, а также других условий страхования, в том числе наличия франшизы и ее размера в соответствии с условиями страхования.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883" y="-603448"/>
            <a:ext cx="1725613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158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73832"/>
            <a:ext cx="9036496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Закон РФ от 27.11.1992 N 4015-1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Закон </a:t>
            </a:r>
            <a:r>
              <a:rPr lang="ru-RU" dirty="0"/>
              <a:t>от 27.11.1992 </a:t>
            </a:r>
            <a:r>
              <a:rPr lang="en-US" dirty="0"/>
              <a:t>N </a:t>
            </a:r>
            <a:r>
              <a:rPr lang="en-US" dirty="0" smtClean="0"/>
              <a:t>4015-1</a:t>
            </a:r>
            <a:r>
              <a:rPr lang="ru-RU" dirty="0" smtClean="0"/>
              <a:t> </a:t>
            </a:r>
            <a:r>
              <a:rPr lang="ru-RU" b="1" dirty="0" smtClean="0"/>
              <a:t>"Об </a:t>
            </a:r>
            <a:r>
              <a:rPr lang="ru-RU" b="1" dirty="0"/>
              <a:t>организации страхового дела в Российской Федерации" </a:t>
            </a:r>
            <a:r>
              <a:rPr lang="ru-RU" dirty="0"/>
              <a:t>регулирует отношения между лицами, осуществляющими </a:t>
            </a:r>
            <a:r>
              <a:rPr lang="ru-RU" b="1" dirty="0"/>
              <a:t>виды деятельности в сфере страхового дела,</a:t>
            </a:r>
            <a:r>
              <a:rPr lang="ru-RU" dirty="0"/>
              <a:t> или с их участием, отношения по </a:t>
            </a:r>
            <a:r>
              <a:rPr lang="ru-RU" b="1" dirty="0"/>
              <a:t>осуществлению надзора</a:t>
            </a:r>
            <a:r>
              <a:rPr lang="ru-RU" dirty="0"/>
              <a:t> за деятельностью субъектов страхового дела, а также иные </a:t>
            </a:r>
            <a:r>
              <a:rPr lang="ru-RU" b="1" dirty="0"/>
              <a:t>отношения, связанные с организацией страхового дела.</a:t>
            </a:r>
            <a:endParaRPr lang="ru-RU" b="1" dirty="0" smtClean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8547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4004</TotalTime>
  <Words>2025</Words>
  <Application>Microsoft Office PowerPoint</Application>
  <PresentationFormat>Экран (4:3)</PresentationFormat>
  <Paragraphs>188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Страхование базовых рисков.  </vt:lpstr>
      <vt:lpstr>Базовые риски</vt:lpstr>
      <vt:lpstr>Определение страхования</vt:lpstr>
      <vt:lpstr>Презентация PowerPoint</vt:lpstr>
      <vt:lpstr>Презентация PowerPoint</vt:lpstr>
      <vt:lpstr>Определения</vt:lpstr>
      <vt:lpstr>Определения</vt:lpstr>
      <vt:lpstr>Определения</vt:lpstr>
      <vt:lpstr>Закон РФ от 27.11.1992 N 4015-1</vt:lpstr>
      <vt:lpstr>Формы страхования</vt:lpstr>
      <vt:lpstr>Презентация PowerPoint</vt:lpstr>
      <vt:lpstr>Страхование имущества физических лиц </vt:lpstr>
      <vt:lpstr>Страхование гражданской ответственности перед соседями </vt:lpstr>
      <vt:lpstr>Страхование автогражданской ответственности (ОСАГО) </vt:lpstr>
      <vt:lpstr>Личные виды страхования</vt:lpstr>
      <vt:lpstr>Страхование от несчастных  случаев и болезней </vt:lpstr>
      <vt:lpstr>Страхование от несчастных  случаев и болезней </vt:lpstr>
      <vt:lpstr>Страхование здоровья</vt:lpstr>
      <vt:lpstr>Медицинское страхование</vt:lpstr>
      <vt:lpstr>Накопительное страхование  жизни (НСЖ) </vt:lpstr>
      <vt:lpstr>Долевое страхование жизни</vt:lpstr>
      <vt:lpstr>Обязанности и права страхователя (выгодоприобретателя, застрахованного лица) </vt:lpstr>
      <vt:lpstr>Несколько признаков, по которым можно выбрать страховую компанию </vt:lpstr>
      <vt:lpstr>Договор страхования </vt:lpstr>
      <vt:lpstr>Служба по защите прав потребителей и обеспечению доступности финансовых услуг</vt:lpstr>
      <vt:lpstr>Финансовый уполномоченный</vt:lpstr>
      <vt:lpstr>Финансовый уполномоченный</vt:lpstr>
      <vt:lpstr>Служба финансового уполномоченного </vt:lpstr>
      <vt:lpstr>Порядок направления обращений потребителей финансовых услуг</vt:lpstr>
      <vt:lpstr>Рассмотрение обращения финансовым уполномоченным</vt:lpstr>
      <vt:lpstr>Принятие решения</vt:lpstr>
      <vt:lpstr>Исполнение решения финансового уполномоченного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Sergey</cp:lastModifiedBy>
  <cp:revision>52</cp:revision>
  <dcterms:created xsi:type="dcterms:W3CDTF">2025-09-07T11:40:59Z</dcterms:created>
  <dcterms:modified xsi:type="dcterms:W3CDTF">2025-10-28T18:10:13Z</dcterms:modified>
</cp:coreProperties>
</file>