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48"/>
  </p:notesMasterIdLst>
  <p:sldIdLst>
    <p:sldId id="302" r:id="rId5"/>
    <p:sldId id="354" r:id="rId6"/>
    <p:sldId id="364" r:id="rId7"/>
    <p:sldId id="365" r:id="rId8"/>
    <p:sldId id="366" r:id="rId9"/>
    <p:sldId id="386" r:id="rId10"/>
    <p:sldId id="388" r:id="rId11"/>
    <p:sldId id="387" r:id="rId12"/>
    <p:sldId id="390" r:id="rId13"/>
    <p:sldId id="391" r:id="rId14"/>
    <p:sldId id="420" r:id="rId15"/>
    <p:sldId id="421" r:id="rId16"/>
    <p:sldId id="423" r:id="rId17"/>
    <p:sldId id="393" r:id="rId18"/>
    <p:sldId id="395" r:id="rId19"/>
    <p:sldId id="399" r:id="rId20"/>
    <p:sldId id="400" r:id="rId21"/>
    <p:sldId id="401" r:id="rId22"/>
    <p:sldId id="402" r:id="rId23"/>
    <p:sldId id="396" r:id="rId24"/>
    <p:sldId id="403" r:id="rId25"/>
    <p:sldId id="404" r:id="rId26"/>
    <p:sldId id="405" r:id="rId27"/>
    <p:sldId id="406" r:id="rId28"/>
    <p:sldId id="407" r:id="rId29"/>
    <p:sldId id="385" r:id="rId30"/>
    <p:sldId id="409" r:id="rId31"/>
    <p:sldId id="408" r:id="rId32"/>
    <p:sldId id="389" r:id="rId33"/>
    <p:sldId id="413" r:id="rId34"/>
    <p:sldId id="412" r:id="rId35"/>
    <p:sldId id="411" r:id="rId36"/>
    <p:sldId id="415" r:id="rId37"/>
    <p:sldId id="410" r:id="rId38"/>
    <p:sldId id="414" r:id="rId39"/>
    <p:sldId id="416" r:id="rId40"/>
    <p:sldId id="417" r:id="rId41"/>
    <p:sldId id="418" r:id="rId42"/>
    <p:sldId id="419" r:id="rId43"/>
    <p:sldId id="397" r:id="rId44"/>
    <p:sldId id="373" r:id="rId45"/>
    <p:sldId id="398" r:id="rId46"/>
    <p:sldId id="372" r:id="rId47"/>
  </p:sldIdLst>
  <p:sldSz cx="9144000" cy="6858000" type="screen4x3"/>
  <p:notesSz cx="6799263" cy="9875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BF3B5B0-5374-4E54-A855-049049047894}">
          <p14:sldIdLst>
            <p14:sldId id="302"/>
            <p14:sldId id="354"/>
            <p14:sldId id="364"/>
            <p14:sldId id="365"/>
            <p14:sldId id="366"/>
            <p14:sldId id="386"/>
            <p14:sldId id="388"/>
            <p14:sldId id="387"/>
            <p14:sldId id="390"/>
            <p14:sldId id="391"/>
            <p14:sldId id="420"/>
            <p14:sldId id="421"/>
            <p14:sldId id="423"/>
            <p14:sldId id="393"/>
            <p14:sldId id="395"/>
            <p14:sldId id="399"/>
            <p14:sldId id="400"/>
            <p14:sldId id="401"/>
            <p14:sldId id="402"/>
            <p14:sldId id="396"/>
            <p14:sldId id="403"/>
            <p14:sldId id="404"/>
            <p14:sldId id="405"/>
            <p14:sldId id="406"/>
            <p14:sldId id="407"/>
            <p14:sldId id="385"/>
            <p14:sldId id="409"/>
            <p14:sldId id="408"/>
            <p14:sldId id="389"/>
            <p14:sldId id="413"/>
            <p14:sldId id="412"/>
            <p14:sldId id="411"/>
            <p14:sldId id="415"/>
            <p14:sldId id="410"/>
            <p14:sldId id="414"/>
            <p14:sldId id="416"/>
            <p14:sldId id="417"/>
            <p14:sldId id="418"/>
            <p14:sldId id="419"/>
            <p14:sldId id="397"/>
            <p14:sldId id="373"/>
            <p14:sldId id="398"/>
            <p14:sldId id="372"/>
          </p14:sldIdLst>
        </p14:section>
        <p14:section name="Раздел без заголовка" id="{A1FE3103-7412-4F93-826E-2B8620E45BD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Борисова Елена Николаевна" initials="БЕН" lastIdx="0" clrIdx="0">
    <p:extLst>
      <p:ext uri="{19B8F6BF-5375-455C-9EA6-DF929625EA0E}">
        <p15:presenceInfo xmlns:p15="http://schemas.microsoft.com/office/powerpoint/2012/main" userId="S-1-5-21-253769567-97405767-927750060-17716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65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82209" autoAdjust="0"/>
  </p:normalViewPr>
  <p:slideViewPr>
    <p:cSldViewPr snapToGrid="0">
      <p:cViewPr varScale="1">
        <p:scale>
          <a:sx n="95" d="100"/>
          <a:sy n="95" d="100"/>
        </p:scale>
        <p:origin x="22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347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343" y="0"/>
            <a:ext cx="2946347" cy="49550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3130F-86BD-471F-8992-9656511EAA93}" type="datetimeFigureOut">
              <a:rPr lang="ru-RU" smtClean="0"/>
              <a:t>24.09.2024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1235075"/>
            <a:ext cx="4443413" cy="3332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927" y="4752747"/>
            <a:ext cx="5439410" cy="38886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80333"/>
            <a:ext cx="2946347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343" y="9380333"/>
            <a:ext cx="2946347" cy="49550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8064A5-1DC9-4A34-B0D3-A092DE9BB72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7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0128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22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3145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23138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4853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488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588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8642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54766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9629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56056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838873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23392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20846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3491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3774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47052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0458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206288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234693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0550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802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0042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18182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5079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467129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13208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39026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7911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33790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9148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9002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313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53209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7504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4536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769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0908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65858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8064A5-1DC9-4A34-B0D3-A092DE9BB729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335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24.09.2024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000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24.09.2024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399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24.09.2024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2207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24.09.2024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4709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24.09.2024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3228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24.09.2024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7691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24.09.2024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54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24.09.2024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335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24.09.2024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89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24.09.2024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0321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214AC-42D7-4112-B607-287FA1B3348F}" type="datetimeFigureOut">
              <a:rPr lang="ru-RU" smtClean="0"/>
              <a:t>24.09.2024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992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6214AC-42D7-4112-B607-287FA1B3348F}" type="datetimeFigureOut">
              <a:rPr lang="ru-RU" smtClean="0"/>
              <a:t>24.09.2024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8E1EF-28A3-48B0-A2E7-28A1554736A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77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565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Заявление, сведения, фонды оценочных средств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государственной 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аккредитации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новых образовательных программ</a:t>
            </a:r>
            <a:endParaRPr lang="ru-RU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71788">
              <a:defRPr/>
            </a:pPr>
            <a:endParaRPr lang="ru-RU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ctr"/>
            <a:r>
              <a:rPr lang="ru-RU" sz="2000" b="1" dirty="0" smtClean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Управление </a:t>
            </a:r>
            <a:r>
              <a:rPr lang="ru-RU" sz="20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гарантии качества образования</a:t>
            </a:r>
          </a:p>
          <a:p>
            <a:pPr marL="2871788" indent="0">
              <a:spcBef>
                <a:spcPts val="0"/>
              </a:spcBef>
              <a:buNone/>
              <a:defRPr/>
            </a:pPr>
            <a:endParaRPr lang="ru-RU" b="1" dirty="0" smtClean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00"/>
          <a:stretch/>
        </p:blipFill>
        <p:spPr>
          <a:xfrm>
            <a:off x="581746" y="311049"/>
            <a:ext cx="3131127" cy="1088021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85949" y="3757841"/>
            <a:ext cx="6453447" cy="8263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4900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к заявлению </a:t>
            </a:r>
            <a:b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государственную аккредитацию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65" y="1215239"/>
            <a:ext cx="8069229" cy="564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87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к заявлению </a:t>
            </a:r>
            <a:b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государственную аккредитацию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38" y="1249604"/>
            <a:ext cx="7789595" cy="524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5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к заявлению </a:t>
            </a:r>
            <a:b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государственную аккредитацию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1" y="1273253"/>
            <a:ext cx="8757686" cy="487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5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к заявлению </a:t>
            </a:r>
            <a:b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государственную аккредитацию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48" y="1337912"/>
            <a:ext cx="8394605" cy="256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5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к заявлению </a:t>
            </a:r>
            <a:b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государственную аккредитацию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68404"/>
            <a:ext cx="9144000" cy="514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4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к заявлению </a:t>
            </a:r>
            <a:b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государственную аккредитацию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008" y="1337913"/>
            <a:ext cx="8835992" cy="488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024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 </a:t>
            </a:r>
            <a:b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аккредитационных</a:t>
            </a: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показателей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28" y="1386039"/>
            <a:ext cx="8450981" cy="472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 </a:t>
            </a:r>
            <a:b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аккредитационных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показателей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512" y="1341984"/>
            <a:ext cx="8422105" cy="51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1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 </a:t>
            </a:r>
            <a:b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аккредитационных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показателей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58" y="1161109"/>
            <a:ext cx="8614609" cy="25061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t="33372"/>
          <a:stretch/>
        </p:blipFill>
        <p:spPr>
          <a:xfrm>
            <a:off x="327258" y="3849858"/>
            <a:ext cx="8614610" cy="15977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4517" y="5466005"/>
            <a:ext cx="8489483" cy="139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28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 </a:t>
            </a:r>
            <a:b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аккредитационных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показателей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77" y="1347537"/>
            <a:ext cx="8912995" cy="490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8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540834"/>
            <a:ext cx="5495925" cy="360019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7166828" y="5109861"/>
            <a:ext cx="1819209" cy="3467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Владикавказский филиал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3470389" y="6136985"/>
            <a:ext cx="1535569" cy="3257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Уфимский филиал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53451"/>
          <a:stretch/>
        </p:blipFill>
        <p:spPr>
          <a:xfrm>
            <a:off x="140582" y="1432650"/>
            <a:ext cx="8766581" cy="19409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b="10537"/>
          <a:stretch/>
        </p:blipFill>
        <p:spPr>
          <a:xfrm>
            <a:off x="194761" y="3195991"/>
            <a:ext cx="8658225" cy="326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14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 </a:t>
            </a:r>
            <a:b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аккредитационных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показателей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7" y="1292733"/>
            <a:ext cx="8822973" cy="469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32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 </a:t>
            </a:r>
            <a:b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аккредитационных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показателей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7" y="1184280"/>
            <a:ext cx="8951495" cy="487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279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 </a:t>
            </a:r>
            <a:b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аккредитационных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показателей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133" y="1209722"/>
            <a:ext cx="8730113" cy="549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1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 </a:t>
            </a:r>
            <a:b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аккредитационных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показателей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30417"/>
            <a:ext cx="9144000" cy="489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29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 </a:t>
            </a:r>
            <a:b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аккредитационных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показателей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357" b="23626"/>
          <a:stretch/>
        </p:blipFill>
        <p:spPr>
          <a:xfrm>
            <a:off x="250257" y="1081964"/>
            <a:ext cx="8749364" cy="31435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b="37843"/>
          <a:stretch/>
        </p:blipFill>
        <p:spPr>
          <a:xfrm>
            <a:off x="599373" y="4225491"/>
            <a:ext cx="7995987" cy="200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10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АП6-Наличие внутренней системы оценки </a:t>
            </a:r>
            <a:b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образования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18225" t="47018" r="20749" b="550"/>
          <a:stretch/>
        </p:blipFill>
        <p:spPr>
          <a:xfrm>
            <a:off x="0" y="1200169"/>
            <a:ext cx="8812730" cy="444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9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1849"/>
            <a:ext cx="5906278" cy="50662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АП6-Наличие внутренней системы оценки </a:t>
            </a:r>
            <a:b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образования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30" y="1146964"/>
            <a:ext cx="4101766" cy="57110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6650" y="1152375"/>
            <a:ext cx="3937311" cy="566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2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Фонды оценочных средств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4" y="1162354"/>
            <a:ext cx="8816742" cy="563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7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Фонды оценочных средств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898" y="1155312"/>
            <a:ext cx="7623209" cy="509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61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Фонды оценочных средств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04" y="1130966"/>
            <a:ext cx="8816741" cy="560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9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540834"/>
            <a:ext cx="5495925" cy="360019"/>
          </a:xfrm>
        </p:spPr>
        <p:txBody>
          <a:bodyPr>
            <a:no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Нормативно-правовые </a:t>
            </a: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</a:t>
            </a:r>
            <a:endPara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Объект 2"/>
          <p:cNvSpPr txBox="1">
            <a:spLocks/>
          </p:cNvSpPr>
          <p:nvPr/>
        </p:nvSpPr>
        <p:spPr>
          <a:xfrm>
            <a:off x="7166828" y="5109861"/>
            <a:ext cx="1819209" cy="3467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Владикавказский филиал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" name="Объект 2"/>
          <p:cNvSpPr txBox="1">
            <a:spLocks/>
          </p:cNvSpPr>
          <p:nvPr/>
        </p:nvSpPr>
        <p:spPr>
          <a:xfrm>
            <a:off x="3470389" y="6136985"/>
            <a:ext cx="1535569" cy="32572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Уфимский филиал</a:t>
            </a: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74215"/>
          <a:stretch/>
        </p:blipFill>
        <p:spPr>
          <a:xfrm>
            <a:off x="188023" y="4501014"/>
            <a:ext cx="8693406" cy="11679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t="27905" b="17143"/>
          <a:stretch/>
        </p:blipFill>
        <p:spPr>
          <a:xfrm>
            <a:off x="188023" y="1225296"/>
            <a:ext cx="8658225" cy="280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0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Фонды оценочных средств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8785"/>
            <a:ext cx="8970745" cy="510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22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Фонды оценочных средств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590" y="1183906"/>
            <a:ext cx="8588973" cy="490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3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Фонды оценочных средств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81" y="1315265"/>
            <a:ext cx="8556859" cy="509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74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Фонды оценочных средств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05" y="1186934"/>
            <a:ext cx="8925620" cy="489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31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Фонды оценочных средств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33" y="1190509"/>
            <a:ext cx="8479857" cy="500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07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Фонды оценочных средств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758" y="1167493"/>
            <a:ext cx="8744116" cy="509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9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Фонды оценочных средств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04" y="1258546"/>
            <a:ext cx="8520092" cy="455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Фонды оценочных средств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37" y="1339411"/>
            <a:ext cx="7734751" cy="512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85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Фонды оценочных средств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05" y="1262558"/>
            <a:ext cx="7960091" cy="5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7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Фонды оценочных средств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04" y="1280167"/>
            <a:ext cx="8595360" cy="496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5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получения государственной аккредитации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" y="1289304"/>
            <a:ext cx="8448675" cy="4416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3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Фонды оценочных средств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504" y="1349690"/>
            <a:ext cx="8855242" cy="469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1849"/>
            <a:ext cx="5906278" cy="50662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 для диагностической работы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316" y="3917573"/>
            <a:ext cx="6073541" cy="28819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124510"/>
            <a:ext cx="8075596" cy="279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Фонды оценочных средств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49" y="1520792"/>
            <a:ext cx="8841723" cy="4799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27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1849"/>
            <a:ext cx="5906278" cy="506627"/>
          </a:xfrm>
        </p:spPr>
        <p:txBody>
          <a:bodyPr>
            <a:no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информации для диагностической работы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606" y="1135781"/>
            <a:ext cx="8687510" cy="393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на государственную аккредитацию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b="43226"/>
          <a:stretch/>
        </p:blipFill>
        <p:spPr>
          <a:xfrm>
            <a:off x="308007" y="1074936"/>
            <a:ext cx="8342697" cy="30448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-1135" t="59056" r="-1"/>
          <a:stretch/>
        </p:blipFill>
        <p:spPr>
          <a:xfrm>
            <a:off x="452177" y="4401177"/>
            <a:ext cx="8590758" cy="226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91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на государственную аккредитацию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633" y="1104571"/>
            <a:ext cx="8473089" cy="5674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1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на государственную аккредитацию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7638" y="152400"/>
            <a:ext cx="943927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0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на государственную аккредитацию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557" y="1113472"/>
            <a:ext cx="4787075" cy="35337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0951" y="1161097"/>
            <a:ext cx="3697546" cy="3486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1373" y="4782243"/>
            <a:ext cx="5772150" cy="190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0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471849"/>
            <a:ext cx="6226139" cy="506627"/>
          </a:xfrm>
        </p:spPr>
        <p:txBody>
          <a:bodyPr>
            <a:no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к заявлению </a:t>
            </a:r>
            <a:b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государственную аккредитацию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39" y="1132937"/>
            <a:ext cx="8494295" cy="553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69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399A22B110D8C4CBA1A73D21068226F" ma:contentTypeVersion="1" ma:contentTypeDescription="Создание документа." ma:contentTypeScope="" ma:versionID="b7929f827704e37c14c3418bda835132">
  <xsd:schema xmlns:xsd="http://www.w3.org/2001/XMLSchema" xmlns:xs="http://www.w3.org/2001/XMLSchema" xmlns:p="http://schemas.microsoft.com/office/2006/metadata/properties" xmlns:ns2="b545a042-29c2-4f0a-932d-d96c064ae9ed" targetNamespace="http://schemas.microsoft.com/office/2006/metadata/properties" ma:root="true" ma:fieldsID="0329678ff4acef0a306ae52ae5bf9457" ns2:_="">
    <xsd:import namespace="b545a042-29c2-4f0a-932d-d96c064ae9e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45a042-29c2-4f0a-932d-d96c064ae9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7F0CB87-C164-4F59-A215-E19EE536F8B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45a042-29c2-4f0a-932d-d96c064ae9e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E14FB3A-98B0-4541-A9B6-6A9A9A4E97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7F78A8B-7EE1-459B-81DE-8E382C3F86C9}">
  <ds:schemaRefs>
    <ds:schemaRef ds:uri="http://schemas.microsoft.com/office/infopath/2007/PartnerControls"/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b545a042-29c2-4f0a-932d-d96c064ae9ed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5976</TotalTime>
  <Words>254</Words>
  <Application>Microsoft Office PowerPoint</Application>
  <PresentationFormat>Экран (4:3)</PresentationFormat>
  <Paragraphs>95</Paragraphs>
  <Slides>43</Slides>
  <Notes>40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Arial</vt:lpstr>
      <vt:lpstr>Calibri</vt:lpstr>
      <vt:lpstr>Calibri Light</vt:lpstr>
      <vt:lpstr>Times New Roman</vt:lpstr>
      <vt:lpstr>Office Theme</vt:lpstr>
      <vt:lpstr>Презентация PowerPoint</vt:lpstr>
      <vt:lpstr>Нормативно-правовые документы</vt:lpstr>
      <vt:lpstr>Нормативно-правовые документы</vt:lpstr>
      <vt:lpstr>Этапы получения государственной аккредитации</vt:lpstr>
      <vt:lpstr>Заявление на государственную аккредитацию</vt:lpstr>
      <vt:lpstr>Заявление на государственную аккредитацию</vt:lpstr>
      <vt:lpstr>Заявление на государственную аккредитацию</vt:lpstr>
      <vt:lpstr>Заявление на государственную аккредитацию</vt:lpstr>
      <vt:lpstr>Сведения к заявлению  на государственную аккредитацию</vt:lpstr>
      <vt:lpstr>Сведения к заявлению  на государственную аккредитацию</vt:lpstr>
      <vt:lpstr>Сведения к заявлению  на государственную аккредитацию</vt:lpstr>
      <vt:lpstr>Сведения к заявлению  на государственную аккредитацию</vt:lpstr>
      <vt:lpstr>Сведения к заявлению  на государственную аккредитацию</vt:lpstr>
      <vt:lpstr>Сведения к заявлению  на государственную аккредитацию</vt:lpstr>
      <vt:lpstr>Сведения к заявлению  на государственную аккредитацию</vt:lpstr>
      <vt:lpstr>Источники информации  аккредитационных показателей</vt:lpstr>
      <vt:lpstr>Источники информации  аккредитационных показателей</vt:lpstr>
      <vt:lpstr>Источники информации  аккредитационных показателей</vt:lpstr>
      <vt:lpstr>Источники информации  аккредитационных показателей</vt:lpstr>
      <vt:lpstr>Источники информации  аккредитационных показателей</vt:lpstr>
      <vt:lpstr>Источники информации  аккредитационных показателей</vt:lpstr>
      <vt:lpstr>Источники информации  аккредитационных показателей</vt:lpstr>
      <vt:lpstr>Источники информации  аккредитационных показателей</vt:lpstr>
      <vt:lpstr>Источники информации  аккредитационных показателей</vt:lpstr>
      <vt:lpstr>АП6-Наличие внутренней системы оценки  качества образования</vt:lpstr>
      <vt:lpstr>АП6-Наличие внутренней системы оценки  качества образования</vt:lpstr>
      <vt:lpstr>Фонды оценочных средств</vt:lpstr>
      <vt:lpstr>Фонды оценочных средств</vt:lpstr>
      <vt:lpstr>Фонды оценочных средств</vt:lpstr>
      <vt:lpstr>Фонды оценочных средств</vt:lpstr>
      <vt:lpstr>Фонды оценочных средств</vt:lpstr>
      <vt:lpstr>Фонды оценочных средств</vt:lpstr>
      <vt:lpstr>Фонды оценочных средств</vt:lpstr>
      <vt:lpstr>Фонды оценочных средств</vt:lpstr>
      <vt:lpstr>Фонды оценочных средств</vt:lpstr>
      <vt:lpstr>Фонды оценочных средств</vt:lpstr>
      <vt:lpstr>Фонды оценочных средств</vt:lpstr>
      <vt:lpstr>Фонды оценочных средств</vt:lpstr>
      <vt:lpstr>Фонды оценочных средств</vt:lpstr>
      <vt:lpstr>Фонды оценочных средств</vt:lpstr>
      <vt:lpstr>Источники информации для диагностической работы</vt:lpstr>
      <vt:lpstr>Фонды оценочных средств</vt:lpstr>
      <vt:lpstr>Источники информации для диагностической работы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Борисова Елена Николаевна</cp:lastModifiedBy>
  <cp:revision>412</cp:revision>
  <cp:lastPrinted>2020-08-24T11:40:49Z</cp:lastPrinted>
  <dcterms:created xsi:type="dcterms:W3CDTF">2016-09-22T16:49:19Z</dcterms:created>
  <dcterms:modified xsi:type="dcterms:W3CDTF">2024-09-25T05:56:33Z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0x010100C399A22B110D8C4CBA1A73D21068226F</vt:lpwstr>
  </property>
</Properties>
</file>