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4"/>
  </p:handoutMasterIdLst>
  <p:sldIdLst>
    <p:sldId id="256" r:id="rId3"/>
    <p:sldId id="434" r:id="rId5"/>
    <p:sldId id="431" r:id="rId6"/>
    <p:sldId id="437" r:id="rId7"/>
    <p:sldId id="432" r:id="rId8"/>
    <p:sldId id="433" r:id="rId9"/>
    <p:sldId id="435" r:id="rId10"/>
    <p:sldId id="439" r:id="rId11"/>
    <p:sldId id="436" r:id="rId12"/>
    <p:sldId id="438" r:id="rId13"/>
  </p:sldIdLst>
  <p:sldSz cx="9144000" cy="5143500" type="screen16x9"/>
  <p:notesSz cx="6797675" cy="9926320"/>
  <p:defaultTextStyle>
    <a:defPPr>
      <a:defRPr lang="ru-RU"/>
    </a:defPPr>
    <a:lvl1pPr algn="l" defTabSz="320675" rtl="0" fontAlgn="base">
      <a:spcBef>
        <a:spcPct val="0"/>
      </a:spcBef>
      <a:spcAft>
        <a:spcPct val="0"/>
      </a:spcAft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1pPr>
    <a:lvl2pPr marL="457200" indent="-279400" algn="l" defTabSz="320675" rtl="0" fontAlgn="base">
      <a:spcBef>
        <a:spcPct val="0"/>
      </a:spcBef>
      <a:spcAft>
        <a:spcPct val="0"/>
      </a:spcAft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2pPr>
    <a:lvl3pPr marL="914400" indent="-558800" algn="l" defTabSz="320675" rtl="0" fontAlgn="base">
      <a:spcBef>
        <a:spcPct val="0"/>
      </a:spcBef>
      <a:spcAft>
        <a:spcPct val="0"/>
      </a:spcAft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3pPr>
    <a:lvl4pPr marL="1371600" indent="-838200" algn="l" defTabSz="320675" rtl="0" fontAlgn="base">
      <a:spcBef>
        <a:spcPct val="0"/>
      </a:spcBef>
      <a:spcAft>
        <a:spcPct val="0"/>
      </a:spcAft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4pPr>
    <a:lvl5pPr marL="1828800" indent="-1116330" algn="l" defTabSz="320675" rtl="0" fontAlgn="base">
      <a:spcBef>
        <a:spcPct val="0"/>
      </a:spcBef>
      <a:spcAft>
        <a:spcPct val="0"/>
      </a:spcAft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5pPr>
    <a:lvl6pPr marL="2286000" algn="l" defTabSz="914400" rtl="0" eaLnBrk="1" latinLnBrk="0" hangingPunct="1"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6pPr>
    <a:lvl7pPr marL="2743200" algn="l" defTabSz="914400" rtl="0" eaLnBrk="1" latinLnBrk="0" hangingPunct="1"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7pPr>
    <a:lvl8pPr marL="3200400" algn="l" defTabSz="914400" rtl="0" eaLnBrk="1" latinLnBrk="0" hangingPunct="1"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8pPr>
    <a:lvl9pPr marL="3657600" algn="l" defTabSz="914400" rtl="0" eaLnBrk="1" latinLnBrk="0" hangingPunct="1">
      <a:defRPr sz="1100" b="1" kern="1200">
        <a:solidFill>
          <a:srgbClr val="000000"/>
        </a:solidFill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41" userDrawn="1">
          <p15:clr>
            <a:srgbClr val="A4A3A4"/>
          </p15:clr>
        </p15:guide>
        <p15:guide id="2" pos="1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781"/>
    <a:srgbClr val="009655"/>
    <a:srgbClr val="387FAA"/>
    <a:srgbClr val="4FB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5" autoAdjust="0"/>
    <p:restoredTop sz="88159" autoAdjust="0"/>
  </p:normalViewPr>
  <p:slideViewPr>
    <p:cSldViewPr snapToGrid="0" snapToObjects="1" showGuides="1">
      <p:cViewPr varScale="1">
        <p:scale>
          <a:sx n="133" d="100"/>
          <a:sy n="133" d="100"/>
        </p:scale>
        <p:origin x="174" y="144"/>
      </p:cViewPr>
      <p:guideLst>
        <p:guide orient="horz" pos="241"/>
        <p:guide pos="1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handoutMaster" Target="handoutMasters/handout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94FC05-E42D-434A-A2A9-CEB3B665724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hape 116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185347" name="Shape 117"/>
          <p:cNvSpPr>
            <a:spLocks noGrp="1"/>
          </p:cNvSpPr>
          <p:nvPr>
            <p:ph type="body" sz="quarter" idx="1"/>
          </p:nvPr>
        </p:nvSpPr>
        <p:spPr bwMode="auto">
          <a:xfrm>
            <a:off x="906357" y="4715153"/>
            <a:ext cx="4984962" cy="44669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endParaRPr lang="ru-RU">
              <a:sym typeface="Helvetica Neue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7780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1pPr>
    <a:lvl2pPr marL="742950" indent="-285750" algn="l" defTabSz="17780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2pPr>
    <a:lvl3pPr marL="1143000" indent="-228600" algn="l" defTabSz="17780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3pPr>
    <a:lvl4pPr marL="1600200" indent="-228600" algn="l" defTabSz="17780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4pPr>
    <a:lvl5pPr marL="2057400" indent="-228600" algn="l" defTabSz="177800" rtl="0" eaLnBrk="0" fontAlgn="base" hangingPunct="0">
      <a:lnSpc>
        <a:spcPct val="118000"/>
      </a:lnSpc>
      <a:spcBef>
        <a:spcPct val="30000"/>
      </a:spcBef>
      <a:spcAft>
        <a:spcPct val="0"/>
      </a:spcAft>
      <a:defRPr sz="800">
        <a:solidFill>
          <a:schemeClr val="tx1"/>
        </a:solidFill>
        <a:latin typeface="Helvetica Neue"/>
        <a:ea typeface="Helvetica Neue"/>
        <a:cs typeface="Helvetica Neue"/>
        <a:sym typeface="Helvetica Neue"/>
      </a:defRPr>
    </a:lvl5pPr>
    <a:lvl6pPr indent="44577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6pPr>
    <a:lvl7pPr indent="534670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7pPr>
    <a:lvl8pPr indent="62420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8pPr>
    <a:lvl9pPr indent="713105" defTabSz="178435" latinLnBrk="0">
      <a:lnSpc>
        <a:spcPct val="118000"/>
      </a:lnSpc>
      <a:defRPr sz="86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78435" eaLnBrk="1" fontAlgn="auto" hangingPunct="1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860" dirty="0">
              <a:solidFill>
                <a:sysClr val="windowText" lastClr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947746" y="3834743"/>
            <a:ext cx="6350680" cy="5953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SzTx/>
              <a:buNone/>
              <a:defRPr sz="1400" b="1" i="0">
                <a:latin typeface="Proxima Nova Rg" panose="02000506030000020004" pitchFamily="2" charset="0"/>
              </a:defRPr>
            </a:lvl1pPr>
            <a:lvl2pPr marL="0" indent="0" algn="l">
              <a:spcBef>
                <a:spcPts val="0"/>
              </a:spcBef>
              <a:buSzTx/>
              <a:buNone/>
              <a:defRPr sz="1825"/>
            </a:lvl2pPr>
            <a:lvl3pPr marL="0" indent="0" algn="l">
              <a:spcBef>
                <a:spcPts val="0"/>
              </a:spcBef>
              <a:buSzTx/>
              <a:buNone/>
              <a:defRPr sz="1825"/>
            </a:lvl3pPr>
            <a:lvl4pPr marL="0" indent="0" algn="l">
              <a:spcBef>
                <a:spcPts val="0"/>
              </a:spcBef>
              <a:buSzTx/>
              <a:buNone/>
              <a:defRPr sz="1825"/>
            </a:lvl4pPr>
            <a:lvl5pPr marL="0" indent="0" algn="l">
              <a:spcBef>
                <a:spcPts val="0"/>
              </a:spcBef>
              <a:buSzTx/>
              <a:buNone/>
              <a:defRPr sz="1825"/>
            </a:lvl5pPr>
          </a:lstStyle>
          <a:p>
            <a:pPr lvl="0"/>
            <a:r>
              <a:rPr lang="en-US" dirty="0"/>
              <a:t>Образец текста</a:t>
            </a:r>
            <a:endParaRPr lang="en-US" dirty="0"/>
          </a:p>
        </p:txBody>
      </p:sp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90907" y="1427357"/>
            <a:ext cx="3984704" cy="1185166"/>
          </a:xfrm>
          <a:prstGeom prst="rect">
            <a:avLst/>
          </a:prstGeom>
          <a:solidFill>
            <a:schemeClr val="bg1"/>
          </a:solidFill>
        </p:spPr>
        <p:txBody>
          <a:bodyPr lIns="360000" rIns="180000" bIns="36000" anchor="b">
            <a:normAutofit/>
          </a:bodyPr>
          <a:lstStyle>
            <a:lvl1pPr algn="l">
              <a:defRPr sz="2400" b="1">
                <a:latin typeface="Proxima Nova Rg" panose="02000506030000020004" pitchFamily="2" charset="0"/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57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620"/>
            </a:lvl1pPr>
            <a:lvl2pPr>
              <a:defRPr sz="1620"/>
            </a:lvl2pPr>
            <a:lvl3pPr>
              <a:defRPr sz="1620"/>
            </a:lvl3pPr>
            <a:lvl4pPr>
              <a:defRPr sz="1620"/>
            </a:lvl4pPr>
            <a:lvl5pPr>
              <a:defRPr sz="1620"/>
            </a:lvl5pPr>
          </a:lstStyle>
          <a:p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1</a:t>
            </a:r>
            <a:endParaRPr dirty="0"/>
          </a:p>
          <a:p>
            <a:pPr lvl="1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2</a:t>
            </a:r>
            <a:endParaRPr dirty="0"/>
          </a:p>
          <a:p>
            <a:pPr lvl="2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3</a:t>
            </a:r>
            <a:endParaRPr dirty="0"/>
          </a:p>
          <a:p>
            <a:pPr lvl="3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4</a:t>
            </a:r>
            <a:endParaRPr dirty="0"/>
          </a:p>
          <a:p>
            <a:pPr lvl="4"/>
            <a:r>
              <a:rPr dirty="0" err="1"/>
              <a:t>Уровень</a:t>
            </a:r>
            <a:r>
              <a:rPr dirty="0"/>
              <a:t> </a:t>
            </a:r>
            <a:r>
              <a:rPr dirty="0" err="1"/>
              <a:t>текста</a:t>
            </a:r>
            <a:r>
              <a:rPr dirty="0"/>
              <a:t> 5</a:t>
            </a:r>
            <a:endParaRPr dirty="0"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2BADE-54CB-4AF6-96CA-4951176BF6CF}" type="slidenum">
              <a:rPr/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jpg" descr="3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3338" y="-11113"/>
            <a:ext cx="9177338" cy="5165726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4288" y="3175"/>
            <a:ext cx="9158288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/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/>
          </p:nvPr>
        </p:nvSpPr>
        <p:spPr>
          <a:xfrm>
            <a:off x="633415" y="1181100"/>
            <a:ext cx="3823249" cy="3486150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/>
          <a:p>
            <a:pPr lvl="0"/>
            <a:r>
              <a:rPr lang="en-US" dirty="0" err="1"/>
              <a:t>Образец текста</a:t>
            </a:r>
            <a:endParaRPr lang="en-US" dirty="0" err="1"/>
          </a:p>
          <a:p>
            <a:pPr lvl="1"/>
            <a:r>
              <a:rPr lang="en-US" dirty="0" err="1"/>
              <a:t>Второй уровень</a:t>
            </a:r>
            <a:endParaRPr lang="en-US" dirty="0" err="1"/>
          </a:p>
          <a:p>
            <a:pPr lvl="2"/>
            <a:r>
              <a:rPr lang="en-US" dirty="0" err="1"/>
              <a:t>Третий уровень</a:t>
            </a:r>
            <a:endParaRPr lang="en-US" dirty="0" err="1"/>
          </a:p>
          <a:p>
            <a:pPr lvl="3"/>
            <a:r>
              <a:rPr lang="en-US" dirty="0" err="1"/>
              <a:t>Четвертый уровень</a:t>
            </a:r>
            <a:endParaRPr lang="en-US" dirty="0" err="1"/>
          </a:p>
          <a:p>
            <a:pPr lvl="4"/>
            <a:r>
              <a:rPr lang="en-US" dirty="0" err="1"/>
              <a:t>Пятый уровень</a:t>
            </a:r>
            <a:endParaRPr dirty="0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0"/>
          </p:nvPr>
        </p:nvSpPr>
        <p:spPr>
          <a:xfrm>
            <a:off x="4651375" y="1181100"/>
            <a:ext cx="3863975" cy="3962400"/>
          </a:xfrm>
        </p:spPr>
        <p:txBody>
          <a:bodyPr>
            <a:noAutofit/>
          </a:bodyPr>
          <a:lstStyle/>
          <a:p>
            <a:pPr lvl="0"/>
            <a:endParaRPr lang="ru-RU" noProof="0">
              <a:sym typeface="Helvetica Neue"/>
            </a:endParaRPr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975D3-2177-4B40-B6F4-A5FE481A12E0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3175" y="0"/>
            <a:ext cx="9147175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2758094"/>
            <a:ext cx="5410549" cy="868334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/>
          </p:nvPr>
        </p:nvSpPr>
        <p:spPr>
          <a:xfrm>
            <a:off x="633412" y="3798916"/>
            <a:ext cx="5410549" cy="868334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Образец текста</a:t>
            </a:r>
            <a:endParaRPr lang="en-US" dirty="0" err="1"/>
          </a:p>
          <a:p>
            <a:pPr lvl="1"/>
            <a:r>
              <a:rPr lang="en-US" dirty="0" err="1"/>
              <a:t>Второй уровень</a:t>
            </a:r>
            <a:endParaRPr lang="en-US" dirty="0" err="1"/>
          </a:p>
          <a:p>
            <a:pPr lvl="2"/>
            <a:r>
              <a:rPr lang="en-US" dirty="0" err="1"/>
              <a:t>Третий уровень</a:t>
            </a:r>
            <a:endParaRPr lang="en-US" dirty="0" err="1"/>
          </a:p>
          <a:p>
            <a:pPr lvl="3"/>
            <a:r>
              <a:rPr lang="en-US" dirty="0" err="1"/>
              <a:t>Четвертый уровень</a:t>
            </a:r>
            <a:endParaRPr lang="en-US" dirty="0" err="1"/>
          </a:p>
          <a:p>
            <a:pPr lvl="4"/>
            <a:r>
              <a:rPr lang="en-US" dirty="0" err="1"/>
              <a:t>Пятый уровень</a:t>
            </a:r>
            <a:endParaRPr dirty="0"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D8C46-6107-4108-AE25-3AA9AA647319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/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err="1"/>
              <a:t>Образец текста</a:t>
            </a:r>
            <a:endParaRPr lang="en-US" dirty="0" err="1"/>
          </a:p>
          <a:p>
            <a:pPr lvl="1"/>
            <a:r>
              <a:rPr lang="en-US" dirty="0" err="1"/>
              <a:t>Второй уровень</a:t>
            </a:r>
            <a:endParaRPr lang="en-US" dirty="0" err="1"/>
          </a:p>
          <a:p>
            <a:pPr lvl="2"/>
            <a:r>
              <a:rPr lang="en-US" dirty="0" err="1"/>
              <a:t>Третий уровень</a:t>
            </a:r>
            <a:endParaRPr lang="en-US" dirty="0" err="1"/>
          </a:p>
          <a:p>
            <a:pPr lvl="3"/>
            <a:r>
              <a:rPr lang="en-US" dirty="0" err="1"/>
              <a:t>Четвертый уровень</a:t>
            </a:r>
            <a:endParaRPr lang="en-US" dirty="0" err="1"/>
          </a:p>
          <a:p>
            <a:pPr lvl="4"/>
            <a:r>
              <a:rPr lang="en-US" dirty="0" err="1"/>
              <a:t>Пятый уровень</a:t>
            </a:r>
            <a:endParaRPr dirty="0"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4E91C-A77B-4092-80BD-3E6788039CBD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/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err="1"/>
              <a:t>Образец текста</a:t>
            </a:r>
            <a:endParaRPr lang="en-US" dirty="0" err="1"/>
          </a:p>
          <a:p>
            <a:pPr lvl="1"/>
            <a:r>
              <a:rPr lang="en-US" dirty="0" err="1"/>
              <a:t>Второй уровень</a:t>
            </a:r>
            <a:endParaRPr lang="en-US" dirty="0" err="1"/>
          </a:p>
          <a:p>
            <a:pPr lvl="2"/>
            <a:r>
              <a:rPr lang="en-US" dirty="0" err="1"/>
              <a:t>Третий уровень</a:t>
            </a:r>
            <a:endParaRPr lang="en-US" dirty="0" err="1"/>
          </a:p>
          <a:p>
            <a:pPr lvl="3"/>
            <a:r>
              <a:rPr lang="en-US" dirty="0" err="1"/>
              <a:t>Четвертый уровень</a:t>
            </a:r>
            <a:endParaRPr lang="en-US" dirty="0" err="1"/>
          </a:p>
          <a:p>
            <a:pPr lvl="4"/>
            <a:r>
              <a:rPr lang="en-US" dirty="0" err="1"/>
              <a:t>Пятый уровень</a:t>
            </a:r>
            <a:endParaRPr dirty="0"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A56A0-A25D-43C3-ACDC-6DAFB13B1591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/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 err="1"/>
              <a:t>Образец текста</a:t>
            </a:r>
            <a:endParaRPr lang="en-US" dirty="0" err="1"/>
          </a:p>
          <a:p>
            <a:pPr lvl="1"/>
            <a:r>
              <a:rPr lang="en-US" dirty="0" err="1"/>
              <a:t>Второй уровень</a:t>
            </a:r>
            <a:endParaRPr lang="en-US" dirty="0" err="1"/>
          </a:p>
          <a:p>
            <a:pPr lvl="2"/>
            <a:r>
              <a:rPr lang="en-US" dirty="0" err="1"/>
              <a:t>Третий уровень</a:t>
            </a:r>
            <a:endParaRPr lang="en-US" dirty="0" err="1"/>
          </a:p>
          <a:p>
            <a:pPr lvl="3"/>
            <a:r>
              <a:rPr lang="en-US" dirty="0" err="1"/>
              <a:t>Четвертый уровень</a:t>
            </a:r>
            <a:endParaRPr lang="en-US" dirty="0" err="1"/>
          </a:p>
          <a:p>
            <a:pPr lvl="4"/>
            <a:r>
              <a:rPr lang="en-US" dirty="0" err="1"/>
              <a:t>Пятый уровень</a:t>
            </a:r>
            <a:endParaRPr dirty="0"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FE4CA-8FBC-4E63-B463-18E48DA3C476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Фото — горизонталь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2" y="383150"/>
            <a:ext cx="6888265" cy="682727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/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7" name="Уровень текста 1…"/>
          <p:cNvSpPr txBox="1">
            <a:spLocks noGrp="1"/>
          </p:cNvSpPr>
          <p:nvPr>
            <p:ph idx="1"/>
          </p:nvPr>
        </p:nvSpPr>
        <p:spPr>
          <a:xfrm>
            <a:off x="633414" y="1181100"/>
            <a:ext cx="7877175" cy="3486150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/>
            </a:lvl3pPr>
            <a:lvl4pPr>
              <a:buClr>
                <a:schemeClr val="accent4"/>
              </a:buClr>
              <a:defRPr/>
            </a:lvl4pPr>
            <a:lvl5pPr>
              <a:buClr>
                <a:schemeClr val="accent4"/>
              </a:buClr>
              <a:defRPr/>
            </a:lvl5pPr>
          </a:lstStyle>
          <a:p>
            <a:pPr lvl="0"/>
            <a:r>
              <a:rPr lang="en-US" dirty="0" err="1"/>
              <a:t>Образец текста</a:t>
            </a:r>
            <a:endParaRPr lang="en-US" dirty="0" err="1"/>
          </a:p>
          <a:p>
            <a:pPr lvl="1"/>
            <a:r>
              <a:rPr lang="en-US" dirty="0" err="1"/>
              <a:t>Второй уровень</a:t>
            </a:r>
            <a:endParaRPr lang="en-US" dirty="0" err="1"/>
          </a:p>
          <a:p>
            <a:pPr lvl="2"/>
            <a:r>
              <a:rPr lang="en-US" dirty="0" err="1"/>
              <a:t>Третий уровень</a:t>
            </a:r>
            <a:endParaRPr lang="en-US" dirty="0" err="1"/>
          </a:p>
          <a:p>
            <a:pPr lvl="3"/>
            <a:r>
              <a:rPr lang="en-US" dirty="0" err="1"/>
              <a:t>Четвертый уровень</a:t>
            </a:r>
            <a:endParaRPr lang="en-US" dirty="0" err="1"/>
          </a:p>
          <a:p>
            <a:pPr lvl="4"/>
            <a:r>
              <a:rPr lang="en-US" dirty="0" err="1"/>
              <a:t>Пятый уровень</a:t>
            </a:r>
            <a:endParaRPr dirty="0"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A2987-38E8-4026-8E98-F6F5AE499ED4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-7938"/>
            <a:ext cx="9142412" cy="5156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3" y="1941566"/>
            <a:ext cx="3306686" cy="563693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/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Образец текста</a:t>
            </a:r>
            <a:endParaRPr lang="en-US" dirty="0" err="1"/>
          </a:p>
          <a:p>
            <a:pPr lvl="1"/>
            <a:r>
              <a:rPr lang="en-US" dirty="0" err="1"/>
              <a:t>Второй уровень</a:t>
            </a:r>
            <a:endParaRPr lang="en-US" dirty="0" err="1"/>
          </a:p>
          <a:p>
            <a:pPr lvl="2"/>
            <a:r>
              <a:rPr lang="en-US" dirty="0" err="1"/>
              <a:t>Третий уровень</a:t>
            </a:r>
            <a:endParaRPr lang="en-US" dirty="0" err="1"/>
          </a:p>
          <a:p>
            <a:pPr lvl="3"/>
            <a:r>
              <a:rPr lang="en-US" dirty="0" err="1"/>
              <a:t>Четвертый уровень</a:t>
            </a:r>
            <a:endParaRPr lang="en-US" dirty="0" err="1"/>
          </a:p>
          <a:p>
            <a:pPr lvl="4"/>
            <a:r>
              <a:rPr lang="en-US" dirty="0" err="1"/>
              <a:t>Пятый уровень</a:t>
            </a:r>
            <a:endParaRPr dirty="0"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3B568-DEF1-42A2-986D-24906A12525B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 — по центр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588" y="-1588"/>
            <a:ext cx="9145587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3413" y="2059259"/>
            <a:ext cx="3306686" cy="385010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Образец заголовка</a:t>
            </a:r>
            <a:endParaRPr lang="ru-RU" dirty="0"/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idx="1"/>
          </p:nvPr>
        </p:nvSpPr>
        <p:spPr>
          <a:xfrm>
            <a:off x="633412" y="2780371"/>
            <a:ext cx="4191349" cy="1886879"/>
          </a:xfrm>
          <a:prstGeom prst="rect">
            <a:avLst/>
          </a:prstGeom>
          <a:ln w="12700">
            <a:miter lim="400000"/>
          </a:ln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err="1"/>
              <a:t>Образец текста</a:t>
            </a:r>
            <a:endParaRPr lang="en-US" dirty="0" err="1"/>
          </a:p>
          <a:p>
            <a:pPr lvl="1"/>
            <a:r>
              <a:rPr lang="en-US" dirty="0" err="1"/>
              <a:t>Второй уровень</a:t>
            </a:r>
            <a:endParaRPr lang="en-US" dirty="0" err="1"/>
          </a:p>
          <a:p>
            <a:pPr lvl="2"/>
            <a:r>
              <a:rPr lang="en-US" dirty="0" err="1"/>
              <a:t>Третий уровень</a:t>
            </a:r>
            <a:endParaRPr lang="en-US" dirty="0" err="1"/>
          </a:p>
          <a:p>
            <a:pPr lvl="3"/>
            <a:r>
              <a:rPr lang="en-US" dirty="0" err="1"/>
              <a:t>Четвертый уровень</a:t>
            </a:r>
            <a:endParaRPr lang="en-US" dirty="0" err="1"/>
          </a:p>
          <a:p>
            <a:pPr lvl="4"/>
            <a:r>
              <a:rPr lang="en-US" dirty="0" err="1"/>
              <a:t>Пятый уровень</a:t>
            </a:r>
            <a:endParaRPr dirty="0"/>
          </a:p>
        </p:txBody>
      </p:sp>
      <p:sp>
        <p:nvSpPr>
          <p:cNvPr id="7" name="Номер слайда"/>
          <p:cNvSpPr txBox="1"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F7CEC-FD7C-40AC-8C01-BF4AB6C52327}" type="slidenum">
              <a:rPr/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5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-6350" y="0"/>
            <a:ext cx="9155113" cy="514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Текст заголовка"/>
          <p:cNvSpPr txBox="1">
            <a:spLocks noGrp="1"/>
          </p:cNvSpPr>
          <p:nvPr>
            <p:ph type="title"/>
          </p:nvPr>
        </p:nvSpPr>
        <p:spPr bwMode="auto">
          <a:xfrm>
            <a:off x="633413" y="382588"/>
            <a:ext cx="6888162" cy="682625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ru-RU">
                <a:sym typeface="Helvetica Neue Medium"/>
              </a:rPr>
              <a:t>ТЕКСТ ЗАГОЛОВКА</a:t>
            </a:r>
            <a:endParaRPr lang="ru-RU">
              <a:sym typeface="Helvetica Neue Medium"/>
            </a:endParaRPr>
          </a:p>
        </p:txBody>
      </p:sp>
      <p:sp>
        <p:nvSpPr>
          <p:cNvPr id="1028" name="Уровень текста 1…"/>
          <p:cNvSpPr txBox="1">
            <a:spLocks noGrp="1"/>
          </p:cNvSpPr>
          <p:nvPr>
            <p:ph type="body" idx="1"/>
          </p:nvPr>
        </p:nvSpPr>
        <p:spPr bwMode="auto">
          <a:xfrm>
            <a:off x="633413" y="1181100"/>
            <a:ext cx="7877175" cy="3486150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vert="horz" wrap="square" lIns="0" tIns="0" rIns="0" bIns="0" numCol="1" anchor="t" anchorCtr="0" compatLnSpc="1"/>
          <a:lstStyle/>
          <a:p>
            <a:pPr lvl="0"/>
            <a:r>
              <a:rPr lang="ru-RU">
                <a:sym typeface="Helvetica Neue"/>
              </a:rPr>
              <a:t>Уровень текста 1</a:t>
            </a:r>
            <a:endParaRPr lang="ru-RU">
              <a:sym typeface="Helvetica Neue"/>
            </a:endParaRPr>
          </a:p>
          <a:p>
            <a:pPr lvl="1"/>
            <a:r>
              <a:rPr lang="ru-RU">
                <a:sym typeface="Helvetica Neue"/>
              </a:rPr>
              <a:t>Уровень текста 2</a:t>
            </a:r>
            <a:endParaRPr lang="ru-RU">
              <a:sym typeface="Helvetica Neue"/>
            </a:endParaRPr>
          </a:p>
          <a:p>
            <a:pPr lvl="2"/>
            <a:r>
              <a:rPr lang="ru-RU">
                <a:sym typeface="Helvetica Neue"/>
              </a:rPr>
              <a:t>Уровень текста 3</a:t>
            </a:r>
            <a:endParaRPr lang="ru-RU">
              <a:sym typeface="Helvetica Neue"/>
            </a:endParaRPr>
          </a:p>
          <a:p>
            <a:pPr lvl="3"/>
            <a:r>
              <a:rPr lang="ru-RU">
                <a:sym typeface="Helvetica Neue"/>
              </a:rPr>
              <a:t>Уровень текста 4</a:t>
            </a:r>
            <a:endParaRPr lang="ru-RU">
              <a:sym typeface="Helvetica Neue"/>
            </a:endParaRPr>
          </a:p>
          <a:p>
            <a:pPr lvl="4"/>
            <a:r>
              <a:rPr lang="ru-RU">
                <a:sym typeface="Helvetica Neue"/>
              </a:rPr>
              <a:t>Уровень текста 5</a:t>
            </a:r>
            <a:endParaRPr lang="ru-RU">
              <a:sym typeface="Helvetica Neue"/>
            </a:endParaRP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705850" y="4667250"/>
            <a:ext cx="225425" cy="22383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321945" fontAlgn="auto" hangingPunct="0">
              <a:spcBef>
                <a:spcPts val="0"/>
              </a:spcBef>
              <a:spcAft>
                <a:spcPts val="0"/>
              </a:spcAft>
              <a:defRPr sz="810" b="0" kern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/>
            </a:pPr>
            <a:fld id="{9C30788E-7E72-4FE3-9DA6-5C7014BE58B7}" type="slidenum">
              <a:rPr/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algn="l" defTabSz="278130" rtl="0" eaLnBrk="0" fontAlgn="base" hangingPunct="0">
        <a:spcBef>
          <a:spcPct val="0"/>
        </a:spcBef>
        <a:spcAft>
          <a:spcPct val="0"/>
        </a:spcAft>
        <a:defRPr b="1">
          <a:solidFill>
            <a:srgbClr val="000000"/>
          </a:solidFill>
          <a:latin typeface="Proxima Nova Rg" panose="02000506030000020004" pitchFamily="2" charset="0"/>
          <a:ea typeface="+mn-ea"/>
          <a:cs typeface="+mn-cs"/>
          <a:sym typeface="Helvetica Neue Medium"/>
        </a:defRPr>
      </a:lvl1pPr>
      <a:lvl2pPr algn="l" defTabSz="278130" rtl="0" eaLnBrk="0" fontAlgn="base" hangingPunct="0">
        <a:spcBef>
          <a:spcPct val="0"/>
        </a:spcBef>
        <a:spcAft>
          <a:spcPct val="0"/>
        </a:spcAft>
        <a:defRPr b="1">
          <a:solidFill>
            <a:srgbClr val="000000"/>
          </a:solidFill>
          <a:latin typeface="Proxima Nova Rg"/>
          <a:ea typeface="+mn-ea"/>
          <a:cs typeface="+mn-cs"/>
          <a:sym typeface="Helvetica Neue Medium"/>
        </a:defRPr>
      </a:lvl2pPr>
      <a:lvl3pPr algn="l" defTabSz="278130" rtl="0" eaLnBrk="0" fontAlgn="base" hangingPunct="0">
        <a:spcBef>
          <a:spcPct val="0"/>
        </a:spcBef>
        <a:spcAft>
          <a:spcPct val="0"/>
        </a:spcAft>
        <a:defRPr b="1">
          <a:solidFill>
            <a:srgbClr val="000000"/>
          </a:solidFill>
          <a:latin typeface="Proxima Nova Rg"/>
          <a:ea typeface="+mn-ea"/>
          <a:cs typeface="+mn-cs"/>
          <a:sym typeface="Helvetica Neue Medium"/>
        </a:defRPr>
      </a:lvl3pPr>
      <a:lvl4pPr algn="l" defTabSz="278130" rtl="0" eaLnBrk="0" fontAlgn="base" hangingPunct="0">
        <a:spcBef>
          <a:spcPct val="0"/>
        </a:spcBef>
        <a:spcAft>
          <a:spcPct val="0"/>
        </a:spcAft>
        <a:defRPr b="1">
          <a:solidFill>
            <a:srgbClr val="000000"/>
          </a:solidFill>
          <a:latin typeface="Proxima Nova Rg"/>
          <a:ea typeface="+mn-ea"/>
          <a:cs typeface="+mn-cs"/>
          <a:sym typeface="Helvetica Neue Medium"/>
        </a:defRPr>
      </a:lvl4pPr>
      <a:lvl5pPr algn="l" defTabSz="278130" rtl="0" eaLnBrk="0" fontAlgn="base" hangingPunct="0">
        <a:spcBef>
          <a:spcPct val="0"/>
        </a:spcBef>
        <a:spcAft>
          <a:spcPct val="0"/>
        </a:spcAft>
        <a:defRPr b="1">
          <a:solidFill>
            <a:srgbClr val="000000"/>
          </a:solidFill>
          <a:latin typeface="Proxima Nova Rg"/>
          <a:ea typeface="+mn-ea"/>
          <a:cs typeface="+mn-cs"/>
          <a:sym typeface="Helvetica Neue Medium"/>
        </a:defRPr>
      </a:lvl5pPr>
      <a:lvl6pPr marL="0" marR="0" indent="77152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92583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08013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23444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378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214630" indent="-214630" algn="l" defTabSz="278130" rtl="0" eaLnBrk="0" fontAlgn="base" hangingPunct="0">
        <a:spcBef>
          <a:spcPts val="400"/>
        </a:spcBef>
        <a:spcAft>
          <a:spcPts val="400"/>
        </a:spcAft>
        <a:buSzPct val="125000"/>
        <a:buChar char="•"/>
        <a:defRPr sz="1200">
          <a:solidFill>
            <a:srgbClr val="000000"/>
          </a:solidFill>
          <a:latin typeface="Proxima Nova Rg" panose="02000506030000020004" pitchFamily="2" charset="0"/>
          <a:ea typeface="Helvetica Neue"/>
          <a:cs typeface="Helvetica Neue"/>
          <a:sym typeface="Helvetica Neue"/>
        </a:defRPr>
      </a:lvl1pPr>
      <a:lvl2pPr marL="428625" indent="-214630" algn="l" defTabSz="278130" rtl="0" eaLnBrk="0" fontAlgn="base" hangingPunct="0">
        <a:spcBef>
          <a:spcPts val="400"/>
        </a:spcBef>
        <a:spcAft>
          <a:spcPts val="400"/>
        </a:spcAft>
        <a:buSzPct val="125000"/>
        <a:buChar char="•"/>
        <a:defRPr sz="1200">
          <a:solidFill>
            <a:srgbClr val="000000"/>
          </a:solidFill>
          <a:latin typeface="Proxima Nova Rg" panose="02000506030000020004" pitchFamily="2" charset="0"/>
          <a:ea typeface="Helvetica Neue"/>
          <a:cs typeface="Helvetica Neue"/>
          <a:sym typeface="Helvetica Neue"/>
        </a:defRPr>
      </a:lvl2pPr>
      <a:lvl3pPr marL="643255" indent="-214630" algn="l" defTabSz="278130" rtl="0" eaLnBrk="0" fontAlgn="base" hangingPunct="0">
        <a:spcBef>
          <a:spcPts val="400"/>
        </a:spcBef>
        <a:spcAft>
          <a:spcPts val="400"/>
        </a:spcAft>
        <a:buSzPct val="125000"/>
        <a:buChar char="•"/>
        <a:defRPr sz="1200">
          <a:solidFill>
            <a:srgbClr val="000000"/>
          </a:solidFill>
          <a:latin typeface="Proxima Nova Rg" panose="02000506030000020004" pitchFamily="2" charset="0"/>
          <a:ea typeface="Helvetica Neue"/>
          <a:cs typeface="Helvetica Neue"/>
          <a:sym typeface="Helvetica Neue"/>
        </a:defRPr>
      </a:lvl3pPr>
      <a:lvl4pPr marL="857250" indent="-214630" algn="l" defTabSz="278130" rtl="0" eaLnBrk="0" fontAlgn="base" hangingPunct="0">
        <a:spcBef>
          <a:spcPts val="400"/>
        </a:spcBef>
        <a:spcAft>
          <a:spcPts val="400"/>
        </a:spcAft>
        <a:buSzPct val="125000"/>
        <a:buChar char="•"/>
        <a:defRPr sz="1200">
          <a:solidFill>
            <a:srgbClr val="000000"/>
          </a:solidFill>
          <a:latin typeface="Proxima Nova Rg" panose="02000506030000020004" pitchFamily="2" charset="0"/>
          <a:ea typeface="Helvetica Neue"/>
          <a:cs typeface="Helvetica Neue"/>
          <a:sym typeface="Helvetica Neue"/>
        </a:defRPr>
      </a:lvl4pPr>
      <a:lvl5pPr marL="1071880" indent="-214630" algn="l" defTabSz="278130" rtl="0" eaLnBrk="0" fontAlgn="base" hangingPunct="0">
        <a:spcBef>
          <a:spcPts val="400"/>
        </a:spcBef>
        <a:spcAft>
          <a:spcPts val="400"/>
        </a:spcAft>
        <a:buSzPct val="125000"/>
        <a:buChar char="•"/>
        <a:defRPr sz="1200">
          <a:solidFill>
            <a:srgbClr val="000000"/>
          </a:solidFill>
          <a:latin typeface="Proxima Nova Rg" panose="02000506030000020004" pitchFamily="2" charset="0"/>
          <a:ea typeface="Helvetica Neue"/>
          <a:cs typeface="Helvetica Neue"/>
          <a:sym typeface="Helvetica Neue"/>
        </a:defRPr>
      </a:lvl5pPr>
      <a:lvl6pPr marL="1285875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500505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714500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1929130" marR="0" indent="-214630" algn="l" defTabSz="278765" latinLnBrk="0">
        <a:lnSpc>
          <a:spcPct val="100000"/>
        </a:lnSpc>
        <a:spcBef>
          <a:spcPts val="1990"/>
        </a:spcBef>
        <a:spcAft>
          <a:spcPts val="0"/>
        </a:spcAft>
        <a:buClrTx/>
        <a:buSzPct val="125000"/>
        <a:buFontTx/>
        <a:buChar char="•"/>
        <a:defRPr sz="1755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5430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30861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46291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61722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77152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92583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080135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234440" algn="ctr" defTabSz="27876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defRPr sz="81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Прямоугольник"/>
          <p:cNvSpPr/>
          <p:nvPr/>
        </p:nvSpPr>
        <p:spPr>
          <a:xfrm>
            <a:off x="129645" y="4482850"/>
            <a:ext cx="4379913" cy="635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321945" fontAlgn="auto" hangingPunct="0">
              <a:spcBef>
                <a:spcPts val="0"/>
              </a:spcBef>
              <a:spcAft>
                <a:spcPts val="0"/>
              </a:spcAft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080" b="0" kern="0">
              <a:solidFill>
                <a:srgbClr val="FFFFFF"/>
              </a:solidFill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"/>
          </p:nvPr>
        </p:nvSpPr>
        <p:spPr>
          <a:xfrm>
            <a:off x="5227955" y="4094480"/>
            <a:ext cx="3636645" cy="878205"/>
          </a:xfrm>
        </p:spPr>
        <p:txBody>
          <a:bodyPr>
            <a:normAutofit/>
          </a:bodyPr>
          <a:lstStyle/>
          <a:p>
            <a:pPr defTabSz="278765" eaLnBrk="1" fontAlgn="auto" hangingPunct="1">
              <a:defRPr/>
            </a:pPr>
            <a:r>
              <a:rPr lang="ru-RU" altLang="ru-RU" sz="1500" dirty="0">
                <a:solidFill>
                  <a:schemeClr val="accent2"/>
                </a:solidFill>
              </a:rPr>
              <a:t>Наталья Александровна Швайковская</a:t>
            </a:r>
            <a:endParaRPr lang="ru-RU" altLang="ru-RU" sz="1500" dirty="0">
              <a:solidFill>
                <a:schemeClr val="accent2"/>
              </a:solidFill>
            </a:endParaRPr>
          </a:p>
          <a:p>
            <a:pPr defTabSz="278765" eaLnBrk="1" fontAlgn="auto" hangingPunct="1">
              <a:defRPr/>
            </a:pPr>
            <a:r>
              <a:rPr lang="ru-RU" sz="1300" dirty="0"/>
              <a:t>Консультант по повышению</a:t>
            </a:r>
            <a:endParaRPr lang="ru-RU" sz="1300" dirty="0"/>
          </a:p>
          <a:p>
            <a:pPr defTabSz="278765" eaLnBrk="1" fontAlgn="auto" hangingPunct="1">
              <a:defRPr/>
            </a:pPr>
            <a:r>
              <a:rPr lang="ru-RU" sz="1300" dirty="0"/>
              <a:t>финансовой грамотности населения</a:t>
            </a:r>
            <a:endParaRPr lang="ru-RU" sz="1300" dirty="0"/>
          </a:p>
          <a:p>
            <a:pPr defTabSz="278765" eaLnBrk="1" fontAlgn="auto" hangingPunct="1">
              <a:defRPr/>
            </a:pPr>
            <a:endParaRPr lang="ru-RU" altLang="ru-RU" sz="1500" dirty="0"/>
          </a:p>
          <a:p>
            <a:pPr defTabSz="278765" eaLnBrk="1" fontAlgn="auto" hangingPunct="1">
              <a:defRPr/>
            </a:pPr>
            <a:endParaRPr lang="ru-RU" dirty="0"/>
          </a:p>
        </p:txBody>
      </p:sp>
      <p:sp>
        <p:nvSpPr>
          <p:cNvPr id="186371" name="Заголовок 1"/>
          <p:cNvSpPr txBox="1">
            <a:spLocks noGrp="1"/>
          </p:cNvSpPr>
          <p:nvPr>
            <p:ph type="title"/>
          </p:nvPr>
        </p:nvSpPr>
        <p:spPr>
          <a:xfrm>
            <a:off x="0" y="1642303"/>
            <a:ext cx="9144000" cy="465138"/>
          </a:xfrm>
        </p:spPr>
        <p:txBody>
          <a:bodyPr>
            <a:noAutofit/>
          </a:bodyPr>
          <a:lstStyle/>
          <a:p>
            <a:pPr algn="ctr" eaLnBrk="1" hangingPunct="1"/>
            <a:r>
              <a:rPr lang="ru-RU" altLang="en-US" sz="2800" dirty="0">
                <a:solidFill>
                  <a:srgbClr val="000000"/>
                </a:solidFill>
                <a:uFillTx/>
                <a:latin typeface="Calibri" panose="020F0502020204030204" charset="0"/>
              </a:rPr>
              <a:t>«</a:t>
            </a:r>
            <a:r>
              <a:rPr lang="en-US" altLang="en-US" sz="2800" dirty="0">
                <a:solidFill>
                  <a:srgbClr val="000000"/>
                </a:solidFill>
                <a:uFillTx/>
                <a:latin typeface="Calibri" panose="020F0502020204030204" charset="0"/>
              </a:rPr>
              <a:t>Финансовая культура родителей — </a:t>
            </a:r>
            <a:br>
              <a:rPr lang="en-US" altLang="en-US" sz="2800" dirty="0">
                <a:solidFill>
                  <a:srgbClr val="000000"/>
                </a:solidFill>
                <a:uFillTx/>
                <a:latin typeface="Calibri" panose="020F0502020204030204" charset="0"/>
              </a:rPr>
            </a:br>
            <a:r>
              <a:rPr lang="en-US" altLang="en-US" sz="2800" dirty="0">
                <a:solidFill>
                  <a:srgbClr val="000000"/>
                </a:solidFill>
                <a:uFillTx/>
                <a:latin typeface="Calibri" panose="020F0502020204030204" charset="0"/>
              </a:rPr>
              <a:t>надёжное будущее детей</a:t>
            </a:r>
            <a:r>
              <a:rPr lang="ru-RU" altLang="en-US" sz="2800" dirty="0">
                <a:solidFill>
                  <a:srgbClr val="000000"/>
                </a:solidFill>
                <a:uFillTx/>
                <a:latin typeface="Calibri" panose="020F0502020204030204" charset="0"/>
              </a:rPr>
              <a:t>»</a:t>
            </a:r>
            <a:r>
              <a:rPr lang="en-US" altLang="en-US" dirty="0">
                <a:solidFill>
                  <a:srgbClr val="000000"/>
                </a:solidFill>
                <a:uFillTx/>
                <a:latin typeface="+mj-lt"/>
              </a:rPr>
              <a:t>.</a:t>
            </a:r>
            <a:endParaRPr lang="en-US" altLang="en-US" dirty="0">
              <a:solidFill>
                <a:srgbClr val="000000"/>
              </a:solidFill>
              <a:uFillTx/>
              <a:latin typeface="+mj-lt"/>
            </a:endParaRPr>
          </a:p>
        </p:txBody>
      </p:sp>
      <p:pic>
        <p:nvPicPr>
          <p:cNvPr id="186373" name="Рисунок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8729072" y="-861148"/>
            <a:ext cx="2060575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Замещающее содержимое 3"/>
          <p:cNvPicPr>
            <a:picLocks noChangeAspect="1"/>
          </p:cNvPicPr>
          <p:nvPr>
            <p:ph idx="4294967295"/>
          </p:nvPr>
        </p:nvPicPr>
        <p:blipFill>
          <a:blip r:embed="rId1"/>
          <a:stretch>
            <a:fillRect/>
          </a:stretch>
        </p:blipFill>
        <p:spPr>
          <a:xfrm>
            <a:off x="5353050" y="1421130"/>
            <a:ext cx="2568575" cy="2568575"/>
          </a:xfrm>
          <a:prstGeom prst="rect">
            <a:avLst/>
          </a:prstGeom>
        </p:spPr>
      </p:pic>
      <p:sp>
        <p:nvSpPr>
          <p:cNvPr id="5" name="Текстовое поле 4"/>
          <p:cNvSpPr txBox="1"/>
          <p:nvPr/>
        </p:nvSpPr>
        <p:spPr>
          <a:xfrm>
            <a:off x="1015365" y="1659255"/>
            <a:ext cx="4337685" cy="120904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sz="2400" dirty="0">
                <a:solidFill>
                  <a:srgbClr val="000000"/>
                </a:solidFill>
                <a:uFillTx/>
                <a:latin typeface="Calibri" panose="020F0502020204030204" charset="0"/>
                <a:sym typeface="+mn-ea"/>
              </a:rPr>
              <a:t>Наталья Швайковская</a:t>
            </a:r>
            <a:br>
              <a:rPr sz="2400" dirty="0">
                <a:solidFill>
                  <a:srgbClr val="000000"/>
                </a:solidFill>
                <a:uFillTx/>
                <a:latin typeface="Calibri" panose="020F0502020204030204" charset="0"/>
                <a:sym typeface="+mn-ea"/>
              </a:rPr>
            </a:br>
            <a:r>
              <a:rPr sz="2400" dirty="0">
                <a:solidFill>
                  <a:srgbClr val="000000"/>
                </a:solidFill>
                <a:uFillTx/>
                <a:latin typeface="Calibri" panose="020F0502020204030204" charset="0"/>
                <a:sym typeface="+mn-ea"/>
              </a:rPr>
              <a:t>тел. +7</a:t>
            </a:r>
            <a:r>
              <a:rPr lang="ru-RU" sz="2400" dirty="0">
                <a:solidFill>
                  <a:srgbClr val="000000"/>
                </a:solidFill>
                <a:uFillTx/>
                <a:latin typeface="Calibri" panose="020F0502020204030204" charset="0"/>
                <a:sym typeface="+mn-ea"/>
              </a:rPr>
              <a:t>(</a:t>
            </a:r>
            <a:r>
              <a:rPr sz="2400" dirty="0">
                <a:solidFill>
                  <a:srgbClr val="000000"/>
                </a:solidFill>
                <a:uFillTx/>
                <a:latin typeface="Calibri" panose="020F0502020204030204" charset="0"/>
                <a:sym typeface="+mn-ea"/>
              </a:rPr>
              <a:t>911</a:t>
            </a:r>
            <a:r>
              <a:rPr lang="ru-RU" sz="2400" dirty="0">
                <a:solidFill>
                  <a:srgbClr val="000000"/>
                </a:solidFill>
                <a:uFillTx/>
                <a:latin typeface="Calibri" panose="020F0502020204030204" charset="0"/>
                <a:sym typeface="+mn-ea"/>
              </a:rPr>
              <a:t>)</a:t>
            </a:r>
            <a:r>
              <a:rPr sz="2400" dirty="0">
                <a:solidFill>
                  <a:srgbClr val="000000"/>
                </a:solidFill>
                <a:uFillTx/>
                <a:latin typeface="Calibri" panose="020F0502020204030204" charset="0"/>
                <a:sym typeface="+mn-ea"/>
              </a:rPr>
              <a:t>5716687</a:t>
            </a:r>
            <a:endParaRPr sz="2400" dirty="0">
              <a:solidFill>
                <a:srgbClr val="000000"/>
              </a:solidFill>
              <a:uFillTx/>
              <a:latin typeface="Calibri" panose="020F0502020204030204" charset="0"/>
              <a:sym typeface="+mn-ea"/>
            </a:endParaRPr>
          </a:p>
          <a:p>
            <a: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ru-RU" altLang="en-US" sz="2400" b="1" i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 panose="020F0502020204030204" charset="0"/>
                <a:ea typeface="Helvetica Neue"/>
                <a:cs typeface="Helvetica Neue"/>
                <a:sym typeface="+mn-ea"/>
              </a:rPr>
              <a:t>        +7(950)2584949</a:t>
            </a:r>
            <a:endParaRPr kumimoji="0" lang="ru-RU" altLang="en-US" sz="2400" b="1" i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 panose="020F0502020204030204" charset="0"/>
              <a:ea typeface="Helvetica Neue"/>
              <a:cs typeface="Helvetica Neue"/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Изображение 1" descr="photo_2026-03-11_22-12-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185" y="984885"/>
            <a:ext cx="2857500" cy="317436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3371215" y="274320"/>
            <a:ext cx="5772785" cy="490283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indent="0" algn="l" fontAlgn="auto">
              <a:defRPr/>
            </a:pPr>
            <a:r>
              <a:rPr lang="en-US" altLang="en-US" sz="3200" dirty="0">
                <a:solidFill>
                  <a:schemeClr val="accent2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Наталья ШВАЙКОВСКАЯ</a:t>
            </a:r>
            <a:endParaRPr lang="en-US" altLang="en-US" sz="3200" dirty="0">
              <a:solidFill>
                <a:schemeClr val="accent2"/>
              </a:solidFill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 algn="l" defTabSz="914400" fontAlgn="auto"/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Предприниматель. </a:t>
            </a:r>
            <a:endParaRPr lang="en-US" altLang="en-US" sz="2000">
              <a:solidFill>
                <a:sysClr val="windowText" lastClr="000000"/>
              </a:solidFill>
              <a:uFillTx/>
              <a:latin typeface="Calibri" panose="020F0502020204030204" charset="0"/>
              <a:ea typeface="+mn-ea"/>
              <a:cs typeface="+mn-ea"/>
              <a:sym typeface="+mn-ea"/>
            </a:endParaRPr>
          </a:p>
          <a:p>
            <a:pPr indent="0" algn="l" defTabSz="914400" fontAlgn="auto"/>
            <a:r>
              <a:rPr lang="ru-RU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К</a:t>
            </a:r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онсультант по финансовой грамотности Министерства финансов Российской Федерации</a:t>
            </a:r>
            <a:r>
              <a:rPr lang="ru-RU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.</a:t>
            </a:r>
            <a:endParaRPr lang="en-US" altLang="en-US" sz="2000">
              <a:solidFill>
                <a:sysClr val="windowText" lastClr="000000"/>
              </a:solidFill>
              <a:uFillTx/>
              <a:latin typeface="Calibri" panose="020F0502020204030204" charset="0"/>
              <a:ea typeface="+mn-ea"/>
              <a:cs typeface="+mn-ea"/>
              <a:sym typeface="+mn-ea"/>
            </a:endParaRPr>
          </a:p>
          <a:p>
            <a:pPr indent="0" algn="l" defTabSz="914400" fontAlgn="auto"/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Директор</a:t>
            </a:r>
            <a:r>
              <a:rPr lang="ru-RU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 </a:t>
            </a:r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КЦ  «Доход.Квартира.Капитал».</a:t>
            </a:r>
            <a:endParaRPr lang="en-US" altLang="en-US" sz="2000" b="1">
              <a:solidFill>
                <a:sysClr val="windowText" lastClr="000000"/>
              </a:solidFill>
              <a:uFillTx/>
            </a:endParaRPr>
          </a:p>
          <a:p>
            <a:pPr indent="0" algn="l" defTabSz="914400" fontAlgn="auto"/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Региональный партнёр ООО СК «Дело Жизни».</a:t>
            </a:r>
            <a:endParaRPr lang="en-US" altLang="en-US" sz="2000" b="1">
              <a:solidFill>
                <a:sysClr val="windowText" lastClr="000000"/>
              </a:solidFill>
              <a:uFillTx/>
            </a:endParaRPr>
          </a:p>
          <a:p>
            <a:pPr indent="0" algn="l" defTabSz="914400" fontAlgn="auto"/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Лицензированный партнёр КГ «Гений жизни».</a:t>
            </a:r>
            <a:endParaRPr lang="en-US" altLang="en-US" sz="2000" b="1">
              <a:solidFill>
                <a:sysClr val="windowText" lastClr="000000"/>
              </a:solidFill>
              <a:uFillTx/>
            </a:endParaRPr>
          </a:p>
          <a:p>
            <a:pPr indent="0" algn="l" defTabSz="914400" fontAlgn="auto"/>
            <a:r>
              <a:rPr lang="ru-RU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Волонтёр</a:t>
            </a:r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 Ассоциации развития  финансовой </a:t>
            </a:r>
            <a:endParaRPr lang="en-US" altLang="en-US" sz="2000" b="1">
              <a:solidFill>
                <a:sysClr val="windowText" lastClr="000000"/>
              </a:solidFill>
              <a:uFillTx/>
            </a:endParaRPr>
          </a:p>
          <a:p>
            <a:pPr indent="0" algn="l" defTabSz="914400" fontAlgn="auto"/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грамотности в России.</a:t>
            </a:r>
            <a:endParaRPr lang="en-US" altLang="en-US" sz="2000" b="1">
              <a:solidFill>
                <a:sysClr val="windowText" lastClr="000000"/>
              </a:solidFill>
              <a:uFillTx/>
            </a:endParaRPr>
          </a:p>
          <a:p>
            <a:pPr indent="0" algn="l" defTabSz="914400" fontAlgn="auto"/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Эксперт в сфере финансового планирования</a:t>
            </a:r>
            <a:endParaRPr lang="en-US" altLang="en-US" sz="2000" b="1">
              <a:solidFill>
                <a:sysClr val="windowText" lastClr="000000"/>
              </a:solidFill>
              <a:uFillTx/>
            </a:endParaRPr>
          </a:p>
          <a:p>
            <a:pPr indent="0" algn="l" defTabSz="914400" fontAlgn="auto"/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и создания капитала.</a:t>
            </a:r>
            <a:endParaRPr lang="en-US" altLang="en-US" sz="2000" b="1">
              <a:solidFill>
                <a:sysClr val="windowText" lastClr="000000"/>
              </a:solidFill>
              <a:uFillTx/>
            </a:endParaRPr>
          </a:p>
          <a:p>
            <a:pPr indent="0" algn="l" defTabSz="914400" fontAlgn="auto"/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Участница всемирного сообщества «ПроЖенщин».</a:t>
            </a:r>
            <a:endParaRPr lang="en-US" altLang="en-US" sz="2000" b="1">
              <a:solidFill>
                <a:sysClr val="windowText" lastClr="000000"/>
              </a:solidFill>
              <a:uFillTx/>
            </a:endParaRPr>
          </a:p>
          <a:p>
            <a:pPr indent="0" algn="l" defTabSz="914400" fontAlgn="auto"/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Разработчик специальных курсов для личностного</a:t>
            </a:r>
            <a:r>
              <a:rPr lang="ru-RU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 </a:t>
            </a:r>
            <a:r>
              <a:rPr lang="en-US" altLang="en-US" sz="2000">
                <a:solidFill>
                  <a:sysClr val="windowText" lastClr="000000"/>
                </a:solidFill>
                <a:uFillTx/>
                <a:latin typeface="Calibri" panose="020F0502020204030204" charset="0"/>
                <a:ea typeface="+mn-ea"/>
                <a:cs typeface="+mn-ea"/>
                <a:sym typeface="+mn-ea"/>
              </a:rPr>
              <a:t>и профессионального развития.</a:t>
            </a:r>
            <a:endParaRPr lang="en-US" altLang="en-US" sz="2000" b="1">
              <a:solidFill>
                <a:sysClr val="windowText" lastClr="000000"/>
              </a:solidFill>
              <a:uFillTx/>
            </a:endParaRPr>
          </a:p>
          <a:p>
            <a:pPr indent="0" algn="l" fontAlgn="auto">
              <a:defRPr/>
            </a:pPr>
            <a:endParaRPr kumimoji="0" lang="en-US" altLang="en-US" sz="2000" b="1" i="0" baseline="0" dirty="0">
              <a:ln>
                <a:noFill/>
              </a:ln>
              <a:solidFill>
                <a:sysClr val="windowText" lastClr="000000"/>
              </a:solidFill>
              <a:effectLst/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/>
          <p:nvPr/>
        </p:nvSpPr>
        <p:spPr bwMode="auto">
          <a:xfrm>
            <a:off x="1060450" y="1459230"/>
            <a:ext cx="7110730" cy="1400175"/>
          </a:xfrm>
          <a:prstGeom prst="rect">
            <a:avLst/>
          </a:prstGeom>
          <a:noFill/>
          <a:ln w="12700">
            <a:noFill/>
            <a:miter lim="400000"/>
          </a:ln>
        </p:spPr>
        <p:txBody>
          <a:bodyPr vert="horz" wrap="square" lIns="50800" tIns="50800" rIns="50800" bIns="50800" numCol="1" anchor="ctr" anchorCtr="0" compatLnSpc="1">
            <a:normAutofit lnSpcReduction="20000"/>
          </a:bodyPr>
          <a:lstStyle>
            <a:lvl1pPr algn="ctr" defTabSz="30988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  <a:lvl2pPr algn="ctr" defTabSz="30988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2pPr>
            <a:lvl3pPr algn="ctr" defTabSz="30988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3pPr>
            <a:lvl4pPr algn="ctr" defTabSz="30988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4pPr>
            <a:lvl5pPr algn="ctr" defTabSz="309880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857250" algn="ctr" defTabSz="30988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1028700" algn="ctr" defTabSz="30988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1200150" algn="ctr" defTabSz="30988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1371600" algn="ctr" defTabSz="30988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4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 defTabSz="320675" fontAlgn="auto">
              <a:defRPr/>
            </a:pPr>
            <a:r>
              <a:rPr lang="ru-RU" altLang="en-US" sz="3200" dirty="0">
                <a:solidFill>
                  <a:srgbClr val="00B050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Какие тренды </a:t>
            </a:r>
            <a:r>
              <a:rPr lang="en-US" altLang="en-US" sz="3200" dirty="0">
                <a:solidFill>
                  <a:srgbClr val="00B050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развития финансовой грамотности</a:t>
            </a:r>
            <a:r>
              <a:rPr lang="ru-RU" altLang="en-US" sz="3200" dirty="0">
                <a:solidFill>
                  <a:srgbClr val="00B050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 существуют в регионах и </a:t>
            </a:r>
            <a:endParaRPr lang="ru-RU" altLang="en-US" sz="3200" dirty="0">
              <a:solidFill>
                <a:srgbClr val="00B050"/>
              </a:solidFill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 defTabSz="320675" fontAlgn="auto">
              <a:defRPr/>
            </a:pPr>
            <a:r>
              <a:rPr lang="ru-RU" altLang="en-US" sz="3200" dirty="0">
                <a:solidFill>
                  <a:srgbClr val="00B050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в целом по России? </a:t>
            </a:r>
            <a:endParaRPr lang="ru-RU" altLang="en-US" sz="3200" dirty="0">
              <a:solidFill>
                <a:srgbClr val="00B050"/>
              </a:solidFill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 defTabSz="320675" fontAlgn="auto">
              <a:defRPr/>
            </a:pPr>
            <a:endParaRPr lang="ru-RU" altLang="en-US" sz="3200" dirty="0">
              <a:solidFill>
                <a:srgbClr val="00B050"/>
              </a:solidFill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algn="l" defTabSz="320675" fontAlgn="auto">
              <a:defRPr/>
            </a:pPr>
            <a:endParaRPr lang="ru-RU" altLang="en-US" sz="3200" dirty="0">
              <a:solidFill>
                <a:srgbClr val="00B050"/>
              </a:solidFill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2100580" y="2859405"/>
            <a:ext cx="6287770" cy="16300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p>
            <a:pPr marL="0" indent="0" eaLnBrk="1" latinLnBrk="0" hangingPunct="1"/>
            <a:r>
              <a:rPr sz="2000" i="0">
                <a:solidFill>
                  <a:srgbClr val="333333"/>
                </a:solidFill>
                <a:uFillTx/>
                <a:latin typeface="Calibri" panose="020F0502020204030204" charset="0"/>
                <a:ea typeface="+mn-ea"/>
              </a:rPr>
              <a:t>Стратегия повышения финансовой грамотности и формирования финансовой культуры до 2030 года</a:t>
            </a:r>
            <a:endParaRPr sz="2000" i="0">
              <a:solidFill>
                <a:srgbClr val="333333"/>
              </a:solidFill>
              <a:uFillTx/>
              <a:latin typeface="Calibri" panose="020F0502020204030204" charset="0"/>
              <a:ea typeface="+mn-ea"/>
            </a:endParaRPr>
          </a:p>
          <a:p>
            <a:pPr marL="0" indent="0" eaLnBrk="1" latinLnBrk="0" hangingPunct="1"/>
            <a:r>
              <a:rPr sz="2000" i="0">
                <a:solidFill>
                  <a:srgbClr val="333333"/>
                </a:solidFill>
                <a:uFillTx/>
                <a:latin typeface="Calibri" panose="020F0502020204030204" charset="0"/>
                <a:ea typeface="+mn-ea"/>
              </a:rPr>
              <a:t> — это государственный документ, утверждённый распоряжением Правительства РФ от 24 октября 2023 года №2958-р.</a:t>
            </a:r>
            <a:endParaRPr sz="2000" i="0">
              <a:solidFill>
                <a:srgbClr val="333333"/>
              </a:solidFill>
              <a:uFillTx/>
              <a:latin typeface="Calibri" panose="020F0502020204030204" charset="0"/>
              <a:ea typeface="+mn-ea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en-US" sz="2000" dirty="0">
                <a:solidFill>
                  <a:schemeClr val="accent2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Аналитический центр НАФИ  представля</a:t>
            </a:r>
            <a:r>
              <a:rPr lang="ru-RU" altLang="en-US" sz="2000" dirty="0">
                <a:solidFill>
                  <a:schemeClr val="accent2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е</a:t>
            </a:r>
            <a:r>
              <a:rPr lang="en-US" altLang="en-US" sz="2000" dirty="0">
                <a:solidFill>
                  <a:schemeClr val="accent2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т результаты замера Индекса финансовой грамотности по итогам 2025</a:t>
            </a:r>
            <a:r>
              <a:rPr lang="ru-RU" altLang="en-US" sz="2000" dirty="0">
                <a:solidFill>
                  <a:schemeClr val="accent2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 г.</a:t>
            </a:r>
            <a:endParaRPr lang="ru-RU" altLang="en-US" sz="2000" dirty="0">
              <a:solidFill>
                <a:schemeClr val="accent2"/>
              </a:solidFill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Изображение 3" descr="данные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7965" y="1066165"/>
            <a:ext cx="7844155" cy="1226185"/>
          </a:xfrm>
          <a:prstGeom prst="rect">
            <a:avLst/>
          </a:prstGeom>
        </p:spPr>
      </p:pic>
      <p:pic>
        <p:nvPicPr>
          <p:cNvPr id="7" name="Изображение 6" descr="Снимок экрана (754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75" y="2276475"/>
            <a:ext cx="8772525" cy="276225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" name="Замещающее содержимое 8"/>
          <p:cNvSpPr>
            <a:spLocks noGrp="1"/>
          </p:cNvSpPr>
          <p:nvPr>
            <p:ph idx="1"/>
          </p:nvPr>
        </p:nvSpPr>
        <p:spPr/>
        <p:txBody>
          <a:bodyPr/>
          <a:p>
            <a:pPr marL="0" indent="0">
              <a:buNone/>
            </a:pPr>
            <a:endParaRPr lang="en-US" altLang="en-US"/>
          </a:p>
          <a:p>
            <a:endParaRPr lang="en-US" altLang="en-US"/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96850" y="320675"/>
            <a:ext cx="3185795" cy="231013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noAutofit/>
          </a:bodyPr>
          <a:p>
            <a:pPr marL="285750" indent="-285750" algn="l" defTabSz="914400" rtl="0" eaLnBrk="1" latinLnBrk="0" hangingPunct="1">
              <a:lnSpc>
                <a:spcPct val="100000"/>
              </a:lnSpc>
              <a:buFont typeface="Wingdings" panose="05000000000000000000" charset="0"/>
              <a:buChar char="q"/>
              <a:defRPr/>
            </a:pPr>
            <a:r>
              <a:rPr lang="en-US" altLang="en-US" sz="1600" dirty="0">
                <a:solidFill>
                  <a:sysClr val="windowText" lastClr="000000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Замер по итогам 2025 года показал, что финграмотность россиян «расслаивается»: растет доля людей с высоким и низким уровнем, в то время как сокращается число россиян со средним уровнем. </a:t>
            </a:r>
            <a:endParaRPr lang="en-US" altLang="en-US" sz="1600" dirty="0">
              <a:solidFill>
                <a:sysClr val="windowText" lastClr="000000"/>
              </a:solidFill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3439160" y="320675"/>
            <a:ext cx="4145280" cy="1578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marL="285750" indent="-285750" algn="l" defTabSz="914400" rtl="0" eaLnBrk="1" latinLnBrk="0" hangingPunct="1">
              <a:lnSpc>
                <a:spcPct val="100000"/>
              </a:lnSpc>
              <a:buFont typeface="Wingdings" panose="05000000000000000000" charset="0"/>
              <a:buChar char="q"/>
              <a:defRPr/>
            </a:pPr>
            <a:endParaRPr lang="en-US" altLang="en-US" sz="1600" dirty="0">
              <a:solidFill>
                <a:schemeClr val="tx1"/>
              </a:solidFill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-285750" algn="l" defTabSz="914400" rtl="0" eaLnBrk="1" latinLnBrk="0" hangingPunct="1">
              <a:lnSpc>
                <a:spcPct val="100000"/>
              </a:lnSpc>
              <a:buFont typeface="Wingdings" panose="05000000000000000000" charset="0"/>
              <a:buChar char="q"/>
              <a:defRPr/>
            </a:pPr>
            <a:r>
              <a:rPr lang="en-US" altLang="en-US" sz="1600" dirty="0">
                <a:solidFill>
                  <a:schemeClr val="tx1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По итогам 2025 года Индекс составил 12,61 балла — на 0,16 балла меньше, чем в 2024 году, что в целом свидетельствует о стабильности этого показателя в последние годы. </a:t>
            </a:r>
            <a:endParaRPr kumimoji="0" lang="en-US" altLang="en-US" sz="1600" b="1" i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7" name="Текстовое поле 16"/>
          <p:cNvSpPr txBox="1"/>
          <p:nvPr/>
        </p:nvSpPr>
        <p:spPr>
          <a:xfrm>
            <a:off x="4169410" y="2011045"/>
            <a:ext cx="4620260" cy="2809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marL="0" indent="0" algn="l" defTabSz="914400" rtl="0" latinLnBrk="0">
              <a:lnSpc>
                <a:spcPct val="100000"/>
              </a:lnSpc>
              <a:buFont typeface="Wingdings" panose="05000000000000000000" charset="0"/>
              <a:buNone/>
              <a:defRPr/>
            </a:pPr>
            <a:endParaRPr lang="en-US" altLang="ru-RU" sz="1600" dirty="0">
              <a:solidFill>
                <a:schemeClr val="tx1"/>
              </a:solidFill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5750" indent="-285750" algn="l" defTabSz="914400" rtl="0" latinLnBrk="0">
              <a:lnSpc>
                <a:spcPct val="100000"/>
              </a:lnSpc>
              <a:buFont typeface="Wingdings" panose="05000000000000000000" charset="0"/>
              <a:buChar char="q"/>
              <a:defRPr/>
            </a:pPr>
            <a:r>
              <a:rPr lang="en-US" altLang="en-US" sz="1600" dirty="0">
                <a:solidFill>
                  <a:schemeClr val="tx1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Главный вывод нового замера — из финансовой грамотности уходит «середина». Доля россиян со средним уровнем сократилась до 45%, тогда как одновременно выросли и доля наиболее «продвинутых» граждан, и доля тех, кто остается в зоне финансовой уязвимости.  </a:t>
            </a:r>
            <a:r>
              <a:rPr lang="ru-RU" altLang="en-US" sz="1600" dirty="0">
                <a:solidFill>
                  <a:schemeClr val="tx1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Э</a:t>
            </a:r>
            <a:r>
              <a:rPr lang="en-US" altLang="en-US" sz="1600" dirty="0">
                <a:solidFill>
                  <a:schemeClr val="tx1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то означает, что финансовое поведение населения становится все менее однородным.</a:t>
            </a:r>
            <a:endParaRPr lang="en-US" altLang="en-US" sz="1600" dirty="0">
              <a:solidFill>
                <a:schemeClr val="tx1"/>
              </a:solidFill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285750" indent="-285750" algn="l" defTabSz="914400" rtl="0" latinLnBrk="0">
              <a:lnSpc>
                <a:spcPct val="100000"/>
              </a:lnSpc>
              <a:buFont typeface="Wingdings" panose="05000000000000000000" charset="0"/>
              <a:buChar char="q"/>
              <a:defRPr/>
            </a:pPr>
            <a:endParaRPr kumimoji="0" lang="en-US" altLang="en-US" sz="1600" b="1" i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8" name="Изображение 17" descr="человечек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9170" y="2948305"/>
            <a:ext cx="1413510" cy="176657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76555" y="406400"/>
            <a:ext cx="8673465" cy="90170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marL="0" indent="0" algn="l" defTabSz="914400" rtl="0" eaLnBrk="1" latinLnBrk="0" hangingPunct="1">
              <a:lnSpc>
                <a:spcPct val="100000"/>
              </a:lnSpc>
              <a:defRPr/>
            </a:pPr>
            <a:r>
              <a:rPr lang="ru-RU" sz="2400" dirty="0">
                <a:solidFill>
                  <a:srgbClr val="FF0000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Финансовая грамотность родителей  - это не просто </a:t>
            </a:r>
            <a:endParaRPr lang="ru-RU" sz="2400" dirty="0">
              <a:solidFill>
                <a:srgbClr val="FF0000"/>
              </a:solidFill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indent="0" algn="l" defTabSz="914400" rtl="0" eaLnBrk="1" latinLnBrk="0" hangingPunct="1">
              <a:lnSpc>
                <a:spcPct val="100000"/>
              </a:lnSpc>
              <a:defRPr/>
            </a:pPr>
            <a:r>
              <a:rPr lang="ru-RU" sz="2400" dirty="0">
                <a:solidFill>
                  <a:srgbClr val="FF0000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личный востребованный навык, это будущее их детей!</a:t>
            </a:r>
            <a:r>
              <a:rPr lang="ru-RU" sz="2800" dirty="0">
                <a:solidFill>
                  <a:srgbClr val="009655"/>
                </a:solidFill>
                <a:uFillTx/>
                <a:latin typeface="Calibri" panose="020F0502020204030204" charset="0"/>
                <a:ea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endParaRPr kumimoji="0" lang="ru-RU" altLang="en-US" sz="2800" b="1" i="0" baseline="0" dirty="0">
              <a:ln>
                <a:noFill/>
              </a:ln>
              <a:solidFill>
                <a:srgbClr val="009655"/>
              </a:solidFill>
              <a:effectLst/>
              <a:uFillTx/>
              <a:latin typeface="Calibri" panose="020F0502020204030204" charset="0"/>
              <a:ea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2286000" y="2351405"/>
            <a:ext cx="4572000" cy="440055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algn="ctr"/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  <a:sym typeface="+mn-ea"/>
              </a:rPr>
              <a:t>Картинка визуализирующая проблему</a:t>
            </a:r>
            <a:endParaRPr kumimoji="0" lang="ru-RU" altLang="en-US" sz="3000" b="1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Helvetica Neue"/>
              <a:ea typeface="Helvetica Neue"/>
              <a:cs typeface="Helvetica Neue"/>
              <a:sym typeface="+mn-ea"/>
            </a:endParaRPr>
          </a:p>
        </p:txBody>
      </p:sp>
      <p:pic>
        <p:nvPicPr>
          <p:cNvPr id="8" name="Изображение 7" descr="diting_result_b20fe17273f111f18723feeaba1e9874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4000" y="1450340"/>
            <a:ext cx="5970905" cy="333248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ru-RU" altLang="en-US" sz="2400">
                <a:solidFill>
                  <a:srgbClr val="009655"/>
                </a:solidFill>
                <a:uFillTx/>
                <a:latin typeface="Calibri" panose="020F0502020204030204" charset="0"/>
              </a:rPr>
              <a:t>Финансовый ЗОЖ в семье - это новое мышление, высокое качество жизни и устойчивые традиции.</a:t>
            </a:r>
            <a:endParaRPr lang="ru-RU" altLang="en-US" sz="2400">
              <a:solidFill>
                <a:srgbClr val="009655"/>
              </a:solidFill>
              <a:uFillTx/>
              <a:latin typeface="Calibri" panose="020F0502020204030204" charset="0"/>
            </a:endParaRPr>
          </a:p>
        </p:txBody>
      </p:sp>
      <p:pic>
        <p:nvPicPr>
          <p:cNvPr id="5" name="Изображение 4" descr="family-1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77695" y="1183005"/>
            <a:ext cx="5389245" cy="35928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" name="Замещающее содержимое 6"/>
          <p:cNvSpPr>
            <a:spLocks noGrp="1"/>
          </p:cNvSpPr>
          <p:nvPr>
            <p:ph idx="1"/>
          </p:nvPr>
        </p:nvSpPr>
        <p:spPr>
          <a:xfrm>
            <a:off x="707390" y="2310130"/>
            <a:ext cx="7186930" cy="1050925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p>
            <a:pPr marL="0" indent="0">
              <a:buNone/>
            </a:pPr>
            <a:r>
              <a:rPr lang="en-US" altLang="en-US" sz="2000" b="1">
                <a:solidFill>
                  <a:schemeClr val="tx1"/>
                </a:solidFill>
                <a:uFillTx/>
                <a:latin typeface="Calibri" panose="020F0502020204030204" charset="0"/>
              </a:rPr>
              <a:t>Наша миссия — помочь людям научиться грамотно управлять деньгами, создавать капитал, решать жилищные задачи и строить более уверенное финансовое будущее.</a:t>
            </a:r>
            <a:endParaRPr lang="en-US" altLang="en-US" sz="2000" b="1">
              <a:solidFill>
                <a:schemeClr val="tx1"/>
              </a:solidFill>
              <a:uFillTx/>
              <a:latin typeface="Calibri" panose="020F0502020204030204" charset="0"/>
            </a:endParaRPr>
          </a:p>
          <a:p>
            <a:pPr marL="0" indent="0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2000" b="1">
                <a:solidFill>
                  <a:schemeClr val="tx1"/>
                </a:solidFill>
                <a:uFillTx/>
                <a:latin typeface="Calibri" panose="020F0502020204030204" charset="0"/>
              </a:rPr>
              <a:t>        </a:t>
            </a:r>
            <a:endParaRPr lang="ru-RU" altLang="en-US" sz="2000" b="1">
              <a:solidFill>
                <a:schemeClr val="tx1"/>
              </a:solidFill>
              <a:uFillTx/>
              <a:latin typeface="Calibri" panose="020F0502020204030204" charset="0"/>
            </a:endParaRPr>
          </a:p>
          <a:p>
            <a:pPr marL="0" indent="0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2000" b="1">
                <a:solidFill>
                  <a:schemeClr val="tx1"/>
                </a:solidFill>
                <a:uFillTx/>
                <a:latin typeface="Calibri" panose="020F0502020204030204" charset="0"/>
              </a:rPr>
              <a:t>Финансовая грамотность делает человека устойчивым,       </a:t>
            </a:r>
            <a:endParaRPr lang="ru-RU" altLang="en-US" sz="2000" b="1">
              <a:solidFill>
                <a:schemeClr val="tx1"/>
              </a:solidFill>
              <a:uFillTx/>
              <a:latin typeface="Calibri" panose="020F0502020204030204" charset="0"/>
            </a:endParaRPr>
          </a:p>
          <a:p>
            <a:pPr marL="0" indent="0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2000" b="1">
                <a:solidFill>
                  <a:schemeClr val="tx1"/>
                </a:solidFill>
                <a:uFillTx/>
                <a:latin typeface="Calibri" panose="020F0502020204030204" charset="0"/>
              </a:rPr>
              <a:t>спокойным  и независимым от хаоса.  А значит сильным. </a:t>
            </a:r>
            <a:endParaRPr lang="ru-RU" altLang="en-US" sz="2000" b="1">
              <a:solidFill>
                <a:schemeClr val="tx1"/>
              </a:solidFill>
              <a:uFillTx/>
              <a:latin typeface="Calibri" panose="020F0502020204030204" charset="0"/>
            </a:endParaRPr>
          </a:p>
          <a:p>
            <a:pPr marL="0" indent="0" latinLnBrk="0">
              <a:spcBef>
                <a:spcPts val="0"/>
              </a:spcBef>
              <a:spcAft>
                <a:spcPts val="0"/>
              </a:spcAft>
              <a:buNone/>
            </a:pPr>
            <a:r>
              <a:rPr lang="ru-RU" altLang="en-US" sz="2000" b="1">
                <a:solidFill>
                  <a:schemeClr val="tx1"/>
                </a:solidFill>
                <a:uFillTx/>
                <a:latin typeface="Calibri" panose="020F0502020204030204" charset="0"/>
              </a:rPr>
              <a:t>Опорой для себя и своей семьи.</a:t>
            </a:r>
            <a:endParaRPr lang="ru-RU" altLang="en-US" sz="2000" b="1">
              <a:solidFill>
                <a:schemeClr val="tx1"/>
              </a:solidFill>
              <a:uFillTx/>
              <a:latin typeface="Calibri" panose="020F0502020204030204" charset="0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268605" y="739775"/>
            <a:ext cx="8166100" cy="120904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forceAA="0">
            <a:spAutoFit/>
          </a:bodyPr>
          <a:p>
            <a:pPr marL="0" marR="0" indent="0" algn="l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en-US" sz="2400">
                <a:solidFill>
                  <a:schemeClr val="accent2"/>
                </a:solidFill>
                <a:uFillTx/>
                <a:latin typeface="Calibri" panose="020F0502020204030204" charset="0"/>
                <a:cs typeface="+mn-ea"/>
                <a:sym typeface="+mn-ea"/>
              </a:rPr>
              <a:t>КЦ  «Доход. Квартира. Капитал»</a:t>
            </a:r>
            <a:r>
              <a:rPr lang="ru-RU" altLang="en-US" sz="2400">
                <a:solidFill>
                  <a:schemeClr val="accent2"/>
                </a:solidFill>
                <a:uFillTx/>
                <a:latin typeface="Calibri" panose="020F0502020204030204" charset="0"/>
                <a:cs typeface="+mn-ea"/>
                <a:sym typeface="+mn-ea"/>
              </a:rPr>
              <a:t> - </a:t>
            </a:r>
            <a:r>
              <a:rPr lang="en-US" altLang="en-US" sz="2400">
                <a:solidFill>
                  <a:schemeClr val="accent2"/>
                </a:solidFill>
                <a:uFillTx/>
                <a:latin typeface="Calibri" panose="020F0502020204030204" charset="0"/>
                <a:cs typeface="+mn-ea"/>
                <a:sym typeface="+mn-ea"/>
              </a:rPr>
              <a:t>консультационный центр </a:t>
            </a:r>
            <a:br>
              <a:rPr lang="en-US" altLang="en-US" sz="2400">
                <a:solidFill>
                  <a:schemeClr val="accent2"/>
                </a:solidFill>
                <a:uFillTx/>
                <a:latin typeface="Calibri" panose="020F0502020204030204" charset="0"/>
                <a:cs typeface="+mn-ea"/>
                <a:sym typeface="+mn-ea"/>
              </a:rPr>
            </a:br>
            <a:r>
              <a:rPr lang="en-US" altLang="en-US" sz="2400">
                <a:solidFill>
                  <a:schemeClr val="accent2"/>
                </a:solidFill>
                <a:uFillTx/>
                <a:latin typeface="Calibri" panose="020F0502020204030204" charset="0"/>
                <a:cs typeface="+mn-ea"/>
                <a:sym typeface="+mn-ea"/>
              </a:rPr>
              <a:t>по финансовой грамотности, накоплениям, </a:t>
            </a:r>
            <a:br>
              <a:rPr lang="en-US" altLang="en-US" sz="2400">
                <a:solidFill>
                  <a:schemeClr val="accent2"/>
                </a:solidFill>
                <a:uFillTx/>
                <a:latin typeface="Calibri" panose="020F0502020204030204" charset="0"/>
                <a:cs typeface="+mn-ea"/>
                <a:sym typeface="+mn-ea"/>
              </a:rPr>
            </a:br>
            <a:r>
              <a:rPr lang="en-US" altLang="en-US" sz="2400">
                <a:solidFill>
                  <a:schemeClr val="accent2"/>
                </a:solidFill>
                <a:uFillTx/>
                <a:latin typeface="Calibri" panose="020F0502020204030204" charset="0"/>
                <a:cs typeface="+mn-ea"/>
                <a:sym typeface="+mn-ea"/>
              </a:rPr>
              <a:t>защите и росту качества жизни.</a:t>
            </a:r>
            <a:endParaRPr kumimoji="0" lang="en-US" altLang="en-US" sz="2400" b="1" i="0" baseline="0">
              <a:ln>
                <a:noFill/>
              </a:ln>
              <a:solidFill>
                <a:schemeClr val="accent2"/>
              </a:solidFill>
              <a:effectLst/>
              <a:uFillTx/>
              <a:latin typeface="Calibri" panose="020F0502020204030204" charset="0"/>
              <a:ea typeface="Helvetica Neue"/>
              <a:cs typeface="+mn-ea"/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Изображение 5" descr="zz2duxWIuLIaUcj_geGUDIY4I-9qNVjEaBI4b47iUuPeGjq3BDuxIMcKzPpWI-NAyONLxbBBxuumc3McFXwWWWUm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4515" y="2418715"/>
            <a:ext cx="3175635" cy="2381885"/>
          </a:xfrm>
          <a:prstGeom prst="rect">
            <a:avLst/>
          </a:prstGeom>
          <a:effectLst>
            <a:glow rad="139700">
              <a:schemeClr val="accent1">
                <a:satMod val="175000"/>
                <a:alpha val="18000"/>
              </a:schemeClr>
            </a:glow>
          </a:effec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1477" y="306950"/>
            <a:ext cx="6888265" cy="682727"/>
          </a:xfrm>
        </p:spPr>
        <p:txBody>
          <a:bodyPr/>
          <a:p>
            <a:r>
              <a:rPr lang="en-US" altLang="en-US" sz="3200">
                <a:solidFill>
                  <a:schemeClr val="accent2"/>
                </a:solidFill>
                <a:uFillTx/>
                <a:latin typeface="Calibri" panose="020F0502020204030204" charset="0"/>
                <a:cs typeface="+mn-ea"/>
                <a:sym typeface="+mn-ea"/>
              </a:rPr>
              <a:t>КЦ  «Доход. Квартира. Капитал».</a:t>
            </a:r>
            <a:r>
              <a:rPr lang="ru-RU" altLang="en-US" sz="3200">
                <a:solidFill>
                  <a:schemeClr val="accent2"/>
                </a:solidFill>
                <a:uFillTx/>
                <a:latin typeface="Calibri" panose="020F0502020204030204" charset="0"/>
                <a:cs typeface="+mn-ea"/>
                <a:sym typeface="+mn-ea"/>
              </a:rPr>
              <a:t> Опыт работы.</a:t>
            </a:r>
            <a:br>
              <a:rPr lang="en-US" altLang="en-US">
                <a:solidFill>
                  <a:sysClr val="windowText" lastClr="000000"/>
                </a:solidFill>
                <a:uFillTx/>
                <a:latin typeface="Calibri" panose="020F0502020204030204" charset="0"/>
                <a:cs typeface="+mn-ea"/>
                <a:sym typeface="+mn-ea"/>
              </a:rPr>
            </a:br>
            <a:endParaRPr lang="ru-RU" altLang="en-US"/>
          </a:p>
        </p:txBody>
      </p:sp>
      <p:pic>
        <p:nvPicPr>
          <p:cNvPr id="5" name="Изображение 4" descr="ls48BxQwCrIKv11yrk8s0FH4CI7q9ha8n4kp47XN-2Sa54o63954qujlG9A8tjKghHvx3rIH_7Dle1x9XddLqWzV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20000">
            <a:off x="1527810" y="1349375"/>
            <a:ext cx="2096770" cy="1572895"/>
          </a:xfrm>
          <a:prstGeom prst="rect">
            <a:avLst/>
          </a:prstGeom>
          <a:effectLst>
            <a:glow rad="63500">
              <a:schemeClr val="accent5">
                <a:satMod val="175000"/>
                <a:alpha val="18000"/>
              </a:schemeClr>
            </a:glow>
          </a:effectLst>
        </p:spPr>
      </p:pic>
      <p:pic>
        <p:nvPicPr>
          <p:cNvPr id="7" name="Изображение 6" descr="lu4g1bmwnuWwm1MWo3xEivdG0FRMcdojUXaKS9R6giNa0wmbzGBdjE3Qqypvq5AguUtw5wgSrGvqrDIMyB0SiJB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40000">
            <a:off x="2804160" y="3148330"/>
            <a:ext cx="2062480" cy="1546860"/>
          </a:xfrm>
          <a:prstGeom prst="rect">
            <a:avLst/>
          </a:prstGeom>
          <a:effectLst>
            <a:glow rad="228600">
              <a:schemeClr val="accent3">
                <a:satMod val="175000"/>
                <a:alpha val="18000"/>
              </a:schemeClr>
            </a:glow>
          </a:effectLst>
        </p:spPr>
      </p:pic>
      <p:pic>
        <p:nvPicPr>
          <p:cNvPr id="8" name="Изображение 7" descr="WZ2_IML3d8R6nI1aZUAjHeFdLUeXCLhIwV1RML0xvBdg6XmdtM3MbQ9k_trKi8AAZYbNdWG_w0aPfHCAC4P6cjM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0000">
            <a:off x="4024630" y="1388745"/>
            <a:ext cx="2188845" cy="1641475"/>
          </a:xfrm>
          <a:prstGeom prst="rect">
            <a:avLst/>
          </a:prstGeom>
          <a:effectLst>
            <a:glow rad="228600">
              <a:schemeClr val="accent2">
                <a:satMod val="175000"/>
                <a:alpha val="18000"/>
              </a:schemeClr>
            </a:glow>
          </a:effectLst>
        </p:spPr>
      </p:pic>
      <p:pic>
        <p:nvPicPr>
          <p:cNvPr id="9" name="Изображение 8" descr="O7EX02lPQjxl8DjlAyCz-gms0nXrRCpBYjv6i_9RDfsq9Cydqj-j0XDu4jcG_UPVs0b52vD0IpzAxtR0wEZzZw9p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80000">
            <a:off x="504825" y="2792730"/>
            <a:ext cx="1674495" cy="2093595"/>
          </a:xfrm>
          <a:prstGeom prst="rect">
            <a:avLst/>
          </a:prstGeom>
          <a:effectLst>
            <a:glow rad="139700">
              <a:schemeClr val="accent4">
                <a:satMod val="175000"/>
                <a:alpha val="18000"/>
              </a:schemeClr>
            </a:glow>
          </a:effectLst>
        </p:spPr>
      </p:pic>
      <p:pic>
        <p:nvPicPr>
          <p:cNvPr id="2" name="Изображение 1" descr="v0Y_dQ8r9hnSBD_oW9BHCfsUw9KjxdSwMmaCImeToEMsEW8Rw7bFk2fyLCwLBxBvCTkvHO2utirsyBeb1lJX0vqM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20000">
            <a:off x="6646545" y="935355"/>
            <a:ext cx="1919605" cy="1919605"/>
          </a:xfrm>
          <a:prstGeom prst="rect">
            <a:avLst/>
          </a:prstGeom>
          <a:pattFill prst="pct5">
            <a:fgClr>
              <a:schemeClr val="accent2">
                <a:lumMod val="60000"/>
                <a:lumOff val="40000"/>
              </a:schemeClr>
            </a:fgClr>
            <a:bgClr>
              <a:schemeClr val="bg1"/>
            </a:bgClr>
          </a:patt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Мои финансы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9655"/>
      </a:accent1>
      <a:accent2>
        <a:srgbClr val="ED7D00"/>
      </a:accent2>
      <a:accent3>
        <a:srgbClr val="E5205A"/>
      </a:accent3>
      <a:accent4>
        <a:srgbClr val="004E9E"/>
      </a:accent4>
      <a:accent5>
        <a:srgbClr val="33B5BA"/>
      </a:accent5>
      <a:accent6>
        <a:srgbClr val="B7BBBE"/>
      </a:accent6>
      <a:hlink>
        <a:srgbClr val="33B5BA"/>
      </a:hlink>
      <a:folHlink>
        <a:srgbClr val="E12058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2468</Words>
  <Application>WPS Presentation</Application>
  <PresentationFormat>Экран (16:9)</PresentationFormat>
  <Paragraphs>61</Paragraphs>
  <Slides>10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6" baseType="lpstr">
      <vt:lpstr>Arial</vt:lpstr>
      <vt:lpstr>SimSun</vt:lpstr>
      <vt:lpstr>Wingdings</vt:lpstr>
      <vt:lpstr>Helvetica Neue</vt:lpstr>
      <vt:lpstr>Helvetica Neue Medium</vt:lpstr>
      <vt:lpstr>Helvetica Neue Light</vt:lpstr>
      <vt:lpstr>Proxima Nova Rg</vt:lpstr>
      <vt:lpstr>Proxima Nova Rg</vt:lpstr>
      <vt:lpstr>Yu Gothic UI</vt:lpstr>
      <vt:lpstr>Calibri</vt:lpstr>
      <vt:lpstr>Wingdings</vt:lpstr>
      <vt:lpstr>Onest</vt:lpstr>
      <vt:lpstr>Microsoft YaHei</vt:lpstr>
      <vt:lpstr>Arial Unicode MS</vt:lpstr>
      <vt:lpstr>Segoe Print</vt:lpstr>
      <vt:lpstr>White</vt:lpstr>
      <vt:lpstr>«Финансовая культура родителей —  надёжное будущее детей».</vt:lpstr>
      <vt:lpstr>PowerPoint 演示文稿</vt:lpstr>
      <vt:lpstr>PowerPoint 演示文稿</vt:lpstr>
      <vt:lpstr>Аналитический центр НАФИ  представляет результаты замера Индекса финансовой грамотности по итогам 2025 г.</vt:lpstr>
      <vt:lpstr>PowerPoint 演示文稿</vt:lpstr>
      <vt:lpstr>PowerPoint 演示文稿</vt:lpstr>
      <vt:lpstr>Финансовый ЗОЖ в семье - это новое мышление, высокое качество жизни и устойчивые традиции.</vt:lpstr>
      <vt:lpstr>PowerPoint 演示文稿</vt:lpstr>
      <vt:lpstr>КЦ  «Доход. Квартира. Капитал». Опыт работы. 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4887 - Регина</dc:creator>
  <cp:lastModifiedBy>Professional</cp:lastModifiedBy>
  <cp:revision>281</cp:revision>
  <cp:lastPrinted>2024-05-03T07:27:00Z</cp:lastPrinted>
  <dcterms:created xsi:type="dcterms:W3CDTF">2026-06-29T13:00:00Z</dcterms:created>
  <dcterms:modified xsi:type="dcterms:W3CDTF">2026-07-01T13:55:46Z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1049-12.1.0.26880</vt:lpwstr>
  </property>
  <property fmtid="{D5CDD505-2E9C-101B-9397-08002B2CF9AE}" pid="3" name="ICV">
    <vt:lpwstr>956DD46859E94EA6960234259D6012C0_12</vt:lpwstr>
  </property>
</Properties>
</file>