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84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52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679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B2FB1-21EE-495E-895B-1DF2E34B7264}" type="datetimeFigureOut">
              <a:rPr lang="ru-RU" smtClean="0"/>
              <a:pPr/>
              <a:t>05.05.2026</a:t>
            </a:fld>
            <a:endParaRPr lang="ru-RU"/>
          </a:p>
        </p:txBody>
      </p:sp>
      <p:sp>
        <p:nvSpPr>
          <p:cNvPr id="1048680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1048681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82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683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FB539-83C1-420B-AB06-C8A7DA61F5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909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98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599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FB539-83C1-420B-AB06-C8A7DA61F5F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438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6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607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FB539-83C1-420B-AB06-C8A7DA61F5F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151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4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615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FB539-83C1-420B-AB06-C8A7DA61F5F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306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5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4858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D484-8BD6-47D4-B645-CF91B9F1C4F9}" type="datetimeFigureOut">
              <a:rPr lang="ru-RU" smtClean="0"/>
              <a:pPr/>
              <a:t>05.05.2026</a:t>
            </a:fld>
            <a:endParaRPr lang="ru-RU"/>
          </a:p>
        </p:txBody>
      </p:sp>
      <p:sp>
        <p:nvSpPr>
          <p:cNvPr id="104858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8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6B6F8-393B-4CF0-BB3D-48A7FBE17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649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5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D484-8BD6-47D4-B645-CF91B9F1C4F9}" type="datetimeFigureOut">
              <a:rPr lang="ru-RU" smtClean="0"/>
              <a:pPr/>
              <a:t>05.05.2026</a:t>
            </a:fld>
            <a:endParaRPr lang="ru-RU"/>
          </a:p>
        </p:txBody>
      </p:sp>
      <p:sp>
        <p:nvSpPr>
          <p:cNvPr id="104865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5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6B6F8-393B-4CF0-BB3D-48A7FBE17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638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3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D484-8BD6-47D4-B645-CF91B9F1C4F9}" type="datetimeFigureOut">
              <a:rPr lang="ru-RU" smtClean="0"/>
              <a:pPr/>
              <a:t>05.05.2026</a:t>
            </a:fld>
            <a:endParaRPr lang="ru-RU"/>
          </a:p>
        </p:txBody>
      </p:sp>
      <p:sp>
        <p:nvSpPr>
          <p:cNvPr id="104864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4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6B6F8-393B-4CF0-BB3D-48A7FBE17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59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59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D484-8BD6-47D4-B645-CF91B9F1C4F9}" type="datetimeFigureOut">
              <a:rPr lang="ru-RU" smtClean="0"/>
              <a:pPr/>
              <a:t>05.05.2026</a:t>
            </a:fld>
            <a:endParaRPr lang="ru-RU"/>
          </a:p>
        </p:txBody>
      </p:sp>
      <p:sp>
        <p:nvSpPr>
          <p:cNvPr id="104859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9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6B6F8-393B-4CF0-BB3D-48A7FBE17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654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5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D484-8BD6-47D4-B645-CF91B9F1C4F9}" type="datetimeFigureOut">
              <a:rPr lang="ru-RU" smtClean="0"/>
              <a:pPr/>
              <a:t>05.05.2026</a:t>
            </a:fld>
            <a:endParaRPr lang="ru-RU"/>
          </a:p>
        </p:txBody>
      </p:sp>
      <p:sp>
        <p:nvSpPr>
          <p:cNvPr id="104865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5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6B6F8-393B-4CF0-BB3D-48A7FBE17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659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60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6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D484-8BD6-47D4-B645-CF91B9F1C4F9}" type="datetimeFigureOut">
              <a:rPr lang="ru-RU" smtClean="0"/>
              <a:pPr/>
              <a:t>05.05.2026</a:t>
            </a:fld>
            <a:endParaRPr lang="ru-RU"/>
          </a:p>
        </p:txBody>
      </p:sp>
      <p:sp>
        <p:nvSpPr>
          <p:cNvPr id="104866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6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6B6F8-393B-4CF0-BB3D-48A7FBE17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665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66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67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68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6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D484-8BD6-47D4-B645-CF91B9F1C4F9}" type="datetimeFigureOut">
              <a:rPr lang="ru-RU" smtClean="0"/>
              <a:pPr/>
              <a:t>05.05.2026</a:t>
            </a:fld>
            <a:endParaRPr lang="ru-RU"/>
          </a:p>
        </p:txBody>
      </p:sp>
      <p:sp>
        <p:nvSpPr>
          <p:cNvPr id="104867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71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6B6F8-393B-4CF0-BB3D-48A7FBE17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63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D484-8BD6-47D4-B645-CF91B9F1C4F9}" type="datetimeFigureOut">
              <a:rPr lang="ru-RU" smtClean="0"/>
              <a:pPr/>
              <a:t>05.05.2026</a:t>
            </a:fld>
            <a:endParaRPr lang="ru-RU"/>
          </a:p>
        </p:txBody>
      </p:sp>
      <p:sp>
        <p:nvSpPr>
          <p:cNvPr id="104863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3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6B6F8-393B-4CF0-BB3D-48A7FBE17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D484-8BD6-47D4-B645-CF91B9F1C4F9}" type="datetimeFigureOut">
              <a:rPr lang="ru-RU" smtClean="0"/>
              <a:pPr/>
              <a:t>05.05.2026</a:t>
            </a:fld>
            <a:endParaRPr lang="ru-RU"/>
          </a:p>
        </p:txBody>
      </p:sp>
      <p:sp>
        <p:nvSpPr>
          <p:cNvPr id="1048601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02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6B6F8-393B-4CF0-BB3D-48A7FBE17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67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7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7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D484-8BD6-47D4-B645-CF91B9F1C4F9}" type="datetimeFigureOut">
              <a:rPr lang="ru-RU" smtClean="0"/>
              <a:pPr/>
              <a:t>05.05.2026</a:t>
            </a:fld>
            <a:endParaRPr lang="ru-RU"/>
          </a:p>
        </p:txBody>
      </p:sp>
      <p:sp>
        <p:nvSpPr>
          <p:cNvPr id="104867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7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6B6F8-393B-4CF0-BB3D-48A7FBE17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64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104864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4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D484-8BD6-47D4-B645-CF91B9F1C4F9}" type="datetimeFigureOut">
              <a:rPr lang="ru-RU" smtClean="0"/>
              <a:pPr/>
              <a:t>05.05.2026</a:t>
            </a:fld>
            <a:endParaRPr lang="ru-RU"/>
          </a:p>
        </p:txBody>
      </p:sp>
      <p:sp>
        <p:nvSpPr>
          <p:cNvPr id="104864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4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6B6F8-393B-4CF0-BB3D-48A7FBE17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577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ED484-8BD6-47D4-B645-CF91B9F1C4F9}" type="datetimeFigureOut">
              <a:rPr lang="ru-RU" smtClean="0"/>
              <a:pPr/>
              <a:t>05.05.2026</a:t>
            </a:fld>
            <a:endParaRPr lang="ru-RU"/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6B6F8-393B-4CF0-BB3D-48A7FBE17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3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37.svg"/><Relationship Id="rId4" Type="http://schemas.openxmlformats.org/officeDocument/2006/relationships/image" Target="../media/image25.png"/><Relationship Id="rId9" Type="http://schemas.openxmlformats.org/officeDocument/2006/relationships/image" Target="../media/image41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extBox 1048586"/>
          <p:cNvSpPr txBox="1"/>
          <p:nvPr/>
        </p:nvSpPr>
        <p:spPr>
          <a:xfrm>
            <a:off x="3585213" y="161167"/>
            <a:ext cx="8394395" cy="346043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>
              <a:lnSpc>
                <a:spcPct val="115000"/>
              </a:lnSpc>
              <a:spcAft>
                <a:spcPts val="2250"/>
              </a:spcAft>
            </a:pPr>
            <a:r>
              <a:rPr lang="ru-RU" b="1" i="1" kern="1800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Доктор экономических наук, профессор России и Азербайджана, профессор кафедры Финансы и </a:t>
            </a:r>
            <a:r>
              <a:rPr lang="ru-RU" b="1" i="1" kern="1800" dirty="0" err="1" smtClean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ауидит</a:t>
            </a:r>
            <a:r>
              <a:rPr lang="ru-RU" b="1" i="1" kern="1800" dirty="0" smtClean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 </a:t>
            </a:r>
            <a:r>
              <a:rPr lang="ru-RU" b="1" i="1" kern="1800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Азербайджанского Государственного Экономического Университета</a:t>
            </a:r>
            <a:endParaRPr lang="ru-RU" b="1" i="1" dirty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algn="r">
              <a:lnSpc>
                <a:spcPct val="115000"/>
              </a:lnSpc>
              <a:spcAft>
                <a:spcPts val="2250"/>
              </a:spcAft>
            </a:pPr>
            <a:r>
              <a:rPr lang="ru-RU" b="1" i="1" kern="1800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Выпускник аспирантуры и докторантуры  ФИНЭК</a:t>
            </a:r>
            <a:endParaRPr b="1" i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r">
              <a:lnSpc>
                <a:spcPct val="115000"/>
              </a:lnSpc>
              <a:spcAft>
                <a:spcPts val="2250"/>
              </a:spcAft>
            </a:pPr>
            <a:r>
              <a:rPr lang="ru-RU" b="1" i="1" kern="1800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САДЫГОВ </a:t>
            </a:r>
            <a:r>
              <a:rPr lang="ru-RU" b="1" i="1" kern="1800" dirty="0" err="1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Эльнур</a:t>
            </a:r>
            <a:r>
              <a:rPr lang="ru-RU" b="1" i="1" kern="1800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 Магомед </a:t>
            </a:r>
            <a:r>
              <a:rPr lang="ru-RU" b="1" i="1" kern="1800" dirty="0" err="1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оглы</a:t>
            </a:r>
            <a:endParaRPr lang="ru-RU" b="1" i="1" kern="1800" dirty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algn="r">
              <a:lnSpc>
                <a:spcPct val="115000"/>
              </a:lnSpc>
              <a:spcAft>
                <a:spcPts val="2250"/>
              </a:spcAft>
            </a:pPr>
            <a:endParaRPr lang="ru-RU" b="1" i="1" dirty="0">
              <a:solidFill>
                <a:schemeClr val="bg1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endParaRPr lang="tr-TR" b="1" i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9D0B1AE3-00FF-47E4-8D29-35FE0156F9EF}"/>
              </a:ext>
            </a:extLst>
          </p:cNvPr>
          <p:cNvCxnSpPr>
            <a:cxnSpLocks/>
          </p:cNvCxnSpPr>
          <p:nvPr/>
        </p:nvCxnSpPr>
        <p:spPr>
          <a:xfrm>
            <a:off x="4220308" y="51936"/>
            <a:ext cx="7759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5771A4A2-21DF-4318-8A8C-DAF9F44CC923}"/>
              </a:ext>
            </a:extLst>
          </p:cNvPr>
          <p:cNvCxnSpPr>
            <a:cxnSpLocks/>
          </p:cNvCxnSpPr>
          <p:nvPr/>
        </p:nvCxnSpPr>
        <p:spPr>
          <a:xfrm>
            <a:off x="4220308" y="2436614"/>
            <a:ext cx="773321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BE2986C-4A68-40C0-AEE7-E03BA58F4B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812" y="-204593"/>
            <a:ext cx="3727938" cy="2795954"/>
          </a:xfrm>
          <a:prstGeom prst="rect">
            <a:avLst/>
          </a:prstGeom>
        </p:spPr>
      </p:pic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xmlns="" id="{AEEB0E0B-6CDF-4CD5-95A1-4FB37B943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379346"/>
            <a:ext cx="12191999" cy="638627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2250"/>
              </a:spcAft>
            </a:pPr>
            <a:r>
              <a:rPr lang="ru-RU" b="1" kern="1800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ФИНАНСОВЫЙ РЫНОК АЗЕРБАЙДЖАНА </a:t>
            </a:r>
            <a:endParaRPr lang="ru-RU" b="1" dirty="0">
              <a:solidFill>
                <a:schemeClr val="bg1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endParaRPr lang="ru-RU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Скругленный прямоугольник 1"/>
          <p:cNvSpPr/>
          <p:nvPr/>
        </p:nvSpPr>
        <p:spPr>
          <a:xfrm>
            <a:off x="143055" y="521338"/>
            <a:ext cx="7514720" cy="58153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Как видно из вышеприведенных данных, в </a:t>
            </a:r>
            <a:r>
              <a:rPr lang="ru-RU" b="1" i="1" u="sng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Азербайджане</a:t>
            </a:r>
            <a:r>
              <a:rPr lang="ru-RU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в основном осуществляются </a:t>
            </a:r>
            <a:r>
              <a:rPr lang="ru-RU" b="1" u="sng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покупка</a:t>
            </a:r>
            <a:r>
              <a:rPr lang="ru-RU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и </a:t>
            </a:r>
            <a:r>
              <a:rPr lang="ru-RU" b="1" u="sng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продажа</a:t>
            </a:r>
            <a:r>
              <a:rPr lang="ru-RU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государственных ценных бумаг, в которых физические лица не принимают участия. Здесь уместно отметить, что во многих развитых странах даже у школьников во владении бывают ценные акции каких-либо предприятий или финансовых учреждений, полученных в честь какого-либо празднества от родителей. В </a:t>
            </a:r>
            <a:r>
              <a:rPr lang="ru-RU" b="1" i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США</a:t>
            </a:r>
            <a:r>
              <a:rPr lang="ru-RU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и других развитых странах не столько заработная плата, сколько именно дивиденды от ценных бумаг имеют значительный вес в общем доходе семьи . </a:t>
            </a:r>
            <a:endParaRPr lang="en-US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b="1" i="1" u="sng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Акциями в США </a:t>
            </a:r>
            <a:r>
              <a:rPr lang="ru-RU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владеет примерно треть населения страны. Треть акционерного капитала находится в собственности населения непосредственно, а с учетом взаимных фондов - половина. Привлекательностью американских акций для инвесторов является высокая норма дивидендных выплат. </a:t>
            </a:r>
            <a:r>
              <a:rPr lang="ru-RU" b="1" i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Азербайджане </a:t>
            </a:r>
            <a:r>
              <a:rPr lang="ru-RU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практика приобретать и дарить ценные бумаги пока не нашла поддержки у населения, и единственный выход - держать свободные средства в банках под невысокие процентные ставки. В складывающейся ситуации, на наш взгляд, стоит начать активную работу по привлечению свободных средств населения в акции различных предприятий и банков страны посредством народных </a:t>
            </a:r>
            <a:r>
              <a:rPr lang="ru-RU" b="1" u="sng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IPO</a:t>
            </a:r>
            <a:r>
              <a:rPr lang="ru-RU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</a:p>
        </p:txBody>
      </p:sp>
      <p:pic>
        <p:nvPicPr>
          <p:cNvPr id="3" name="Graphic 2" descr="Bank with solid fill">
            <a:extLst>
              <a:ext uri="{FF2B5EF4-FFF2-40B4-BE49-F238E27FC236}">
                <a16:creationId xmlns:a16="http://schemas.microsoft.com/office/drawing/2014/main" xmlns="" id="{D428A79F-E874-4DA4-98A9-DD2A8F80C3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96522" y="521338"/>
            <a:ext cx="914400" cy="914400"/>
          </a:xfrm>
          <a:prstGeom prst="rect">
            <a:avLst/>
          </a:prstGeom>
        </p:spPr>
      </p:pic>
      <p:pic>
        <p:nvPicPr>
          <p:cNvPr id="5" name="Graphic 4" descr="Shredder outline">
            <a:extLst>
              <a:ext uri="{FF2B5EF4-FFF2-40B4-BE49-F238E27FC236}">
                <a16:creationId xmlns:a16="http://schemas.microsoft.com/office/drawing/2014/main" xmlns="" id="{8D7F24DF-5DF9-4AFC-BB4E-CF6D8F3B2A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393680" y="1833036"/>
            <a:ext cx="914400" cy="914400"/>
          </a:xfrm>
          <a:prstGeom prst="rect">
            <a:avLst/>
          </a:prstGeom>
        </p:spPr>
      </p:pic>
      <p:pic>
        <p:nvPicPr>
          <p:cNvPr id="7" name="Graphic 6" descr="Money outline">
            <a:extLst>
              <a:ext uri="{FF2B5EF4-FFF2-40B4-BE49-F238E27FC236}">
                <a16:creationId xmlns:a16="http://schemas.microsoft.com/office/drawing/2014/main" xmlns="" id="{E56E32AB-27F4-4107-A338-CC0F2E8B70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394177" y="4783622"/>
            <a:ext cx="914400" cy="914400"/>
          </a:xfrm>
          <a:prstGeom prst="rect">
            <a:avLst/>
          </a:prstGeom>
        </p:spPr>
      </p:pic>
      <p:pic>
        <p:nvPicPr>
          <p:cNvPr id="9" name="Graphic 8" descr="Wallet outline">
            <a:extLst>
              <a:ext uri="{FF2B5EF4-FFF2-40B4-BE49-F238E27FC236}">
                <a16:creationId xmlns:a16="http://schemas.microsoft.com/office/drawing/2014/main" xmlns="" id="{35B99FA1-0865-4A19-866A-BBCF5B1890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393680" y="3699295"/>
            <a:ext cx="914400" cy="914400"/>
          </a:xfrm>
          <a:prstGeom prst="rect">
            <a:avLst/>
          </a:prstGeom>
        </p:spPr>
      </p:pic>
      <p:pic>
        <p:nvPicPr>
          <p:cNvPr id="11" name="Graphic 10" descr="Bank check with solid fill">
            <a:extLst>
              <a:ext uri="{FF2B5EF4-FFF2-40B4-BE49-F238E27FC236}">
                <a16:creationId xmlns:a16="http://schemas.microsoft.com/office/drawing/2014/main" xmlns="" id="{72C0A01B-7266-42BF-B206-378AC58B5FE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394177" y="2573880"/>
            <a:ext cx="914400" cy="9144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490A6D22-49C7-46FF-916A-039129BE31EA}"/>
              </a:ext>
            </a:extLst>
          </p:cNvPr>
          <p:cNvSpPr/>
          <p:nvPr/>
        </p:nvSpPr>
        <p:spPr>
          <a:xfrm>
            <a:off x="7946445" y="1097280"/>
            <a:ext cx="4010626" cy="5079248"/>
          </a:xfrm>
          <a:custGeom>
            <a:avLst/>
            <a:gdLst>
              <a:gd name="connsiteX0" fmla="*/ 269087 w 4010626"/>
              <a:gd name="connsiteY0" fmla="*/ 0 h 5079248"/>
              <a:gd name="connsiteX1" fmla="*/ 423832 w 4010626"/>
              <a:gd name="connsiteY1" fmla="*/ 675249 h 5079248"/>
              <a:gd name="connsiteX2" fmla="*/ 2252632 w 4010626"/>
              <a:gd name="connsiteY2" fmla="*/ 436098 h 5079248"/>
              <a:gd name="connsiteX3" fmla="*/ 3926687 w 4010626"/>
              <a:gd name="connsiteY3" fmla="*/ 647114 h 5079248"/>
              <a:gd name="connsiteX4" fmla="*/ 3560927 w 4010626"/>
              <a:gd name="connsiteY4" fmla="*/ 1913206 h 5079248"/>
              <a:gd name="connsiteX5" fmla="*/ 1844669 w 4010626"/>
              <a:gd name="connsiteY5" fmla="*/ 1491175 h 5079248"/>
              <a:gd name="connsiteX6" fmla="*/ 58072 w 4010626"/>
              <a:gd name="connsiteY6" fmla="*/ 1463040 h 5079248"/>
              <a:gd name="connsiteX7" fmla="*/ 831795 w 4010626"/>
              <a:gd name="connsiteY7" fmla="*/ 2757268 h 5079248"/>
              <a:gd name="connsiteX8" fmla="*/ 2885678 w 4010626"/>
              <a:gd name="connsiteY8" fmla="*/ 2335237 h 5079248"/>
              <a:gd name="connsiteX9" fmla="*/ 3856349 w 4010626"/>
              <a:gd name="connsiteY9" fmla="*/ 3559126 h 5079248"/>
              <a:gd name="connsiteX10" fmla="*/ 2140090 w 4010626"/>
              <a:gd name="connsiteY10" fmla="*/ 3840480 h 5079248"/>
              <a:gd name="connsiteX11" fmla="*/ 747389 w 4010626"/>
              <a:gd name="connsiteY11" fmla="*/ 3277772 h 5079248"/>
              <a:gd name="connsiteX12" fmla="*/ 1801 w 4010626"/>
              <a:gd name="connsiteY12" fmla="*/ 4178105 h 5079248"/>
              <a:gd name="connsiteX13" fmla="*/ 944337 w 4010626"/>
              <a:gd name="connsiteY13" fmla="*/ 5064369 h 5079248"/>
              <a:gd name="connsiteX14" fmla="*/ 2168226 w 4010626"/>
              <a:gd name="connsiteY14" fmla="*/ 4754880 h 5079248"/>
              <a:gd name="connsiteX15" fmla="*/ 2984152 w 4010626"/>
              <a:gd name="connsiteY15" fmla="*/ 5036234 h 5079248"/>
              <a:gd name="connsiteX16" fmla="*/ 2984152 w 4010626"/>
              <a:gd name="connsiteY16" fmla="*/ 5036234 h 5079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10626" h="5079248">
                <a:moveTo>
                  <a:pt x="269087" y="0"/>
                </a:moveTo>
                <a:cubicBezTo>
                  <a:pt x="181164" y="301283"/>
                  <a:pt x="93241" y="602566"/>
                  <a:pt x="423832" y="675249"/>
                </a:cubicBezTo>
                <a:cubicBezTo>
                  <a:pt x="754423" y="747932"/>
                  <a:pt x="1668823" y="440787"/>
                  <a:pt x="2252632" y="436098"/>
                </a:cubicBezTo>
                <a:cubicBezTo>
                  <a:pt x="2836441" y="431409"/>
                  <a:pt x="3708638" y="400929"/>
                  <a:pt x="3926687" y="647114"/>
                </a:cubicBezTo>
                <a:cubicBezTo>
                  <a:pt x="4144736" y="893299"/>
                  <a:pt x="3907930" y="1772529"/>
                  <a:pt x="3560927" y="1913206"/>
                </a:cubicBezTo>
                <a:cubicBezTo>
                  <a:pt x="3213924" y="2053883"/>
                  <a:pt x="2428478" y="1566203"/>
                  <a:pt x="1844669" y="1491175"/>
                </a:cubicBezTo>
                <a:cubicBezTo>
                  <a:pt x="1260860" y="1416147"/>
                  <a:pt x="226884" y="1252025"/>
                  <a:pt x="58072" y="1463040"/>
                </a:cubicBezTo>
                <a:cubicBezTo>
                  <a:pt x="-110740" y="1674055"/>
                  <a:pt x="360527" y="2611902"/>
                  <a:pt x="831795" y="2757268"/>
                </a:cubicBezTo>
                <a:cubicBezTo>
                  <a:pt x="1303063" y="2902634"/>
                  <a:pt x="2381586" y="2201594"/>
                  <a:pt x="2885678" y="2335237"/>
                </a:cubicBezTo>
                <a:cubicBezTo>
                  <a:pt x="3389770" y="2468880"/>
                  <a:pt x="3980614" y="3308252"/>
                  <a:pt x="3856349" y="3559126"/>
                </a:cubicBezTo>
                <a:cubicBezTo>
                  <a:pt x="3732084" y="3810000"/>
                  <a:pt x="2658250" y="3887372"/>
                  <a:pt x="2140090" y="3840480"/>
                </a:cubicBezTo>
                <a:cubicBezTo>
                  <a:pt x="1621930" y="3793588"/>
                  <a:pt x="1103771" y="3221501"/>
                  <a:pt x="747389" y="3277772"/>
                </a:cubicBezTo>
                <a:cubicBezTo>
                  <a:pt x="391008" y="3334043"/>
                  <a:pt x="-31024" y="3880339"/>
                  <a:pt x="1801" y="4178105"/>
                </a:cubicBezTo>
                <a:cubicBezTo>
                  <a:pt x="34626" y="4475871"/>
                  <a:pt x="583266" y="4968240"/>
                  <a:pt x="944337" y="5064369"/>
                </a:cubicBezTo>
                <a:cubicBezTo>
                  <a:pt x="1305408" y="5160498"/>
                  <a:pt x="1828257" y="4759569"/>
                  <a:pt x="2168226" y="4754880"/>
                </a:cubicBezTo>
                <a:cubicBezTo>
                  <a:pt x="2508195" y="4750191"/>
                  <a:pt x="2984152" y="5036234"/>
                  <a:pt x="2984152" y="5036234"/>
                </a:cubicBezTo>
                <a:lnTo>
                  <a:pt x="2984152" y="5036234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`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Прямоугольник 2"/>
          <p:cNvSpPr/>
          <p:nvPr/>
        </p:nvSpPr>
        <p:spPr>
          <a:xfrm>
            <a:off x="161666" y="682283"/>
            <a:ext cx="8911771" cy="549343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IРО</a:t>
            </a:r>
            <a:r>
              <a:rPr lang="ru-RU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(от английского </a:t>
            </a:r>
            <a:r>
              <a:rPr lang="ru-RU" b="1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Initial</a:t>
            </a:r>
            <a:r>
              <a:rPr lang="ru-RU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Public</a:t>
            </a:r>
            <a:r>
              <a:rPr lang="ru-RU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Offering</a:t>
            </a:r>
            <a:r>
              <a:rPr lang="ru-RU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 - первоначальное публичное предложение акций той или иной компании для продажи. При этом слово “первоначальное” предполагает, что компания выводит свои акции на биржу впервые. При </a:t>
            </a:r>
            <a:r>
              <a:rPr lang="ru-RU" b="1" u="sng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Народном IРО </a:t>
            </a:r>
            <a:r>
              <a:rPr lang="ru-RU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акции, выставляемые для продажи, предлагаются в первую очередь населению страны, где оперируют компании-эмитенты. Как правило, при Народном IРО для продажи выставляются предприятия, в которых государство владеет полным или контрольным пакетом акций . Преимущества проведения Народных IPO видятся в том, что владение акциями успешных предприятий даст гражданам возможность получать прибыль от их развития и роста. Наряду с этим, </a:t>
            </a:r>
            <a:r>
              <a:rPr lang="ru-RU" b="1" i="1" u="sng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Народные</a:t>
            </a:r>
            <a:r>
              <a:rPr lang="ru-RU" b="1" u="sng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b="1" i="1" u="sng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IPO</a:t>
            </a:r>
            <a:r>
              <a:rPr lang="ru-RU" b="1" u="sng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будут способствовать развитию фондового рынка. Любой финансовый рынок, в том числе фондовый, подвержен волатильности. Это значит, что, приобретая акции той или иной компании, инвестор рискует, так как стоимость акции может не только повыситься, но и понизиться. Причины снижения стоимости акций могут быть разными, например, падение спроса на производимые предприятием товары, неэффективное управление компанией, нестабильность политической обстановки в стране, стихийные бедствия и т.д. Учитывая данные риски, в рамках Народного IPO государство должно предлагать населению акции стабильных компаний, показывающих положительные финансовые результаты. Устойчивое развитие азербайджанской экономики позволяет рассчитывать на дальнейшее повышение стоимости национальных компаний, а значит, и на хороший доход для народных инвесторов.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DD381F30-6519-4401-8844-A0CB3BA9E9BE}"/>
              </a:ext>
            </a:extLst>
          </p:cNvPr>
          <p:cNvCxnSpPr/>
          <p:nvPr/>
        </p:nvCxnSpPr>
        <p:spPr>
          <a:xfrm>
            <a:off x="182880" y="422031"/>
            <a:ext cx="865163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D08D3D17-9B57-42DA-A606-EDAE88983125}"/>
              </a:ext>
            </a:extLst>
          </p:cNvPr>
          <p:cNvCxnSpPr/>
          <p:nvPr/>
        </p:nvCxnSpPr>
        <p:spPr>
          <a:xfrm>
            <a:off x="182879" y="6398456"/>
            <a:ext cx="865163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Isosceles Triangle 3">
            <a:extLst>
              <a:ext uri="{FF2B5EF4-FFF2-40B4-BE49-F238E27FC236}">
                <a16:creationId xmlns:a16="http://schemas.microsoft.com/office/drawing/2014/main" xmlns="" id="{7381DC3E-6125-4C32-8513-268FCF6719C9}"/>
              </a:ext>
            </a:extLst>
          </p:cNvPr>
          <p:cNvSpPr/>
          <p:nvPr/>
        </p:nvSpPr>
        <p:spPr>
          <a:xfrm rot="5400000">
            <a:off x="7181557" y="3137096"/>
            <a:ext cx="4220308" cy="267286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Bar graph with upward trend with solid fill">
            <a:extLst>
              <a:ext uri="{FF2B5EF4-FFF2-40B4-BE49-F238E27FC236}">
                <a16:creationId xmlns:a16="http://schemas.microsoft.com/office/drawing/2014/main" xmlns="" id="{9256126B-F2E0-45A1-A8B2-13A66B9464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41987" y="2601351"/>
            <a:ext cx="1338775" cy="13387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Скругленный прямоугольник 1"/>
          <p:cNvSpPr/>
          <p:nvPr/>
        </p:nvSpPr>
        <p:spPr>
          <a:xfrm>
            <a:off x="171275" y="323903"/>
            <a:ext cx="7134895" cy="62101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u="sng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Азербайджане </a:t>
            </a:r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ежегодно увеличивается количество отечественных компаний, желающих провести IPO. Тем не менее некоторые компании, планирующие </a:t>
            </a:r>
            <a:r>
              <a:rPr lang="ru-RU" sz="1600" b="1" u="sng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IPO</a:t>
            </a:r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сталкиваются с проблемой корпоративного управления. Следует отметить, что рост экономики обеспечат в основном наиболее конкурентоспособные сегменты в каждой отрасли. Именно они будут активно участвовать в процессах слияний и поглощений, выходить на IPO. </a:t>
            </a:r>
            <a:endParaRPr lang="en-US" sz="16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Можно выделить </a:t>
            </a:r>
            <a:r>
              <a:rPr lang="ru-RU" sz="1600" b="1" u="sng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три основных фактора</a:t>
            </a:r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способствующих развитию публичного рынка в Азербайджане. </a:t>
            </a:r>
            <a:endParaRPr lang="en-US" sz="16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sz="1600" b="1" i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Во-первых</a:t>
            </a:r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избыточная денежная ликвидность вызывает спрос на основные инструменты инвестирования на рынке капиталов. Капиталу необходимо куда-то перетекать, воспроизводя самого себя. В то же время динамичное развитие отдельных отраслей, концентрация капитала, активное развитие процессов слияний и поглощений требуют значительных финансовых средств. Это заставляет игроков не просто пересматривать механизмы их привлечения, но и использовать в своей конкурентной борьбе весь спектр предлагаемых рынком возможностей привлечения финансирования. </a:t>
            </a:r>
            <a:endParaRPr lang="en-US" sz="16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sz="1600" b="1" u="sng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Во-вторых</a:t>
            </a:r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для многих азербайджанских компаний особенно остро встает вопрос повышения капитализации своей компании, особенно в связи с тем, что большинство отечественных компаний имеет заниженную рыночную стоимость. А реальную оценку может дать только публичный рынок.</a:t>
            </a:r>
          </a:p>
        </p:txBody>
      </p:sp>
      <p:pic>
        <p:nvPicPr>
          <p:cNvPr id="3" name="Graphic 2" descr="Bar graph with upward trend with solid fill">
            <a:extLst>
              <a:ext uri="{FF2B5EF4-FFF2-40B4-BE49-F238E27FC236}">
                <a16:creationId xmlns:a16="http://schemas.microsoft.com/office/drawing/2014/main" xmlns="" id="{7B9A7768-F5CB-47BB-B401-4C7A0BEF01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138055" y="292251"/>
            <a:ext cx="914400" cy="914400"/>
          </a:xfrm>
          <a:prstGeom prst="rect">
            <a:avLst/>
          </a:prstGeom>
        </p:spPr>
      </p:pic>
      <p:pic>
        <p:nvPicPr>
          <p:cNvPr id="5" name="Graphic 4" descr="Supply And Demand with solid fill">
            <a:extLst>
              <a:ext uri="{FF2B5EF4-FFF2-40B4-BE49-F238E27FC236}">
                <a16:creationId xmlns:a16="http://schemas.microsoft.com/office/drawing/2014/main" xmlns="" id="{8B4C67AC-A1C7-40D5-9982-8CEF267892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138055" y="2054352"/>
            <a:ext cx="914400" cy="914400"/>
          </a:xfrm>
          <a:prstGeom prst="rect">
            <a:avLst/>
          </a:prstGeom>
        </p:spPr>
      </p:pic>
      <p:pic>
        <p:nvPicPr>
          <p:cNvPr id="7" name="Graphic 6" descr="Hierarchy with solid fill">
            <a:extLst>
              <a:ext uri="{FF2B5EF4-FFF2-40B4-BE49-F238E27FC236}">
                <a16:creationId xmlns:a16="http://schemas.microsoft.com/office/drawing/2014/main" xmlns="" id="{E3B42395-80AA-4943-A192-C4B6FCB91F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138055" y="3816453"/>
            <a:ext cx="914400" cy="914400"/>
          </a:xfrm>
          <a:prstGeom prst="rect">
            <a:avLst/>
          </a:prstGeom>
        </p:spPr>
      </p:pic>
      <p:pic>
        <p:nvPicPr>
          <p:cNvPr id="9" name="Graphic 8" descr="Pie chart with solid fill">
            <a:extLst>
              <a:ext uri="{FF2B5EF4-FFF2-40B4-BE49-F238E27FC236}">
                <a16:creationId xmlns:a16="http://schemas.microsoft.com/office/drawing/2014/main" xmlns="" id="{9F17E6E7-58FA-458B-B833-94F3099F7D6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38055" y="5578555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Прямоугольник 2"/>
          <p:cNvSpPr/>
          <p:nvPr/>
        </p:nvSpPr>
        <p:spPr>
          <a:xfrm>
            <a:off x="88272" y="28068"/>
            <a:ext cx="7379390" cy="68018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К тому же для выхода на мировые рынки </a:t>
            </a:r>
            <a:r>
              <a:rPr lang="ru-RU" sz="16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капитализация</a:t>
            </a:r>
            <a:r>
              <a:rPr lang="ru-RU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играет немаловажную роль, позволяя не только оценивать игрока, но и привлекать крупные заемные средства. Другим важным моментом в развитии компании становится желание не зависеть от одного или нескольких стратегических инвесторов. И в этом случае выход на публичный рынок позволяет менеджменту компании получить независимость в принятии управленческих и финансовых решений. </a:t>
            </a:r>
            <a:endParaRPr lang="en-US" sz="1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В-третьих, необходима диверсификация своего бизнеса. Многие акционеры готовы поделиться частью своего бизнеса, чтобы иметь возможность приобрести активы в других отраслях и секторах экономики. В этом плане публичный рынок позволяет не просто получить значительные средства от продажи акций, но и произвести размещение своих акций среди широкого круга инвесторов и защитить свой бизнес от нежелательного вторжения отдельных игроков, не давая им возможность сконцентрировать в своих руках крупный пакет акций компании. </a:t>
            </a:r>
            <a:endParaRPr lang="en-US" sz="1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Постоянное и осмысленное участие населения на финансовом рынке является одним из при знаков не только повышения уровня жизни в стране, но и показателем определенной зрелости фондового рынка, обеспечивающего трансформацию индивидуальных сбережений в необходимые экономике инвестиции. А для этого осуществляется задача повышения емкости и прозрачности финансового рынка. Для этого потребуется внедрить механизмы, обеспечивающие участие розничных инвесторов на фондовом рынке и защиту их инвестиции; расширить спектр производных финансовых инструментов и укрепить нормативно-правовую базу; повысить уровень информированности граждан о возможностях инвестирования своих сбережений. </a:t>
            </a:r>
            <a:endParaRPr lang="en-US" sz="1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Также необходимо создать центр инвестиционных консультантов, так как их помощь в выборе собственной инвестиционной стратегии будет одним из лучших способов привлечения населения к рынку</a:t>
            </a:r>
            <a:r>
              <a:rPr lang="ru-RU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</p:txBody>
      </p:sp>
      <p:pic>
        <p:nvPicPr>
          <p:cNvPr id="2097168" name="Picture 2" descr="Sustainable finance: Commission's Action Plan for a greener and cleaner  economy | Climate A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5004" y="714374"/>
            <a:ext cx="4448724" cy="5429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Прямоугольник 2"/>
          <p:cNvSpPr/>
          <p:nvPr/>
        </p:nvSpPr>
        <p:spPr>
          <a:xfrm>
            <a:off x="681090" y="3200400"/>
            <a:ext cx="11026767" cy="36576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Проведенный анализ состояния и развития фондового рынка позволил сформулировать следующие рекомендации: </a:t>
            </a:r>
            <a:endParaRPr lang="en-US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buFont typeface="Symbol" panose="05050102010706020507" pitchFamily="18" charset="2"/>
              <a:buChar char="·"/>
            </a:pPr>
            <a:r>
              <a:rPr lang="ru-RU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определение механизмов взаимосвязи между информационной открытостью участников рынка и степенью развитости фондового рынка в целом; </a:t>
            </a:r>
            <a:endParaRPr lang="en-US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buFont typeface="Symbol" panose="05050102010706020507" pitchFamily="18" charset="2"/>
              <a:buChar char="·"/>
            </a:pPr>
            <a:r>
              <a:rPr lang="ru-RU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выявление внешних экономических факторов, влияющих на развитие фондового рынка;</a:t>
            </a:r>
            <a:endParaRPr lang="en-US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buFont typeface="Symbol" panose="05050102010706020507" pitchFamily="18" charset="2"/>
              <a:buChar char="·"/>
            </a:pPr>
            <a:r>
              <a:rPr lang="ru-RU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повышение роли государства по совершенствованию регулирования деятельности национального фондового рынка; </a:t>
            </a:r>
            <a:endParaRPr lang="en-US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buFont typeface="Symbol" panose="05050102010706020507" pitchFamily="18" charset="2"/>
              <a:buChar char="·"/>
            </a:pPr>
            <a:r>
              <a:rPr lang="ru-RU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продвижение положительного имиджа фондового рынка в глазах отечественных и зарубежных инвесторов. </a:t>
            </a:r>
            <a:endParaRPr lang="en-US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buFont typeface="Symbol" panose="05050102010706020507" pitchFamily="18" charset="2"/>
              <a:buChar char="·"/>
            </a:pPr>
            <a:r>
              <a:rPr lang="ru-RU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совершенствование налогообложения для участников фондового рынка. </a:t>
            </a:r>
          </a:p>
        </p:txBody>
      </p:sp>
      <p:pic>
        <p:nvPicPr>
          <p:cNvPr id="2097169" name="Picture 2" descr="Department of Economics | University at Alba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5027" y="283335"/>
            <a:ext cx="9446717" cy="26916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Прямоугольник 1"/>
          <p:cNvSpPr/>
          <p:nvPr/>
        </p:nvSpPr>
        <p:spPr>
          <a:xfrm>
            <a:off x="135988" y="488908"/>
            <a:ext cx="8290559" cy="588018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Решение проблемы создания эффективного финансового рынка требует активных поисков и научного подхода к формированию основ его функционирования с учетом особенностей экономического положения Азербайджанской Республики.</a:t>
            </a:r>
          </a:p>
          <a:p>
            <a:r>
              <a:rPr lang="ru-RU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</a:t>
            </a:r>
            <a:r>
              <a:rPr lang="ru-RU" b="1" u="sng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2020 году </a:t>
            </a:r>
            <a:r>
              <a:rPr lang="ru-RU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количество заявок, поданных в </a:t>
            </a:r>
            <a:r>
              <a:rPr lang="ru-RU" b="1" u="sng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Бакинскую фондовую биржу</a:t>
            </a:r>
            <a:r>
              <a:rPr lang="ru-RU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для включения в листинг, значительно увеличилось.</a:t>
            </a:r>
          </a:p>
          <a:p>
            <a:r>
              <a:rPr lang="ru-RU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В результате вступления в силу новых тарифов Национального депозитного центра тарифная нагрузка эмитентов и инвесторов на регулируемом рынке была снижена. Это имеет важное значение с точки зрения стимулирования регулируемого сегмента рынка капитала и доступа компаний к листингу на фондовой бирже, а также стимулирования операций на вторичном рынке.</a:t>
            </a:r>
          </a:p>
          <a:p>
            <a:r>
              <a:rPr lang="ru-RU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рамках новых правил тарифы, уплачиваемые компаниями, котирующимися на фондовой бирже, в Национальный депозитный центр снижены более чем в два раза, а также оптимизированы тарифы, взимаемые с инвесторов Национальным депозитным центром за регистрацию корпоративных ценных бумаг на вторичном рынке, </a:t>
            </a:r>
            <a:r>
              <a:rPr lang="ru-RU" b="1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маркетмейкеров</a:t>
            </a:r>
            <a:r>
              <a:rPr lang="ru-RU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и операций </a:t>
            </a:r>
            <a:r>
              <a:rPr lang="ru-RU" b="1" u="sng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РЕПО</a:t>
            </a:r>
            <a:r>
              <a:rPr lang="ru-RU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endParaRPr lang="en-US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Новая тарифная политика, принятая на рынке капитала, обеспечит дальнейшее увеличение объема проводимых операций и количества компаний, входящих в листинг на фондовой бирже.</a:t>
            </a:r>
          </a:p>
          <a:p>
            <a:r>
              <a:rPr lang="ru-RU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Отметим, что ранее решением правления </a:t>
            </a:r>
            <a:r>
              <a:rPr lang="ru-RU" b="1" u="sng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Центрального банка Азербайджана</a:t>
            </a:r>
            <a:r>
              <a:rPr lang="ru-RU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были утверждены новые тарифы на услуги Национального депозитного центра</a:t>
            </a:r>
            <a:r>
              <a:rPr lang="ru-RU" sz="24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</p:txBody>
      </p:sp>
      <p:pic>
        <p:nvPicPr>
          <p:cNvPr id="2097170" name="Picture 2" descr="Economics Degrees: Courses Structure, Specializations &amp; Career | Top  Universit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1330" y="1814734"/>
            <a:ext cx="2853748" cy="2771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74B1D702-FE01-431B-942B-4BE475B74797}"/>
              </a:ext>
            </a:extLst>
          </p:cNvPr>
          <p:cNvCxnSpPr>
            <a:cxnSpLocks/>
          </p:cNvCxnSpPr>
          <p:nvPr/>
        </p:nvCxnSpPr>
        <p:spPr>
          <a:xfrm>
            <a:off x="0" y="281354"/>
            <a:ext cx="84265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DD8F4F8-371B-4101-892A-4DA717ABDA16}"/>
              </a:ext>
            </a:extLst>
          </p:cNvPr>
          <p:cNvCxnSpPr>
            <a:cxnSpLocks/>
          </p:cNvCxnSpPr>
          <p:nvPr/>
        </p:nvCxnSpPr>
        <p:spPr>
          <a:xfrm>
            <a:off x="164123" y="6546166"/>
            <a:ext cx="838903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Скругленный прямоугольник 1"/>
          <p:cNvSpPr/>
          <p:nvPr/>
        </p:nvSpPr>
        <p:spPr>
          <a:xfrm>
            <a:off x="225085" y="399125"/>
            <a:ext cx="8633444" cy="6059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Эффективно функционирующий </a:t>
            </a:r>
            <a:r>
              <a:rPr lang="ru-RU" b="1" i="1" u="sng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финансовый рынок  </a:t>
            </a:r>
            <a:r>
              <a:rPr lang="ru-RU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выполняет важную макроэкономическую функцию, которая заключается в обеспечении аккумуляции финансовых средств в перспективных отраслях посредством их перелива из отраслей, не имеющих перспектив развития и тем самым способствуя перераспределению инвестиций. </a:t>
            </a:r>
            <a:endParaRPr lang="en-US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Итак, финансовый рынок выступает тем самым финансовым каналом, посредством которого сбережения трансформируются в инвестиции. Коротко остановимся на наиболее важных характеристиках рынка ценных бумаг, для того, чтобы оценить то место, которое он занимает в экономической жизни страны. </a:t>
            </a:r>
            <a:endParaRPr lang="en-US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Как юридические, так и физические лица используют ценные бумаги в качестве инструмента для трансформации своих свободных денежных ресурсов в инвестиции. Другая, не менее важная характеристикой ценных бумаг выражается в их способности мобилизовать финансовые ресурсы с дальнейшим использованием их для производственного развития и удовлетворения растущих потребностей общества в целом. </a:t>
            </a:r>
            <a:endParaRPr lang="en-US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Третьей особенностью </a:t>
            </a:r>
            <a:r>
              <a:rPr lang="ru-RU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ценных бумаг следует отметить, что именно при их активном участии осуществляется обслуживание не только денежного, но и товарного обращения. И, наконец, нельзя не отметить тот факт, что именно на рынке ценных бумаг осуществляется формирование их курса</a:t>
            </a:r>
            <a:r>
              <a:rPr lang="ru-RU" sz="20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</a:p>
        </p:txBody>
      </p:sp>
      <p:pic>
        <p:nvPicPr>
          <p:cNvPr id="3" name="Graphic 2" descr="Pie chart with solid fill">
            <a:extLst>
              <a:ext uri="{FF2B5EF4-FFF2-40B4-BE49-F238E27FC236}">
                <a16:creationId xmlns:a16="http://schemas.microsoft.com/office/drawing/2014/main" xmlns="" id="{A1A1BA9C-3C96-4E78-BEC1-57D2E67EE9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635612" y="2548597"/>
            <a:ext cx="1760806" cy="176080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Скругленный прямоугольник 1"/>
          <p:cNvSpPr/>
          <p:nvPr/>
        </p:nvSpPr>
        <p:spPr>
          <a:xfrm>
            <a:off x="0" y="244699"/>
            <a:ext cx="7944611" cy="623981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Будучи составной частью финансовой системы государства, рынку ценных бумаг свойственны как институциональная, так и функциональная специфика. Рынок ценных бумаг в процессе своего развития вовсе не становится причиной исчезновения остальных рынков капитала, напротив, при этом наблюдается тенденция их взаимопроникновения. В то же время рынок  ценных бумаг привлекает капиталы, но одновременно через свой механизм направляет капиталы на другие рынки, что обеспечивает их развитие. </a:t>
            </a:r>
            <a:endParaRPr lang="en-US" sz="16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sz="1600" b="1" u="sng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Обобщенный анализ рынка ценных бумаг</a:t>
            </a:r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позволяет сделать вывод о том, что в условиях рыночной экономики фондовый рынок, выступая важной частью финансового рынка, играет важную роль в развитии экономики с точки зрения организации движения финансовых ресурсов, обеспечения их правильного направления, выступления в качестве основного инструмента финансовой и денежно-кредитной политики государства. В особенности развитие этого рынка имеет исключительно важное значение для развивающихся стран с рыночной экономикой. </a:t>
            </a:r>
            <a:endParaRPr lang="en-US" sz="16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настоящее время в мировой экономике больше половины товаров и услуг производятся крупными корпорациями. Большинство этих корпораций учреждаются в форме акционерных обществ как открытого, так и закрытого типа. </a:t>
            </a:r>
            <a:r>
              <a:rPr lang="ru-RU" sz="1600" b="1" u="sng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Акционерные общества </a:t>
            </a:r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свою очередь осуществляют деятельность на основе уставного капитала, сформированного в результате продажи акций. Это означает, что для реализации акций необходимо наличие рынка ценных бумаг. Именно с помощью средств, полученных от продажи акций на этом рынке, учредители формируют уставной капитал и приступают к своей деятельности.</a:t>
            </a:r>
          </a:p>
        </p:txBody>
      </p:sp>
      <p:pic>
        <p:nvPicPr>
          <p:cNvPr id="2097172" name="Picture 2" descr="Mid-Term Exam: Introduction to Finance - Englishda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2724" y="818882"/>
            <a:ext cx="3988157" cy="5091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Прямоугольник 1"/>
          <p:cNvSpPr/>
          <p:nvPr/>
        </p:nvSpPr>
        <p:spPr>
          <a:xfrm>
            <a:off x="90351" y="285175"/>
            <a:ext cx="6920657" cy="6139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Следует указать на ряд основных причин, вызывающих проблемы с обращением ценных бумаг в Азербайджане. Начнем с того, что существует функциональная зависимость между рынком ценных бумаг и рынком ссудных капиталов. Причем рынок ценных бумаг со всеми входящими в него элементами является подсистемой рынка ссудных капиталов. Хотя развитие рынка ценных бумаг и определяется особенностями фиктивного капитала, но вместе с тем он имеет тесную связь с рынком капитала. </a:t>
            </a:r>
            <a:endParaRPr lang="en-US" sz="16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настоящее время </a:t>
            </a:r>
            <a:r>
              <a:rPr lang="ru-RU" sz="1600" b="1" u="sng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Азербайджане </a:t>
            </a:r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функционирует большое количество ценных бумаг, среди которых такие, как акции, облигации, векселя, депозитные сертификаты и др.  И, наконец, среди функций финансового рынка  обычно выделяют две, наиболее важные, а именно функцию перераспределения капиталов и функцию страхования риска. </a:t>
            </a:r>
            <a:endParaRPr lang="en-US" sz="16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Огромная роль в становление эффективной экономики принадлежит деятельности на рынке ценных бумаг капитала, аккумулирующего свободные денежные средства и удовлетворяющего потребности рынка путем их дальнейшего распределения.</a:t>
            </a:r>
            <a:endParaRPr lang="en-US" sz="16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600" b="1" u="sng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Подытоживая вышеизложенное</a:t>
            </a:r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можно сделать вывод о том, что нынешнее состояние азербайджанского рынка ценных бумаг пока в недостаточной степени отвечает насущным задачам активизации инвестиционных процессов в Азербайджане. Возникает необходимость совершенствования фондового рынка и изыскания новых инструментов его регулирования. Однако, несмотря на это, можно констатировать тот факт, что на сегодняшний день азербайджанский рынок ценных бумаг является многоуровневой профессиональной системой и по уровню зрелости приближается к развивающимся рынкам индустриальных стран.</a:t>
            </a:r>
          </a:p>
        </p:txBody>
      </p:sp>
      <p:pic>
        <p:nvPicPr>
          <p:cNvPr id="2097173" name="Picture 2" descr="Many Executives Are Afraid of Finance. Here's How They Can Gain Confidence  - HBS Working Knowled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0806" y="540914"/>
            <a:ext cx="4833719" cy="5628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Скругленный прямоугольник 2"/>
          <p:cNvSpPr/>
          <p:nvPr/>
        </p:nvSpPr>
        <p:spPr>
          <a:xfrm>
            <a:off x="296214" y="2485623"/>
            <a:ext cx="11779672" cy="42371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На наш взгляд перечисленные меры будут способствовать устранению существующих недостатков и дальнейшему развитию в республике рынка ценных бумаг:</a:t>
            </a:r>
          </a:p>
          <a:p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1. Развитие рынка ценных бумаг тесно связано с развитием в стране различных отраслей экономики и темпами развития фонового рынка на международной арене. С этой точки зрения, проводимые мероприятия должны быть направлены на интеграцию фондового рынка республики в систему международных финансовых рынков. </a:t>
            </a:r>
          </a:p>
          <a:p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2. Было бы целесообразным регулирование фондового рынка помимо государства, также и со стороны профессиональных участников рынка. </a:t>
            </a:r>
          </a:p>
          <a:p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3. Необходимо достичь высокого уровня информационного обеспечения, т.е. рынок ценных бумаг должен обеспечить инвесторов полной информацией о риске вкладываемых инвестиций и получаемой прибыли.</a:t>
            </a:r>
          </a:p>
          <a:p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4. Открытие в регионах различных отделений таких структур, как , Национального Депозитарного Центра, организация фондовой биржи в  центрах, осуществляющих крупные инвестиционные вложения и располагающих банковской системой. </a:t>
            </a:r>
          </a:p>
          <a:p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5. Расширение деятельности векселя как инструмента для безналичных расчетов и платежного средства.</a:t>
            </a:r>
          </a:p>
          <a:p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6. Привлечение в республику иностранного капитала, развитие нефтяного и </a:t>
            </a:r>
            <a:r>
              <a:rPr lang="ru-RU" sz="1600" b="1" dirty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ненефтяного</a:t>
            </a:r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секторов экономики, выпуск еврооблигаций для финансирования крупных проектов государственной важности, а также обеспечение выхода государственных и негосударственных ценных бумаг республики на развитые фондовые рынки мира. </a:t>
            </a:r>
          </a:p>
          <a:p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7. Более широкое использование зарубежной практики в области корпоративного управления. </a:t>
            </a:r>
          </a:p>
        </p:txBody>
      </p:sp>
      <p:pic>
        <p:nvPicPr>
          <p:cNvPr id="2097174" name="Picture 2" descr="Finance – ALES Administrati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5403" y="135228"/>
            <a:ext cx="6221193" cy="21739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extBox 1048586"/>
          <p:cNvSpPr txBox="1"/>
          <p:nvPr/>
        </p:nvSpPr>
        <p:spPr>
          <a:xfrm>
            <a:off x="4121834" y="203370"/>
            <a:ext cx="7831687" cy="252838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25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8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Доктор экономических наук, профессор России и Азербайджана, </a:t>
            </a:r>
            <a:r>
              <a:rPr kumimoji="0" lang="ru-RU" b="1" i="0" u="none" strike="noStrike" kern="18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Выпускник </a:t>
            </a:r>
            <a:r>
              <a:rPr kumimoji="0" lang="ru-RU" b="1" i="0" u="none" strike="noStrike" kern="18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аспирантуры и докторантуры  ФИНЭК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25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8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САДЫГОВ Эльнур Магомед оглы</a:t>
            </a:r>
          </a:p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25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9D0B1AE3-00FF-47E4-8D29-35FE0156F9EF}"/>
              </a:ext>
            </a:extLst>
          </p:cNvPr>
          <p:cNvCxnSpPr>
            <a:cxnSpLocks/>
          </p:cNvCxnSpPr>
          <p:nvPr/>
        </p:nvCxnSpPr>
        <p:spPr>
          <a:xfrm>
            <a:off x="4318782" y="86494"/>
            <a:ext cx="7760217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5771A4A2-21DF-4318-8A8C-DAF9F44CC923}"/>
              </a:ext>
            </a:extLst>
          </p:cNvPr>
          <p:cNvCxnSpPr>
            <a:cxnSpLocks/>
          </p:cNvCxnSpPr>
          <p:nvPr/>
        </p:nvCxnSpPr>
        <p:spPr>
          <a:xfrm>
            <a:off x="4431323" y="2548750"/>
            <a:ext cx="7661744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xmlns="" id="{AEEB0E0B-6CDF-4CD5-95A1-4FB37B943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98932" y="6379346"/>
            <a:ext cx="12191999" cy="638627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2250"/>
              </a:spcAft>
            </a:pPr>
            <a:endParaRPr lang="ru-RU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7" name="Рисунок 3">
            <a:extLst>
              <a:ext uri="{FF2B5EF4-FFF2-40B4-BE49-F238E27FC236}">
                <a16:creationId xmlns:a16="http://schemas.microsoft.com/office/drawing/2014/main" xmlns="" id="{55B29B50-4D76-4296-B366-C8F8F95547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3493906"/>
            <a:ext cx="12192000" cy="288544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F4C8C405-ED0E-4C4B-AB88-BE8C740C1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2942362"/>
            <a:ext cx="12192000" cy="551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Санкт-Петербургский государственный экономический университет</a:t>
            </a:r>
          </a:p>
        </p:txBody>
      </p:sp>
      <p:pic>
        <p:nvPicPr>
          <p:cNvPr id="10" name="Picture 9" descr="A picture containing flag&#10;&#10;Description automatically generated">
            <a:extLst>
              <a:ext uri="{FF2B5EF4-FFF2-40B4-BE49-F238E27FC236}">
                <a16:creationId xmlns:a16="http://schemas.microsoft.com/office/drawing/2014/main" xmlns="" id="{27E97221-ADBE-4B9F-A9F8-DAC53CDDD6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79" y="0"/>
            <a:ext cx="3630136" cy="238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44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Прямоугольник 1"/>
          <p:cNvSpPr/>
          <p:nvPr/>
        </p:nvSpPr>
        <p:spPr>
          <a:xfrm>
            <a:off x="4682163" y="261255"/>
            <a:ext cx="7274927" cy="65001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Осуществление указанных мер создаст условия для развития рынка ценных бумаг и ускорения темпов роста экономики страны. Тем самым, формируемый в нашей стране фондовый рынок может превратиться в самый большой и развитой фондовый рынок. Для этого в республике есть такие перспективные и создающие условия для высокодоходных инвестиций отрасли, как добыча и переработка не нефтяных природных богатств, туризм, сельское хозяйство и агропромышленные отрасли.</a:t>
            </a:r>
          </a:p>
          <a:p>
            <a:pPr fontAlgn="base"/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Текущую ситуацию с биржевыми сделками по акциям, по итогам  </a:t>
            </a:r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2019 года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объем биржевых сделок с акциями составил 68,6 миллиона </a:t>
            </a:r>
            <a:r>
              <a:rPr lang="ru-RU" sz="1600" dirty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манатов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тогда как за аналогичный период  </a:t>
            </a:r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2018 года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этот показатель составлял 650,5 миллиона </a:t>
            </a:r>
            <a:r>
              <a:rPr lang="ru-RU" sz="1600" dirty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манатов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Рынок акций в Азербайджане находится на стадии естественного роста. </a:t>
            </a:r>
          </a:p>
          <a:p>
            <a:pPr fontAlgn="base"/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 2020 году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подобный объем сформировался преимущественно за счет выпуска акций Международным банком Азербайджана на 600 миллионов </a:t>
            </a:r>
            <a:r>
              <a:rPr lang="ru-RU" sz="1600" dirty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манатов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Следует отметит что  благодаря этому рынок акций </a:t>
            </a:r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2019 году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перевалил за 600 миллионов </a:t>
            </a:r>
            <a:r>
              <a:rPr lang="ru-RU" sz="1600" dirty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манатов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Однако  в этом году объем сделок на вторичном рынке акций составил 42,4 миллиона </a:t>
            </a:r>
            <a:r>
              <a:rPr lang="ru-RU" sz="1600" dirty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манатов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, в то время как в тот же период 2018  года составил 1,4 миллиона </a:t>
            </a:r>
            <a:r>
              <a:rPr lang="ru-RU" sz="1600" dirty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манатов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</a:p>
          <a:p>
            <a:r>
              <a:rPr lang="ru-RU" sz="1600" b="1" i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 итогом анализа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экономических показателей  наблюдается  что на рынке акций Азербайджана  в </a:t>
            </a:r>
            <a:r>
              <a:rPr lang="ru-RU" sz="16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2026 </a:t>
            </a:r>
            <a:r>
              <a:rPr lang="ru-RU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году  </a:t>
            </a:r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будет естественный рост. Кроме того  объемы биржевых сделок в Азербайджане меньше, чем в соседних странах. Потенциал фондового  рынка в разы больше текущего. Основная причина недостаточного использования потенциала связана с тем, что компаниям не хватает прозрачности, что делает их неготовыми к выпуску новых акциях.</a:t>
            </a:r>
            <a:endParaRPr lang="en-US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Однако в итоге инвесторы больше заинтересованы проводить РЕПО-операции.</a:t>
            </a:r>
          </a:p>
        </p:txBody>
      </p:sp>
      <p:pic>
        <p:nvPicPr>
          <p:cNvPr id="2097175" name="Picture 2" descr="BANKING &amp; FINANCE – K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3368"/>
            <a:ext cx="4506577" cy="549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Скругленный прямоугольник 1"/>
          <p:cNvSpPr/>
          <p:nvPr/>
        </p:nvSpPr>
        <p:spPr>
          <a:xfrm>
            <a:off x="468393" y="180303"/>
            <a:ext cx="10976479" cy="35893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Для дальнейшего развития рынка определенная ответственность выпадает и на профессиональных участников рынка, которые должны просвещать компании.  Необходимо  отметит  в этом направлении в последние годы усилились фондовые операции.</a:t>
            </a:r>
            <a:endParaRPr lang="en-US" dirty="0">
              <a:solidFill>
                <a:srgbClr val="333333"/>
              </a:solidFill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dirty="0">
                <a:solidFill>
                  <a:srgbClr val="333333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На финансовом рынке азербайджанские инвесторы больше интересуются акциями зарубежных компаний, нежели местных. </a:t>
            </a:r>
            <a:endParaRPr lang="en-US" dirty="0">
              <a:solidFill>
                <a:srgbClr val="333333"/>
              </a:solidFill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dirty="0">
                <a:solidFill>
                  <a:srgbClr val="333333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На наш взгляд  что главной причиной тому является нехватка информации об акциях местных компаний.</a:t>
            </a:r>
            <a:r>
              <a:rPr lang="en-US" dirty="0">
                <a:solidFill>
                  <a:srgbClr val="333333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 </a:t>
            </a:r>
            <a:r>
              <a:rPr lang="ru-RU" dirty="0">
                <a:solidFill>
                  <a:srgbClr val="333333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Как на местных, так и зарубежных информационных ресурсах об акциях зарубежных компаний появляется намного больше информации, чем об акциях местных компаний. Несмотря на то, что с </a:t>
            </a:r>
            <a:r>
              <a:rPr lang="ru-RU" b="1" dirty="0">
                <a:solidFill>
                  <a:srgbClr val="333333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2015 года </a:t>
            </a:r>
            <a:r>
              <a:rPr lang="ru-RU" dirty="0">
                <a:solidFill>
                  <a:srgbClr val="333333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в Азербайджане действует Система электронного раскрытия информации (</a:t>
            </a:r>
            <a:r>
              <a:rPr lang="ru-RU" u="sng" dirty="0">
                <a:solidFill>
                  <a:srgbClr val="333333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MEAS</a:t>
            </a:r>
            <a:r>
              <a:rPr lang="ru-RU" dirty="0">
                <a:solidFill>
                  <a:srgbClr val="333333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) очень малая часть граждан знает о ее существовании. Между тем, системы раскрытия информации являются основой фондового рынка любой страны.</a:t>
            </a:r>
            <a:endParaRPr lang="en-US" dirty="0">
              <a:solidFill>
                <a:srgbClr val="333333"/>
              </a:solidFill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dirty="0">
                <a:solidFill>
                  <a:srgbClr val="333333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В Азербайджане  с </a:t>
            </a:r>
            <a:r>
              <a:rPr lang="ru-RU" b="1" dirty="0">
                <a:solidFill>
                  <a:srgbClr val="333333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2007 года  </a:t>
            </a:r>
            <a:r>
              <a:rPr lang="ru-RU" dirty="0">
                <a:solidFill>
                  <a:srgbClr val="333333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на структуре  финансового  рынке  действует новая ассоциация. Ассоциация участников фондового рынка Азербайджана .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097176" name="Picture 2" descr="IATA - Air Transport Economi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5836" y="3953814"/>
            <a:ext cx="6119299" cy="2904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Прямоугольник 1"/>
          <p:cNvSpPr/>
          <p:nvPr/>
        </p:nvSpPr>
        <p:spPr>
          <a:xfrm>
            <a:off x="174172" y="109467"/>
            <a:ext cx="8200572" cy="66330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Членами ассоциации являются </a:t>
            </a:r>
            <a:r>
              <a:rPr lang="ru-RU" sz="2000" b="1" u="sng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Бакинская фондовая биржа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u="sng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Национальный депозитарный центр, инвестиционные компании </a:t>
            </a:r>
            <a:r>
              <a:rPr lang="ru-RU" sz="2000" b="1" u="sng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Unicapital</a:t>
            </a:r>
            <a:r>
              <a:rPr lang="ru-RU" sz="2000" b="1" u="sng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u="sng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Kapital</a:t>
            </a:r>
            <a:r>
              <a:rPr lang="ru-RU" sz="2000" b="1" u="sng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Menecment</a:t>
            </a:r>
            <a:r>
              <a:rPr lang="ru-RU" sz="2000" b="1" u="sng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u="sng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Invest</a:t>
            </a:r>
            <a:r>
              <a:rPr lang="ru-RU" sz="2000" b="1" u="sng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-AZ, </a:t>
            </a:r>
            <a:r>
              <a:rPr lang="ru-RU" sz="2000" b="1" u="sng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AzFinance</a:t>
            </a:r>
            <a:r>
              <a:rPr lang="ru-RU" sz="2000" b="1" u="sng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PASHA </a:t>
            </a:r>
            <a:r>
              <a:rPr lang="ru-RU" sz="2000" b="1" u="sng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Capital</a:t>
            </a:r>
            <a:r>
              <a:rPr lang="ru-RU" sz="2000" b="1" u="sng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PSG </a:t>
            </a:r>
            <a:r>
              <a:rPr lang="ru-RU" sz="2000" b="1" u="sng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Kapital</a:t>
            </a:r>
            <a:r>
              <a:rPr lang="ru-RU" sz="2000" b="1" u="sng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u="sng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Xalq</a:t>
            </a:r>
            <a:r>
              <a:rPr lang="ru-RU" sz="2000" b="1" u="sng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Kapital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Ассоциация участников фондового рынка Азербайджана  планирует в будущем добиться введения налоговых льгот для участников рынка ценных бумаг. Ассоциация также планирует способствовать созданию современной системы по торговле производными финансовыми инструментами, полной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цифровизации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торгового процесса, а также расширить работу по просвещению. В начале 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 года 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Азербайджане  уже провели определенную работу по всем этим направлениям, и в будущем ожидаем увидеть конкретные результаты. В целом же  деятельность 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AFBIA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прошедшие годы была разделена на три основных направления: информирование и просвещение о возможностях на рынке ценных бумаг; проведение анализа для обеспечения более эффективной реализации существующего законодательства и нормативных актов, подготовка реальных предложений для совершенствования законодательства; сотрудничество с другими ассоциациями, неправительственными организациями, госструктурами и университетами с целью развития рынка ценных бумаг.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77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53324" y="109467"/>
            <a:ext cx="2790434" cy="1856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78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15072" y="2220685"/>
            <a:ext cx="2728686" cy="22206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79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53324" y="4637315"/>
            <a:ext cx="3033875" cy="22206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Прямоугольник 1"/>
          <p:cNvSpPr/>
          <p:nvPr/>
        </p:nvSpPr>
        <p:spPr>
          <a:xfrm>
            <a:off x="3018971" y="0"/>
            <a:ext cx="9173029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u="sng" dirty="0">
                <a:solidFill>
                  <a:srgbClr val="333333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По первому направлению  </a:t>
            </a:r>
            <a:r>
              <a:rPr lang="ru-RU" sz="1900" b="1" dirty="0">
                <a:solidFill>
                  <a:srgbClr val="333333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в области информирование и просвещение о возможностях на рынке ценных бумаг с рядом СМИ и добились постоянной публикации информации и материалов о фондовом рынке. В то же время, помимо публикации материалов,  также проводили  различные семинары, конференции и встречи с компаниями и потенциальными инвесторами Азербайджана. </a:t>
            </a:r>
            <a:endParaRPr lang="en-US" sz="1900" b="1" dirty="0">
              <a:solidFill>
                <a:srgbClr val="333333"/>
              </a:solidFill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sz="1900" b="1" dirty="0">
                <a:solidFill>
                  <a:srgbClr val="333333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В рамках второго направления ассоциация уже проводится  ряд предложений как  Центральным Банкам Азербайджана , так министерству экономики  и другим структурам.</a:t>
            </a:r>
            <a:endParaRPr lang="en-US" sz="1900" b="1" dirty="0">
              <a:solidFill>
                <a:srgbClr val="333333"/>
              </a:solidFill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sz="1900" b="1" dirty="0">
                <a:solidFill>
                  <a:srgbClr val="333333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Что касается третьего направления, то здесь </a:t>
            </a:r>
            <a:r>
              <a:rPr lang="ru-RU" sz="1900" b="1" u="sng" dirty="0">
                <a:solidFill>
                  <a:srgbClr val="333333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AFBIA</a:t>
            </a:r>
            <a:r>
              <a:rPr lang="ru-RU" sz="1900" b="1" dirty="0">
                <a:solidFill>
                  <a:srgbClr val="333333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 наладила активные связи со всеми ассоциациями в стране.</a:t>
            </a:r>
            <a:r>
              <a:rPr lang="en-US" sz="1900" b="1" dirty="0">
                <a:solidFill>
                  <a:srgbClr val="333333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 </a:t>
            </a:r>
            <a:r>
              <a:rPr lang="ru-RU" sz="1900" b="1" dirty="0">
                <a:solidFill>
                  <a:srgbClr val="333333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В рамках сотрудничества с ассоциациями планируется в 2021 году провести несколько совместных мероприятий. Помимо этого, на фондовом рынке  провели несколько семинаров .В дальнейшем при сотрудничестве с Учебным центром по финансовым рынкам  планируется   это сотрудничество усилить. Подобные семинары  также проводили и  с рядом университетов.</a:t>
            </a:r>
            <a:r>
              <a:rPr lang="en-US" sz="1900" b="1" dirty="0">
                <a:solidFill>
                  <a:srgbClr val="333333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 </a:t>
            </a:r>
            <a:r>
              <a:rPr lang="ru-RU" sz="1900" b="1" dirty="0">
                <a:solidFill>
                  <a:srgbClr val="262626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Для финансового рынка помимо осуществления регулирующей функции, </a:t>
            </a:r>
            <a:r>
              <a:rPr lang="ru-RU" sz="1900" b="1" u="sng" dirty="0">
                <a:solidFill>
                  <a:srgbClr val="262626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Центральный Банк Азербайджана</a:t>
            </a:r>
            <a:r>
              <a:rPr lang="ru-RU" sz="1900" b="1" dirty="0">
                <a:solidFill>
                  <a:srgbClr val="262626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  остается одним из основных игроков на межбанковском денежном рынке. Одно из направлений использования межбанковских депозитов и кредитов — это реализация банками активных операций путем кредитования хозяйствующих субъектов. Поэтому в числе участников данного сегмента находятся хозяйствующие субъекты — юридические и физические лица со своим спросом на кредитные ресурсы, а также население — банковские вкладчики денежных средств, расширяющие кредитные ресурсы банков.</a:t>
            </a:r>
            <a:endParaRPr lang="ru-RU" sz="19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097180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14" y="1350499"/>
            <a:ext cx="3004457" cy="3597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Прямоугольник 1"/>
          <p:cNvSpPr/>
          <p:nvPr/>
        </p:nvSpPr>
        <p:spPr>
          <a:xfrm>
            <a:off x="3814131" y="221341"/>
            <a:ext cx="8142514" cy="6415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262626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На межбанковском сегменте финансового рынка в качестве посредника при предоставлении межбанковских кредитов участвует </a:t>
            </a:r>
            <a:r>
              <a:rPr lang="ru-RU" sz="2000" b="1" u="sng" dirty="0">
                <a:solidFill>
                  <a:srgbClr val="262626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Бакинская</a:t>
            </a:r>
            <a:r>
              <a:rPr lang="ru-RU" sz="2000" b="1" dirty="0">
                <a:solidFill>
                  <a:srgbClr val="262626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 </a:t>
            </a:r>
            <a:r>
              <a:rPr lang="ru-RU" sz="2000" b="1" u="sng" dirty="0">
                <a:solidFill>
                  <a:srgbClr val="262626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Межбанковская Валютная Биржа </a:t>
            </a:r>
            <a:r>
              <a:rPr lang="ru-RU" sz="2000" b="1" dirty="0">
                <a:solidFill>
                  <a:srgbClr val="262626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(ВВVВ). Валютный рынок обеспечивает осуществление расчетов по внешней торговле, услугам, инвестициям, международным платежам посредством обмена одной валюты на другие в форме покупки или продажи иностранной валюты плательщиком или получателем</a:t>
            </a:r>
            <a:r>
              <a:rPr lang="ru-RU" sz="2000" b="1" u="sng" dirty="0">
                <a:solidFill>
                  <a:srgbClr val="262626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. Основными участниками </a:t>
            </a:r>
            <a:r>
              <a:rPr lang="ru-RU" sz="2000" b="1" dirty="0">
                <a:solidFill>
                  <a:srgbClr val="262626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данного сегмента денежного рынка наряду с другими выступают </a:t>
            </a:r>
            <a:r>
              <a:rPr lang="ru-RU" sz="2000" b="1" i="1" dirty="0">
                <a:solidFill>
                  <a:srgbClr val="262626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банки</a:t>
            </a:r>
            <a:r>
              <a:rPr lang="ru-RU" sz="2000" b="1" dirty="0">
                <a:solidFill>
                  <a:srgbClr val="262626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 и </a:t>
            </a:r>
            <a:r>
              <a:rPr lang="ru-RU" sz="2000" b="1" i="1" dirty="0">
                <a:solidFill>
                  <a:srgbClr val="262626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Бакинская Межбанковская Валютная Биржа (ВВVВ</a:t>
            </a:r>
            <a:r>
              <a:rPr lang="ru-RU" sz="2000" b="1" dirty="0">
                <a:solidFill>
                  <a:srgbClr val="262626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), которая выполняет посреднические функции и на которой формируется биржевой курс валют как основа для официального курса НБА. Данный рынок подразделяется на </a:t>
            </a:r>
            <a:r>
              <a:rPr lang="ru-RU" sz="2000" b="1" i="1" dirty="0">
                <a:solidFill>
                  <a:srgbClr val="262626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два сегмента</a:t>
            </a:r>
            <a:r>
              <a:rPr lang="ru-RU" sz="2000" b="1" dirty="0">
                <a:solidFill>
                  <a:srgbClr val="262626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: на </a:t>
            </a:r>
            <a:r>
              <a:rPr lang="ru-RU" sz="2000" b="1" u="sng" dirty="0">
                <a:solidFill>
                  <a:srgbClr val="262626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биржевой </a:t>
            </a:r>
            <a:r>
              <a:rPr lang="ru-RU" sz="2000" b="1" dirty="0">
                <a:solidFill>
                  <a:srgbClr val="262626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и </a:t>
            </a:r>
            <a:r>
              <a:rPr lang="ru-RU" sz="2000" b="1" u="sng" dirty="0">
                <a:solidFill>
                  <a:srgbClr val="262626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внебиржевой</a:t>
            </a:r>
            <a:r>
              <a:rPr lang="ru-RU" sz="2000" b="1" dirty="0">
                <a:solidFill>
                  <a:srgbClr val="262626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. На финансовом рынке Азербайджане   капитал  представлен в виде </a:t>
            </a:r>
            <a:r>
              <a:rPr lang="ru-RU" sz="2000" b="1" i="1" dirty="0">
                <a:solidFill>
                  <a:srgbClr val="262626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прямых и портфельных инвестиций</a:t>
            </a:r>
            <a:r>
              <a:rPr lang="ru-RU" sz="2000" b="1" dirty="0">
                <a:solidFill>
                  <a:srgbClr val="262626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. </a:t>
            </a:r>
            <a:r>
              <a:rPr lang="ru-RU" sz="2000" b="1" u="sng" dirty="0">
                <a:solidFill>
                  <a:srgbClr val="262626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Прямые инвестиции</a:t>
            </a:r>
            <a:r>
              <a:rPr lang="ru-RU" sz="2000" b="1" dirty="0">
                <a:solidFill>
                  <a:srgbClr val="262626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 предполагают использование таких инструментов, как средне — и долгосрочные кредиты. На этом сегменте активными участниками выступают банки, кредитные, лизинговые, инвестиционные организации.</a:t>
            </a:r>
            <a:endParaRPr lang="ru-RU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097182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829" y="1048027"/>
            <a:ext cx="2562871" cy="4761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Прямоугольник 1"/>
          <p:cNvSpPr/>
          <p:nvPr/>
        </p:nvSpPr>
        <p:spPr>
          <a:xfrm>
            <a:off x="182880" y="675249"/>
            <a:ext cx="7287065" cy="57536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20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Кроме банков в процессе прямого инвестирования в основные фонды принимали участие</a:t>
            </a:r>
            <a:r>
              <a:rPr lang="en-US" sz="20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предприятия и организации за счет собственных средств; </a:t>
            </a:r>
            <a:endParaRPr lang="en-US" sz="20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население страны за счет личных средств; </a:t>
            </a:r>
            <a:endParaRPr lang="en-US" sz="20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государственный бюджет, внебюджетные фонды. </a:t>
            </a:r>
            <a:endParaRPr lang="en-US" sz="20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fontAlgn="base"/>
            <a:r>
              <a:rPr lang="ru-RU" sz="20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 данном сегменте рынка капиталов присутствовали и иностранные инвестиции. В отличие от вышеназванных краткосрочных ценных бумаг являющихся инструментами учетного сегмента денежного рынка, ценные бумаги рынка капитала имеют долгосрочный характер. К сожалению, рынок акций и долгосрочных облигаций пока еще не набрал необходимых оборотов, биржевые торги проходят , а вторичный рынок ценных бумаг практически отсутствует. Активизация данного рынка будет способствовать усилению деятельности Национального Депозитарного Центра, появлению институтов брокерства, </a:t>
            </a:r>
            <a:r>
              <a:rPr lang="ru-RU" sz="2000" b="1" dirty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дилерства</a:t>
            </a:r>
            <a:r>
              <a:rPr lang="ru-RU" sz="20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развитию операций РЕПО, трастовых операций. </a:t>
            </a:r>
            <a:endParaRPr lang="ru-RU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09718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55153" y="2428413"/>
            <a:ext cx="3331936" cy="2247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Скругленный прямоугольник 1"/>
          <p:cNvSpPr/>
          <p:nvPr/>
        </p:nvSpPr>
        <p:spPr>
          <a:xfrm>
            <a:off x="132637" y="970671"/>
            <a:ext cx="8254609" cy="46986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20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Финансовый рынок Азербайджана прошел этап формирования и находится на стадии развития. Поэтому важнейшей задачей является выработка стратегии дальнейшего развития и создания универсального финансового рынка страны с широким спектром используемых инструментов и набором оказываемых услуг, с вовлечением новых участников — эмитентов , в том числе муниципалитетов, корпораций и инвесторов, ориентированного на обслуживание международного масштаба, способного интегрироваться в международный финансовый рынок со своими инструментами, в том числе и ценными бумагами, что в конечном итоге будет способствовать развитию предпринимательства и экономики Азербайджана в целом.</a:t>
            </a:r>
          </a:p>
          <a:p>
            <a:r>
              <a:rPr lang="ru-RU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 </a:t>
            </a:r>
          </a:p>
        </p:txBody>
      </p:sp>
      <p:pic>
        <p:nvPicPr>
          <p:cNvPr id="2097186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25765" y="1280719"/>
            <a:ext cx="3193143" cy="4078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BF427823-2323-4013-B8DA-78F1757134A2}"/>
              </a:ext>
            </a:extLst>
          </p:cNvPr>
          <p:cNvCxnSpPr/>
          <p:nvPr/>
        </p:nvCxnSpPr>
        <p:spPr>
          <a:xfrm>
            <a:off x="211016" y="1477108"/>
            <a:ext cx="115636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38E18986-BF9F-40F4-BB1B-C76E0765B4B2}"/>
              </a:ext>
            </a:extLst>
          </p:cNvPr>
          <p:cNvCxnSpPr/>
          <p:nvPr/>
        </p:nvCxnSpPr>
        <p:spPr>
          <a:xfrm>
            <a:off x="314178" y="5273040"/>
            <a:ext cx="115636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Lecturer with solid fill">
            <a:extLst>
              <a:ext uri="{FF2B5EF4-FFF2-40B4-BE49-F238E27FC236}">
                <a16:creationId xmlns:a16="http://schemas.microsoft.com/office/drawing/2014/main" xmlns="" id="{81B09546-02E3-4104-8EA4-7B881DA49B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97058" y="2685616"/>
            <a:ext cx="1479453" cy="14794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FE9C9DD-9DAC-4A37-AFA1-6CB2354ED805}"/>
              </a:ext>
            </a:extLst>
          </p:cNvPr>
          <p:cNvSpPr txBox="1"/>
          <p:nvPr/>
        </p:nvSpPr>
        <p:spPr>
          <a:xfrm>
            <a:off x="2263725" y="2220912"/>
            <a:ext cx="70901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72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Спасибо за внимание</a:t>
            </a:r>
            <a:r>
              <a:rPr lang="en-US" sz="72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!</a:t>
            </a:r>
          </a:p>
        </p:txBody>
      </p:sp>
      <p:pic>
        <p:nvPicPr>
          <p:cNvPr id="9" name="Graphic 8" descr="Lecturer with solid fill">
            <a:extLst>
              <a:ext uri="{FF2B5EF4-FFF2-40B4-BE49-F238E27FC236}">
                <a16:creationId xmlns:a16="http://schemas.microsoft.com/office/drawing/2014/main" xmlns="" id="{3F545F88-BCC7-49CF-851D-2005196D9E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641057" y="2685616"/>
            <a:ext cx="1479453" cy="147945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3FA770A-C838-4620-86F3-C1E23341AD7B}"/>
              </a:ext>
            </a:extLst>
          </p:cNvPr>
          <p:cNvSpPr txBox="1"/>
          <p:nvPr/>
        </p:nvSpPr>
        <p:spPr>
          <a:xfrm>
            <a:off x="370449" y="3429000"/>
            <a:ext cx="114511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Основным финансовым инструментом на фондовом рынке Азербайджана  на учетном сегменте стали государственные краткосрочные обязательства  и Ноты Центрального Банка, эмиссия и размещение которых в последнее время приобретает не стабильный характер. А такие инструменты как коммерческие, казначейские и банковские векселя, корпоративные облигации и др. виды краткосрочных обязательств  заняли незначительное удельного веса  на  фондовом рынке.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Межбанковский денежный рынок обеспечивает перераспределение денежных средств между банками в форме межбанковских депозитов и кредитов на короткие сроки для реализации активных операций, регулирования балансов, выполнения требований регулирующих органов, и в частности Центральном Банке. </a:t>
            </a:r>
          </a:p>
          <a:p>
            <a:pPr algn="ctr"/>
            <a:endParaRPr lang="en-US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78884AF0-9F34-4CB4-9478-20DC2619EBC4}"/>
              </a:ext>
            </a:extLst>
          </p:cNvPr>
          <p:cNvCxnSpPr/>
          <p:nvPr/>
        </p:nvCxnSpPr>
        <p:spPr>
          <a:xfrm>
            <a:off x="370449" y="3122646"/>
            <a:ext cx="114511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CDA8643A-C99C-4C89-A707-970873FF16B6}"/>
              </a:ext>
            </a:extLst>
          </p:cNvPr>
          <p:cNvCxnSpPr/>
          <p:nvPr/>
        </p:nvCxnSpPr>
        <p:spPr>
          <a:xfrm>
            <a:off x="227428" y="6045592"/>
            <a:ext cx="114511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AD8A0B29-A0E1-4657-9725-31805C342869}"/>
              </a:ext>
            </a:extLst>
          </p:cNvPr>
          <p:cNvSpPr/>
          <p:nvPr/>
        </p:nvSpPr>
        <p:spPr>
          <a:xfrm>
            <a:off x="298939" y="491603"/>
            <a:ext cx="11594122" cy="14929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Treasure chest with solid fill">
            <a:extLst>
              <a:ext uri="{FF2B5EF4-FFF2-40B4-BE49-F238E27FC236}">
                <a16:creationId xmlns:a16="http://schemas.microsoft.com/office/drawing/2014/main" xmlns="" id="{D61A41E6-188D-41E5-87F1-2B277900D1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45517" y="876498"/>
            <a:ext cx="914400" cy="914400"/>
          </a:xfrm>
          <a:prstGeom prst="rect">
            <a:avLst/>
          </a:prstGeom>
        </p:spPr>
      </p:pic>
      <p:pic>
        <p:nvPicPr>
          <p:cNvPr id="10" name="Graphic 9" descr="Money outline">
            <a:extLst>
              <a:ext uri="{FF2B5EF4-FFF2-40B4-BE49-F238E27FC236}">
                <a16:creationId xmlns:a16="http://schemas.microsoft.com/office/drawing/2014/main" xmlns="" id="{D8BCEAD9-585D-4300-B8CB-B69E825423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133777" y="876498"/>
            <a:ext cx="914400" cy="914400"/>
          </a:xfrm>
          <a:prstGeom prst="rect">
            <a:avLst/>
          </a:prstGeom>
        </p:spPr>
      </p:pic>
      <p:pic>
        <p:nvPicPr>
          <p:cNvPr id="12" name="Graphic 11" descr="Coins outline">
            <a:extLst>
              <a:ext uri="{FF2B5EF4-FFF2-40B4-BE49-F238E27FC236}">
                <a16:creationId xmlns:a16="http://schemas.microsoft.com/office/drawing/2014/main" xmlns="" id="{99D90EDD-A60F-49BF-8A3A-696AD3AE4E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422037" y="876498"/>
            <a:ext cx="914400" cy="914400"/>
          </a:xfrm>
          <a:prstGeom prst="rect">
            <a:avLst/>
          </a:prstGeom>
        </p:spPr>
      </p:pic>
      <p:pic>
        <p:nvPicPr>
          <p:cNvPr id="14" name="Graphic 13" descr="Wallet with solid fill">
            <a:extLst>
              <a:ext uri="{FF2B5EF4-FFF2-40B4-BE49-F238E27FC236}">
                <a16:creationId xmlns:a16="http://schemas.microsoft.com/office/drawing/2014/main" xmlns="" id="{EB223947-DD8E-4E8D-9FA7-F9CBE03381B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710297" y="876498"/>
            <a:ext cx="914400" cy="914400"/>
          </a:xfrm>
          <a:prstGeom prst="rect">
            <a:avLst/>
          </a:prstGeom>
        </p:spPr>
      </p:pic>
      <p:pic>
        <p:nvPicPr>
          <p:cNvPr id="16" name="Graphic 15" descr="Ruble outline">
            <a:extLst>
              <a:ext uri="{FF2B5EF4-FFF2-40B4-BE49-F238E27FC236}">
                <a16:creationId xmlns:a16="http://schemas.microsoft.com/office/drawing/2014/main" xmlns="" id="{CA09E35E-DA0D-45D2-A65D-DFC2C1142B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998557" y="876498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A41FEBB6-B0B0-4D46-A592-A93BBC6B888A}"/>
              </a:ext>
            </a:extLst>
          </p:cNvPr>
          <p:cNvCxnSpPr/>
          <p:nvPr/>
        </p:nvCxnSpPr>
        <p:spPr>
          <a:xfrm>
            <a:off x="196947" y="984739"/>
            <a:ext cx="6527409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02735C5-D306-4FB2-B167-262BE1430025}"/>
              </a:ext>
            </a:extLst>
          </p:cNvPr>
          <p:cNvSpPr txBox="1"/>
          <p:nvPr/>
        </p:nvSpPr>
        <p:spPr>
          <a:xfrm>
            <a:off x="397412" y="1153553"/>
            <a:ext cx="61264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 данном сегменте Центральный Банк представляет кредиты коммерческим банкам в порядке рефинансирования. При этом в зависимости от конъюнктуры финансового рынка, в целях сохранения стабильности, регулирования денежной массы и обеспечения банковской ликвидности ЦБ определяет процент рефинансирования. </a:t>
            </a:r>
          </a:p>
          <a:p>
            <a:r>
              <a:rPr lang="ru-RU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Используя различные инструменты, предусмотренные денежно-кредитной политикой, ЦБ регулирует также объем находящейся в обращении денежной массы, уровень инфляции и курс национального маната к валютам ведущих развитых стран мира. Несмотря огромное количество эффективных финансовых инструментов существует на фондовом рынке  ,но  Азербайджан использует лишь малую часть своего потенциала. </a:t>
            </a:r>
          </a:p>
          <a:p>
            <a:endParaRPr lang="en-US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E5AC3D6D-C105-46B3-BC3B-0071672BAB78}"/>
              </a:ext>
            </a:extLst>
          </p:cNvPr>
          <p:cNvCxnSpPr/>
          <p:nvPr/>
        </p:nvCxnSpPr>
        <p:spPr>
          <a:xfrm>
            <a:off x="196946" y="5854049"/>
            <a:ext cx="6527409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sosceles Triangle 6">
            <a:extLst>
              <a:ext uri="{FF2B5EF4-FFF2-40B4-BE49-F238E27FC236}">
                <a16:creationId xmlns:a16="http://schemas.microsoft.com/office/drawing/2014/main" xmlns="" id="{BD3E25CA-A8ED-4FD4-8AC7-D89E164DAC3A}"/>
              </a:ext>
            </a:extLst>
          </p:cNvPr>
          <p:cNvSpPr/>
          <p:nvPr/>
        </p:nvSpPr>
        <p:spPr>
          <a:xfrm rot="5400000">
            <a:off x="4608568" y="3200172"/>
            <a:ext cx="4970130" cy="337625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xmlns="" id="{91BE38F2-C27C-48B5-B37F-23E30196A1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374" y="1986695"/>
            <a:ext cx="3914707" cy="25008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Прямоугольник 2"/>
          <p:cNvSpPr/>
          <p:nvPr/>
        </p:nvSpPr>
        <p:spPr>
          <a:xfrm>
            <a:off x="290286" y="506437"/>
            <a:ext cx="7034292" cy="584512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 рынка ценных бумаг Азербайджана достаточно высок и  в частности, подтверждается спросом на выпускаемые в последние годы ноты Центрального банка и государственные облигации,  что рынок обладает необходимой инфраструктурой, современной торговой системой, потенциальными инвесторами и достаточной доходностью.</a:t>
            </a:r>
          </a:p>
          <a:p>
            <a:pPr fontAlgn="base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успешных примеров размещения ценных бумаг на фондовом рынке республики  выпуск облигаций азербайджанской госкомпании </a:t>
            </a:r>
            <a:r>
              <a:rPr lang="ru-RU" sz="2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SOCAR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2016 году, а также прошедшие впоследствии успешные размещения облигаций компании </a:t>
            </a:r>
            <a:r>
              <a:rPr lang="ru-RU" sz="20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</a:t>
            </a:r>
            <a:r>
              <a:rPr lang="ru-RU" sz="2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-AK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Unibank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планируемую эмиссию инвестиционной компании </a:t>
            </a:r>
            <a:r>
              <a:rPr lang="ru-RU" sz="20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</a:t>
            </a:r>
            <a:r>
              <a:rPr lang="ru-RU" sz="2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-AZ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это показывает  о наличии достаточного потенциала у фондового рынка страны. Сейчас  используется  лишь малую часть этого потенциала, а чтобы задействовать его полностью необходимо обеспечить прозрачность и отчетность компаний, а уже потом работать над привлечением новых инвесторов.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40AD6792-88E0-44DE-B3EF-B86E11A80DB3}"/>
              </a:ext>
            </a:extLst>
          </p:cNvPr>
          <p:cNvCxnSpPr>
            <a:cxnSpLocks/>
          </p:cNvCxnSpPr>
          <p:nvPr/>
        </p:nvCxnSpPr>
        <p:spPr>
          <a:xfrm>
            <a:off x="177744" y="351693"/>
            <a:ext cx="70342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BD1CAD83-761D-4E63-9AD3-8ED9944212C3}"/>
              </a:ext>
            </a:extLst>
          </p:cNvPr>
          <p:cNvCxnSpPr>
            <a:cxnSpLocks/>
          </p:cNvCxnSpPr>
          <p:nvPr/>
        </p:nvCxnSpPr>
        <p:spPr>
          <a:xfrm>
            <a:off x="230665" y="6457070"/>
            <a:ext cx="69813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xmlns="" id="{71DF905A-3395-4A60-BC44-594EF0B2E674}"/>
              </a:ext>
            </a:extLst>
          </p:cNvPr>
          <p:cNvSpPr/>
          <p:nvPr/>
        </p:nvSpPr>
        <p:spPr>
          <a:xfrm rot="5400000">
            <a:off x="5255682" y="3260188"/>
            <a:ext cx="4970130" cy="337625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xmlns="" id="{1C8A72E9-2BA3-4E08-B1EC-2A7CA07AEF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450" y="437498"/>
            <a:ext cx="1364560" cy="1364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xmlns="" id="{69847A28-635C-480E-8473-56B10E943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423" y="2561492"/>
            <a:ext cx="1364560" cy="1364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0B48F7C0-9D90-40C1-8E50-FD2458909A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079" y="4685486"/>
            <a:ext cx="2729122" cy="1364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Скругленный прямоугольник 1"/>
          <p:cNvSpPr/>
          <p:nvPr/>
        </p:nvSpPr>
        <p:spPr>
          <a:xfrm>
            <a:off x="5444197" y="611968"/>
            <a:ext cx="6638609" cy="563406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Таким образом, намечается следующая тенденция: доля корпоративных облигаций на БФБ увеличивается. Это обусловлено тем, что после глобального кризиса 2008 г. эмитенты и инвесторы все больше заинтересованы в долговых инструментах, которые характеризуются относительно низкими рисками по сравнению с акциями. </a:t>
            </a:r>
            <a:endParaRPr lang="en-US" sz="17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sz="17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Анализируя сложившуюся макроэкономическую ситуацию в республике, можно сделать вывод о том, что происходящие за последние годы изменения в экономике, а также на рынке государственных ценных бумаг создают благоприятные предпосылки для функционирования корпоративного сектора фондового рынка республики. </a:t>
            </a:r>
            <a:endParaRPr lang="en-US" sz="17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sz="17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Как показал анализ, наметилась тенденция роста объемов капитализации на рынке корпоративных ценных бумаг, несмотря на то, что в целом рынок ценных бумаг Азербайджана отличается незначительными объемами торговли. Структурным изменениям на фондовом рынке в определенной мере способствуют снижение доходности по государственным облигациям, возросшие инвестиционные потребности реального сектора экономики в инвестиционных ресурсах.</a:t>
            </a:r>
          </a:p>
        </p:txBody>
      </p:sp>
      <p:pic>
        <p:nvPicPr>
          <p:cNvPr id="2097161" name="Picture 2" descr="Economics Course | Your Training Part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894" y="1017161"/>
            <a:ext cx="4571955" cy="4823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Прямоугольник 1"/>
          <p:cNvSpPr/>
          <p:nvPr/>
        </p:nvSpPr>
        <p:spPr>
          <a:xfrm>
            <a:off x="138670" y="307536"/>
            <a:ext cx="5500467" cy="62429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Важным условием дальнейшего развития фондового рынка является привлечение иностранных инвестиций. Многочисленные двусторонние и многосторонние соглашения по защите инвестиций и по устранению двойного налогообложения, подписанные правительством </a:t>
            </a:r>
            <a:r>
              <a:rPr lang="ru-RU" b="1" u="sng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Азербайджана</a:t>
            </a:r>
            <a:r>
              <a:rPr lang="ru-RU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с более 25 </a:t>
            </a:r>
            <a:r>
              <a:rPr lang="ru-RU" b="1" u="sng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странами</a:t>
            </a:r>
            <a:r>
              <a:rPr lang="ru-RU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мира, создают благоприятную атмосферу для притока инвестиций в республику. Более того, в </a:t>
            </a:r>
            <a:r>
              <a:rPr lang="ru-RU" b="1" u="sng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2000</a:t>
            </a:r>
            <a:r>
              <a:rPr lang="ru-RU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г. был принят Закон “</a:t>
            </a:r>
            <a:r>
              <a:rPr lang="ru-RU" b="1" u="sng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</a:t>
            </a:r>
            <a:r>
              <a:rPr lang="ru-RU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b="1" u="sng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защите прав инвесторов на рынке ценных бумаг</a:t>
            </a:r>
            <a:r>
              <a:rPr lang="ru-RU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”, который определяет дополнительные условия по оказанию услуг инвесторам со стороны профучастников, а также меры по защите прав и законных интересов инвесторов и ответственность за их нарушение. Непосредственный контроль защиты прав инвесторов осуществляется со стороны </a:t>
            </a:r>
            <a:r>
              <a:rPr lang="ru-RU" b="1" i="1" u="sng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Государственного</a:t>
            </a:r>
            <a:r>
              <a:rPr lang="ru-RU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b="1" i="1" u="sng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комитета</a:t>
            </a:r>
            <a:r>
              <a:rPr lang="ru-RU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по ценным бумагам посредством регулярных мониторингов деятельности профучастников и рассмотрения обращений инвесторов. В целом, для иностранных инвесторов предусмотрен режим наибольшего благоприятствования . </a:t>
            </a:r>
          </a:p>
        </p:txBody>
      </p:sp>
      <p:sp>
        <p:nvSpPr>
          <p:cNvPr id="1048610" name="Прямоугольник 2"/>
          <p:cNvSpPr/>
          <p:nvPr/>
        </p:nvSpPr>
        <p:spPr>
          <a:xfrm>
            <a:off x="6548642" y="307536"/>
            <a:ext cx="5504688" cy="62429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Особо хочется отметить, что Азербайджанскому фондовому рынку свойственна своя специфика. С одной стороны, отсутствуют какие-либо серьезные ограничения деятельности банков на рынке ценных бумаг. Банки выступают одновременно и инвесторами, и профессиональными участниками фондового рынка. И этим мы сильно отличаемся от </a:t>
            </a:r>
            <a:r>
              <a:rPr lang="ru-RU" b="1" u="sng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США</a:t>
            </a:r>
            <a:r>
              <a:rPr lang="ru-RU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С другой стороны, у нас достаточно развиты институты коллективного инвестирования и, что самое главное, существуют небанковские брокерские и дилерские фирмы. Этим мы отличаемся от </a:t>
            </a:r>
            <a:r>
              <a:rPr lang="ru-RU" b="1" u="sng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Германии</a:t>
            </a:r>
            <a:r>
              <a:rPr lang="ru-RU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на рынке ценных бумаг которой нет небанковских структур.</a:t>
            </a:r>
            <a:endParaRPr lang="en-US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Еще одна характерная черта азербайджанской модели фондового рынка связана с особым соотношением развития секторов государственных и корпоративных ценных бумаг. В </a:t>
            </a:r>
            <a:r>
              <a:rPr lang="ru-RU" b="1" u="sng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Азербайджане</a:t>
            </a:r>
            <a:r>
              <a:rPr lang="ru-RU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существует перекос в пользу государственных ценных бумаг. В этом отношении мы, пожалуй, ближе к Германии. Но еще ближе к странам Восточной Европы, в которых существует такая же диспропорция в сторону государственных ценных бумаг. </a:t>
            </a:r>
          </a:p>
        </p:txBody>
      </p:sp>
      <p:pic>
        <p:nvPicPr>
          <p:cNvPr id="3" name="Graphic 2" descr="Repeat outline">
            <a:extLst>
              <a:ext uri="{FF2B5EF4-FFF2-40B4-BE49-F238E27FC236}">
                <a16:creationId xmlns:a16="http://schemas.microsoft.com/office/drawing/2014/main" xmlns="" id="{DA415273-68B9-42BF-8105-249122D33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638800" y="297180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Прямоугольник 1"/>
          <p:cNvSpPr/>
          <p:nvPr/>
        </p:nvSpPr>
        <p:spPr>
          <a:xfrm>
            <a:off x="4201227" y="117693"/>
            <a:ext cx="7990773" cy="674030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Суммарный оборот биржевых сделок по всем инструментам на Бакинской фондовой бирже (БФБ) в  </a:t>
            </a:r>
            <a:r>
              <a:rPr lang="ru-RU" b="1" u="sng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2018</a:t>
            </a:r>
            <a:r>
              <a:rPr lang="ru-RU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b="1" u="sng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года</a:t>
            </a:r>
            <a:r>
              <a:rPr lang="ru-RU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составил 11 728 182,93 тыс. </a:t>
            </a:r>
            <a:r>
              <a:rPr lang="ru-RU" b="1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манатов</a:t>
            </a:r>
            <a:r>
              <a:rPr lang="ru-RU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что в 2,7 раза выше показателя аналогичного периода прошлого года.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Как сказано в сообщении </a:t>
            </a:r>
            <a:r>
              <a:rPr lang="ru-RU" b="1" u="sng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БФБ</a:t>
            </a:r>
            <a:r>
              <a:rPr lang="ru-RU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в общем объеме сделок на БФБ в  </a:t>
            </a:r>
            <a:r>
              <a:rPr lang="ru-RU" b="1" u="sng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2018 года </a:t>
            </a:r>
            <a:r>
              <a:rPr lang="ru-RU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 долю рынка производных сделок пришлось 4 849 801,251 тыс. </a:t>
            </a:r>
            <a:r>
              <a:rPr lang="ru-RU" b="1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манатов</a:t>
            </a:r>
            <a:r>
              <a:rPr lang="ru-RU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(рост в 2,2 раза), из которых на долю сделок с валютой - 4 312 526,297 тыс. </a:t>
            </a:r>
            <a:r>
              <a:rPr lang="ru-RU" b="1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манатов</a:t>
            </a:r>
            <a:r>
              <a:rPr lang="ru-RU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сделок с товарами - 537 274,954 тыс. </a:t>
            </a:r>
            <a:r>
              <a:rPr lang="ru-RU" b="1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манатов</a:t>
            </a:r>
            <a:r>
              <a:rPr lang="ru-RU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Из общего оборота на сделки с государственными ценными бумагами пришлось 6 006 692,38 тыс. </a:t>
            </a:r>
            <a:r>
              <a:rPr lang="ru-RU" b="1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манатов</a:t>
            </a:r>
            <a:r>
              <a:rPr lang="ru-RU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(рост в 5,4 раза). При этом объем размещения облигаций, эмитированных Минфином, составил 465 220,004 тыс. </a:t>
            </a:r>
            <a:r>
              <a:rPr lang="ru-RU" b="1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манатов</a:t>
            </a:r>
            <a:r>
              <a:rPr lang="ru-RU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(рост на 40,9%). Объем размещения краткосрочных нот Центрального банка на первичном рынке за отчетный период составил 5 541 472,376 тыс. </a:t>
            </a:r>
            <a:r>
              <a:rPr lang="ru-RU" b="1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манат</a:t>
            </a:r>
            <a:r>
              <a:rPr lang="ru-RU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(рост в 7,1 раз).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 долю паевого рынка в общем обороте БФБ пришлось 68 557,474 тыс. </a:t>
            </a:r>
            <a:r>
              <a:rPr lang="ru-RU" b="1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манатов</a:t>
            </a:r>
            <a:r>
              <a:rPr lang="ru-RU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(снижение в 9,5 раз).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 долю долговых инструментов рынка ценных бумаг в общем объеме сделок в 2018 года пришлось 336 971,747 тыс. </a:t>
            </a:r>
            <a:r>
              <a:rPr lang="ru-RU" b="1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манатов</a:t>
            </a:r>
            <a:r>
              <a:rPr lang="ru-RU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(снижение на 8,9%). При этом объем размещения облигаций Азербайджанского ипотечного фонда на первичном рынке составил 95 306,247 тыс. </a:t>
            </a:r>
            <a:r>
              <a:rPr lang="ru-RU" b="1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манатов</a:t>
            </a:r>
            <a:r>
              <a:rPr lang="ru-RU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на вторичном рынке - 169 136,518 тыс. </a:t>
            </a:r>
            <a:r>
              <a:rPr lang="ru-RU" b="1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манатов</a:t>
            </a:r>
            <a:r>
              <a:rPr lang="ru-RU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Объем размещения прочих корпоративных облигаций на первичном рынке в январе-июне составил 5 млн </a:t>
            </a:r>
            <a:r>
              <a:rPr lang="ru-RU" b="1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манатов</a:t>
            </a:r>
            <a:r>
              <a:rPr lang="ru-RU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на вторичном рынке - 67 528,981 тыс. </a:t>
            </a:r>
            <a:r>
              <a:rPr lang="ru-RU" b="1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манатов</a:t>
            </a:r>
            <a:r>
              <a:rPr lang="ru-RU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 долю </a:t>
            </a:r>
            <a:r>
              <a:rPr lang="ru-RU" b="1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репо</a:t>
            </a:r>
            <a:r>
              <a:rPr lang="ru-RU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-операций в 2018 года в общем обороте БФБ пришлось 466 160,077 тыс. </a:t>
            </a:r>
            <a:r>
              <a:rPr lang="ru-RU" b="1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манатов</a:t>
            </a:r>
            <a:r>
              <a:rPr lang="ru-RU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(рост в 40,3 раза).</a:t>
            </a:r>
          </a:p>
        </p:txBody>
      </p:sp>
      <p:pic>
        <p:nvPicPr>
          <p:cNvPr id="2097162" name="Picture 2" descr="Finance - World Business Council for Sustainable Development (WBCSD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118" y="1095100"/>
            <a:ext cx="4001109" cy="41099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F6CAF64D-CA58-4BD0-8409-C1CD244103BE}"/>
              </a:ext>
            </a:extLst>
          </p:cNvPr>
          <p:cNvCxnSpPr/>
          <p:nvPr/>
        </p:nvCxnSpPr>
        <p:spPr>
          <a:xfrm>
            <a:off x="4445391" y="117693"/>
            <a:ext cx="774660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02D4967-9FD5-4D6D-BEE4-E1CB91A74B7D}"/>
              </a:ext>
            </a:extLst>
          </p:cNvPr>
          <p:cNvCxnSpPr/>
          <p:nvPr/>
        </p:nvCxnSpPr>
        <p:spPr>
          <a:xfrm>
            <a:off x="4611859" y="6727165"/>
            <a:ext cx="774660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Прямоугольник 1"/>
          <p:cNvSpPr/>
          <p:nvPr/>
        </p:nvSpPr>
        <p:spPr>
          <a:xfrm>
            <a:off x="130629" y="167425"/>
            <a:ext cx="11727541" cy="339682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chemeClr val="bg1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Общий объем операций с ценными бумагами на </a:t>
            </a:r>
            <a:r>
              <a:rPr lang="ru-RU" sz="1600" b="1" u="sng" dirty="0">
                <a:solidFill>
                  <a:schemeClr val="bg1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Бакинской Фондовой Бирже</a:t>
            </a:r>
            <a:r>
              <a:rPr lang="ru-RU" sz="1600" b="1" dirty="0">
                <a:solidFill>
                  <a:schemeClr val="bg1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 за </a:t>
            </a:r>
            <a:r>
              <a:rPr lang="ru-RU" sz="1600" b="1" u="sng" dirty="0">
                <a:solidFill>
                  <a:schemeClr val="bg1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2019 год </a:t>
            </a:r>
            <a:r>
              <a:rPr lang="ru-RU" sz="1600" b="1" dirty="0">
                <a:solidFill>
                  <a:schemeClr val="bg1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составил 14,033,797,038 </a:t>
            </a:r>
            <a:r>
              <a:rPr lang="ru-RU" sz="1600" b="1" dirty="0" err="1">
                <a:solidFill>
                  <a:schemeClr val="bg1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манатов</a:t>
            </a:r>
            <a:r>
              <a:rPr lang="ru-RU" sz="1600" b="1" dirty="0">
                <a:solidFill>
                  <a:schemeClr val="bg1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 (1USD / 1.70AZN).  Объем операций за аналогичный период 2018 года составил 14,893,377,207  </a:t>
            </a:r>
            <a:r>
              <a:rPr lang="ru-RU" sz="1600" b="1" dirty="0" err="1">
                <a:solidFill>
                  <a:schemeClr val="bg1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манатов</a:t>
            </a:r>
            <a:r>
              <a:rPr lang="ru-RU" sz="1600" b="1" dirty="0">
                <a:solidFill>
                  <a:schemeClr val="bg1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.  Не смотря на то, что за </a:t>
            </a:r>
            <a:r>
              <a:rPr lang="ru-RU" sz="1600" b="1" u="sng" dirty="0">
                <a:solidFill>
                  <a:schemeClr val="bg1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2019 год </a:t>
            </a:r>
            <a:r>
              <a:rPr lang="ru-RU" sz="1600" b="1" dirty="0">
                <a:solidFill>
                  <a:schemeClr val="bg1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на первичном рынке государственных ценных бумаг объем размещений сократился, вторичный рынок ценных бумаг вырос на 248 %, рынок корпоративных ценных бумаг вырос на 72 % и по сделкам </a:t>
            </a:r>
            <a:r>
              <a:rPr lang="ru-RU" sz="1600" b="1" dirty="0" err="1">
                <a:solidFill>
                  <a:schemeClr val="bg1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репо</a:t>
            </a:r>
            <a:r>
              <a:rPr lang="ru-RU" sz="1600" b="1" dirty="0">
                <a:solidFill>
                  <a:schemeClr val="bg1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 рост составил 83.5 % в сравнении с аналогичным периодом прошлого года.  Капитализация рынка акций на Бакинской Фондовой Бирже на  </a:t>
            </a:r>
            <a:r>
              <a:rPr lang="ru-RU" sz="1600" b="1" u="sng" dirty="0">
                <a:solidFill>
                  <a:schemeClr val="bg1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2019 год </a:t>
            </a:r>
            <a:r>
              <a:rPr lang="ru-RU" sz="1600" b="1" dirty="0">
                <a:solidFill>
                  <a:schemeClr val="bg1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 достигает  3,687,979,350.80 </a:t>
            </a:r>
            <a:r>
              <a:rPr lang="ru-RU" sz="1600" b="1" dirty="0" err="1">
                <a:solidFill>
                  <a:schemeClr val="bg1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манатов</a:t>
            </a:r>
            <a:r>
              <a:rPr lang="ru-RU" sz="1600" b="1" dirty="0">
                <a:solidFill>
                  <a:schemeClr val="bg1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.</a:t>
            </a:r>
            <a:endParaRPr lang="ru-RU" sz="1600" b="1" dirty="0">
              <a:solidFill>
                <a:schemeClr val="bg1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u="sng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За 2020 года </a:t>
            </a:r>
            <a:r>
              <a:rPr lang="ru-RU" sz="1600" b="1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общий объем сделок с ценными бумагами на Бакинской Фондовой Бирже составил 12 902 026 738 AZN (1 USD= 1.7 AZN).</a:t>
            </a:r>
            <a:br>
              <a:rPr lang="ru-RU" sz="1600" b="1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В итоге, по сравнению с соответствующим периодом прошлого года общий объем торгов на вторичном рынке вырос на 47%, на рынке корпоративных ценных бумаг на 89%, по сделкам РЕПО на 92%, на первичном рынке акций в 71 раз, на вторичном рынке акций в 9 раз.</a:t>
            </a:r>
            <a:endParaRPr lang="ru-RU" sz="1600" b="1" dirty="0">
              <a:solidFill>
                <a:schemeClr val="bg1"/>
              </a:solidFill>
              <a:effectLst/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algn="ctr">
              <a:spcAft>
                <a:spcPts val="1125"/>
              </a:spcAft>
            </a:pPr>
            <a:r>
              <a:rPr lang="ru-RU" sz="1600" b="1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Капитализация Бакинской Фондовой Биржи в последний торговый день </a:t>
            </a:r>
            <a:r>
              <a:rPr lang="ru-RU" sz="1600" b="1" u="sng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декабря 2020 </a:t>
            </a:r>
            <a:r>
              <a:rPr lang="ru-RU" sz="1600" b="1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года составила  3 957 888 532 AZN.</a:t>
            </a:r>
            <a:endParaRPr lang="ru-RU" sz="1600" b="1" dirty="0">
              <a:solidFill>
                <a:schemeClr val="bg1"/>
              </a:solidFill>
              <a:effectLst/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</p:txBody>
      </p:sp>
      <p:pic>
        <p:nvPicPr>
          <p:cNvPr id="2097163" name="Picture 2" descr="Accounting and Finance | IAM Stude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9529" y="3691442"/>
            <a:ext cx="4932939" cy="3142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49628B9-4780-4F21-B303-6D836F6DBD11}"/>
              </a:ext>
            </a:extLst>
          </p:cNvPr>
          <p:cNvCxnSpPr/>
          <p:nvPr/>
        </p:nvCxnSpPr>
        <p:spPr>
          <a:xfrm>
            <a:off x="198510" y="167425"/>
            <a:ext cx="115917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529E4BC8-7A5D-474D-B185-DB0C899768C2}"/>
              </a:ext>
            </a:extLst>
          </p:cNvPr>
          <p:cNvCxnSpPr/>
          <p:nvPr/>
        </p:nvCxnSpPr>
        <p:spPr>
          <a:xfrm>
            <a:off x="300110" y="3564252"/>
            <a:ext cx="115917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4139</Words>
  <Application>Microsoft Office PowerPoint</Application>
  <PresentationFormat>Широкоэкранный</PresentationFormat>
  <Paragraphs>98</Paragraphs>
  <Slides>27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Segoe UI Light</vt:lpstr>
      <vt:lpstr>Symbol</vt:lpstr>
      <vt:lpstr>Times New Roman</vt:lpstr>
      <vt:lpstr>Тема Office</vt:lpstr>
      <vt:lpstr>Презентация PowerPoint</vt:lpstr>
      <vt:lpstr>Санкт-Петербургский государственный экономический университет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Elnur</cp:lastModifiedBy>
  <cp:revision>30</cp:revision>
  <dcterms:created xsi:type="dcterms:W3CDTF">2021-03-20T17:51:43Z</dcterms:created>
  <dcterms:modified xsi:type="dcterms:W3CDTF">2026-05-05T11:35:30Z</dcterms:modified>
</cp:coreProperties>
</file>