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2" r:id="rId1"/>
    <p:sldMasterId id="2147483698" r:id="rId2"/>
    <p:sldMasterId id="2147483753" r:id="rId3"/>
  </p:sldMasterIdLst>
  <p:notesMasterIdLst>
    <p:notesMasterId r:id="rId19"/>
  </p:notesMasterIdLst>
  <p:handoutMasterIdLst>
    <p:handoutMasterId r:id="rId20"/>
  </p:handoutMasterIdLst>
  <p:sldIdLst>
    <p:sldId id="256" r:id="rId4"/>
    <p:sldId id="257" r:id="rId5"/>
    <p:sldId id="305" r:id="rId6"/>
    <p:sldId id="306" r:id="rId7"/>
    <p:sldId id="307" r:id="rId8"/>
    <p:sldId id="316" r:id="rId9"/>
    <p:sldId id="308" r:id="rId10"/>
    <p:sldId id="309" r:id="rId11"/>
    <p:sldId id="310" r:id="rId12"/>
    <p:sldId id="312" r:id="rId13"/>
    <p:sldId id="313" r:id="rId14"/>
    <p:sldId id="274" r:id="rId15"/>
    <p:sldId id="317" r:id="rId16"/>
    <p:sldId id="283" r:id="rId17"/>
    <p:sldId id="258" r:id="rId18"/>
  </p:sldIdLst>
  <p:sldSz cx="12192000" cy="6858000"/>
  <p:notesSz cx="6797675" cy="9926638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256"/>
            <p14:sldId id="257"/>
            <p14:sldId id="305"/>
            <p14:sldId id="306"/>
            <p14:sldId id="307"/>
            <p14:sldId id="316"/>
            <p14:sldId id="308"/>
            <p14:sldId id="309"/>
            <p14:sldId id="310"/>
            <p14:sldId id="312"/>
            <p14:sldId id="313"/>
            <p14:sldId id="274"/>
            <p14:sldId id="317"/>
            <p14:sldId id="283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укичёв Андрей Владимирович" initials="ЛАВ" lastIdx="1" clrIdx="0">
    <p:extLst>
      <p:ext uri="{19B8F6BF-5375-455C-9EA6-DF929625EA0E}">
        <p15:presenceInfo xmlns:p15="http://schemas.microsoft.com/office/powerpoint/2012/main" userId="S::alukichev@fa.ru::3de24bc1-92d8-402f-9080-af0fb4cda5d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E4625C"/>
    <a:srgbClr val="009999"/>
    <a:srgbClr val="006666"/>
    <a:srgbClr val="B4C7E7"/>
    <a:srgbClr val="F4B183"/>
    <a:srgbClr val="A5A5A5"/>
    <a:srgbClr val="8DB1C4"/>
    <a:srgbClr val="D0343C"/>
    <a:srgbClr val="49C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85" autoAdjust="0"/>
    <p:restoredTop sz="95034" autoAdjust="0"/>
  </p:normalViewPr>
  <p:slideViewPr>
    <p:cSldViewPr>
      <p:cViewPr varScale="1">
        <p:scale>
          <a:sx n="109" d="100"/>
          <a:sy n="109" d="100"/>
        </p:scale>
        <p:origin x="402" y="11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2988" y="6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Александр Киселев" userId="58e25ebdd1cb0b11" providerId="LiveId" clId="{D0DA665D-9AE1-4464-B7DE-CAEFF80BB6E9}"/>
    <pc:docChg chg="undo custSel addSld delSld modSld modSection">
      <pc:chgData name="Александр Киселев" userId="58e25ebdd1cb0b11" providerId="LiveId" clId="{D0DA665D-9AE1-4464-B7DE-CAEFF80BB6E9}" dt="2025-05-14T09:21:39.602" v="349" actId="20577"/>
      <pc:docMkLst>
        <pc:docMk/>
      </pc:docMkLst>
      <pc:sldChg chg="modSp mod">
        <pc:chgData name="Александр Киселев" userId="58e25ebdd1cb0b11" providerId="LiveId" clId="{D0DA665D-9AE1-4464-B7DE-CAEFF80BB6E9}" dt="2025-05-14T08:58:07.671" v="0" actId="20577"/>
        <pc:sldMkLst>
          <pc:docMk/>
          <pc:sldMk cId="3838071203" sldId="256"/>
        </pc:sldMkLst>
        <pc:spChg chg="mod">
          <ac:chgData name="Александр Киселев" userId="58e25ebdd1cb0b11" providerId="LiveId" clId="{D0DA665D-9AE1-4464-B7DE-CAEFF80BB6E9}" dt="2025-05-14T08:58:07.671" v="0" actId="20577"/>
          <ac:spMkLst>
            <pc:docMk/>
            <pc:sldMk cId="3838071203" sldId="256"/>
            <ac:spMk id="8" creationId="{5CD9347B-C68F-4CB0-9545-779E0494BA58}"/>
          </ac:spMkLst>
        </pc:spChg>
      </pc:sldChg>
      <pc:sldChg chg="addSp delSp modSp mod">
        <pc:chgData name="Александр Киселев" userId="58e25ebdd1cb0b11" providerId="LiveId" clId="{D0DA665D-9AE1-4464-B7DE-CAEFF80BB6E9}" dt="2025-05-14T09:12:25.636" v="195" actId="1076"/>
        <pc:sldMkLst>
          <pc:docMk/>
          <pc:sldMk cId="2204313041" sldId="257"/>
        </pc:sldMkLst>
        <pc:spChg chg="mod">
          <ac:chgData name="Александр Киселев" userId="58e25ebdd1cb0b11" providerId="LiveId" clId="{D0DA665D-9AE1-4464-B7DE-CAEFF80BB6E9}" dt="2025-05-14T08:58:15.051" v="1" actId="207"/>
          <ac:spMkLst>
            <pc:docMk/>
            <pc:sldMk cId="2204313041" sldId="257"/>
            <ac:spMk id="6" creationId="{00000000-0000-0000-0000-000000000000}"/>
          </ac:spMkLst>
        </pc:spChg>
        <pc:spChg chg="add del mod">
          <ac:chgData name="Александр Киселев" userId="58e25ebdd1cb0b11" providerId="LiveId" clId="{D0DA665D-9AE1-4464-B7DE-CAEFF80BB6E9}" dt="2025-05-14T09:12:24.340" v="192" actId="478"/>
          <ac:spMkLst>
            <pc:docMk/>
            <pc:sldMk cId="2204313041" sldId="257"/>
            <ac:spMk id="7" creationId="{00000000-0000-0000-0000-000000000000}"/>
          </ac:spMkLst>
        </pc:spChg>
        <pc:spChg chg="add del mod">
          <ac:chgData name="Александр Киселев" userId="58e25ebdd1cb0b11" providerId="LiveId" clId="{D0DA665D-9AE1-4464-B7DE-CAEFF80BB6E9}" dt="2025-05-14T09:12:25.636" v="195" actId="1076"/>
          <ac:spMkLst>
            <pc:docMk/>
            <pc:sldMk cId="2204313041" sldId="257"/>
            <ac:spMk id="9" creationId="{00000000-0000-0000-0000-000000000000}"/>
          </ac:spMkLst>
        </pc:spChg>
        <pc:spChg chg="add del mod">
          <ac:chgData name="Александр Киселев" userId="58e25ebdd1cb0b11" providerId="LiveId" clId="{D0DA665D-9AE1-4464-B7DE-CAEFF80BB6E9}" dt="2025-05-14T09:12:24.750" v="193" actId="478"/>
          <ac:spMkLst>
            <pc:docMk/>
            <pc:sldMk cId="2204313041" sldId="257"/>
            <ac:spMk id="26" creationId="{00000000-0000-0000-0000-000000000000}"/>
          </ac:spMkLst>
        </pc:spChg>
        <pc:spChg chg="del">
          <ac:chgData name="Александр Киселев" userId="58e25ebdd1cb0b11" providerId="LiveId" clId="{D0DA665D-9AE1-4464-B7DE-CAEFF80BB6E9}" dt="2025-05-14T09:09:23.351" v="101" actId="478"/>
          <ac:spMkLst>
            <pc:docMk/>
            <pc:sldMk cId="2204313041" sldId="257"/>
            <ac:spMk id="31" creationId="{00000000-0000-0000-0000-000000000000}"/>
          </ac:spMkLst>
        </pc:spChg>
        <pc:graphicFrameChg chg="del mod modGraphic">
          <ac:chgData name="Александр Киселев" userId="58e25ebdd1cb0b11" providerId="LiveId" clId="{D0DA665D-9AE1-4464-B7DE-CAEFF80BB6E9}" dt="2025-05-14T09:09:22.183" v="100" actId="478"/>
          <ac:graphicFrameMkLst>
            <pc:docMk/>
            <pc:sldMk cId="2204313041" sldId="257"/>
            <ac:graphicFrameMk id="2" creationId="{00000000-0000-0000-0000-000000000000}"/>
          </ac:graphicFrameMkLst>
        </pc:graphicFrameChg>
      </pc:sldChg>
      <pc:sldChg chg="modSp mod">
        <pc:chgData name="Александр Киселев" userId="58e25ebdd1cb0b11" providerId="LiveId" clId="{D0DA665D-9AE1-4464-B7DE-CAEFF80BB6E9}" dt="2025-05-14T09:18:51.229" v="308" actId="207"/>
        <pc:sldMkLst>
          <pc:docMk/>
          <pc:sldMk cId="2118582421" sldId="276"/>
        </pc:sldMkLst>
        <pc:spChg chg="mod">
          <ac:chgData name="Александр Киселев" userId="58e25ebdd1cb0b11" providerId="LiveId" clId="{D0DA665D-9AE1-4464-B7DE-CAEFF80BB6E9}" dt="2025-05-14T09:18:48.347" v="307" actId="13926"/>
          <ac:spMkLst>
            <pc:docMk/>
            <pc:sldMk cId="2118582421" sldId="276"/>
            <ac:spMk id="7" creationId="{00000000-0000-0000-0000-000000000000}"/>
          </ac:spMkLst>
        </pc:spChg>
        <pc:graphicFrameChg chg="modGraphic">
          <ac:chgData name="Александр Киселев" userId="58e25ebdd1cb0b11" providerId="LiveId" clId="{D0DA665D-9AE1-4464-B7DE-CAEFF80BB6E9}" dt="2025-05-14T09:18:51.229" v="308" actId="207"/>
          <ac:graphicFrameMkLst>
            <pc:docMk/>
            <pc:sldMk cId="2118582421" sldId="276"/>
            <ac:graphicFrameMk id="8" creationId="{00000000-0000-0000-0000-000000000000}"/>
          </ac:graphicFrameMkLst>
        </pc:graphicFrameChg>
      </pc:sldChg>
      <pc:sldChg chg="modSp mod">
        <pc:chgData name="Александр Киселев" userId="58e25ebdd1cb0b11" providerId="LiveId" clId="{D0DA665D-9AE1-4464-B7DE-CAEFF80BB6E9}" dt="2025-05-14T09:19:00.013" v="310" actId="207"/>
        <pc:sldMkLst>
          <pc:docMk/>
          <pc:sldMk cId="643972928" sldId="277"/>
        </pc:sldMkLst>
        <pc:spChg chg="mod">
          <ac:chgData name="Александр Киселев" userId="58e25ebdd1cb0b11" providerId="LiveId" clId="{D0DA665D-9AE1-4464-B7DE-CAEFF80BB6E9}" dt="2025-05-14T09:19:00.013" v="310" actId="207"/>
          <ac:spMkLst>
            <pc:docMk/>
            <pc:sldMk cId="643972928" sldId="277"/>
            <ac:spMk id="7" creationId="{00000000-0000-0000-0000-000000000000}"/>
          </ac:spMkLst>
        </pc:spChg>
        <pc:graphicFrameChg chg="modGraphic">
          <ac:chgData name="Александр Киселев" userId="58e25ebdd1cb0b11" providerId="LiveId" clId="{D0DA665D-9AE1-4464-B7DE-CAEFF80BB6E9}" dt="2025-05-14T09:18:56.952" v="309" actId="207"/>
          <ac:graphicFrameMkLst>
            <pc:docMk/>
            <pc:sldMk cId="643972928" sldId="277"/>
            <ac:graphicFrameMk id="8" creationId="{00000000-0000-0000-0000-000000000000}"/>
          </ac:graphicFrameMkLst>
        </pc:graphicFrameChg>
      </pc:sldChg>
      <pc:sldChg chg="modSp mod">
        <pc:chgData name="Александр Киселев" userId="58e25ebdd1cb0b11" providerId="LiveId" clId="{D0DA665D-9AE1-4464-B7DE-CAEFF80BB6E9}" dt="2025-05-14T09:21:39.602" v="349" actId="20577"/>
        <pc:sldMkLst>
          <pc:docMk/>
          <pc:sldMk cId="3702873669" sldId="278"/>
        </pc:sldMkLst>
        <pc:spChg chg="mod">
          <ac:chgData name="Александр Киселев" userId="58e25ebdd1cb0b11" providerId="LiveId" clId="{D0DA665D-9AE1-4464-B7DE-CAEFF80BB6E9}" dt="2025-05-14T09:21:39.602" v="349" actId="20577"/>
          <ac:spMkLst>
            <pc:docMk/>
            <pc:sldMk cId="3702873669" sldId="278"/>
            <ac:spMk id="6" creationId="{00000000-0000-0000-0000-000000000000}"/>
          </ac:spMkLst>
        </pc:spChg>
      </pc:sldChg>
      <pc:sldChg chg="new del">
        <pc:chgData name="Александр Киселев" userId="58e25ebdd1cb0b11" providerId="LiveId" clId="{D0DA665D-9AE1-4464-B7DE-CAEFF80BB6E9}" dt="2025-05-14T09:09:18.575" v="99" actId="47"/>
        <pc:sldMkLst>
          <pc:docMk/>
          <pc:sldMk cId="4113733902" sldId="284"/>
        </pc:sldMkLst>
      </pc:sldChg>
      <pc:sldChg chg="delSp modSp add mod">
        <pc:chgData name="Александр Киселев" userId="58e25ebdd1cb0b11" providerId="LiveId" clId="{D0DA665D-9AE1-4464-B7DE-CAEFF80BB6E9}" dt="2025-05-14T09:21:02.255" v="347" actId="113"/>
        <pc:sldMkLst>
          <pc:docMk/>
          <pc:sldMk cId="1842029265" sldId="285"/>
        </pc:sldMkLst>
        <pc:spChg chg="mod">
          <ac:chgData name="Александр Киселев" userId="58e25ebdd1cb0b11" providerId="LiveId" clId="{D0DA665D-9AE1-4464-B7DE-CAEFF80BB6E9}" dt="2025-05-14T09:12:48.132" v="202" actId="1076"/>
          <ac:spMkLst>
            <pc:docMk/>
            <pc:sldMk cId="1842029265" sldId="285"/>
            <ac:spMk id="6" creationId="{00000000-0000-0000-0000-000000000000}"/>
          </ac:spMkLst>
        </pc:spChg>
        <pc:spChg chg="del mod">
          <ac:chgData name="Александр Киселев" userId="58e25ebdd1cb0b11" providerId="LiveId" clId="{D0DA665D-9AE1-4464-B7DE-CAEFF80BB6E9}" dt="2025-05-14T09:12:36.712" v="199" actId="478"/>
          <ac:spMkLst>
            <pc:docMk/>
            <pc:sldMk cId="1842029265" sldId="285"/>
            <ac:spMk id="7" creationId="{00000000-0000-0000-0000-000000000000}"/>
          </ac:spMkLst>
        </pc:spChg>
        <pc:spChg chg="del">
          <ac:chgData name="Александр Киселев" userId="58e25ebdd1cb0b11" providerId="LiveId" clId="{D0DA665D-9AE1-4464-B7DE-CAEFF80BB6E9}" dt="2025-05-14T09:12:30.265" v="196" actId="478"/>
          <ac:spMkLst>
            <pc:docMk/>
            <pc:sldMk cId="1842029265" sldId="285"/>
            <ac:spMk id="9" creationId="{00000000-0000-0000-0000-000000000000}"/>
          </ac:spMkLst>
        </pc:spChg>
        <pc:spChg chg="del">
          <ac:chgData name="Александр Киселев" userId="58e25ebdd1cb0b11" providerId="LiveId" clId="{D0DA665D-9AE1-4464-B7DE-CAEFF80BB6E9}" dt="2025-05-14T09:12:35.196" v="198" actId="478"/>
          <ac:spMkLst>
            <pc:docMk/>
            <pc:sldMk cId="1842029265" sldId="285"/>
            <ac:spMk id="26" creationId="{00000000-0000-0000-0000-000000000000}"/>
          </ac:spMkLst>
        </pc:spChg>
        <pc:spChg chg="del mod">
          <ac:chgData name="Александр Киселев" userId="58e25ebdd1cb0b11" providerId="LiveId" clId="{D0DA665D-9AE1-4464-B7DE-CAEFF80BB6E9}" dt="2025-05-14T09:12:50.730" v="203" actId="478"/>
          <ac:spMkLst>
            <pc:docMk/>
            <pc:sldMk cId="1842029265" sldId="285"/>
            <ac:spMk id="31" creationId="{00000000-0000-0000-0000-000000000000}"/>
          </ac:spMkLst>
        </pc:spChg>
        <pc:graphicFrameChg chg="mod modGraphic">
          <ac:chgData name="Александр Киселев" userId="58e25ebdd1cb0b11" providerId="LiveId" clId="{D0DA665D-9AE1-4464-B7DE-CAEFF80BB6E9}" dt="2025-05-14T09:21:02.255" v="347" actId="113"/>
          <ac:graphicFrameMkLst>
            <pc:docMk/>
            <pc:sldMk cId="1842029265" sldId="285"/>
            <ac:graphicFrameMk id="2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957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42112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3015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2237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600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388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338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516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039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8175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553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849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490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789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673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70C67-4150-4956-8729-9415F8BA8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08920"/>
            <a:ext cx="9144000" cy="1944216"/>
          </a:xfrm>
        </p:spPr>
        <p:txBody>
          <a:bodyPr anchor="ctr"/>
          <a:lstStyle>
            <a:lvl1pPr algn="ctr">
              <a:defRPr sz="60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7B7FC-7BD6-47E1-BA5F-22C947BEF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2063" y="5085184"/>
            <a:ext cx="4676753" cy="935682"/>
          </a:xfrm>
        </p:spPr>
        <p:txBody>
          <a:bodyPr anchor="ctr"/>
          <a:lstStyle>
            <a:lvl1pPr marL="0" indent="0" algn="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907A-3CB0-4790-A989-C433C4D12E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2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11FA0-CB36-4653-B24F-0D8BECF0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48B60-676B-471F-8CB5-EDE5EBB26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2743200" cy="365125"/>
          </a:xfrm>
        </p:spPr>
        <p:txBody>
          <a:bodyPr/>
          <a:lstStyle/>
          <a:p>
            <a:fld id="{F9036A72-EF4D-4486-A23C-054FE2E2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5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Content w/ Nb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A8D93B15-2C2E-41BD-BC9D-9824F62D5857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55301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C268EA9E-D57B-4237-A9D1-EAE6115C19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07092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Conten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40770480-A1E9-42E8-8A41-B2716A9170A1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875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99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-38694"/>
            <a:ext cx="7819256" cy="1325563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5880" y="1286869"/>
            <a:ext cx="6841976" cy="1325563"/>
          </a:xfrm>
        </p:spPr>
        <p:txBody>
          <a:bodyPr>
            <a:normAutofit/>
          </a:bodyPr>
          <a:lstStyle>
            <a:lvl1pPr marL="0" indent="0" algn="just">
              <a:buNone/>
              <a:defRPr sz="2000" cap="all" baseline="0"/>
            </a:lvl1pPr>
            <a:lvl2pPr marL="457200" indent="0" algn="r">
              <a:buNone/>
              <a:defRPr/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21264-AC07-4573-9198-981E26063A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" y="4724400"/>
            <a:ext cx="3565525" cy="1463675"/>
          </a:xfrm>
        </p:spPr>
        <p:txBody>
          <a:bodyPr anchor="ctr">
            <a:normAutofit/>
          </a:bodyPr>
          <a:lstStyle>
            <a:lvl1pPr marL="0" indent="0" algn="just">
              <a:buNone/>
              <a:defRPr sz="1800" cap="all" baseline="0"/>
            </a:lvl1pPr>
          </a:lstStyle>
          <a:p>
            <a:pPr lvl="0"/>
            <a:r>
              <a:rPr lang="en-US" dirty="0"/>
              <a:t>Edit Master</a:t>
            </a:r>
          </a:p>
        </p:txBody>
      </p:sp>
    </p:spTree>
    <p:extLst>
      <p:ext uri="{BB962C8B-B14F-4D97-AF65-F5344CB8AC3E}">
        <p14:creationId xmlns:p14="http://schemas.microsoft.com/office/powerpoint/2010/main" val="1050998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5842" y="285293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65842" y="504703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600744" y="1392145"/>
            <a:ext cx="6514877" cy="4067267"/>
          </a:xfrm>
        </p:spPr>
        <p:txBody>
          <a:bodyPr wrap="square">
            <a:spAutoFit/>
          </a:bodyPr>
          <a:lstStyle>
            <a:lvl1pPr marL="0" indent="0">
              <a:buNone/>
              <a:defRPr sz="28700" b="1" kern="0" spc="1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7265843" y="4754879"/>
            <a:ext cx="897775" cy="99753"/>
          </a:xfrm>
          <a:prstGeom prst="rect">
            <a:avLst/>
          </a:prstGeom>
          <a:solidFill>
            <a:srgbClr val="4AC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61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01887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321297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40016" y="1893737"/>
            <a:ext cx="6514876" cy="4067267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 algn="r">
              <a:buNone/>
              <a:defRPr lang="en-US" sz="28700" b="1" kern="0" spc="10" baseline="0" dirty="0">
                <a:solidFill>
                  <a:srgbClr val="49CEEF"/>
                </a:solidFill>
                <a:latin typeface="Arial Black" panose="020B0A04020102020204" pitchFamily="34" charset="0"/>
              </a:defRPr>
            </a:lvl1pPr>
          </a:lstStyle>
          <a:p>
            <a:pPr marL="228600" lvl="0" indent="-22860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335360" y="2920819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05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 w/ Nb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">
            <a:extLst>
              <a:ext uri="{FF2B5EF4-FFF2-40B4-BE49-F238E27FC236}">
                <a16:creationId xmlns:a16="http://schemas.microsoft.com/office/drawing/2014/main" id="{1B8ACB25-5C2B-4530-A15E-300A071DFB2D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55301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2"/>
            <a:ext cx="7187514" cy="38934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C268EA9E-D57B-4237-A9D1-EAE6115C19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56350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w/ N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24C0F9AA-7BFD-46B6-81AF-54EDAE157257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8858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FE1E8C5-1D73-4362-8287-0FBC5752C1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84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-38694"/>
            <a:ext cx="7819256" cy="1325563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5880" y="1286869"/>
            <a:ext cx="6841976" cy="1325563"/>
          </a:xfrm>
        </p:spPr>
        <p:txBody>
          <a:bodyPr>
            <a:normAutofit/>
          </a:bodyPr>
          <a:lstStyle>
            <a:lvl1pPr marL="0" indent="0" algn="just">
              <a:buNone/>
              <a:defRPr sz="2000" cap="all" baseline="0"/>
            </a:lvl1pPr>
            <a:lvl2pPr marL="457200" indent="0" algn="r">
              <a:buNone/>
              <a:defRPr/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21264-AC07-4573-9198-981E26063A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" y="4724400"/>
            <a:ext cx="3565525" cy="1463675"/>
          </a:xfrm>
        </p:spPr>
        <p:txBody>
          <a:bodyPr anchor="ctr">
            <a:normAutofit/>
          </a:bodyPr>
          <a:lstStyle>
            <a:lvl1pPr marL="0" indent="0" algn="just">
              <a:buNone/>
              <a:defRPr sz="1800" cap="all" baseline="0"/>
            </a:lvl1pPr>
          </a:lstStyle>
          <a:p>
            <a:pPr lvl="0"/>
            <a:r>
              <a:rPr lang="en-US" dirty="0"/>
              <a:t>Edit Master</a:t>
            </a:r>
          </a:p>
        </p:txBody>
      </p:sp>
    </p:spTree>
    <p:extLst>
      <p:ext uri="{BB962C8B-B14F-4D97-AF65-F5344CB8AC3E}">
        <p14:creationId xmlns:p14="http://schemas.microsoft.com/office/powerpoint/2010/main" val="18620254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A63C1AE6-3AA5-4D04-B5D9-47F570988F94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08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3C8A6-EE20-42A4-B27B-796E6E0CB7BE}" type="datetime1">
              <a:rPr lang="ru-RU" smtClean="0"/>
              <a:t>21.04.2026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8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5842" y="285293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65842" y="504703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600744" y="1392145"/>
            <a:ext cx="6514877" cy="4067267"/>
          </a:xfrm>
        </p:spPr>
        <p:txBody>
          <a:bodyPr wrap="square">
            <a:spAutoFit/>
          </a:bodyPr>
          <a:lstStyle>
            <a:lvl1pPr marL="0" indent="0">
              <a:buNone/>
              <a:defRPr sz="28700" b="1" kern="0" spc="1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7265843" y="4754879"/>
            <a:ext cx="897775" cy="99753"/>
          </a:xfrm>
          <a:prstGeom prst="rect">
            <a:avLst/>
          </a:prstGeom>
          <a:solidFill>
            <a:srgbClr val="4AC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9449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70C67-4150-4956-8729-9415F8BA8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08920"/>
            <a:ext cx="9144000" cy="1944216"/>
          </a:xfrm>
        </p:spPr>
        <p:txBody>
          <a:bodyPr anchor="ctr"/>
          <a:lstStyle>
            <a:lvl1pPr algn="ctr">
              <a:defRPr sz="6000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7B7FC-7BD6-47E1-BA5F-22C947BEF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2063" y="5085184"/>
            <a:ext cx="4676753" cy="935682"/>
          </a:xfrm>
        </p:spPr>
        <p:txBody>
          <a:bodyPr anchor="ctr"/>
          <a:lstStyle>
            <a:lvl1pPr marL="0" indent="0" algn="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907A-3CB0-4790-A989-C433C4D12E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2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11FA0-CB36-4653-B24F-0D8BECF0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48B60-676B-471F-8CB5-EDE5EBB26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2743200" cy="365125"/>
          </a:xfrm>
        </p:spPr>
        <p:txBody>
          <a:bodyPr/>
          <a:lstStyle/>
          <a:p>
            <a:fld id="{F9036A72-EF4D-4486-A23C-054FE2E2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643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5842" y="285293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65842" y="504703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600744" y="1392145"/>
            <a:ext cx="6514877" cy="4067267"/>
          </a:xfrm>
        </p:spPr>
        <p:txBody>
          <a:bodyPr wrap="square">
            <a:spAutoFit/>
          </a:bodyPr>
          <a:lstStyle>
            <a:lvl1pPr marL="0" indent="0">
              <a:buNone/>
              <a:defRPr sz="28700" b="1" kern="0" spc="1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7265843" y="4754879"/>
            <a:ext cx="897775" cy="99753"/>
          </a:xfrm>
          <a:prstGeom prst="rect">
            <a:avLst/>
          </a:prstGeom>
          <a:solidFill>
            <a:srgbClr val="4AC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65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01887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321297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40016" y="1893737"/>
            <a:ext cx="6514876" cy="4067267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 algn="r">
              <a:buNone/>
              <a:defRPr lang="en-US" sz="28700" b="1" kern="0" spc="10" baseline="0" dirty="0">
                <a:solidFill>
                  <a:srgbClr val="49CEEF"/>
                </a:solidFill>
                <a:latin typeface="Arial Black" panose="020B0A04020102020204" pitchFamily="34" charset="0"/>
              </a:defRPr>
            </a:lvl1pPr>
          </a:lstStyle>
          <a:p>
            <a:pPr marL="228600" lvl="0" indent="-22860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335360" y="2920819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02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 w/ Nb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">
            <a:extLst>
              <a:ext uri="{FF2B5EF4-FFF2-40B4-BE49-F238E27FC236}">
                <a16:creationId xmlns:a16="http://schemas.microsoft.com/office/drawing/2014/main" id="{1B8ACB25-5C2B-4530-A15E-300A071DFB2D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55301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2"/>
            <a:ext cx="7187514" cy="38934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C268EA9E-D57B-4237-A9D1-EAE6115C19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2653380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w/ N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24C0F9AA-7BFD-46B6-81AF-54EDAE157257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8858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FE1E8C5-1D73-4362-8287-0FBC5752C1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818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-38694"/>
            <a:ext cx="7819256" cy="1325563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5880" y="1286869"/>
            <a:ext cx="6841976" cy="1325563"/>
          </a:xfrm>
        </p:spPr>
        <p:txBody>
          <a:bodyPr>
            <a:normAutofit/>
          </a:bodyPr>
          <a:lstStyle>
            <a:lvl1pPr marL="0" indent="0" algn="just">
              <a:buNone/>
              <a:defRPr sz="2000" cap="all" baseline="0"/>
            </a:lvl1pPr>
            <a:lvl2pPr marL="457200" indent="0" algn="r">
              <a:buNone/>
              <a:defRPr/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8251"/>
            <a:ext cx="41148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8251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21264-AC07-4573-9198-981E26063A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25650" y="4724400"/>
            <a:ext cx="3565525" cy="1463675"/>
          </a:xfrm>
        </p:spPr>
        <p:txBody>
          <a:bodyPr anchor="ctr">
            <a:normAutofit/>
          </a:bodyPr>
          <a:lstStyle>
            <a:lvl1pPr marL="0" indent="0" algn="just">
              <a:buNone/>
              <a:defRPr sz="1800" cap="all" baseline="0"/>
            </a:lvl1pPr>
          </a:lstStyle>
          <a:p>
            <a:pPr lvl="0"/>
            <a:r>
              <a:rPr lang="en-US" dirty="0"/>
              <a:t>Edit Master</a:t>
            </a:r>
          </a:p>
        </p:txBody>
      </p:sp>
    </p:spTree>
    <p:extLst>
      <p:ext uri="{BB962C8B-B14F-4D97-AF65-F5344CB8AC3E}">
        <p14:creationId xmlns:p14="http://schemas.microsoft.com/office/powerpoint/2010/main" val="12769919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A63C1AE6-3AA5-4D04-B5D9-47F570988F94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447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#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E20C6-1B1C-461A-BEE2-33AB72A1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018876"/>
            <a:ext cx="4665237" cy="1709539"/>
          </a:xfrm>
        </p:spPr>
        <p:txBody>
          <a:bodyPr anchor="b"/>
          <a:lstStyle>
            <a:lvl1pPr>
              <a:defRPr sz="60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FA11-B4D1-46FE-8CB0-523566563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3212976"/>
            <a:ext cx="4665237" cy="1042614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F688A-88C7-41EC-8D1B-DE4800A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9A666-1BD0-4A7D-8187-AC685D44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FC625-9580-4818-A170-98C4E6A44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C313AD-DADB-4065-B469-1688801CCE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40016" y="1893737"/>
            <a:ext cx="6514876" cy="4067267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 algn="r">
              <a:buNone/>
              <a:defRPr lang="en-US" sz="28700" b="1" kern="0" spc="10" baseline="0" dirty="0">
                <a:solidFill>
                  <a:srgbClr val="49CEEF"/>
                </a:solidFill>
                <a:latin typeface="Arial Black" panose="020B0A04020102020204" pitchFamily="34" charset="0"/>
              </a:defRPr>
            </a:lvl1pPr>
          </a:lstStyle>
          <a:p>
            <a:pPr marL="228600" lvl="0" indent="-228600"/>
            <a:r>
              <a:rPr lang="en-US" dirty="0"/>
              <a:t>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32297E-EF6D-4FDD-96E6-ACE1CE56D479}"/>
              </a:ext>
            </a:extLst>
          </p:cNvPr>
          <p:cNvSpPr/>
          <p:nvPr userDrawn="1"/>
        </p:nvSpPr>
        <p:spPr>
          <a:xfrm>
            <a:off x="335360" y="2920819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8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 N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24C0F9AA-7BFD-46B6-81AF-54EDAE157257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8858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FE1E8C5-1D73-4362-8287-0FBC5752C1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715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A63C1AE6-3AA5-4D04-B5D9-47F570988F94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38884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50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 w/ Nber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">
            <a:extLst>
              <a:ext uri="{FF2B5EF4-FFF2-40B4-BE49-F238E27FC236}">
                <a16:creationId xmlns:a16="http://schemas.microsoft.com/office/drawing/2014/main" id="{1B8ACB25-5C2B-4530-A15E-300A071DFB2D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55301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2"/>
            <a:ext cx="7187514" cy="38934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C268EA9E-D57B-4237-A9D1-EAE6115C19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27855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">
            <a:extLst>
              <a:ext uri="{FF2B5EF4-FFF2-40B4-BE49-F238E27FC236}">
                <a16:creationId xmlns:a16="http://schemas.microsoft.com/office/drawing/2014/main" id="{C2CFFC5E-D581-409A-B45D-FF78104F1968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B5DCFEC-D21C-4979-AD98-CAFDCD79EC0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5714" y="1"/>
            <a:ext cx="4166287" cy="5016843"/>
          </a:xfrm>
          <a:custGeom>
            <a:avLst/>
            <a:gdLst>
              <a:gd name="connsiteX0" fmla="*/ 218687 w 4166287"/>
              <a:gd name="connsiteY0" fmla="*/ 0 h 5016843"/>
              <a:gd name="connsiteX1" fmla="*/ 4166287 w 4166287"/>
              <a:gd name="connsiteY1" fmla="*/ 0 h 5016843"/>
              <a:gd name="connsiteX2" fmla="*/ 4166287 w 4166287"/>
              <a:gd name="connsiteY2" fmla="*/ 4994526 h 5016843"/>
              <a:gd name="connsiteX3" fmla="*/ 4147340 w 4166287"/>
              <a:gd name="connsiteY3" fmla="*/ 4997417 h 5016843"/>
              <a:gd name="connsiteX4" fmla="*/ 3762632 w 4166287"/>
              <a:gd name="connsiteY4" fmla="*/ 5016843 h 5016843"/>
              <a:gd name="connsiteX5" fmla="*/ 0 w 4166287"/>
              <a:gd name="connsiteY5" fmla="*/ 1254210 h 5016843"/>
              <a:gd name="connsiteX6" fmla="*/ 169160 w 4166287"/>
              <a:gd name="connsiteY6" fmla="*/ 135318 h 50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6287" h="5016843">
                <a:moveTo>
                  <a:pt x="218687" y="0"/>
                </a:moveTo>
                <a:lnTo>
                  <a:pt x="4166287" y="0"/>
                </a:lnTo>
                <a:lnTo>
                  <a:pt x="4166287" y="4994526"/>
                </a:lnTo>
                <a:lnTo>
                  <a:pt x="4147340" y="4997417"/>
                </a:lnTo>
                <a:cubicBezTo>
                  <a:pt x="4020851" y="5010263"/>
                  <a:pt x="3892510" y="5016843"/>
                  <a:pt x="3762632" y="5016843"/>
                </a:cubicBezTo>
                <a:cubicBezTo>
                  <a:pt x="1684587" y="5016843"/>
                  <a:pt x="0" y="3332255"/>
                  <a:pt x="0" y="1254210"/>
                </a:cubicBezTo>
                <a:cubicBezTo>
                  <a:pt x="0" y="864577"/>
                  <a:pt x="59223" y="488776"/>
                  <a:pt x="169160" y="135318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8751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264C9-A85A-4EAB-ABF5-1F23772B5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2"/>
            <a:ext cx="7187514" cy="38934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07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Content w/ N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">
            <a:extLst>
              <a:ext uri="{FF2B5EF4-FFF2-40B4-BE49-F238E27FC236}">
                <a16:creationId xmlns:a16="http://schemas.microsoft.com/office/drawing/2014/main" id="{30B5C914-7A87-4B82-BC1C-FE8494620EB4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365125"/>
            <a:ext cx="8858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FE1E8C5-1D73-4362-8287-0FBC5752C1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780293" y="-230809"/>
            <a:ext cx="3275893" cy="2003625"/>
          </a:xfrm>
        </p:spPr>
        <p:txBody>
          <a:bodyPr wrap="square">
            <a:spAutoFit/>
          </a:bodyPr>
          <a:lstStyle>
            <a:lvl1pPr marL="0" indent="0" algn="r">
              <a:buNone/>
              <a:defRPr sz="13800" b="1">
                <a:solidFill>
                  <a:srgbClr val="49CEE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108B4F-6DCF-4C31-9E72-BA4F0AB127A6}"/>
              </a:ext>
            </a:extLst>
          </p:cNvPr>
          <p:cNvSpPr/>
          <p:nvPr userDrawn="1"/>
        </p:nvSpPr>
        <p:spPr>
          <a:xfrm>
            <a:off x="1127448" y="1629848"/>
            <a:ext cx="897775" cy="9975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9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">
            <a:extLst>
              <a:ext uri="{FF2B5EF4-FFF2-40B4-BE49-F238E27FC236}">
                <a16:creationId xmlns:a16="http://schemas.microsoft.com/office/drawing/2014/main" id="{147B1B26-CB49-490A-AB66-29E4BBEB35F7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6018041"/>
            <a:ext cx="12188952" cy="839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91" y="0"/>
                </a:moveTo>
                <a:cubicBezTo>
                  <a:pt x="16950" y="0"/>
                  <a:pt x="16819" y="1095"/>
                  <a:pt x="16748" y="2888"/>
                </a:cubicBezTo>
                <a:lnTo>
                  <a:pt x="16401" y="11964"/>
                </a:lnTo>
                <a:cubicBezTo>
                  <a:pt x="16342" y="13428"/>
                  <a:pt x="16235" y="14345"/>
                  <a:pt x="16118" y="14345"/>
                </a:cubicBezTo>
                <a:lnTo>
                  <a:pt x="0" y="14345"/>
                </a:lnTo>
                <a:lnTo>
                  <a:pt x="0" y="21600"/>
                </a:lnTo>
                <a:lnTo>
                  <a:pt x="21595" y="21600"/>
                </a:lnTo>
                <a:lnTo>
                  <a:pt x="21595" y="14345"/>
                </a:lnTo>
                <a:lnTo>
                  <a:pt x="21600" y="14"/>
                </a:lnTo>
                <a:lnTo>
                  <a:pt x="17091" y="14"/>
                </a:lnTo>
                <a:close/>
              </a:path>
            </a:pathLst>
          </a:custGeom>
          <a:solidFill>
            <a:srgbClr val="49CEEF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C1D42-6617-4BEE-98E5-BA7C91BA0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ADAF-68B5-4AE6-A7BF-B41A96E7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188669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BAC43-A15B-4524-B559-F5C89AB8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8669"/>
            <a:ext cx="4114800" cy="365125"/>
          </a:xfrm>
        </p:spPr>
        <p:txBody>
          <a:bodyPr/>
          <a:lstStyle/>
          <a:p>
            <a:r>
              <a:rPr lang="en-US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0BDDA-974C-4553-B192-00D80DAA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188669"/>
            <a:ext cx="2743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1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92820E-F81D-4DFD-8733-1D24A4D6F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84069-DA73-4ED1-8EA9-C3006B8E9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7D7BE-CE32-4BF8-BBEB-E4E9D6548A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Your Date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35E2F-C15A-4548-80F5-181D09C6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Your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E0BA0-643A-4B18-BC5E-12B02C3A08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36A72-EF4D-4486-A23C-054FE2E2A8D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D7A131-9B76-4E64-AD97-136DDE626FB1}"/>
              </a:ext>
            </a:extLst>
          </p:cNvPr>
          <p:cNvSpPr/>
          <p:nvPr userDrawn="1"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203238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84" r:id="rId4"/>
    <p:sldLayoutId id="2147483999" r:id="rId5"/>
    <p:sldLayoutId id="2147483997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3998" r:id="rId12"/>
    <p:sldLayoutId id="2147484024" r:id="rId13"/>
    <p:sldLayoutId id="2147484025" r:id="rId14"/>
    <p:sldLayoutId id="2147484026" r:id="rId15"/>
    <p:sldLayoutId id="2147484027" r:id="rId16"/>
    <p:sldLayoutId id="2147484028" r:id="rId17"/>
    <p:sldLayoutId id="2147484029" r:id="rId18"/>
    <p:sldLayoutId id="2147484030" r:id="rId1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  <p:sp>
        <p:nvSpPr>
          <p:cNvPr id="4" name="MSIPCMContentMarking" descr="{&quot;HashCode&quot;:-66650844,&quot;Placement&quot;:&quot;Header&quot;,&quot;Top&quot;:0.0,&quot;Left&quot;:455.193146,&quot;SlideWidth&quot;:960,&quot;SlideHeight&quot;:540}"/>
          <p:cNvSpPr txBox="1"/>
          <p:nvPr userDrawn="1"/>
        </p:nvSpPr>
        <p:spPr>
          <a:xfrm>
            <a:off x="5780953" y="0"/>
            <a:ext cx="63009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solidFill>
                  <a:srgbClr val="000000"/>
                </a:solidFill>
                <a:latin typeface="Calibri" panose="020F0502020204030204" pitchFamily="34" charset="0"/>
              </a:rPr>
              <a:t>Public</a:t>
            </a:r>
            <a:endParaRPr lang="ru-RU" sz="11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</p:sldLayoutIdLst>
  <p:hf sldNum="0" hdr="0" dt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  <p:sp>
        <p:nvSpPr>
          <p:cNvPr id="2" name="MSIPCMContentMarking" descr="{&quot;HashCode&quot;:-66650844,&quot;Placement&quot;:&quot;Header&quot;,&quot;Top&quot;:0.0,&quot;Left&quot;:455.193146,&quot;SlideWidth&quot;:960,&quot;SlideHeight&quot;:540}"/>
          <p:cNvSpPr txBox="1"/>
          <p:nvPr userDrawn="1"/>
        </p:nvSpPr>
        <p:spPr>
          <a:xfrm>
            <a:off x="5780953" y="0"/>
            <a:ext cx="63009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solidFill>
                  <a:srgbClr val="000000"/>
                </a:solidFill>
                <a:latin typeface="Calibri" panose="020F0502020204030204" pitchFamily="34" charset="0"/>
              </a:rPr>
              <a:t>Public</a:t>
            </a:r>
            <a:endParaRPr lang="ru-RU" sz="11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sldNum="0" hd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565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1788" indent="0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>
              <a:spcBef>
                <a:spcPts val="0"/>
              </a:spcBef>
              <a:buNone/>
              <a:defRPr/>
            </a:pPr>
            <a:endParaRPr lang="ru-RU" sz="1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>
              <a:spcBef>
                <a:spcPts val="0"/>
              </a:spcBef>
              <a:buNone/>
              <a:defRPr/>
            </a:pPr>
            <a:endParaRPr lang="ru-RU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>
              <a:spcBef>
                <a:spcPts val="0"/>
              </a:spcBef>
              <a:buNone/>
              <a:defRPr/>
            </a:pPr>
            <a:r>
              <a:rPr lang="x-none" sz="1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Каменева Е.А.</a:t>
            </a:r>
            <a:endParaRPr lang="ru-RU" sz="1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5963">
              <a:spcBef>
                <a:spcPts val="0"/>
              </a:spcBef>
              <a:buNone/>
              <a:defRPr/>
            </a:pPr>
            <a:r>
              <a:rPr lang="ru-RU" sz="1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проректор по учебной </a:t>
            </a:r>
          </a:p>
          <a:p>
            <a:pPr marL="715963">
              <a:spcBef>
                <a:spcPts val="0"/>
              </a:spcBef>
              <a:buNone/>
              <a:defRPr/>
            </a:pPr>
            <a:r>
              <a:rPr lang="ru-RU" sz="1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методической работе</a:t>
            </a:r>
          </a:p>
          <a:p>
            <a:pPr marL="715963">
              <a:spcBef>
                <a:spcPts val="0"/>
              </a:spcBef>
              <a:buNone/>
              <a:defRPr/>
            </a:pPr>
            <a:endParaRPr lang="ru-RU" i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00"/>
          <a:stretch/>
        </p:blipFill>
        <p:spPr>
          <a:xfrm>
            <a:off x="335360" y="25634"/>
            <a:ext cx="3131127" cy="10880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27448" y="1850645"/>
            <a:ext cx="92560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 результатах диагностики остаточных знаний обучающихся: московские колледжи и филиалы 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93763"/>
            <a:ext cx="6068580" cy="636423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783632" y="3838487"/>
            <a:ext cx="5514109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D9347B-C68F-4CB0-9545-779E0494BA58}"/>
              </a:ext>
            </a:extLst>
          </p:cNvPr>
          <p:cNvSpPr txBox="1"/>
          <p:nvPr/>
        </p:nvSpPr>
        <p:spPr>
          <a:xfrm>
            <a:off x="2783632" y="3933056"/>
            <a:ext cx="5514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D9347B-C68F-4CB0-9545-779E0494BA58}"/>
              </a:ext>
            </a:extLst>
          </p:cNvPr>
          <p:cNvSpPr txBox="1"/>
          <p:nvPr/>
        </p:nvSpPr>
        <p:spPr>
          <a:xfrm>
            <a:off x="2855640" y="6093296"/>
            <a:ext cx="5514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Ректорат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20.04.2026</a:t>
            </a:r>
          </a:p>
        </p:txBody>
      </p:sp>
    </p:spTree>
    <p:extLst>
      <p:ext uri="{BB962C8B-B14F-4D97-AF65-F5344CB8AC3E}">
        <p14:creationId xmlns:p14="http://schemas.microsoft.com/office/powerpoint/2010/main" val="3838071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11" name="Пятиугольник 3">
            <a:extLst>
              <a:ext uri="{FF2B5EF4-FFF2-40B4-BE49-F238E27FC236}">
                <a16:creationId xmlns:a16="http://schemas.microsoft.com/office/drawing/2014/main" id="{1AE0D88E-2A65-4B6D-8087-DB144714A614}"/>
              </a:ext>
            </a:extLst>
          </p:cNvPr>
          <p:cNvSpPr/>
          <p:nvPr/>
        </p:nvSpPr>
        <p:spPr>
          <a:xfrm>
            <a:off x="15482" y="188640"/>
            <a:ext cx="8544272" cy="577925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Филиалы по образовательным программам высшего образования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-3264" y="1184366"/>
            <a:ext cx="3552827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Санкт-Петербургский филиал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81089"/>
              </p:ext>
            </p:extLst>
          </p:nvPr>
        </p:nvGraphicFramePr>
        <p:xfrm>
          <a:off x="0" y="1472398"/>
          <a:ext cx="10171720" cy="1234631"/>
        </p:xfrm>
        <a:graphic>
          <a:graphicData uri="http://schemas.openxmlformats.org/drawingml/2006/table">
            <a:tbl>
              <a:tblPr firstRow="1" firstCol="1" bandRow="1"/>
              <a:tblGrid>
                <a:gridCol w="2466864">
                  <a:extLst>
                    <a:ext uri="{9D8B030D-6E8A-4147-A177-3AD203B41FA5}">
                      <a16:colId xmlns:a16="http://schemas.microsoft.com/office/drawing/2014/main" val="304143954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2701386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4074396521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50401794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8927173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1489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8453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156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3903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0311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729792"/>
                  </a:ext>
                </a:extLst>
              </a:tr>
            </a:tbl>
          </a:graphicData>
        </a:graphic>
      </p:graphicFrame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46A1D2B-02C1-4B9B-8E75-8B4ED4AE9167}"/>
              </a:ext>
            </a:extLst>
          </p:cNvPr>
          <p:cNvSpPr/>
          <p:nvPr/>
        </p:nvSpPr>
        <p:spPr>
          <a:xfrm>
            <a:off x="-2165" y="3151001"/>
            <a:ext cx="2904755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Смоленский филиал</a:t>
            </a: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D517C3D5-727C-4FA3-A82B-07D2F0153F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10544"/>
              </p:ext>
            </p:extLst>
          </p:nvPr>
        </p:nvGraphicFramePr>
        <p:xfrm>
          <a:off x="15482" y="3429000"/>
          <a:ext cx="10033547" cy="1575753"/>
        </p:xfrm>
        <a:graphic>
          <a:graphicData uri="http://schemas.openxmlformats.org/drawingml/2006/table">
            <a:tbl>
              <a:tblPr firstRow="1" firstCol="1" bandRow="1"/>
              <a:tblGrid>
                <a:gridCol w="2925752">
                  <a:extLst>
                    <a:ext uri="{9D8B030D-6E8A-4147-A177-3AD203B41FA5}">
                      <a16:colId xmlns:a16="http://schemas.microsoft.com/office/drawing/2014/main" val="1501303228"/>
                    </a:ext>
                  </a:extLst>
                </a:gridCol>
                <a:gridCol w="1087928">
                  <a:extLst>
                    <a:ext uri="{9D8B030D-6E8A-4147-A177-3AD203B41FA5}">
                      <a16:colId xmlns:a16="http://schemas.microsoft.com/office/drawing/2014/main" val="3225177365"/>
                    </a:ext>
                  </a:extLst>
                </a:gridCol>
                <a:gridCol w="1483364">
                  <a:extLst>
                    <a:ext uri="{9D8B030D-6E8A-4147-A177-3AD203B41FA5}">
                      <a16:colId xmlns:a16="http://schemas.microsoft.com/office/drawing/2014/main" val="810986149"/>
                    </a:ext>
                  </a:extLst>
                </a:gridCol>
                <a:gridCol w="3085932">
                  <a:extLst>
                    <a:ext uri="{9D8B030D-6E8A-4147-A177-3AD203B41FA5}">
                      <a16:colId xmlns:a16="http://schemas.microsoft.com/office/drawing/2014/main" val="1426433396"/>
                    </a:ext>
                  </a:extLst>
                </a:gridCol>
                <a:gridCol w="1450571">
                  <a:extLst>
                    <a:ext uri="{9D8B030D-6E8A-4147-A177-3AD203B41FA5}">
                      <a16:colId xmlns:a16="http://schemas.microsoft.com/office/drawing/2014/main" val="604829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541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340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806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5870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18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37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Конституционное право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19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Таможенные операции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63481"/>
                  </a:ext>
                </a:extLst>
              </a:tr>
            </a:tbl>
          </a:graphicData>
        </a:graphic>
      </p:graphicFrame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FC2448A-6F58-4A3E-95DC-BC6AF18088A8}"/>
              </a:ext>
            </a:extLst>
          </p:cNvPr>
          <p:cNvSpPr/>
          <p:nvPr/>
        </p:nvSpPr>
        <p:spPr>
          <a:xfrm>
            <a:off x="7659" y="5227785"/>
            <a:ext cx="2904755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Тульский филиал</a:t>
            </a:r>
          </a:p>
        </p:txBody>
      </p:sp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id="{7576A577-5DD2-4160-9DDB-6658E6E8E4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142241"/>
              </p:ext>
            </p:extLst>
          </p:nvPr>
        </p:nvGraphicFramePr>
        <p:xfrm>
          <a:off x="15482" y="5505473"/>
          <a:ext cx="10025725" cy="1234631"/>
        </p:xfrm>
        <a:graphic>
          <a:graphicData uri="http://schemas.openxmlformats.org/drawingml/2006/table">
            <a:tbl>
              <a:tblPr firstRow="1" firstCol="1" bandRow="1"/>
              <a:tblGrid>
                <a:gridCol w="2752917">
                  <a:extLst>
                    <a:ext uri="{9D8B030D-6E8A-4147-A177-3AD203B41FA5}">
                      <a16:colId xmlns:a16="http://schemas.microsoft.com/office/drawing/2014/main" val="32982244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93945706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488488779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17151819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8350923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44022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935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549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842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210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0760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7566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11" name="Пятиугольник 3">
            <a:extLst>
              <a:ext uri="{FF2B5EF4-FFF2-40B4-BE49-F238E27FC236}">
                <a16:creationId xmlns:a16="http://schemas.microsoft.com/office/drawing/2014/main" id="{1AE0D88E-2A65-4B6D-8087-DB144714A614}"/>
              </a:ext>
            </a:extLst>
          </p:cNvPr>
          <p:cNvSpPr/>
          <p:nvPr/>
        </p:nvSpPr>
        <p:spPr>
          <a:xfrm>
            <a:off x="15482" y="188640"/>
            <a:ext cx="8544272" cy="577925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Филиалы по образовательным программам высшего образования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042" y="985550"/>
            <a:ext cx="2904755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Уральский филиал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367314"/>
              </p:ext>
            </p:extLst>
          </p:nvPr>
        </p:nvGraphicFramePr>
        <p:xfrm>
          <a:off x="9042" y="1273582"/>
          <a:ext cx="10033548" cy="1405192"/>
        </p:xfrm>
        <a:graphic>
          <a:graphicData uri="http://schemas.openxmlformats.org/drawingml/2006/table">
            <a:tbl>
              <a:tblPr firstRow="1" firstCol="1" bandRow="1"/>
              <a:tblGrid>
                <a:gridCol w="2760739">
                  <a:extLst>
                    <a:ext uri="{9D8B030D-6E8A-4147-A177-3AD203B41FA5}">
                      <a16:colId xmlns:a16="http://schemas.microsoft.com/office/drawing/2014/main" val="351434355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68511925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908002249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3734165069"/>
                    </a:ext>
                  </a:extLst>
                </a:gridCol>
                <a:gridCol w="1368153">
                  <a:extLst>
                    <a:ext uri="{9D8B030D-6E8A-4147-A177-3AD203B41FA5}">
                      <a16:colId xmlns:a16="http://schemas.microsoft.com/office/drawing/2014/main" val="5139309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обучающихся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9576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1729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7971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5405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2406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972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Политология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16724"/>
                  </a:ext>
                </a:extLst>
              </a:tr>
            </a:tbl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29C42F8-981F-4D65-800E-B82E68F8B235}"/>
              </a:ext>
            </a:extLst>
          </p:cNvPr>
          <p:cNvSpPr/>
          <p:nvPr/>
        </p:nvSpPr>
        <p:spPr>
          <a:xfrm>
            <a:off x="-6440" y="2907068"/>
            <a:ext cx="2976763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Уфимский филиал</a:t>
            </a:r>
          </a:p>
        </p:txBody>
      </p:sp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id="{534FD22E-9896-47AA-BCD3-F5017A375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105326"/>
              </p:ext>
            </p:extLst>
          </p:nvPr>
        </p:nvGraphicFramePr>
        <p:xfrm>
          <a:off x="-6440" y="3195100"/>
          <a:ext cx="10033548" cy="1575753"/>
        </p:xfrm>
        <a:graphic>
          <a:graphicData uri="http://schemas.openxmlformats.org/drawingml/2006/table">
            <a:tbl>
              <a:tblPr firstRow="1" firstCol="1" bandRow="1"/>
              <a:tblGrid>
                <a:gridCol w="2760739">
                  <a:extLst>
                    <a:ext uri="{9D8B030D-6E8A-4147-A177-3AD203B41FA5}">
                      <a16:colId xmlns:a16="http://schemas.microsoft.com/office/drawing/2014/main" val="259581618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422394025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43761844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1838181944"/>
                    </a:ext>
                  </a:extLst>
                </a:gridCol>
                <a:gridCol w="1368153">
                  <a:extLst>
                    <a:ext uri="{9D8B030D-6E8A-4147-A177-3AD203B41FA5}">
                      <a16:colId xmlns:a16="http://schemas.microsoft.com/office/drawing/2014/main" val="30101830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 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8492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409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7916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474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9955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Конституционное право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398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экономических учений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286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выполнен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887398"/>
                  </a:ext>
                </a:extLst>
              </a:tr>
            </a:tbl>
          </a:graphicData>
        </a:graphic>
      </p:graphicFrame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7F1BA2C-E57D-43EE-8AB0-CEE218525AE4}"/>
              </a:ext>
            </a:extLst>
          </p:cNvPr>
          <p:cNvSpPr/>
          <p:nvPr/>
        </p:nvSpPr>
        <p:spPr>
          <a:xfrm>
            <a:off x="15482" y="5003576"/>
            <a:ext cx="2904755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Ярославский филиал</a:t>
            </a:r>
          </a:p>
        </p:txBody>
      </p:sp>
      <p:graphicFrame>
        <p:nvGraphicFramePr>
          <p:cNvPr id="19" name="Таблица 18">
            <a:extLst>
              <a:ext uri="{FF2B5EF4-FFF2-40B4-BE49-F238E27FC236}">
                <a16:creationId xmlns:a16="http://schemas.microsoft.com/office/drawing/2014/main" id="{DC44C79F-E78F-4B8A-9A4C-1C709FC94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412771"/>
              </p:ext>
            </p:extLst>
          </p:nvPr>
        </p:nvGraphicFramePr>
        <p:xfrm>
          <a:off x="15482" y="5291608"/>
          <a:ext cx="10112966" cy="1405192"/>
        </p:xfrm>
        <a:graphic>
          <a:graphicData uri="http://schemas.openxmlformats.org/drawingml/2006/table">
            <a:tbl>
              <a:tblPr firstRow="1" firstCol="1" bandRow="1"/>
              <a:tblGrid>
                <a:gridCol w="2760739">
                  <a:extLst>
                    <a:ext uri="{9D8B030D-6E8A-4147-A177-3AD203B41FA5}">
                      <a16:colId xmlns:a16="http://schemas.microsoft.com/office/drawing/2014/main" val="202627543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90559842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570998985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936876974"/>
                    </a:ext>
                  </a:extLst>
                </a:gridCol>
                <a:gridCol w="1447571">
                  <a:extLst>
                    <a:ext uri="{9D8B030D-6E8A-4147-A177-3AD203B41FA5}">
                      <a16:colId xmlns:a16="http://schemas.microsoft.com/office/drawing/2014/main" val="7736756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 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1179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3351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8743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8006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823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569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Логика. Теория аргументации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818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62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401115"/>
            <a:ext cx="8976320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Филиалы по образовательным программам ВО: свод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093896"/>
              </p:ext>
            </p:extLst>
          </p:nvPr>
        </p:nvGraphicFramePr>
        <p:xfrm>
          <a:off x="108856" y="1196752"/>
          <a:ext cx="11818433" cy="5057423"/>
        </p:xfrm>
        <a:graphic>
          <a:graphicData uri="http://schemas.openxmlformats.org/drawingml/2006/table">
            <a:tbl>
              <a:tblPr firstRow="1" firstCol="1" bandRow="1"/>
              <a:tblGrid>
                <a:gridCol w="1584176">
                  <a:extLst>
                    <a:ext uri="{9D8B030D-6E8A-4147-A177-3AD203B41FA5}">
                      <a16:colId xmlns:a16="http://schemas.microsoft.com/office/drawing/2014/main" val="2304612753"/>
                    </a:ext>
                  </a:extLst>
                </a:gridCol>
                <a:gridCol w="753281">
                  <a:extLst>
                    <a:ext uri="{9D8B030D-6E8A-4147-A177-3AD203B41FA5}">
                      <a16:colId xmlns:a16="http://schemas.microsoft.com/office/drawing/2014/main" val="678798431"/>
                    </a:ext>
                  </a:extLst>
                </a:gridCol>
                <a:gridCol w="854345">
                  <a:extLst>
                    <a:ext uri="{9D8B030D-6E8A-4147-A177-3AD203B41FA5}">
                      <a16:colId xmlns:a16="http://schemas.microsoft.com/office/drawing/2014/main" val="983141861"/>
                    </a:ext>
                  </a:extLst>
                </a:gridCol>
                <a:gridCol w="743430">
                  <a:extLst>
                    <a:ext uri="{9D8B030D-6E8A-4147-A177-3AD203B41FA5}">
                      <a16:colId xmlns:a16="http://schemas.microsoft.com/office/drawing/2014/main" val="2877632266"/>
                    </a:ext>
                  </a:extLst>
                </a:gridCol>
                <a:gridCol w="854345">
                  <a:extLst>
                    <a:ext uri="{9D8B030D-6E8A-4147-A177-3AD203B41FA5}">
                      <a16:colId xmlns:a16="http://schemas.microsoft.com/office/drawing/2014/main" val="2418205156"/>
                    </a:ext>
                  </a:extLst>
                </a:gridCol>
                <a:gridCol w="956265">
                  <a:extLst>
                    <a:ext uri="{9D8B030D-6E8A-4147-A177-3AD203B41FA5}">
                      <a16:colId xmlns:a16="http://schemas.microsoft.com/office/drawing/2014/main" val="412859773"/>
                    </a:ext>
                  </a:extLst>
                </a:gridCol>
                <a:gridCol w="854345">
                  <a:extLst>
                    <a:ext uri="{9D8B030D-6E8A-4147-A177-3AD203B41FA5}">
                      <a16:colId xmlns:a16="http://schemas.microsoft.com/office/drawing/2014/main" val="2033993891"/>
                    </a:ext>
                  </a:extLst>
                </a:gridCol>
                <a:gridCol w="955516">
                  <a:extLst>
                    <a:ext uri="{9D8B030D-6E8A-4147-A177-3AD203B41FA5}">
                      <a16:colId xmlns:a16="http://schemas.microsoft.com/office/drawing/2014/main" val="942318530"/>
                    </a:ext>
                  </a:extLst>
                </a:gridCol>
                <a:gridCol w="956265">
                  <a:extLst>
                    <a:ext uri="{9D8B030D-6E8A-4147-A177-3AD203B41FA5}">
                      <a16:colId xmlns:a16="http://schemas.microsoft.com/office/drawing/2014/main" val="4130101435"/>
                    </a:ext>
                  </a:extLst>
                </a:gridCol>
                <a:gridCol w="854345">
                  <a:extLst>
                    <a:ext uri="{9D8B030D-6E8A-4147-A177-3AD203B41FA5}">
                      <a16:colId xmlns:a16="http://schemas.microsoft.com/office/drawing/2014/main" val="1028818108"/>
                    </a:ext>
                  </a:extLst>
                </a:gridCol>
                <a:gridCol w="743430">
                  <a:extLst>
                    <a:ext uri="{9D8B030D-6E8A-4147-A177-3AD203B41FA5}">
                      <a16:colId xmlns:a16="http://schemas.microsoft.com/office/drawing/2014/main" val="1166416182"/>
                    </a:ext>
                  </a:extLst>
                </a:gridCol>
                <a:gridCol w="854345">
                  <a:extLst>
                    <a:ext uri="{9D8B030D-6E8A-4147-A177-3AD203B41FA5}">
                      <a16:colId xmlns:a16="http://schemas.microsoft.com/office/drawing/2014/main" val="1625719270"/>
                    </a:ext>
                  </a:extLst>
                </a:gridCol>
                <a:gridCol w="854345">
                  <a:extLst>
                    <a:ext uri="{9D8B030D-6E8A-4147-A177-3AD203B41FA5}">
                      <a16:colId xmlns:a16="http://schemas.microsoft.com/office/drawing/2014/main" val="445007387"/>
                    </a:ext>
                  </a:extLst>
                </a:gridCol>
              </a:tblGrid>
              <a:tr h="5375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Филиал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Экономи-ческая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теория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</a:t>
                      </a:r>
                      <a:r>
                        <a:rPr lang="ru-RU" sz="12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экономи-ческих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учений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Конститу-ционное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право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Информа-ционное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право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Полито-логия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Таможенные опера-</a:t>
                      </a:r>
                      <a:r>
                        <a:rPr lang="ru-RU" sz="12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ции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Теория </a:t>
                      </a:r>
                      <a:r>
                        <a:rPr lang="ru-RU" sz="12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вероят-ностей</a:t>
                      </a: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мат.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Логика. Теория аргументации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35585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Алтайский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194566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Владикавказский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906379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Владимирский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175113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Калужский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629882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Краснодарский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64245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953378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Липецкий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598105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Новороссийский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9430372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631017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Пензенский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4470841"/>
                  </a:ext>
                </a:extLst>
              </a:tr>
              <a:tr h="4478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Санкт-Петербургский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5884113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Смоленский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895749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Тульский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837582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Уральский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5216549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Уфимский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633286"/>
                  </a:ext>
                </a:extLst>
              </a:tr>
              <a:tr h="246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Ярославский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054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4652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-1" y="88192"/>
            <a:ext cx="9438649" cy="1036551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КПРД: </a:t>
            </a:r>
          </a:p>
          <a:p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обучающихся, выполнивших 70% и более заданий при проверке остаточных знаний, по дисциплинам образовательных программ Финуниверситета из общего количества обучающихся, прошедших проверку остаточных знаний по соответствующей дисциплине </a:t>
            </a:r>
            <a:endParaRPr lang="ru-RU" sz="1400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307787"/>
              </p:ext>
            </p:extLst>
          </p:nvPr>
        </p:nvGraphicFramePr>
        <p:xfrm>
          <a:off x="710603" y="1244792"/>
          <a:ext cx="10009113" cy="5513024"/>
        </p:xfrm>
        <a:graphic>
          <a:graphicData uri="http://schemas.openxmlformats.org/drawingml/2006/table">
            <a:tbl>
              <a:tblPr firstRow="1" firstCol="1" bandRow="1"/>
              <a:tblGrid>
                <a:gridCol w="563725">
                  <a:extLst>
                    <a:ext uri="{9D8B030D-6E8A-4147-A177-3AD203B41FA5}">
                      <a16:colId xmlns:a16="http://schemas.microsoft.com/office/drawing/2014/main" val="1868631315"/>
                    </a:ext>
                  </a:extLst>
                </a:gridCol>
                <a:gridCol w="2833283">
                  <a:extLst>
                    <a:ext uri="{9D8B030D-6E8A-4147-A177-3AD203B41FA5}">
                      <a16:colId xmlns:a16="http://schemas.microsoft.com/office/drawing/2014/main" val="660294507"/>
                    </a:ext>
                  </a:extLst>
                </a:gridCol>
                <a:gridCol w="4811905">
                  <a:extLst>
                    <a:ext uri="{9D8B030D-6E8A-4147-A177-3AD203B41FA5}">
                      <a16:colId xmlns:a16="http://schemas.microsoft.com/office/drawing/2014/main" val="3505622616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4108107869"/>
                    </a:ext>
                  </a:extLst>
                </a:gridCol>
              </a:tblGrid>
              <a:tr h="8160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при проверке остаточных знаний, по дисциплинам образовательных программ филиалов </a:t>
                      </a:r>
                      <a:r>
                        <a:rPr lang="ru-RU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Финуниверситета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из общего количества обучающихся, прошедших проверку остаточных знаний, 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Целевой показатель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 /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7313216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Алтайский филиал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4828133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 филиал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668110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Бузулукский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филиал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122473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Владикавказский филиал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162608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Владимирский филиал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990228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Звенигородский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391548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Калужский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216248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Канашский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63287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Краснодарский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495914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Красноярский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435987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Курский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432178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Липецкий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751061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Махачкалинский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240144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Новороссийский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652168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Омский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029823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Пензенский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751693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Самарский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75803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Санкт-Петербургский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386447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Смоленский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790590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Сургутский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635776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Тульский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75603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Уральский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225376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Уфимский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95649"/>
                  </a:ext>
                </a:extLst>
              </a:tr>
              <a:tr h="1403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Ярославский филиал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74" marR="491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821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108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401115"/>
            <a:ext cx="8544272" cy="554182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3352" y="385500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и решения</a:t>
            </a:r>
          </a:p>
          <a:p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02C9662-7D49-44E3-B313-60FFE34FE448}"/>
              </a:ext>
            </a:extLst>
          </p:cNvPr>
          <p:cNvSpPr/>
          <p:nvPr/>
        </p:nvSpPr>
        <p:spPr>
          <a:xfrm>
            <a:off x="191344" y="1264589"/>
            <a:ext cx="11746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8040" y="1031831"/>
            <a:ext cx="11860448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580" algn="just">
              <a:spcAft>
                <a:spcPts val="600"/>
              </a:spcAft>
            </a:pP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Принять к сведению результаты проверки остаточных знаний </a:t>
            </a:r>
            <a:r>
              <a:rPr lang="ru-RU" sz="1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2849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обучающихся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Московского финансового колледжа, Колледжа информатики и программирования и филиалов Финуниверситета и считать их удовлетворительными. Управлению гарантии качества образования </a:t>
            </a:r>
            <a:r>
              <a:rPr lang="ru-RU" sz="1500" dirty="0">
                <a:latin typeface="Times New Roman" panose="02020603050405020304" pitchFamily="18" charset="0"/>
              </a:rPr>
              <a:t>совместно с Центром онлайн-тестирования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продолжить ежегодную проверку остаточных знаний обучающихся филиалов и колледжей  по реализуемым образовательным программам.</a:t>
            </a:r>
          </a:p>
          <a:p>
            <a:pPr lvl="0" indent="449580" algn="just">
              <a:spcAft>
                <a:spcPts val="600"/>
              </a:spcAft>
            </a:pP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Каменевой Е.А. организовать экспертную оценку ФОС, используемых в ходе диагностики остаточных знаний.</a:t>
            </a:r>
          </a:p>
          <a:p>
            <a:pPr indent="449580" algn="just">
              <a:spcAft>
                <a:spcPts val="600"/>
              </a:spcAft>
            </a:pP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В целях повышения </a:t>
            </a:r>
            <a:r>
              <a:rPr lang="ru-RU" sz="1500" dirty="0">
                <a:latin typeface="Times New Roman" panose="02020603050405020304" pitchFamily="18" charset="0"/>
              </a:rPr>
              <a:t>объективности оценки обучающихся организовать видео-трансляцию проверки  остаточных знаний в филиалах в 2027 г</a:t>
            </a:r>
            <a:r>
              <a:rPr lang="ru-RU" sz="1500" dirty="0" smtClean="0">
                <a:latin typeface="Times New Roman" panose="02020603050405020304" pitchFamily="18" charset="0"/>
              </a:rPr>
              <a:t>.</a:t>
            </a:r>
          </a:p>
          <a:p>
            <a:pPr indent="449580" algn="just">
              <a:spcAft>
                <a:spcPts val="600"/>
              </a:spcAft>
            </a:pP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4. Каменевой Е.А. совместно с Семеновым Д.А. пересмотреть методику расчета КПРД по проверке остаточных знаний в целях повышения объективности и прозрачности оценки.</a:t>
            </a:r>
            <a:endParaRPr lang="ru-RU" sz="1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600"/>
              </a:spcAft>
            </a:pPr>
            <a:r>
              <a:rPr lang="ru-RU" sz="1500" kern="0" spc="-4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ru-RU" sz="1500" kern="0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Московскому финансовому колледжу, Колледжу информатики и программирования подготовить банк тестовых заданий по дисциплинам общепрофессионального и профессионального циклов всех реализуемых образовательных программ.</a:t>
            </a:r>
          </a:p>
          <a:p>
            <a:pPr lvl="0" indent="449580" algn="just">
              <a:spcAft>
                <a:spcPts val="600"/>
              </a:spcAft>
            </a:pP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Благовещенскому, Махачкалинскому, Красноярскому и Сургутскому филиалам провести анализ результатов диагностической работы по дисциплине «Статистика»,</a:t>
            </a:r>
            <a:r>
              <a:rPr lang="ru-RU" sz="15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выделить</a:t>
            </a:r>
            <a:r>
              <a:rPr lang="ru-RU" sz="15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задания, вызывающие трудности, проработать учебные материалы филиала с учетом оценочных 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материалов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совместно с кафедрой бизнес-аналитики </a:t>
            </a:r>
            <a:r>
              <a:rPr lang="ru-RU" sz="15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Финуниверситета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(отв. Толмачев М.Н).</a:t>
            </a:r>
            <a:endParaRPr lang="ru-RU" sz="1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449580" algn="just">
              <a:spcAft>
                <a:spcPts val="600"/>
              </a:spcAft>
            </a:pP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7.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Владимирскому, Липецкому и Пензенскому филиалам по образовательным программам высшего образования уделить особое внимание  студентам-иностранцам при изучении дисциплины «История России». </a:t>
            </a:r>
          </a:p>
          <a:p>
            <a:pPr lvl="0" indent="449580" algn="just">
              <a:spcAft>
                <a:spcPts val="600"/>
              </a:spcAft>
            </a:pPr>
            <a:r>
              <a:rPr lang="ru-RU" sz="1500" kern="0" spc="-4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8. </a:t>
            </a:r>
            <a:r>
              <a:rPr lang="ru-RU" sz="1500" kern="0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Филиалам предусмотреть возможность использования платформы </a:t>
            </a:r>
            <a:r>
              <a:rPr lang="ru-RU" sz="1500" kern="0" spc="-4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Moodle</a:t>
            </a:r>
            <a:r>
              <a:rPr lang="ru-RU" sz="1500" kern="0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банка тестовых заданий Финуниверситета не только </a:t>
            </a:r>
            <a:r>
              <a:rPr lang="ru-RU" sz="1500" kern="0" spc="-40" dirty="0">
                <a:latin typeface="Times New Roman" panose="02020603050405020304" pitchFamily="18" charset="0"/>
              </a:rPr>
              <a:t>для ежегодной проверки остаточных знаний, но и в режиме самопроверки после изучения дисциплин.</a:t>
            </a:r>
          </a:p>
          <a:p>
            <a:pPr lvl="0" indent="449580" algn="just">
              <a:spcAft>
                <a:spcPts val="600"/>
              </a:spcAft>
            </a:pPr>
            <a:r>
              <a:rPr lang="ru-RU" sz="1500" kern="0" spc="-40" smtClean="0">
                <a:latin typeface="Times New Roman" panose="02020603050405020304" pitchFamily="18" charset="0"/>
              </a:rPr>
              <a:t>9. </a:t>
            </a:r>
            <a:r>
              <a:rPr lang="ru-RU" sz="1500" kern="0" spc="-40" dirty="0">
                <a:latin typeface="Times New Roman" panose="02020603050405020304" pitchFamily="18" charset="0"/>
              </a:rPr>
              <a:t>Остапенко Г.А. совместно с Каменевой Е.А. проработать вопрос об обеспечении выгрузки актуальных сведений о контингенте обучающихся для проведения проверки остаточных знаний и об автоматизации процесса обработки результатов проверки из платформы (в 2026 г. диагностика остаточных знаний охватила </a:t>
            </a:r>
            <a:r>
              <a:rPr lang="ru-RU" sz="1500" b="1" kern="0" spc="-40" dirty="0">
                <a:solidFill>
                  <a:srgbClr val="FF0000"/>
                </a:solidFill>
                <a:latin typeface="Times New Roman" panose="02020603050405020304" pitchFamily="18" charset="0"/>
              </a:rPr>
              <a:t>9 500 </a:t>
            </a:r>
            <a:r>
              <a:rPr lang="ru-RU" sz="1500" kern="0" spc="-40" dirty="0">
                <a:latin typeface="Times New Roman" panose="02020603050405020304" pitchFamily="18" charset="0"/>
              </a:rPr>
              <a:t>студентов).</a:t>
            </a:r>
          </a:p>
        </p:txBody>
      </p:sp>
    </p:spTree>
    <p:extLst>
      <p:ext uri="{BB962C8B-B14F-4D97-AF65-F5344CB8AC3E}">
        <p14:creationId xmlns:p14="http://schemas.microsoft.com/office/powerpoint/2010/main" val="1959021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3051"/>
            <a:ext cx="12192000" cy="6858000"/>
          </a:xfrm>
          <a:prstGeom prst="rect">
            <a:avLst/>
          </a:prstGeom>
          <a:solidFill>
            <a:srgbClr val="2565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000"/>
          <a:stretch/>
        </p:blipFill>
        <p:spPr>
          <a:xfrm>
            <a:off x="516601" y="260648"/>
            <a:ext cx="3131127" cy="10880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77600" y="2822703"/>
            <a:ext cx="783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Доклад окончен</a:t>
            </a:r>
            <a:endParaRPr lang="ru-RU" sz="6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976" y="281344"/>
            <a:ext cx="6068580" cy="636423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711625" y="3887337"/>
            <a:ext cx="6768752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613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4223" y="182876"/>
            <a:ext cx="9188121" cy="1264925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229975"/>
            <a:ext cx="87602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Положением о внутренней независимой оценке качества образования (ВСОКО) в Финансовом университете 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№ 0890/о от 20.04.2021)</a:t>
            </a:r>
          </a:p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Московский финансовый колледж </a:t>
            </a:r>
          </a:p>
          <a:p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16608" y="6364216"/>
            <a:ext cx="2743200" cy="365125"/>
          </a:xfrm>
        </p:spPr>
        <p:txBody>
          <a:bodyPr/>
          <a:lstStyle/>
          <a:p>
            <a:fld id="{08D8E1EF-28A3-48B0-A2E7-28A1554736A7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9" name="Объект 25"/>
          <p:cNvSpPr txBox="1">
            <a:spLocks/>
          </p:cNvSpPr>
          <p:nvPr/>
        </p:nvSpPr>
        <p:spPr>
          <a:xfrm>
            <a:off x="4638325" y="1988840"/>
            <a:ext cx="7520992" cy="3003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9336" y="2532367"/>
            <a:ext cx="796258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 для диагностики общепрофессионального цикла: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организации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предпринимательской деятельности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Финансы, денежное обращение и кредит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344469"/>
              </p:ext>
            </p:extLst>
          </p:nvPr>
        </p:nvGraphicFramePr>
        <p:xfrm>
          <a:off x="263352" y="4064688"/>
          <a:ext cx="10602462" cy="2547413"/>
        </p:xfrm>
        <a:graphic>
          <a:graphicData uri="http://schemas.openxmlformats.org/drawingml/2006/table">
            <a:tbl>
              <a:tblPr firstRow="1" firstCol="1" bandRow="1"/>
              <a:tblGrid>
                <a:gridCol w="1889494">
                  <a:extLst>
                    <a:ext uri="{9D8B030D-6E8A-4147-A177-3AD203B41FA5}">
                      <a16:colId xmlns:a16="http://schemas.microsoft.com/office/drawing/2014/main" val="3400154064"/>
                    </a:ext>
                  </a:extLst>
                </a:gridCol>
                <a:gridCol w="3305128">
                  <a:extLst>
                    <a:ext uri="{9D8B030D-6E8A-4147-A177-3AD203B41FA5}">
                      <a16:colId xmlns:a16="http://schemas.microsoft.com/office/drawing/2014/main" val="3163356094"/>
                    </a:ext>
                  </a:extLst>
                </a:gridCol>
                <a:gridCol w="1622352">
                  <a:extLst>
                    <a:ext uri="{9D8B030D-6E8A-4147-A177-3AD203B41FA5}">
                      <a16:colId xmlns:a16="http://schemas.microsoft.com/office/drawing/2014/main" val="1861009007"/>
                    </a:ext>
                  </a:extLst>
                </a:gridCol>
                <a:gridCol w="2705368">
                  <a:extLst>
                    <a:ext uri="{9D8B030D-6E8A-4147-A177-3AD203B41FA5}">
                      <a16:colId xmlns:a16="http://schemas.microsoft.com/office/drawing/2014/main" val="103687726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4178132442"/>
                    </a:ext>
                  </a:extLst>
                </a:gridCol>
              </a:tblGrid>
              <a:tr h="6953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Специальность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 /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выполнен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5203274"/>
                  </a:ext>
                </a:extLst>
              </a:tr>
              <a:tr h="448479"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38.02.06 Финансы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5192040"/>
                  </a:ext>
                </a:extLst>
              </a:tr>
              <a:tr h="3901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239928"/>
                  </a:ext>
                </a:extLst>
              </a:tr>
              <a:tr h="506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предпринимательской деятельности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4241114"/>
                  </a:ext>
                </a:extLst>
              </a:tr>
              <a:tr h="5066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Финансы, денежное обращение и кредит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6366365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AD04AF3-06C8-4E3A-B6C7-6A25AA4A0F79}"/>
              </a:ext>
            </a:extLst>
          </p:cNvPr>
          <p:cNvSpPr/>
          <p:nvPr/>
        </p:nvSpPr>
        <p:spPr>
          <a:xfrm>
            <a:off x="66657" y="1528419"/>
            <a:ext cx="11881320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Финуниверситета №1116/01.02 от 28.05.2025 г. «Об организации и проведении диагностической работы обучающихся программ СПО по специальности 38.02.06 Финансы Московского финансового колледжа»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 набора, 2 курс, очная форма, 3 группы, 73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2204313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4223" y="182879"/>
            <a:ext cx="9188121" cy="581826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10361" y="197003"/>
            <a:ext cx="897631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Колледж информатики и программирования</a:t>
            </a:r>
          </a:p>
          <a:p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16608" y="6376458"/>
            <a:ext cx="2743200" cy="365125"/>
          </a:xfrm>
        </p:spPr>
        <p:txBody>
          <a:bodyPr/>
          <a:lstStyle/>
          <a:p>
            <a:fld id="{08D8E1EF-28A3-48B0-A2E7-28A1554736A7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6" name="Объект 25"/>
          <p:cNvSpPr>
            <a:spLocks noGrp="1"/>
          </p:cNvSpPr>
          <p:nvPr>
            <p:ph idx="4294967295"/>
          </p:nvPr>
        </p:nvSpPr>
        <p:spPr>
          <a:xfrm>
            <a:off x="335361" y="2564905"/>
            <a:ext cx="5112568" cy="10801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09.02.07 Информационные системы и программирование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и поддержка компьютерных систем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алгоритмизации и программирования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25"/>
          <p:cNvSpPr txBox="1">
            <a:spLocks/>
          </p:cNvSpPr>
          <p:nvPr/>
        </p:nvSpPr>
        <p:spPr>
          <a:xfrm>
            <a:off x="4638325" y="1988840"/>
            <a:ext cx="7520992" cy="30030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3657" y="2301988"/>
            <a:ext cx="107708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 для диагностики общепрофессионального и профессионального циклов: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663953" y="2606446"/>
            <a:ext cx="54005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10.02.05 Обеспечение информационной безопасности автоматизированных систем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Базы данных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Организационно-правовое обеспечение ИБ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021744"/>
              </p:ext>
            </p:extLst>
          </p:nvPr>
        </p:nvGraphicFramePr>
        <p:xfrm>
          <a:off x="335360" y="3686565"/>
          <a:ext cx="10729192" cy="2982797"/>
        </p:xfrm>
        <a:graphic>
          <a:graphicData uri="http://schemas.openxmlformats.org/drawingml/2006/table">
            <a:tbl>
              <a:tblPr firstRow="1" firstCol="1" bandRow="1"/>
              <a:tblGrid>
                <a:gridCol w="2131141">
                  <a:extLst>
                    <a:ext uri="{9D8B030D-6E8A-4147-A177-3AD203B41FA5}">
                      <a16:colId xmlns:a16="http://schemas.microsoft.com/office/drawing/2014/main" val="3311171991"/>
                    </a:ext>
                  </a:extLst>
                </a:gridCol>
                <a:gridCol w="3347596">
                  <a:extLst>
                    <a:ext uri="{9D8B030D-6E8A-4147-A177-3AD203B41FA5}">
                      <a16:colId xmlns:a16="http://schemas.microsoft.com/office/drawing/2014/main" val="285788532"/>
                    </a:ext>
                  </a:extLst>
                </a:gridCol>
                <a:gridCol w="1355611">
                  <a:extLst>
                    <a:ext uri="{9D8B030D-6E8A-4147-A177-3AD203B41FA5}">
                      <a16:colId xmlns:a16="http://schemas.microsoft.com/office/drawing/2014/main" val="3825146070"/>
                    </a:ext>
                  </a:extLst>
                </a:gridCol>
                <a:gridCol w="2719042">
                  <a:extLst>
                    <a:ext uri="{9D8B030D-6E8A-4147-A177-3AD203B41FA5}">
                      <a16:colId xmlns:a16="http://schemas.microsoft.com/office/drawing/2014/main" val="4254645819"/>
                    </a:ext>
                  </a:extLst>
                </a:gridCol>
                <a:gridCol w="1175802">
                  <a:extLst>
                    <a:ext uri="{9D8B030D-6E8A-4147-A177-3AD203B41FA5}">
                      <a16:colId xmlns:a16="http://schemas.microsoft.com/office/drawing/2014/main" val="2006546040"/>
                    </a:ext>
                  </a:extLst>
                </a:gridCol>
              </a:tblGrid>
              <a:tr h="8156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Специальность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 /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выполнен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531308"/>
                  </a:ext>
                </a:extLst>
              </a:tr>
              <a:tr h="485557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09.02.07 Информационные системы и программирование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и поддержка компьютерных систем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7108908"/>
                  </a:ext>
                </a:extLst>
              </a:tr>
              <a:tr h="485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алгоритмизации и программирования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133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990152"/>
                  </a:ext>
                </a:extLst>
              </a:tr>
              <a:tr h="5175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10.02.05 Обеспечение информационной безопасности автоматизированных систем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Базы данных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795883"/>
                  </a:ext>
                </a:extLst>
              </a:tr>
              <a:tr h="6785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Организационно-правовое обеспечение информационной безопасности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669024"/>
                  </a:ext>
                </a:extLst>
              </a:tr>
            </a:tbl>
          </a:graphicData>
        </a:graphic>
      </p:graphicFrame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556F4A1-7D48-46C2-8B6A-A1694C35375A}"/>
              </a:ext>
            </a:extLst>
          </p:cNvPr>
          <p:cNvSpPr/>
          <p:nvPr/>
        </p:nvSpPr>
        <p:spPr>
          <a:xfrm>
            <a:off x="12424" y="1067863"/>
            <a:ext cx="11665296" cy="11541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Финуниверситета №0036 от 18.02.2026 г. «Об организации и проведении диагностической работы программ СПО Колледжа информатики и программирования» по специальностям 09.02.07 Информационные системы и программирование и 10.02.05 Обеспечение информационной безопасности автоматизированных систем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 набора, 3 курс, очная форма, 9 групп, 236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3809288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98030"/>
            <a:ext cx="8544272" cy="535247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Филиалы Финуниверситета по программам СПО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29464" y="6309320"/>
            <a:ext cx="2743200" cy="365125"/>
          </a:xfrm>
        </p:spPr>
        <p:txBody>
          <a:bodyPr/>
          <a:lstStyle/>
          <a:p>
            <a:pPr fontAlgn="b"/>
            <a:fld id="{08D8E1EF-28A3-48B0-A2E7-28A1554736A7}" type="slidenum">
              <a:rPr lang="ru-RU" smtClean="0"/>
              <a:pPr fontAlgn="b"/>
              <a:t>4</a:t>
            </a:fld>
            <a:r>
              <a:rPr lang="ru-RU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017547"/>
              </p:ext>
            </p:extLst>
          </p:nvPr>
        </p:nvGraphicFramePr>
        <p:xfrm>
          <a:off x="119336" y="1551758"/>
          <a:ext cx="11521279" cy="467296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684792">
                  <a:extLst>
                    <a:ext uri="{9D8B030D-6E8A-4147-A177-3AD203B41FA5}">
                      <a16:colId xmlns:a16="http://schemas.microsoft.com/office/drawing/2014/main" val="1411553831"/>
                    </a:ext>
                  </a:extLst>
                </a:gridCol>
                <a:gridCol w="1919997">
                  <a:extLst>
                    <a:ext uri="{9D8B030D-6E8A-4147-A177-3AD203B41FA5}">
                      <a16:colId xmlns:a16="http://schemas.microsoft.com/office/drawing/2014/main" val="343128488"/>
                    </a:ext>
                  </a:extLst>
                </a:gridCol>
                <a:gridCol w="2841596">
                  <a:extLst>
                    <a:ext uri="{9D8B030D-6E8A-4147-A177-3AD203B41FA5}">
                      <a16:colId xmlns:a16="http://schemas.microsoft.com/office/drawing/2014/main" val="499124199"/>
                    </a:ext>
                  </a:extLst>
                </a:gridCol>
                <a:gridCol w="2074894">
                  <a:extLst>
                    <a:ext uri="{9D8B030D-6E8A-4147-A177-3AD203B41FA5}">
                      <a16:colId xmlns:a16="http://schemas.microsoft.com/office/drawing/2014/main" val="3850283157"/>
                    </a:ext>
                  </a:extLst>
                </a:gridCol>
              </a:tblGrid>
              <a:tr h="47370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групп</a:t>
                      </a:r>
                    </a:p>
                  </a:txBody>
                  <a:tcPr marL="68580" marR="68580" marT="0" marB="0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обучающихся, прошедших тестирование</a:t>
                      </a:r>
                    </a:p>
                  </a:txBody>
                  <a:tcPr marL="68580" marR="68580" marT="0" marB="0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Средний процент явки</a:t>
                      </a:r>
                    </a:p>
                  </a:txBody>
                  <a:tcPr marL="68580" marR="68580" marT="0" marB="0"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588800"/>
                  </a:ext>
                </a:extLst>
              </a:tr>
              <a:tr h="2760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5899579"/>
                  </a:ext>
                </a:extLst>
              </a:tr>
              <a:tr h="242183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Бузулукский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2396732"/>
                  </a:ext>
                </a:extLst>
              </a:tr>
              <a:tr h="20827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Владикавказский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6185204"/>
                  </a:ext>
                </a:extLst>
              </a:tr>
              <a:tr h="174357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Владимирский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9143128"/>
                  </a:ext>
                </a:extLst>
              </a:tr>
              <a:tr h="28446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Звенигородский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0589126"/>
                  </a:ext>
                </a:extLst>
              </a:tr>
              <a:tr h="250547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Канашский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4634647"/>
                  </a:ext>
                </a:extLst>
              </a:tr>
              <a:tr h="31378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Красноярский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6629803"/>
                  </a:ext>
                </a:extLst>
              </a:tr>
              <a:tr h="23605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7792130"/>
                  </a:ext>
                </a:extLst>
              </a:tr>
              <a:tr h="23033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Махачкалинский 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6843045"/>
                  </a:ext>
                </a:extLst>
              </a:tr>
              <a:tr h="26953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012990"/>
                  </a:ext>
                </a:extLst>
              </a:tr>
              <a:tr h="26381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Сургутский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5743777"/>
                  </a:ext>
                </a:extLst>
              </a:tr>
              <a:tr h="258092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5027857"/>
                  </a:ext>
                </a:extLst>
              </a:tr>
              <a:tr h="30720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5896922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51F3717-79CC-4A44-9F10-28F163D7EFD5}"/>
              </a:ext>
            </a:extLst>
          </p:cNvPr>
          <p:cNvSpPr/>
          <p:nvPr/>
        </p:nvSpPr>
        <p:spPr>
          <a:xfrm>
            <a:off x="0" y="905427"/>
            <a:ext cx="1195332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Финуниверситета от 18 февраля 2026 г. №0037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проведении проверки остаточных знаний» обучающихся СПО филиалов по специальности 38.02.06 Финансы</a:t>
            </a:r>
          </a:p>
        </p:txBody>
      </p:sp>
    </p:spTree>
    <p:extLst>
      <p:ext uri="{BB962C8B-B14F-4D97-AF65-F5344CB8AC3E}">
        <p14:creationId xmlns:p14="http://schemas.microsoft.com/office/powerpoint/2010/main" val="1112705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0" y="242204"/>
            <a:ext cx="8544272" cy="577925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Филиалы, СПО по специальности 38.02.06 Финансы: свод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16608" y="6386355"/>
            <a:ext cx="2743200" cy="365125"/>
          </a:xfrm>
        </p:spPr>
        <p:txBody>
          <a:bodyPr/>
          <a:lstStyle/>
          <a:p>
            <a:pPr fontAlgn="b"/>
            <a:fld id="{08D8E1EF-28A3-48B0-A2E7-28A1554736A7}" type="slidenum">
              <a:rPr lang="ru-RU" smtClean="0"/>
              <a:pPr fontAlgn="b"/>
              <a:t>5</a:t>
            </a:fld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815048"/>
              </p:ext>
            </p:extLst>
          </p:nvPr>
        </p:nvGraphicFramePr>
        <p:xfrm>
          <a:off x="191344" y="1124743"/>
          <a:ext cx="5616624" cy="5491309"/>
        </p:xfrm>
        <a:graphic>
          <a:graphicData uri="http://schemas.openxmlformats.org/drawingml/2006/table">
            <a:tbl>
              <a:tblPr firstRow="1" firstCol="1" bandRow="1"/>
              <a:tblGrid>
                <a:gridCol w="1224136">
                  <a:extLst>
                    <a:ext uri="{9D8B030D-6E8A-4147-A177-3AD203B41FA5}">
                      <a16:colId xmlns:a16="http://schemas.microsoft.com/office/drawing/2014/main" val="33716893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68382094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9601000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07948335"/>
                    </a:ext>
                  </a:extLst>
                </a:gridCol>
              </a:tblGrid>
              <a:tr h="11089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 /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74225"/>
                  </a:ext>
                </a:extLst>
              </a:tr>
              <a:tr h="277232">
                <a:tc row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 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901285"/>
                  </a:ext>
                </a:extLst>
              </a:tr>
              <a:tr h="406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508538"/>
                  </a:ext>
                </a:extLst>
              </a:tr>
              <a:tr h="406942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Бузулукский 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Финансы, денежное обращение и кредит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558085"/>
                  </a:ext>
                </a:extLst>
              </a:tr>
              <a:tr h="406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0542231"/>
                  </a:ext>
                </a:extLst>
              </a:tr>
              <a:tr h="209664">
                <a:tc row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Владикавказский 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8147663"/>
                  </a:ext>
                </a:extLst>
              </a:tr>
              <a:tr h="406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785828"/>
                  </a:ext>
                </a:extLst>
              </a:tr>
              <a:tr h="406942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Владимирский 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Финансы, денежное обращение и кредит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008159"/>
                  </a:ext>
                </a:extLst>
              </a:tr>
              <a:tr h="406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411117"/>
                  </a:ext>
                </a:extLst>
              </a:tr>
              <a:tr h="216164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Звенигородский 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909326"/>
                  </a:ext>
                </a:extLst>
              </a:tr>
              <a:tr h="406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457465"/>
                  </a:ext>
                </a:extLst>
              </a:tr>
              <a:tr h="406942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Канашский 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Финансы, денежное обращение и кредит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048079"/>
                  </a:ext>
                </a:extLst>
              </a:tr>
              <a:tr h="406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499684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370828"/>
              </p:ext>
            </p:extLst>
          </p:nvPr>
        </p:nvGraphicFramePr>
        <p:xfrm>
          <a:off x="6023992" y="1112436"/>
          <a:ext cx="5778759" cy="5484916"/>
        </p:xfrm>
        <a:graphic>
          <a:graphicData uri="http://schemas.openxmlformats.org/drawingml/2006/table">
            <a:tbl>
              <a:tblPr firstRow="1" firstCol="1" bandRow="1"/>
              <a:tblGrid>
                <a:gridCol w="1271947">
                  <a:extLst>
                    <a:ext uri="{9D8B030D-6E8A-4147-A177-3AD203B41FA5}">
                      <a16:colId xmlns:a16="http://schemas.microsoft.com/office/drawing/2014/main" val="337168934"/>
                    </a:ext>
                  </a:extLst>
                </a:gridCol>
                <a:gridCol w="1769498">
                  <a:extLst>
                    <a:ext uri="{9D8B030D-6E8A-4147-A177-3AD203B41FA5}">
                      <a16:colId xmlns:a16="http://schemas.microsoft.com/office/drawing/2014/main" val="683820942"/>
                    </a:ext>
                  </a:extLst>
                </a:gridCol>
                <a:gridCol w="1769498">
                  <a:extLst>
                    <a:ext uri="{9D8B030D-6E8A-4147-A177-3AD203B41FA5}">
                      <a16:colId xmlns:a16="http://schemas.microsoft.com/office/drawing/2014/main" val="2096010007"/>
                    </a:ext>
                  </a:extLst>
                </a:gridCol>
                <a:gridCol w="967816">
                  <a:extLst>
                    <a:ext uri="{9D8B030D-6E8A-4147-A177-3AD203B41FA5}">
                      <a16:colId xmlns:a16="http://schemas.microsoft.com/office/drawing/2014/main" val="307948335"/>
                    </a:ext>
                  </a:extLst>
                </a:gridCol>
              </a:tblGrid>
              <a:tr h="11206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 /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74225"/>
                  </a:ext>
                </a:extLst>
              </a:tr>
              <a:tr h="278558">
                <a:tc row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Красноярский 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901285"/>
                  </a:ext>
                </a:extLst>
              </a:tr>
              <a:tr h="387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508538"/>
                  </a:ext>
                </a:extLst>
              </a:tr>
              <a:tr h="397461"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Курский филиал</a:t>
                      </a: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Финансы, денежное обращение и кредит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558085"/>
                  </a:ext>
                </a:extLst>
              </a:tr>
              <a:tr h="387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0542231"/>
                  </a:ext>
                </a:extLst>
              </a:tr>
              <a:tr h="278558"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Махачкалинский филиал</a:t>
                      </a: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147663"/>
                  </a:ext>
                </a:extLst>
              </a:tr>
              <a:tr h="387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785828"/>
                  </a:ext>
                </a:extLst>
              </a:tr>
              <a:tr h="39746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Самарский 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Финансы, денежное обращение и кредит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008159"/>
                  </a:ext>
                </a:extLst>
              </a:tr>
              <a:tr h="387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411117"/>
                  </a:ext>
                </a:extLst>
              </a:tr>
              <a:tr h="278558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Сургутский 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выполнен</a:t>
                      </a: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909326"/>
                  </a:ext>
                </a:extLst>
              </a:tr>
              <a:tr h="387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457465"/>
                  </a:ext>
                </a:extLst>
              </a:tr>
              <a:tr h="39746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Уфимский филиал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Финансы, денежное обращение и кредит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048079"/>
                  </a:ext>
                </a:extLst>
              </a:tr>
              <a:tr h="3876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26" marR="6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499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56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771322"/>
              </p:ext>
            </p:extLst>
          </p:nvPr>
        </p:nvGraphicFramePr>
        <p:xfrm>
          <a:off x="209993" y="1781143"/>
          <a:ext cx="11574640" cy="494182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597113">
                  <a:extLst>
                    <a:ext uri="{9D8B030D-6E8A-4147-A177-3AD203B41FA5}">
                      <a16:colId xmlns:a16="http://schemas.microsoft.com/office/drawing/2014/main" val="1411553831"/>
                    </a:ext>
                  </a:extLst>
                </a:gridCol>
                <a:gridCol w="1382185">
                  <a:extLst>
                    <a:ext uri="{9D8B030D-6E8A-4147-A177-3AD203B41FA5}">
                      <a16:colId xmlns:a16="http://schemas.microsoft.com/office/drawing/2014/main" val="343128488"/>
                    </a:ext>
                  </a:extLst>
                </a:gridCol>
                <a:gridCol w="2684117">
                  <a:extLst>
                    <a:ext uri="{9D8B030D-6E8A-4147-A177-3AD203B41FA5}">
                      <a16:colId xmlns:a16="http://schemas.microsoft.com/office/drawing/2014/main" val="499124199"/>
                    </a:ext>
                  </a:extLst>
                </a:gridCol>
                <a:gridCol w="1642160">
                  <a:extLst>
                    <a:ext uri="{9D8B030D-6E8A-4147-A177-3AD203B41FA5}">
                      <a16:colId xmlns:a16="http://schemas.microsoft.com/office/drawing/2014/main" val="3879319054"/>
                    </a:ext>
                  </a:extLst>
                </a:gridCol>
                <a:gridCol w="2269065">
                  <a:extLst>
                    <a:ext uri="{9D8B030D-6E8A-4147-A177-3AD203B41FA5}">
                      <a16:colId xmlns:a16="http://schemas.microsoft.com/office/drawing/2014/main" val="3850283157"/>
                    </a:ext>
                  </a:extLst>
                </a:gridCol>
              </a:tblGrid>
              <a:tr h="576061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</a:t>
                      </a:r>
                    </a:p>
                  </a:txBody>
                  <a:tcPr marL="9525" marR="9525" marT="9525" marB="0" anchor="ctr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групп</a:t>
                      </a:r>
                    </a:p>
                  </a:txBody>
                  <a:tcPr marL="68580" marR="68580" marT="0" marB="0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обучающихся, прошедших тестирование</a:t>
                      </a:r>
                    </a:p>
                  </a:txBody>
                  <a:tcPr marL="68580" marR="68580" marT="0" marB="0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дисциплин</a:t>
                      </a:r>
                    </a:p>
                  </a:txBody>
                  <a:tcPr marL="68580" marR="68580" marT="0" marB="0"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Средний процент явки</a:t>
                      </a:r>
                    </a:p>
                  </a:txBody>
                  <a:tcPr marL="68580" marR="68580" marT="0" marB="0"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5888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Алтайский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5899579"/>
                  </a:ext>
                </a:extLst>
              </a:tr>
              <a:tr h="262629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Владикавказский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239673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Владимирский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6185204"/>
                  </a:ext>
                </a:extLst>
              </a:tr>
              <a:tr h="19062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Калужский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9143128"/>
                  </a:ext>
                </a:extLst>
              </a:tr>
              <a:tr h="23722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Краснодарский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0589126"/>
                  </a:ext>
                </a:extLst>
              </a:tr>
              <a:tr h="211823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4634647"/>
                  </a:ext>
                </a:extLst>
              </a:tr>
              <a:tr h="18642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Липецкий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6629803"/>
                  </a:ext>
                </a:extLst>
              </a:tr>
              <a:tr h="161017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Новороссийский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7792130"/>
                  </a:ext>
                </a:extLst>
              </a:tr>
              <a:tr h="20762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6843045"/>
                  </a:ext>
                </a:extLst>
              </a:tr>
              <a:tr h="182219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Пензенский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012990"/>
                  </a:ext>
                </a:extLst>
              </a:tr>
              <a:tr h="15681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Санкт-Петербургский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5743777"/>
                  </a:ext>
                </a:extLst>
              </a:tr>
              <a:tr h="131413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Смоленский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5027857"/>
                  </a:ext>
                </a:extLst>
              </a:tr>
              <a:tr h="178018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Тульский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5999447"/>
                  </a:ext>
                </a:extLst>
              </a:tr>
              <a:tr h="19173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Уральский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5594565"/>
                  </a:ext>
                </a:extLst>
              </a:tr>
              <a:tr h="133434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</a:t>
                      </a:r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филиал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0712540"/>
                  </a:ext>
                </a:extLst>
              </a:tr>
              <a:tr h="219154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Ярославский филиал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6806444"/>
                  </a:ext>
                </a:extLst>
              </a:tr>
              <a:tr h="302657">
                <a:tc>
                  <a:txBody>
                    <a:bodyPr/>
                    <a:lstStyle/>
                    <a:p>
                      <a:pPr algn="ctr" fontAlgn="t">
                        <a:lnSpc>
                          <a:spcPct val="100000"/>
                        </a:lnSpc>
                      </a:pP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5896922"/>
                  </a:ext>
                </a:extLst>
              </a:tr>
            </a:tbl>
          </a:graphicData>
        </a:graphic>
      </p:graphicFrame>
      <p:sp>
        <p:nvSpPr>
          <p:cNvPr id="6" name="Пятиугольник 3">
            <a:extLst>
              <a:ext uri="{FF2B5EF4-FFF2-40B4-BE49-F238E27FC236}">
                <a16:creationId xmlns:a16="http://schemas.microsoft.com/office/drawing/2014/main" id="{7A256B73-8B8C-40BA-8B0F-CBF48019376D}"/>
              </a:ext>
            </a:extLst>
          </p:cNvPr>
          <p:cNvSpPr/>
          <p:nvPr/>
        </p:nvSpPr>
        <p:spPr>
          <a:xfrm>
            <a:off x="0" y="165198"/>
            <a:ext cx="8544272" cy="646331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Филиалы по образовательным программам высшего образования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9699766-437B-476C-9957-57C5F49FFCCC}"/>
              </a:ext>
            </a:extLst>
          </p:cNvPr>
          <p:cNvSpPr/>
          <p:nvPr/>
        </p:nvSpPr>
        <p:spPr>
          <a:xfrm>
            <a:off x="112028" y="1061663"/>
            <a:ext cx="11377264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Финуниверситета от 04 марта 2026 г. №0047 «О проведении проверки остаточных знаний обучающихся филиалов Финуниверситета по программам ВО – программам бакалавриата, специалитета»</a:t>
            </a:r>
          </a:p>
        </p:txBody>
      </p:sp>
    </p:spTree>
    <p:extLst>
      <p:ext uri="{BB962C8B-B14F-4D97-AF65-F5344CB8AC3E}">
        <p14:creationId xmlns:p14="http://schemas.microsoft.com/office/powerpoint/2010/main" val="1905576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2432" y="779393"/>
            <a:ext cx="2832747" cy="226028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Алтайский филиал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072705"/>
              </p:ext>
            </p:extLst>
          </p:nvPr>
        </p:nvGraphicFramePr>
        <p:xfrm>
          <a:off x="40940" y="1007295"/>
          <a:ext cx="11756857" cy="1173480"/>
        </p:xfrm>
        <a:graphic>
          <a:graphicData uri="http://schemas.openxmlformats.org/drawingml/2006/table">
            <a:tbl>
              <a:tblPr firstRow="1" firstCol="1" bandRow="1"/>
              <a:tblGrid>
                <a:gridCol w="2808312">
                  <a:extLst>
                    <a:ext uri="{9D8B030D-6E8A-4147-A177-3AD203B41FA5}">
                      <a16:colId xmlns:a16="http://schemas.microsoft.com/office/drawing/2014/main" val="195519272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085642733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789144683"/>
                    </a:ext>
                  </a:extLst>
                </a:gridCol>
                <a:gridCol w="3979993">
                  <a:extLst>
                    <a:ext uri="{9D8B030D-6E8A-4147-A177-3AD203B41FA5}">
                      <a16:colId xmlns:a16="http://schemas.microsoft.com/office/drawing/2014/main" val="680366799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58827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Выполнен/не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436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29800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7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8360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933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Теория вероятностей и математическая статистика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580971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637" y="2334198"/>
            <a:ext cx="2832747" cy="226028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Владикавказский филиал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292178"/>
              </p:ext>
            </p:extLst>
          </p:nvPr>
        </p:nvGraphicFramePr>
        <p:xfrm>
          <a:off x="15482" y="2570019"/>
          <a:ext cx="11773006" cy="1005840"/>
        </p:xfrm>
        <a:graphic>
          <a:graphicData uri="http://schemas.openxmlformats.org/drawingml/2006/table">
            <a:tbl>
              <a:tblPr firstRow="1" firstCol="1" bandRow="1"/>
              <a:tblGrid>
                <a:gridCol w="2844014">
                  <a:extLst>
                    <a:ext uri="{9D8B030D-6E8A-4147-A177-3AD203B41FA5}">
                      <a16:colId xmlns:a16="http://schemas.microsoft.com/office/drawing/2014/main" val="180638635"/>
                    </a:ext>
                  </a:extLst>
                </a:gridCol>
                <a:gridCol w="1300579">
                  <a:extLst>
                    <a:ext uri="{9D8B030D-6E8A-4147-A177-3AD203B41FA5}">
                      <a16:colId xmlns:a16="http://schemas.microsoft.com/office/drawing/2014/main" val="4291803266"/>
                    </a:ext>
                  </a:extLst>
                </a:gridCol>
                <a:gridCol w="1900487">
                  <a:extLst>
                    <a:ext uri="{9D8B030D-6E8A-4147-A177-3AD203B41FA5}">
                      <a16:colId xmlns:a16="http://schemas.microsoft.com/office/drawing/2014/main" val="2048351745"/>
                    </a:ext>
                  </a:extLst>
                </a:gridCol>
                <a:gridCol w="3927726">
                  <a:extLst>
                    <a:ext uri="{9D8B030D-6E8A-4147-A177-3AD203B41FA5}">
                      <a16:colId xmlns:a16="http://schemas.microsoft.com/office/drawing/2014/main" val="344080081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979827359"/>
                    </a:ext>
                  </a:extLst>
                </a:gridCol>
              </a:tblGrid>
              <a:tr h="131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Выполнен/не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82660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489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4736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7993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6063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084611"/>
                  </a:ext>
                </a:extLst>
              </a:tr>
            </a:tbl>
          </a:graphicData>
        </a:graphic>
      </p:graphicFrame>
      <p:sp>
        <p:nvSpPr>
          <p:cNvPr id="10" name="Пятиугольник 3">
            <a:extLst>
              <a:ext uri="{FF2B5EF4-FFF2-40B4-BE49-F238E27FC236}">
                <a16:creationId xmlns:a16="http://schemas.microsoft.com/office/drawing/2014/main" id="{1AE0D88E-2A65-4B6D-8087-DB144714A614}"/>
              </a:ext>
            </a:extLst>
          </p:cNvPr>
          <p:cNvSpPr/>
          <p:nvPr/>
        </p:nvSpPr>
        <p:spPr>
          <a:xfrm>
            <a:off x="15482" y="89723"/>
            <a:ext cx="8544272" cy="504056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Филиалы по образовательным программам высшего образования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9267" y="3801887"/>
            <a:ext cx="2868108" cy="226028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Владимирский филиал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675823"/>
              </p:ext>
            </p:extLst>
          </p:nvPr>
        </p:nvGraphicFramePr>
        <p:xfrm>
          <a:off x="19267" y="4027915"/>
          <a:ext cx="11784632" cy="1023366"/>
        </p:xfrm>
        <a:graphic>
          <a:graphicData uri="http://schemas.openxmlformats.org/drawingml/2006/table">
            <a:tbl>
              <a:tblPr firstRow="1" firstCol="1" bandRow="1"/>
              <a:tblGrid>
                <a:gridCol w="2855640">
                  <a:extLst>
                    <a:ext uri="{9D8B030D-6E8A-4147-A177-3AD203B41FA5}">
                      <a16:colId xmlns:a16="http://schemas.microsoft.com/office/drawing/2014/main" val="2295251406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899843596"/>
                    </a:ext>
                  </a:extLst>
                </a:gridCol>
                <a:gridCol w="1852941">
                  <a:extLst>
                    <a:ext uri="{9D8B030D-6E8A-4147-A177-3AD203B41FA5}">
                      <a16:colId xmlns:a16="http://schemas.microsoft.com/office/drawing/2014/main" val="2109014260"/>
                    </a:ext>
                  </a:extLst>
                </a:gridCol>
                <a:gridCol w="3979707">
                  <a:extLst>
                    <a:ext uri="{9D8B030D-6E8A-4147-A177-3AD203B41FA5}">
                      <a16:colId xmlns:a16="http://schemas.microsoft.com/office/drawing/2014/main" val="212396576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6300990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 , выполнивших 70% и более заданий,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Выполнен/не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33562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55222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284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1692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752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720464"/>
                  </a:ext>
                </a:extLst>
              </a:tr>
            </a:tbl>
          </a:graphicData>
        </a:graphic>
      </p:graphicFrame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00F12D1-37B4-4B23-95D1-B4794EC2513B}"/>
              </a:ext>
            </a:extLst>
          </p:cNvPr>
          <p:cNvSpPr/>
          <p:nvPr/>
        </p:nvSpPr>
        <p:spPr>
          <a:xfrm>
            <a:off x="27776" y="5277309"/>
            <a:ext cx="2859600" cy="241518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Калужский филиал</a:t>
            </a:r>
          </a:p>
        </p:txBody>
      </p:sp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id="{028C4B1C-359D-4E1E-904A-6B8BA0D0F1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986644"/>
              </p:ext>
            </p:extLst>
          </p:nvPr>
        </p:nvGraphicFramePr>
        <p:xfrm>
          <a:off x="27775" y="5521431"/>
          <a:ext cx="11756857" cy="1193927"/>
        </p:xfrm>
        <a:graphic>
          <a:graphicData uri="http://schemas.openxmlformats.org/drawingml/2006/table">
            <a:tbl>
              <a:tblPr firstRow="1" firstCol="1" bandRow="1"/>
              <a:tblGrid>
                <a:gridCol w="2827865">
                  <a:extLst>
                    <a:ext uri="{9D8B030D-6E8A-4147-A177-3AD203B41FA5}">
                      <a16:colId xmlns:a16="http://schemas.microsoft.com/office/drawing/2014/main" val="130216069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990250733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1293811974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3377039454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7572344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Выполнен/не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049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945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015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5195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7183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133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экономических учений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63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25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1000" y="960398"/>
            <a:ext cx="2832747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Краснодарский филиал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415742"/>
              </p:ext>
            </p:extLst>
          </p:nvPr>
        </p:nvGraphicFramePr>
        <p:xfrm>
          <a:off x="21699" y="1248430"/>
          <a:ext cx="10104857" cy="1405192"/>
        </p:xfrm>
        <a:graphic>
          <a:graphicData uri="http://schemas.openxmlformats.org/drawingml/2006/table">
            <a:tbl>
              <a:tblPr firstRow="1" firstCol="1" bandRow="1"/>
              <a:tblGrid>
                <a:gridCol w="2688032">
                  <a:extLst>
                    <a:ext uri="{9D8B030D-6E8A-4147-A177-3AD203B41FA5}">
                      <a16:colId xmlns:a16="http://schemas.microsoft.com/office/drawing/2014/main" val="108244258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0769311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726308349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1344109438"/>
                    </a:ext>
                  </a:extLst>
                </a:gridCol>
                <a:gridCol w="1512169">
                  <a:extLst>
                    <a:ext uri="{9D8B030D-6E8A-4147-A177-3AD203B41FA5}">
                      <a16:colId xmlns:a16="http://schemas.microsoft.com/office/drawing/2014/main" val="24840176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128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91385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835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1097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581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13651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Информационное право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666808"/>
                  </a:ext>
                </a:extLst>
              </a:tr>
            </a:tbl>
          </a:graphicData>
        </a:graphic>
      </p:graphicFrame>
      <p:sp>
        <p:nvSpPr>
          <p:cNvPr id="13" name="Пятиугольник 3">
            <a:extLst>
              <a:ext uri="{FF2B5EF4-FFF2-40B4-BE49-F238E27FC236}">
                <a16:creationId xmlns:a16="http://schemas.microsoft.com/office/drawing/2014/main" id="{1AE0D88E-2A65-4B6D-8087-DB144714A614}"/>
              </a:ext>
            </a:extLst>
          </p:cNvPr>
          <p:cNvSpPr/>
          <p:nvPr/>
        </p:nvSpPr>
        <p:spPr>
          <a:xfrm>
            <a:off x="15482" y="188640"/>
            <a:ext cx="8544272" cy="577925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Филиалы по образовательным программам высшего образования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0177" y="3016292"/>
            <a:ext cx="2904755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Курский филиал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78627"/>
              </p:ext>
            </p:extLst>
          </p:nvPr>
        </p:nvGraphicFramePr>
        <p:xfrm>
          <a:off x="30177" y="3304324"/>
          <a:ext cx="10104857" cy="1234631"/>
        </p:xfrm>
        <a:graphic>
          <a:graphicData uri="http://schemas.openxmlformats.org/drawingml/2006/table">
            <a:tbl>
              <a:tblPr firstRow="1" firstCol="1" bandRow="1"/>
              <a:tblGrid>
                <a:gridCol w="2688032">
                  <a:extLst>
                    <a:ext uri="{9D8B030D-6E8A-4147-A177-3AD203B41FA5}">
                      <a16:colId xmlns:a16="http://schemas.microsoft.com/office/drawing/2014/main" val="269664064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109729414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777471201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970205491"/>
                    </a:ext>
                  </a:extLst>
                </a:gridCol>
                <a:gridCol w="1512169">
                  <a:extLst>
                    <a:ext uri="{9D8B030D-6E8A-4147-A177-3AD203B41FA5}">
                      <a16:colId xmlns:a16="http://schemas.microsoft.com/office/drawing/2014/main" val="6891764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8397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795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9483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884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009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экономических учений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115816"/>
                  </a:ext>
                </a:extLst>
              </a:tr>
            </a:tbl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2A4F66-592B-4D9F-8475-07C7FF21CEB8}"/>
              </a:ext>
            </a:extLst>
          </p:cNvPr>
          <p:cNvSpPr/>
          <p:nvPr/>
        </p:nvSpPr>
        <p:spPr>
          <a:xfrm>
            <a:off x="15482" y="4858964"/>
            <a:ext cx="2832747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Липецкий филиал</a:t>
            </a:r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F4D8C51C-45F9-462B-AFA7-A7B81C616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42723"/>
              </p:ext>
            </p:extLst>
          </p:nvPr>
        </p:nvGraphicFramePr>
        <p:xfrm>
          <a:off x="15482" y="5148011"/>
          <a:ext cx="10033547" cy="1521349"/>
        </p:xfrm>
        <a:graphic>
          <a:graphicData uri="http://schemas.openxmlformats.org/drawingml/2006/table">
            <a:tbl>
              <a:tblPr firstRow="1" firstCol="1" bandRow="1"/>
              <a:tblGrid>
                <a:gridCol w="3264795">
                  <a:extLst>
                    <a:ext uri="{9D8B030D-6E8A-4147-A177-3AD203B41FA5}">
                      <a16:colId xmlns:a16="http://schemas.microsoft.com/office/drawing/2014/main" val="303390924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20834985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90821366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362885796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984997309"/>
                    </a:ext>
                  </a:extLst>
                </a:gridCol>
              </a:tblGrid>
              <a:tr h="422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обучающихся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427298"/>
                  </a:ext>
                </a:extLst>
              </a:tr>
              <a:tr h="162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9098121"/>
                  </a:ext>
                </a:extLst>
              </a:tr>
              <a:tr h="162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839866"/>
                  </a:ext>
                </a:extLst>
              </a:tr>
              <a:tr h="162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447669"/>
                  </a:ext>
                </a:extLst>
              </a:tr>
              <a:tr h="162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874516"/>
                  </a:ext>
                </a:extLst>
              </a:tr>
              <a:tr h="162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390789"/>
                  </a:ext>
                </a:extLst>
              </a:tr>
              <a:tr h="2456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Теория вероятностей и математическая статистика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859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128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9438649" y="88192"/>
            <a:ext cx="2499119" cy="885950"/>
          </a:xfrm>
          <a:prstGeom prst="rect">
            <a:avLst/>
          </a:prstGeom>
        </p:spPr>
      </p:pic>
      <p:sp>
        <p:nvSpPr>
          <p:cNvPr id="16" name="Пятиугольник 3">
            <a:extLst>
              <a:ext uri="{FF2B5EF4-FFF2-40B4-BE49-F238E27FC236}">
                <a16:creationId xmlns:a16="http://schemas.microsoft.com/office/drawing/2014/main" id="{1AE0D88E-2A65-4B6D-8087-DB144714A614}"/>
              </a:ext>
            </a:extLst>
          </p:cNvPr>
          <p:cNvSpPr/>
          <p:nvPr/>
        </p:nvSpPr>
        <p:spPr>
          <a:xfrm>
            <a:off x="15482" y="188640"/>
            <a:ext cx="8544272" cy="577925"/>
          </a:xfrm>
          <a:prstGeom prst="homePlate">
            <a:avLst/>
          </a:prstGeom>
          <a:solidFill>
            <a:srgbClr val="256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Филиалы по образовательным программам высшего образования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4239" y="1152450"/>
            <a:ext cx="2904755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Новороссийский филиал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459715"/>
              </p:ext>
            </p:extLst>
          </p:nvPr>
        </p:nvGraphicFramePr>
        <p:xfrm>
          <a:off x="24239" y="1440482"/>
          <a:ext cx="10033547" cy="1405192"/>
        </p:xfrm>
        <a:graphic>
          <a:graphicData uri="http://schemas.openxmlformats.org/drawingml/2006/table">
            <a:tbl>
              <a:tblPr firstRow="1" firstCol="1" bandRow="1"/>
              <a:tblGrid>
                <a:gridCol w="3264795">
                  <a:extLst>
                    <a:ext uri="{9D8B030D-6E8A-4147-A177-3AD203B41FA5}">
                      <a16:colId xmlns:a16="http://schemas.microsoft.com/office/drawing/2014/main" val="320560981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455300796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743687074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196623833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6662945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обучающихся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4859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9770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3681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4559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4382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900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Политология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216949"/>
                  </a:ext>
                </a:extLst>
              </a:tr>
            </a:tbl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DB57441-90B1-4C31-AC8E-043349DE44A6}"/>
              </a:ext>
            </a:extLst>
          </p:cNvPr>
          <p:cNvSpPr/>
          <p:nvPr/>
        </p:nvSpPr>
        <p:spPr>
          <a:xfrm>
            <a:off x="15479" y="3111837"/>
            <a:ext cx="2832747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Омский филиал</a:t>
            </a: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38909792-6953-4437-AEB6-7641F0E83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693399"/>
              </p:ext>
            </p:extLst>
          </p:nvPr>
        </p:nvGraphicFramePr>
        <p:xfrm>
          <a:off x="15481" y="3407666"/>
          <a:ext cx="10177562" cy="1405192"/>
        </p:xfrm>
        <a:graphic>
          <a:graphicData uri="http://schemas.openxmlformats.org/drawingml/2006/table">
            <a:tbl>
              <a:tblPr firstRow="1" firstCol="1" bandRow="1"/>
              <a:tblGrid>
                <a:gridCol w="2471694">
                  <a:extLst>
                    <a:ext uri="{9D8B030D-6E8A-4147-A177-3AD203B41FA5}">
                      <a16:colId xmlns:a16="http://schemas.microsoft.com/office/drawing/2014/main" val="991045453"/>
                    </a:ext>
                  </a:extLst>
                </a:gridCol>
                <a:gridCol w="1226641">
                  <a:extLst>
                    <a:ext uri="{9D8B030D-6E8A-4147-A177-3AD203B41FA5}">
                      <a16:colId xmlns:a16="http://schemas.microsoft.com/office/drawing/2014/main" val="2454590035"/>
                    </a:ext>
                  </a:extLst>
                </a:gridCol>
                <a:gridCol w="1798707">
                  <a:extLst>
                    <a:ext uri="{9D8B030D-6E8A-4147-A177-3AD203B41FA5}">
                      <a16:colId xmlns:a16="http://schemas.microsoft.com/office/drawing/2014/main" val="1840046081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647676459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8919259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0830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6431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47974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353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2131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5551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экономических учений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2976888"/>
                  </a:ext>
                </a:extLst>
              </a:tr>
            </a:tbl>
          </a:graphicData>
        </a:graphic>
      </p:graphicFrame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CA88EA8-DC8F-4A00-B2C8-76662D260500}"/>
              </a:ext>
            </a:extLst>
          </p:cNvPr>
          <p:cNvSpPr/>
          <p:nvPr/>
        </p:nvSpPr>
        <p:spPr>
          <a:xfrm>
            <a:off x="15480" y="5152181"/>
            <a:ext cx="2904755" cy="288032"/>
          </a:xfrm>
          <a:prstGeom prst="rect">
            <a:avLst/>
          </a:prstGeom>
          <a:solidFill>
            <a:srgbClr val="0066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Пензенский филиал</a:t>
            </a:r>
          </a:p>
        </p:txBody>
      </p:sp>
      <p:graphicFrame>
        <p:nvGraphicFramePr>
          <p:cNvPr id="20" name="Таблица 19">
            <a:extLst>
              <a:ext uri="{FF2B5EF4-FFF2-40B4-BE49-F238E27FC236}">
                <a16:creationId xmlns:a16="http://schemas.microsoft.com/office/drawing/2014/main" id="{02037641-7B35-4B50-BCEC-E051475E0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892749"/>
              </p:ext>
            </p:extLst>
          </p:nvPr>
        </p:nvGraphicFramePr>
        <p:xfrm>
          <a:off x="15480" y="5440213"/>
          <a:ext cx="10177563" cy="1064070"/>
        </p:xfrm>
        <a:graphic>
          <a:graphicData uri="http://schemas.openxmlformats.org/drawingml/2006/table">
            <a:tbl>
              <a:tblPr firstRow="1" firstCol="1" bandRow="1"/>
              <a:tblGrid>
                <a:gridCol w="2445772">
                  <a:extLst>
                    <a:ext uri="{9D8B030D-6E8A-4147-A177-3AD203B41FA5}">
                      <a16:colId xmlns:a16="http://schemas.microsoft.com/office/drawing/2014/main" val="77509418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783460550"/>
                    </a:ext>
                  </a:extLst>
                </a:gridCol>
                <a:gridCol w="1827136">
                  <a:extLst>
                    <a:ext uri="{9D8B030D-6E8A-4147-A177-3AD203B41FA5}">
                      <a16:colId xmlns:a16="http://schemas.microsoft.com/office/drawing/2014/main" val="2137873288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4056463652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val="31886549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групп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тестируемых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обучающихся, выполнивших 70% и более заданий диагностической работы,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43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5461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059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бизнеса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921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выполнен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74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197681"/>
      </p:ext>
    </p:extLst>
  </p:cSld>
  <p:clrMapOvr>
    <a:masterClrMapping/>
  </p:clrMapOvr>
</p:sld>
</file>

<file path=ppt/theme/theme1.xml><?xml version="1.0" encoding="utf-8"?>
<a:theme xmlns:a="http://schemas.openxmlformats.org/drawingml/2006/main" name="SHOWEET-CO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DARK PRO">
      <a:dk1>
        <a:srgbClr val="25252B"/>
      </a:dk1>
      <a:lt1>
        <a:sysClr val="window" lastClr="FFFFFF"/>
      </a:lt1>
      <a:dk2>
        <a:srgbClr val="404152"/>
      </a:dk2>
      <a:lt2>
        <a:srgbClr val="E7E6E6"/>
      </a:lt2>
      <a:accent1>
        <a:srgbClr val="08CF96"/>
      </a:accent1>
      <a:accent2>
        <a:srgbClr val="FDEF54"/>
      </a:accent2>
      <a:accent3>
        <a:srgbClr val="3598FE"/>
      </a:accent3>
      <a:accent4>
        <a:srgbClr val="EF3C77"/>
      </a:accent4>
      <a:accent5>
        <a:srgbClr val="FF9933"/>
      </a:accent5>
      <a:accent6>
        <a:srgbClr val="08CF96"/>
      </a:accent6>
      <a:hlink>
        <a:srgbClr val="08CF96"/>
      </a:hlink>
      <a:folHlink>
        <a:srgbClr val="08CF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82803</TotalTime>
  <Words>2367</Words>
  <Application>Microsoft Office PowerPoint</Application>
  <PresentationFormat>Широкоэкранный</PresentationFormat>
  <Paragraphs>1147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Arial Black</vt:lpstr>
      <vt:lpstr>Arial Unicode MS</vt:lpstr>
      <vt:lpstr>Calibri</vt:lpstr>
      <vt:lpstr>Calibri Light</vt:lpstr>
      <vt:lpstr>Open Sans</vt:lpstr>
      <vt:lpstr>Times New Roman</vt:lpstr>
      <vt:lpstr>SHOWEET-CORPO</vt:lpstr>
      <vt:lpstr>Showeet theme</vt:lpstr>
      <vt:lpstr>showeet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 - PowerPoint Template</dc:title>
  <dc:creator>showeet.com</dc:creator>
  <dc:description>© Copyright Showeet.com</dc:description>
  <cp:lastModifiedBy>Борисова Елена Николаевна</cp:lastModifiedBy>
  <cp:revision>432</cp:revision>
  <cp:lastPrinted>2024-05-24T07:47:46Z</cp:lastPrinted>
  <dcterms:created xsi:type="dcterms:W3CDTF">2011-05-09T14:18:21Z</dcterms:created>
  <dcterms:modified xsi:type="dcterms:W3CDTF">2026-04-21T14:54:59Z</dcterms:modified>
  <cp:category>Templates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e5f03d-54b3-43b0-adcd-b16af3781d27_Enabled">
    <vt:lpwstr>true</vt:lpwstr>
  </property>
  <property fmtid="{D5CDD505-2E9C-101B-9397-08002B2CF9AE}" pid="3" name="MSIP_Label_91e5f03d-54b3-43b0-adcd-b16af3781d27_SetDate">
    <vt:lpwstr>2021-05-06T13:55:55Z</vt:lpwstr>
  </property>
  <property fmtid="{D5CDD505-2E9C-101B-9397-08002B2CF9AE}" pid="4" name="MSIP_Label_91e5f03d-54b3-43b0-adcd-b16af3781d27_Method">
    <vt:lpwstr>Privileged</vt:lpwstr>
  </property>
  <property fmtid="{D5CDD505-2E9C-101B-9397-08002B2CF9AE}" pid="5" name="MSIP_Label_91e5f03d-54b3-43b0-adcd-b16af3781d27_Name">
    <vt:lpwstr>Public</vt:lpwstr>
  </property>
  <property fmtid="{D5CDD505-2E9C-101B-9397-08002B2CF9AE}" pid="6" name="MSIP_Label_91e5f03d-54b3-43b0-adcd-b16af3781d27_SiteId">
    <vt:lpwstr>a20fb759-ceb3-450e-b082-465fb6c24aeb</vt:lpwstr>
  </property>
  <property fmtid="{D5CDD505-2E9C-101B-9397-08002B2CF9AE}" pid="7" name="MSIP_Label_91e5f03d-54b3-43b0-adcd-b16af3781d27_ActionId">
    <vt:lpwstr>baf4076f-fb67-4c3c-967d-f58cf549ecb4</vt:lpwstr>
  </property>
  <property fmtid="{D5CDD505-2E9C-101B-9397-08002B2CF9AE}" pid="8" name="MSIP_Label_91e5f03d-54b3-43b0-adcd-b16af3781d27_ContentBits">
    <vt:lpwstr>1</vt:lpwstr>
  </property>
</Properties>
</file>