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97" r:id="rId3"/>
    <p:sldId id="299" r:id="rId4"/>
    <p:sldId id="302" r:id="rId5"/>
    <p:sldId id="296" r:id="rId6"/>
    <p:sldId id="298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ECFF"/>
    <a:srgbClr val="81AEDC"/>
    <a:srgbClr val="CBD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/>
  </p:normalViewPr>
  <p:slideViewPr>
    <p:cSldViewPr snapToGrid="0">
      <p:cViewPr>
        <p:scale>
          <a:sx n="68" d="100"/>
          <a:sy n="68" d="100"/>
        </p:scale>
        <p:origin x="2148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2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9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88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7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21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06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0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9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4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8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9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4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0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0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.ru/fil/lipetsk/org/dep/dpo/Pages/Abou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61" y="2746069"/>
            <a:ext cx="5773339" cy="3850817"/>
          </a:xfrm>
          <a:prstGeom prst="rect">
            <a:avLst/>
          </a:prstGeom>
          <a:ln>
            <a:noFill/>
          </a:ln>
          <a:effectLst>
            <a:softEdge rad="5207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723" y="1934632"/>
            <a:ext cx="6316362" cy="1010757"/>
          </a:xfrm>
        </p:spPr>
        <p:txBody>
          <a:bodyPr anchor="ctr"/>
          <a:lstStyle/>
          <a:p>
            <a:pPr algn="ctr"/>
            <a:r>
              <a:rPr lang="ru-RU" sz="2400" b="1" spc="8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</a:t>
            </a:r>
            <a:br>
              <a:rPr lang="ru-RU" sz="2400" b="1" spc="8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8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endParaRPr lang="ru-RU" sz="2400" b="1" spc="8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316" y="2808782"/>
            <a:ext cx="5855445" cy="174009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000" b="1" spc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управления современным </a:t>
            </a:r>
          </a:p>
          <a:p>
            <a:pPr algn="ctr">
              <a:spcBef>
                <a:spcPts val="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бизнесом 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\\NODE1.vzfei.local\user_profiles\kafedr\ОЮСавенкова\Рабочий стол\ЮБИЛЕЙ\2018 год\100лет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43" y="202266"/>
            <a:ext cx="4994103" cy="1721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47279" y="435208"/>
            <a:ext cx="61387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Липецкий филиал Финуниверситета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курсы дополнительного профессионального образования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Кафедра «Экономика, менеджмент и маркетинг»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Кафедра «Информатика, математика и общегуманитарные науки»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5672" y="270102"/>
            <a:ext cx="8379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45355" y="5830257"/>
            <a:ext cx="5377369" cy="643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000" b="1" i="1" spc="1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Липецк, 2019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469" y="2267859"/>
            <a:ext cx="10027160" cy="2221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ПЕРЕЧЕНЬ КОМПЕТЕНЦИЙ, РАЗВИВАЩИХСЯ ЛИ СОВЕРШЕНСТВУЮЩИХСЯ В РЕЗУЛЬТАТЕ ОСВОЕНИЯ ПРОГРАММЫ: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Владение основными научными понятиями и категориальным аппаратом социальной психологии, экономики и управленческой науки и способность к их применению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 Способность применять технологии социальной работы с персоналом, инструменты социальной психологии и прикладной социологии для выявления и развития лидеров, а также разрешения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конфликтов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82422" y="346128"/>
            <a:ext cx="9624285" cy="1739346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ПРОГРАММЫ:  </a:t>
            </a:r>
            <a:r>
              <a:rPr lang="ru-RU" sz="1600" dirty="0" smtClean="0"/>
              <a:t>Совершенствование </a:t>
            </a:r>
            <a:r>
              <a:rPr lang="ru-RU" sz="1600" dirty="0"/>
              <a:t>и (или) получение новых профессиональных компетенций, необходимых для профессиональной деятельности, и (или) повышение профессионального уровня в сфере психологии и менеджмента с совершенствованием профессиональных компетенций в рамках имеющейся квалификации, качественное изменение которых осуществляется в результате обучения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\\NODE1.vzfei.local\user_profiles\kafedr\ОЮСавенкова\Рабочий стол\ЮБИЛЕЙ\2018 год\100лет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26" y="346128"/>
            <a:ext cx="3394129" cy="11572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75696" y="4489260"/>
            <a:ext cx="41418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ФОРМА ОБУЧЕНИЯ И РЕЖИМ ЗАНЯТИЙ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Очная форма обучения.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Режим занятий:              часа в день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Трудоемкость программы:             часов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Блок-схема: сохраненные данные 7"/>
          <p:cNvSpPr/>
          <p:nvPr/>
        </p:nvSpPr>
        <p:spPr>
          <a:xfrm>
            <a:off x="2203320" y="5301395"/>
            <a:ext cx="663880" cy="400833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4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3155038" y="5864787"/>
            <a:ext cx="663880" cy="400833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18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96810" y="4492784"/>
            <a:ext cx="3923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КАТЕГОРИЯ СЛУШАТЕЛЕЙ: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менеджеры и специалисты, имеющие среднее профессиональное образование или высшее образование; лица, получающие высшее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556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359" y="1857212"/>
            <a:ext cx="9572993" cy="149801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Личность, ее самосовершенствование и саморазвитие в процессе труда.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Управленческая деятельность и ее организация с точки зрения психологической эффективности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Групповые процессы в трудовом коллективе, и их регуляция.</a:t>
            </a:r>
          </a:p>
        </p:txBody>
      </p:sp>
      <p:sp>
        <p:nvSpPr>
          <p:cNvPr id="5" name="Параллелограмм 4"/>
          <p:cNvSpPr/>
          <p:nvPr/>
        </p:nvSpPr>
        <p:spPr>
          <a:xfrm>
            <a:off x="82423" y="346128"/>
            <a:ext cx="8896028" cy="1118171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СОДЕРЖНИЕ И РЕЗУЛЬТАТЫ ПРОГРАММЫ: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\\NODE1.vzfei.local\user_profiles\kafedr\ОЮСавенкова\Рабочий стол\ЮБИЛЕЙ\2018 год\100лет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26" y="346128"/>
            <a:ext cx="3394129" cy="115720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506817" y="3525333"/>
            <a:ext cx="9066422" cy="330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РЕЗУЛЬТАТЫ ОСВОЕНИЯ ПРОГРАММЫ: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21110" r="73867" b="62199"/>
          <a:stretch/>
        </p:blipFill>
        <p:spPr>
          <a:xfrm>
            <a:off x="2613029" y="3879627"/>
            <a:ext cx="1165516" cy="114462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315395" y="5166855"/>
            <a:ext cx="17607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Формирование и развития навыков психологической управленческой культуры управленцев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7" t="20601" r="12201" b="62599"/>
          <a:stretch/>
        </p:blipFill>
        <p:spPr>
          <a:xfrm>
            <a:off x="4800976" y="3872122"/>
            <a:ext cx="1130533" cy="115212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399050" y="5167309"/>
            <a:ext cx="1934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Навыки построения эффективного управленческого взаимодействия по вертикале и горизонтали в структуре организации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20601" r="42913" b="62599"/>
          <a:stretch/>
        </p:blipFill>
        <p:spPr>
          <a:xfrm>
            <a:off x="458180" y="3879627"/>
            <a:ext cx="1263622" cy="115212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59351" y="5166855"/>
            <a:ext cx="16643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Новые знания  и компетенции в сфере психологии управления бизнесом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7" t="53150" r="42913" b="29000"/>
          <a:stretch/>
        </p:blipFill>
        <p:spPr>
          <a:xfrm>
            <a:off x="7241900" y="3807619"/>
            <a:ext cx="1184647" cy="122413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656307" y="5168768"/>
            <a:ext cx="2700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Навыки обработки и интерпретации результатов, полученных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в процессе осуществления профессиональной деятельности руководителя в соответствии с принципами психологии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управления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60103" y="1464299"/>
            <a:ext cx="8503507" cy="330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СОДЕРЖАНИЕ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ПРОГРАММЫ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82423" y="346128"/>
            <a:ext cx="8896028" cy="1018438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УЧЕБНЫЙ ПЛАН ПРОГРАММЫ: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\\NODE1.vzfei.local\user_profiles\kafedr\ОЮСавенкова\Рабочий стол\ЮБИЛЕЙ\2018 год\100лет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26" y="346128"/>
            <a:ext cx="3394129" cy="11572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398283"/>
              </p:ext>
            </p:extLst>
          </p:nvPr>
        </p:nvGraphicFramePr>
        <p:xfrm>
          <a:off x="244803" y="1641191"/>
          <a:ext cx="9696031" cy="4878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314">
                  <a:extLst>
                    <a:ext uri="{9D8B030D-6E8A-4147-A177-3AD203B41FA5}">
                      <a16:colId xmlns:a16="http://schemas.microsoft.com/office/drawing/2014/main" val="917425464"/>
                    </a:ext>
                  </a:extLst>
                </a:gridCol>
                <a:gridCol w="3391665">
                  <a:extLst>
                    <a:ext uri="{9D8B030D-6E8A-4147-A177-3AD203B41FA5}">
                      <a16:colId xmlns:a16="http://schemas.microsoft.com/office/drawing/2014/main" val="1903370945"/>
                    </a:ext>
                  </a:extLst>
                </a:gridCol>
                <a:gridCol w="653220">
                  <a:extLst>
                    <a:ext uri="{9D8B030D-6E8A-4147-A177-3AD203B41FA5}">
                      <a16:colId xmlns:a16="http://schemas.microsoft.com/office/drawing/2014/main" val="873454562"/>
                    </a:ext>
                  </a:extLst>
                </a:gridCol>
                <a:gridCol w="913955">
                  <a:extLst>
                    <a:ext uri="{9D8B030D-6E8A-4147-A177-3AD203B41FA5}">
                      <a16:colId xmlns:a16="http://schemas.microsoft.com/office/drawing/2014/main" val="1025584264"/>
                    </a:ext>
                  </a:extLst>
                </a:gridCol>
                <a:gridCol w="1108355">
                  <a:extLst>
                    <a:ext uri="{9D8B030D-6E8A-4147-A177-3AD203B41FA5}">
                      <a16:colId xmlns:a16="http://schemas.microsoft.com/office/drawing/2014/main" val="127152232"/>
                    </a:ext>
                  </a:extLst>
                </a:gridCol>
                <a:gridCol w="1108355">
                  <a:extLst>
                    <a:ext uri="{9D8B030D-6E8A-4147-A177-3AD203B41FA5}">
                      <a16:colId xmlns:a16="http://schemas.microsoft.com/office/drawing/2014/main" val="682335616"/>
                    </a:ext>
                  </a:extLst>
                </a:gridCol>
                <a:gridCol w="621895">
                  <a:extLst>
                    <a:ext uri="{9D8B030D-6E8A-4147-A177-3AD203B41FA5}">
                      <a16:colId xmlns:a16="http://schemas.microsoft.com/office/drawing/2014/main" val="3974553207"/>
                    </a:ext>
                  </a:extLst>
                </a:gridCol>
                <a:gridCol w="1273272">
                  <a:extLst>
                    <a:ext uri="{9D8B030D-6E8A-4147-A177-3AD203B41FA5}">
                      <a16:colId xmlns:a16="http://schemas.microsoft.com/office/drawing/2014/main" val="3225173165"/>
                    </a:ext>
                  </a:extLst>
                </a:gridCol>
              </a:tblGrid>
              <a:tr h="15659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п/п</a:t>
                      </a:r>
                    </a:p>
                  </a:txBody>
                  <a:tcPr marL="55281" marR="55281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 разделов, тем</a:t>
                      </a:r>
                    </a:p>
                  </a:txBody>
                  <a:tcPr marL="55281" marR="55281" marT="0" marB="0" anchor="ctr"/>
                </a:tc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Всего часов трудоемкости</a:t>
                      </a:r>
                    </a:p>
                  </a:txBody>
                  <a:tcPr marL="55281" marR="55281" marT="0" marB="0" vert="vert270" anchor="ctr"/>
                </a:tc>
                <a:tc gridSpan="4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том числе</a:t>
                      </a:r>
                    </a:p>
                  </a:txBody>
                  <a:tcPr marL="55281" marR="552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Форма контроля</a:t>
                      </a:r>
                    </a:p>
                  </a:txBody>
                  <a:tcPr marL="55281" marR="55281" marT="0" marB="0" anchor="ctr"/>
                </a:tc>
                <a:extLst>
                  <a:ext uri="{0D108BD9-81ED-4DB2-BD59-A6C34878D82A}">
                    <a16:rowId xmlns:a16="http://schemas.microsoft.com/office/drawing/2014/main" val="1500126692"/>
                  </a:ext>
                </a:extLst>
              </a:tr>
              <a:tr h="156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Аудиторные занятия</a:t>
                      </a:r>
                    </a:p>
                  </a:txBody>
                  <a:tcPr marL="55281" marR="552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Самостоятельная работа</a:t>
                      </a:r>
                    </a:p>
                  </a:txBody>
                  <a:tcPr marL="55281" marR="55281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79433"/>
                  </a:ext>
                </a:extLst>
              </a:tr>
              <a:tr h="156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Всего, часов</a:t>
                      </a:r>
                    </a:p>
                  </a:txBody>
                  <a:tcPr marL="55281" marR="55281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 них</a:t>
                      </a:r>
                    </a:p>
                  </a:txBody>
                  <a:tcPr marL="55281" marR="552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832253"/>
                  </a:ext>
                </a:extLst>
              </a:tr>
              <a:tr h="805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Лекции</a:t>
                      </a:r>
                    </a:p>
                  </a:txBody>
                  <a:tcPr marL="55281" marR="55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Практические занятия</a:t>
                      </a:r>
                    </a:p>
                  </a:txBody>
                  <a:tcPr marL="55281" marR="5528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76864"/>
                  </a:ext>
                </a:extLst>
              </a:tr>
              <a:tr h="156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5281" marR="55281" marT="0" marB="0"/>
                </a:tc>
                <a:extLst>
                  <a:ext uri="{0D108BD9-81ED-4DB2-BD59-A6C34878D82A}">
                    <a16:rowId xmlns:a16="http://schemas.microsoft.com/office/drawing/2014/main" val="431553659"/>
                  </a:ext>
                </a:extLst>
              </a:tr>
              <a:tr h="782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Личность, ее самосовершенствование и саморазвитие в процессе труда.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Групповое обсуждение вопросов</a:t>
                      </a:r>
                    </a:p>
                  </a:txBody>
                  <a:tcPr marL="55281" marR="55281" marT="0" marB="0"/>
                </a:tc>
                <a:extLst>
                  <a:ext uri="{0D108BD9-81ED-4DB2-BD59-A6C34878D82A}">
                    <a16:rowId xmlns:a16="http://schemas.microsoft.com/office/drawing/2014/main" val="3054253515"/>
                  </a:ext>
                </a:extLst>
              </a:tr>
              <a:tr h="782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Управленческая деятельность и ее организация с точки зрения психологической эффективности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Решение практических задач и кейсов</a:t>
                      </a:r>
                    </a:p>
                  </a:txBody>
                  <a:tcPr marL="55281" marR="55281" marT="0" marB="0"/>
                </a:tc>
                <a:extLst>
                  <a:ext uri="{0D108BD9-81ED-4DB2-BD59-A6C34878D82A}">
                    <a16:rowId xmlns:a16="http://schemas.microsoft.com/office/drawing/2014/main" val="1800830374"/>
                  </a:ext>
                </a:extLst>
              </a:tr>
              <a:tr h="469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Групповые процессы в трудовом коллективе, и их регуляция.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Решение кейсов. </a:t>
                      </a:r>
                    </a:p>
                  </a:txBody>
                  <a:tcPr marL="55281" marR="55281" marT="0" marB="0"/>
                </a:tc>
                <a:extLst>
                  <a:ext uri="{0D108BD9-81ED-4DB2-BD59-A6C34878D82A}">
                    <a16:rowId xmlns:a16="http://schemas.microsoft.com/office/drawing/2014/main" val="154018655"/>
                  </a:ext>
                </a:extLst>
              </a:tr>
              <a:tr h="1565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Итого 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5281" marR="55281" marT="0" marB="0"/>
                </a:tc>
                <a:extLst>
                  <a:ext uri="{0D108BD9-81ED-4DB2-BD59-A6C34878D82A}">
                    <a16:rowId xmlns:a16="http://schemas.microsoft.com/office/drawing/2014/main" val="44156340"/>
                  </a:ext>
                </a:extLst>
              </a:tr>
              <a:tr h="4697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Итоговая аттестация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Итоговое тестирование</a:t>
                      </a:r>
                    </a:p>
                  </a:txBody>
                  <a:tcPr marL="55281" marR="55281" marT="0" marB="0"/>
                </a:tc>
                <a:extLst>
                  <a:ext uri="{0D108BD9-81ED-4DB2-BD59-A6C34878D82A}">
                    <a16:rowId xmlns:a16="http://schemas.microsoft.com/office/drawing/2014/main" val="2317070225"/>
                  </a:ext>
                </a:extLst>
              </a:tr>
              <a:tr h="313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Общая трудоемкость программы: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5281" marR="55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зачет</a:t>
                      </a:r>
                    </a:p>
                  </a:txBody>
                  <a:tcPr marL="55281" marR="55281" marT="0" marB="0"/>
                </a:tc>
                <a:extLst>
                  <a:ext uri="{0D108BD9-81ED-4DB2-BD59-A6C34878D82A}">
                    <a16:rowId xmlns:a16="http://schemas.microsoft.com/office/drawing/2014/main" val="612482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4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77" y="3752563"/>
            <a:ext cx="1826257" cy="136969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93" y="1778641"/>
            <a:ext cx="882218" cy="882218"/>
          </a:xfrm>
        </p:spPr>
      </p:pic>
      <p:sp>
        <p:nvSpPr>
          <p:cNvPr id="4" name="Параллелограмм 3"/>
          <p:cNvSpPr/>
          <p:nvPr/>
        </p:nvSpPr>
        <p:spPr>
          <a:xfrm>
            <a:off x="254225" y="380798"/>
            <a:ext cx="7779432" cy="1238996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БОНУСЫ ПРОГРАММЫ:</a:t>
            </a:r>
            <a:endParaRPr lang="ru-RU" sz="1400" b="1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\\NODE1.vzfei.local\user_profiles\kafedr\ОЮСавенкова\Рабочий стол\ЮБИЛЕЙ\2018 год\100лет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26" y="346128"/>
            <a:ext cx="3394129" cy="11572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09351" y="2795313"/>
            <a:ext cx="2291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ДОСТУП К ЭЛЕКТРОННОЙ БИБЛИОТЕКЕ </a:t>
            </a:r>
            <a:endParaRPr lang="ru-RU" sz="1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Финансового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университета при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равительстве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РФ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1087" y="2702322"/>
            <a:ext cx="22812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УЧАСТИЕ ВО ВСЕХ ОТКРЫТЫХ МЕРОПРИЯТИЯХ, проводимых Липецким филиалом Финуниверситета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0404" y="2745045"/>
            <a:ext cx="2222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ВОЗМОЖНОСТЬ УЧАСТВОВАТЬ В НАУЧНЫХ ПРОЕКТАХ, реализуемых Липецким филиалом Финуниверситета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12" name="Рисунок 11" descr="\\NODE1.vzfei.local\user_profiles\kafedr\ОЮСавенкова\Рабочий стол\ЮБИЛЕЙ\2018 год\100лет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01" y="1745814"/>
            <a:ext cx="2182170" cy="91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76" y="1680873"/>
            <a:ext cx="1076353" cy="10777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55845" y="5244709"/>
            <a:ext cx="2186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СКИДКИ ПРИ ОБУЧЕНИИ по программам магистратуры в Липецким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филиалом Финуниверситета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7841" y="5244709"/>
            <a:ext cx="2125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СКИДКИ ПРИ ОБУЧЕНИИ по другим программам ДПО в Липецким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филиалом Финуниверситета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73" y="3855921"/>
            <a:ext cx="1379303" cy="128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38" y="1655420"/>
            <a:ext cx="5329533" cy="4677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араллелограмм 4"/>
          <p:cNvSpPr/>
          <p:nvPr/>
        </p:nvSpPr>
        <p:spPr>
          <a:xfrm>
            <a:off x="82423" y="346128"/>
            <a:ext cx="8896028" cy="1166382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АДРЕС УНИВЕРСИТЕТА И КОНТАКТНЫЕ ДАННЫЕ: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\\NODE1.vzfei.local\user_profiles\kafedr\ОЮСавенкова\Рабочий стол\ЮБИЛЕЙ\2018 год\100лет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26" y="346128"/>
            <a:ext cx="3394129" cy="11572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27435" y="2271898"/>
            <a:ext cx="4749303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Липецкий филиал </a:t>
            </a:r>
            <a:r>
              <a:rPr lang="ru-RU" sz="2000" b="1" dirty="0" smtClean="0">
                <a:latin typeface="Arial Narrow" panose="020B0606020202030204" pitchFamily="34" charset="0"/>
              </a:rPr>
              <a:t>Финуниверситета</a:t>
            </a:r>
          </a:p>
          <a:p>
            <a:endParaRPr lang="ru-RU" sz="11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г</a:t>
            </a:r>
            <a:r>
              <a:rPr lang="ru-RU" sz="2000" dirty="0">
                <a:latin typeface="Arial Narrow" panose="020B0606020202030204" pitchFamily="34" charset="0"/>
              </a:rPr>
              <a:t>. Липецк, ул. Интернациональная, 12б</a:t>
            </a:r>
            <a:r>
              <a:rPr lang="ru-RU" sz="2000" dirty="0" smtClean="0">
                <a:latin typeface="Arial Narrow" panose="020B0606020202030204" pitchFamily="34" charset="0"/>
              </a:rPr>
              <a:t>,. 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Контактное </a:t>
            </a:r>
            <a:r>
              <a:rPr lang="ru-RU" sz="2000" dirty="0">
                <a:latin typeface="Arial Narrow" panose="020B0606020202030204" pitchFamily="34" charset="0"/>
              </a:rPr>
              <a:t>лицо: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Решетникова Елена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Владимировна</a:t>
            </a:r>
            <a:r>
              <a:rPr lang="ru-RU" sz="2000" dirty="0" smtClean="0">
                <a:latin typeface="Arial Narrow" panose="020B0606020202030204" pitchFamily="34" charset="0"/>
              </a:rPr>
              <a:t>- </a:t>
            </a:r>
            <a:r>
              <a:rPr lang="ru-RU" sz="2000" dirty="0" smtClean="0">
                <a:latin typeface="Arial Narrow" panose="020B0606020202030204" pitchFamily="34" charset="0"/>
              </a:rPr>
              <a:t>директор курсов ДПО,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8(4742</a:t>
            </a:r>
            <a:r>
              <a:rPr lang="ru-RU" sz="2000" dirty="0">
                <a:latin typeface="Arial Narrow" panose="020B0606020202030204" pitchFamily="34" charset="0"/>
              </a:rPr>
              <a:t>) </a:t>
            </a:r>
            <a:r>
              <a:rPr lang="ru-RU" sz="2000" dirty="0" smtClean="0">
                <a:latin typeface="Arial Narrow" panose="020B0606020202030204" pitchFamily="34" charset="0"/>
              </a:rPr>
              <a:t>27-43-89,  моб._____________________,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hangingPunct="0"/>
            <a:r>
              <a:rPr lang="x-none" sz="2000" b="1" dirty="0">
                <a:latin typeface="Arial Narrow" panose="020B0606020202030204" pitchFamily="34" charset="0"/>
              </a:rPr>
              <a:t>Дополнительную информацию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x-none" sz="2000" b="1" dirty="0" smtClean="0">
                <a:latin typeface="Arial Narrow" panose="020B0606020202030204" pitchFamily="34" charset="0"/>
              </a:rPr>
              <a:t>можно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hangingPunct="0"/>
            <a:r>
              <a:rPr lang="x-none" sz="2000" b="1" dirty="0" smtClean="0">
                <a:latin typeface="Arial Narrow" panose="020B0606020202030204" pitchFamily="34" charset="0"/>
              </a:rPr>
              <a:t>найти </a:t>
            </a:r>
            <a:r>
              <a:rPr lang="x-none" sz="2000" b="1" dirty="0">
                <a:latin typeface="Arial Narrow" panose="020B0606020202030204" pitchFamily="34" charset="0"/>
              </a:rPr>
              <a:t>на сайте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hangingPunct="0"/>
            <a:r>
              <a:rPr lang="ru-RU" sz="2000" b="1" dirty="0">
                <a:latin typeface="Arial Narrow" panose="020B0606020202030204" pitchFamily="34" charset="0"/>
              </a:rPr>
              <a:t>Липецкого филиала Финуниверситета</a:t>
            </a:r>
            <a:r>
              <a:rPr lang="x-none" sz="2000" b="1" dirty="0">
                <a:latin typeface="Arial Narrow" panose="020B0606020202030204" pitchFamily="34" charset="0"/>
              </a:rPr>
              <a:t>:</a:t>
            </a:r>
            <a:endParaRPr lang="ru-RU" sz="2000" b="1" dirty="0">
              <a:latin typeface="Arial Narrow" panose="020B0606020202030204" pitchFamily="34" charset="0"/>
            </a:endParaRPr>
          </a:p>
          <a:p>
            <a:r>
              <a:rPr lang="en-US" sz="2000" dirty="0">
                <a:hlinkClick r:id="rId4"/>
              </a:rPr>
              <a:t>http://www.fa.ru/fil/lipetsk/org/dep/dpo/Pages/About.aspx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3030</TotalTime>
  <Words>464</Words>
  <Application>Microsoft Office PowerPoint</Application>
  <PresentationFormat>Широкоэкранный</PresentationFormat>
  <Paragraphs>120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Trebuchet MS</vt:lpstr>
      <vt:lpstr>Wingdings 3</vt:lpstr>
      <vt:lpstr>Аспект</vt:lpstr>
      <vt:lpstr>программа повышения  квалификации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ОБЗОР</dc:title>
  <dc:creator>Савенкова Ольга Юрьевна</dc:creator>
  <cp:lastModifiedBy>Савенкова Ольга Юрьевна</cp:lastModifiedBy>
  <cp:revision>43</cp:revision>
  <cp:lastPrinted>2018-10-29T08:02:10Z</cp:lastPrinted>
  <dcterms:created xsi:type="dcterms:W3CDTF">2018-10-15T11:50:36Z</dcterms:created>
  <dcterms:modified xsi:type="dcterms:W3CDTF">2019-08-19T07:19:22Z</dcterms:modified>
</cp:coreProperties>
</file>