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3" r:id="rId4"/>
  </p:sldIdLst>
  <p:sldSz cx="12192000" cy="6858000"/>
  <p:notesSz cx="9926638" cy="6797675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64B0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4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72" y="102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8C38803-E6BE-4ED6-8CC3-246ED1AD5780}" type="datetimeFigureOut">
              <a:rPr lang="ru-RU"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90A10C-9008-431B-ABF3-29A2C845198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8C38803-E6BE-4ED6-8CC3-246ED1AD5780}" type="datetimeFigureOut">
              <a:rPr lang="ru-RU"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90A10C-9008-431B-ABF3-29A2C845198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8C38803-E6BE-4ED6-8CC3-246ED1AD5780}" type="datetimeFigureOut">
              <a:rPr lang="ru-RU"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90A10C-9008-431B-ABF3-29A2C845198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/>
        <p:txBody>
          <a:bodyPr lIns="36000" tIns="36000" rIns="36000" bIns="36000"/>
          <a:lstStyle>
            <a:lvl1pPr>
              <a:defRPr sz="13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 bwMode="auto">
          <a:xfrm>
            <a:off x="609887" y="1577340"/>
            <a:ext cx="5306020" cy="387798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 bwMode="auto">
          <a:xfrm>
            <a:off x="6281839" y="1577340"/>
            <a:ext cx="5306020" cy="387798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 bwMode="auto"/>
        <p:txBody>
          <a:bodyPr lIns="36000" tIns="36000" rIns="36000" bIns="3600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 bwMode="auto"/>
        <p:txBody>
          <a:bodyPr lIns="36000" tIns="36000" rIns="36000" bIns="3600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11/26/2025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 bwMode="auto"/>
        <p:txBody>
          <a:bodyPr lIns="36000" tIns="36000" rIns="36000" bIns="3600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8C38803-E6BE-4ED6-8CC3-246ED1AD5780}" type="datetimeFigureOut">
              <a:rPr lang="ru-RU"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90A10C-9008-431B-ABF3-29A2C845198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8C38803-E6BE-4ED6-8CC3-246ED1AD5780}" type="datetimeFigureOut">
              <a:rPr lang="ru-RU"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90A10C-9008-431B-ABF3-29A2C845198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8C38803-E6BE-4ED6-8CC3-246ED1AD5780}" type="datetimeFigureOut">
              <a:rPr lang="ru-RU"/>
              <a:t>26.11.2025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90A10C-9008-431B-ABF3-29A2C845198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8C38803-E6BE-4ED6-8CC3-246ED1AD5780}" type="datetimeFigureOut">
              <a:rPr lang="ru-RU"/>
              <a:t>26.11.2025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90A10C-9008-431B-ABF3-29A2C845198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8C38803-E6BE-4ED6-8CC3-246ED1AD5780}" type="datetimeFigureOut">
              <a:rPr lang="ru-RU"/>
              <a:t>26.11.2025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90A10C-9008-431B-ABF3-29A2C845198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8C38803-E6BE-4ED6-8CC3-246ED1AD5780}" type="datetimeFigureOut">
              <a:rPr lang="ru-RU"/>
              <a:t>26.11.2025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90A10C-9008-431B-ABF3-29A2C845198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8C38803-E6BE-4ED6-8CC3-246ED1AD5780}" type="datetimeFigureOut">
              <a:rPr lang="ru-RU"/>
              <a:t>26.11.2025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90A10C-9008-431B-ABF3-29A2C845198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8C38803-E6BE-4ED6-8CC3-246ED1AD5780}" type="datetimeFigureOut">
              <a:rPr lang="ru-RU"/>
              <a:t>26.11.2025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90A10C-9008-431B-ABF3-29A2C845198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8C38803-E6BE-4ED6-8CC3-246ED1AD5780}" type="datetimeFigureOut">
              <a:rPr lang="ru-RU"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590A10C-9008-431B-ABF3-29A2C845198C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E72AC4B3-9B1F-4E80-A6D6-5226E6AC690F}"/>
              </a:ext>
            </a:extLst>
          </p:cNvPr>
          <p:cNvSpPr/>
          <p:nvPr/>
        </p:nvSpPr>
        <p:spPr bwMode="auto">
          <a:xfrm>
            <a:off x="1" y="0"/>
            <a:ext cx="5741414" cy="3116025"/>
          </a:xfrm>
          <a:prstGeom prst="rect">
            <a:avLst/>
          </a:prstGeom>
          <a:solidFill>
            <a:schemeClr val="bg1"/>
          </a:solidFill>
          <a:ln>
            <a:solidFill>
              <a:srgbClr val="2F64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650" dirty="0"/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F69B898C-6F0A-4814-B878-310FD4BB749D}"/>
              </a:ext>
            </a:extLst>
          </p:cNvPr>
          <p:cNvSpPr/>
          <p:nvPr/>
        </p:nvSpPr>
        <p:spPr bwMode="auto">
          <a:xfrm>
            <a:off x="0" y="3116025"/>
            <a:ext cx="5753873" cy="3741975"/>
          </a:xfrm>
          <a:prstGeom prst="rect">
            <a:avLst/>
          </a:prstGeom>
          <a:solidFill>
            <a:srgbClr val="2F64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650" dirty="0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5741414" y="0"/>
            <a:ext cx="6452521" cy="6858000"/>
          </a:xfrm>
          <a:prstGeom prst="rect">
            <a:avLst/>
          </a:prstGeom>
          <a:solidFill>
            <a:srgbClr val="2F64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650" dirty="0"/>
          </a:p>
        </p:txBody>
      </p:sp>
      <p:sp>
        <p:nvSpPr>
          <p:cNvPr id="8" name="object 5"/>
          <p:cNvSpPr txBox="1">
            <a:spLocks noGrp="1"/>
          </p:cNvSpPr>
          <p:nvPr>
            <p:ph type="title"/>
          </p:nvPr>
        </p:nvSpPr>
        <p:spPr bwMode="auto">
          <a:xfrm>
            <a:off x="106420" y="4226546"/>
            <a:ext cx="5635688" cy="7346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ru-RU" sz="1400" i="1" dirty="0">
                <a:latin typeface="Book Antiqua"/>
                <a:cs typeface="+mn-cs"/>
              </a:rPr>
              <a:t>Наименование работы/проекта</a:t>
            </a:r>
            <a:br>
              <a:rPr lang="ru-RU" sz="1400" i="1" dirty="0">
                <a:latin typeface="Book Antiqua"/>
                <a:cs typeface="+mn-cs"/>
              </a:rPr>
            </a:br>
            <a:r>
              <a:rPr lang="ru-RU" sz="1400" b="0" i="1" dirty="0">
                <a:latin typeface="Book Antiqua"/>
                <a:cs typeface="+mn-cs"/>
              </a:rPr>
              <a:t>(Краткое и понятное, отражающее суть) 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/>
          <a:srcRect l="1" t="54117" r="-5555" b="26640"/>
          <a:stretch/>
        </p:blipFill>
        <p:spPr bwMode="auto">
          <a:xfrm>
            <a:off x="10136088" y="209102"/>
            <a:ext cx="1823725" cy="577596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 bwMode="auto">
          <a:xfrm>
            <a:off x="5930571" y="300733"/>
            <a:ext cx="454576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i="1" spc="-108" dirty="0">
                <a:solidFill>
                  <a:schemeClr val="bg1"/>
                </a:solidFill>
                <a:latin typeface="Book Antiqua"/>
                <a:cs typeface="Arial"/>
              </a:rPr>
              <a:t>ФОРМА  ИНДИВИДУАЛЬНОЙ ЗАЯВКИ</a:t>
            </a:r>
            <a:endParaRPr lang="ru-RU" dirty="0">
              <a:solidFill>
                <a:schemeClr val="bg1"/>
              </a:solidFill>
              <a:latin typeface="Book Antiqua"/>
            </a:endParaRPr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06420" y="300733"/>
            <a:ext cx="2157274" cy="2581682"/>
          </a:xfrm>
          <a:prstGeom prst="rect">
            <a:avLst/>
          </a:prstGeom>
          <a:solidFill>
            <a:srgbClr val="2F64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dirty="0">
                <a:solidFill>
                  <a:schemeClr val="bg1"/>
                </a:solidFill>
                <a:latin typeface="Book Antiqua"/>
              </a:rPr>
              <a:t>ФОТО </a:t>
            </a:r>
          </a:p>
          <a:p>
            <a:pPr algn="ctr">
              <a:defRPr/>
            </a:pPr>
            <a:endParaRPr lang="ru-RU" sz="1400" dirty="0">
              <a:solidFill>
                <a:schemeClr val="bg1"/>
              </a:solidFill>
              <a:latin typeface="Book Antiqua"/>
            </a:endParaRPr>
          </a:p>
          <a:p>
            <a:pPr algn="ctr">
              <a:defRPr/>
            </a:pPr>
            <a:r>
              <a:rPr lang="ru-RU" sz="1400" dirty="0">
                <a:solidFill>
                  <a:schemeClr val="bg1"/>
                </a:solidFill>
                <a:latin typeface="Book Antiqua"/>
              </a:rPr>
              <a:t>(портретное, вертикальное, высокого разрешения, на нейтральном фоне, в деловом стиле, без фильтров и надписей, в формате: </a:t>
            </a:r>
            <a:r>
              <a:rPr lang="en-US" sz="1400" dirty="0">
                <a:solidFill>
                  <a:schemeClr val="bg1"/>
                </a:solidFill>
                <a:latin typeface="Book Antiqua"/>
              </a:rPr>
              <a:t>JPEG, JPG</a:t>
            </a:r>
            <a:r>
              <a:rPr lang="ru-RU" sz="1400" dirty="0">
                <a:solidFill>
                  <a:schemeClr val="bg1"/>
                </a:solidFill>
                <a:latin typeface="Book Antiqua"/>
              </a:rPr>
              <a:t>, </a:t>
            </a:r>
            <a:r>
              <a:rPr lang="en-US" sz="1400" dirty="0">
                <a:solidFill>
                  <a:schemeClr val="bg1"/>
                </a:solidFill>
                <a:latin typeface="Book Antiqua"/>
              </a:rPr>
              <a:t>PNG)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38AF6F04-054B-48B3-AE98-C3D3DA58EE71}"/>
              </a:ext>
            </a:extLst>
          </p:cNvPr>
          <p:cNvSpPr/>
          <p:nvPr/>
        </p:nvSpPr>
        <p:spPr bwMode="auto">
          <a:xfrm>
            <a:off x="93706" y="5128537"/>
            <a:ext cx="5666085" cy="1348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ru-RU" sz="1400" i="1" dirty="0">
                <a:solidFill>
                  <a:schemeClr val="tx1"/>
                </a:solidFill>
                <a:latin typeface="Book Antiqua"/>
              </a:rPr>
              <a:t>основная идея и цели работы/проекта 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B6606FCD-D350-4CB7-9D69-EDB485204FA8}"/>
              </a:ext>
            </a:extLst>
          </p:cNvPr>
          <p:cNvSpPr/>
          <p:nvPr/>
        </p:nvSpPr>
        <p:spPr bwMode="auto">
          <a:xfrm>
            <a:off x="5930571" y="1015008"/>
            <a:ext cx="6167721" cy="14582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  <a:defRPr/>
            </a:pPr>
            <a:r>
              <a:rPr lang="ru-RU" sz="1400" i="1" dirty="0">
                <a:solidFill>
                  <a:schemeClr val="tx1"/>
                </a:solidFill>
                <a:latin typeface="Book Antiqua"/>
              </a:rPr>
              <a:t>ключевые действия и достигнутые результаты (цифры, охваты, отзывы или другие измеримые показатели)</a:t>
            </a:r>
            <a:endParaRPr dirty="0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7A8AE632-8551-42FF-963C-499A19B2DEA1}"/>
              </a:ext>
            </a:extLst>
          </p:cNvPr>
          <p:cNvSpPr/>
          <p:nvPr/>
        </p:nvSpPr>
        <p:spPr bwMode="auto">
          <a:xfrm>
            <a:off x="5930571" y="2629585"/>
            <a:ext cx="6167722" cy="139009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  <a:defRPr/>
            </a:pPr>
            <a:r>
              <a:rPr lang="ru-RU" sz="1400" i="1" dirty="0">
                <a:solidFill>
                  <a:schemeClr val="tx1"/>
                </a:solidFill>
                <a:latin typeface="Book Antiqua"/>
              </a:rPr>
              <a:t>объяснение важности проекта/достижений для университета и сообщества;</a:t>
            </a:r>
            <a:endParaRPr lang="ru-RU" sz="1400" dirty="0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EBE0FAB4-A9BE-4B65-912D-B5385FF88A35}"/>
              </a:ext>
            </a:extLst>
          </p:cNvPr>
          <p:cNvSpPr/>
          <p:nvPr/>
        </p:nvSpPr>
        <p:spPr bwMode="auto">
          <a:xfrm>
            <a:off x="5930571" y="4172105"/>
            <a:ext cx="6167722" cy="108890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  <a:defRPr/>
            </a:pPr>
            <a:r>
              <a:rPr lang="ru-RU" sz="1400" i="1" dirty="0">
                <a:solidFill>
                  <a:schemeClr val="tx1"/>
                </a:solidFill>
                <a:latin typeface="Book Antiqua"/>
              </a:rPr>
              <a:t>планы по развитию и масштабированию;</a:t>
            </a:r>
            <a:endParaRPr lang="ru-RU" sz="1400" dirty="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69213E3C-8407-4604-B8BD-CE7DC78BD2BF}"/>
              </a:ext>
            </a:extLst>
          </p:cNvPr>
          <p:cNvSpPr/>
          <p:nvPr/>
        </p:nvSpPr>
        <p:spPr bwMode="auto">
          <a:xfrm>
            <a:off x="5930571" y="5413436"/>
            <a:ext cx="6167722" cy="4134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  <a:defRPr/>
            </a:pPr>
            <a:r>
              <a:rPr lang="ru-RU" sz="1400" i="1" dirty="0">
                <a:solidFill>
                  <a:schemeClr val="tx1"/>
                </a:solidFill>
                <a:latin typeface="Book Antiqua"/>
              </a:rPr>
              <a:t>ссылка на дополнительные материалы (при необходимости).</a:t>
            </a:r>
            <a:endParaRPr lang="ru-RU" sz="1400" dirty="0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42CE2BB8-ABD6-4E07-AF05-5EFAB1EEC7E0}"/>
              </a:ext>
            </a:extLst>
          </p:cNvPr>
          <p:cNvSpPr/>
          <p:nvPr/>
        </p:nvSpPr>
        <p:spPr bwMode="auto">
          <a:xfrm>
            <a:off x="5849515" y="5826882"/>
            <a:ext cx="6248778" cy="9395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lnSpc>
                <a:spcPct val="150000"/>
              </a:lnSpc>
              <a:defRPr/>
            </a:pPr>
            <a:r>
              <a:rPr lang="ru-RU" sz="1400" i="1" dirty="0">
                <a:solidFill>
                  <a:schemeClr val="bg1"/>
                </a:solidFill>
                <a:latin typeface="Book Antiqua"/>
              </a:rPr>
              <a:t>Текст должен вмещаться в указанные поля и отвечать критериям: шрифт «</a:t>
            </a:r>
            <a:r>
              <a:rPr lang="ru-RU" sz="1400" i="1" dirty="0" err="1">
                <a:solidFill>
                  <a:schemeClr val="bg1"/>
                </a:solidFill>
                <a:latin typeface="Book Antiqua"/>
              </a:rPr>
              <a:t>Book</a:t>
            </a:r>
            <a:r>
              <a:rPr lang="ru-RU" sz="1400" i="1" dirty="0">
                <a:solidFill>
                  <a:schemeClr val="bg1"/>
                </a:solidFill>
                <a:latin typeface="Book Antiqua"/>
              </a:rPr>
              <a:t> </a:t>
            </a:r>
            <a:r>
              <a:rPr lang="ru-RU" sz="1400" i="1" dirty="0" err="1">
                <a:solidFill>
                  <a:schemeClr val="bg1"/>
                </a:solidFill>
                <a:latin typeface="Book Antiqua"/>
              </a:rPr>
              <a:t>Antiqua</a:t>
            </a:r>
            <a:r>
              <a:rPr lang="ru-RU" sz="1400" i="1" dirty="0">
                <a:solidFill>
                  <a:schemeClr val="bg1"/>
                </a:solidFill>
                <a:latin typeface="Book Antiqua"/>
              </a:rPr>
              <a:t>», кегль 12-14 </a:t>
            </a:r>
            <a:r>
              <a:rPr lang="ru-RU" sz="1400" i="1" dirty="0" err="1">
                <a:solidFill>
                  <a:schemeClr val="bg1"/>
                </a:solidFill>
                <a:latin typeface="Book Antiqua"/>
              </a:rPr>
              <a:t>pt</a:t>
            </a:r>
            <a:r>
              <a:rPr lang="ru-RU" sz="1400" i="1" dirty="0">
                <a:solidFill>
                  <a:schemeClr val="bg1"/>
                </a:solidFill>
                <a:latin typeface="Book Antiqua"/>
              </a:rPr>
              <a:t>, межстрочный интервал 1-1.5, выравнивание по ширине.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E0193799-75F8-4F78-9D0A-4E3C3697525F}"/>
              </a:ext>
            </a:extLst>
          </p:cNvPr>
          <p:cNvSpPr/>
          <p:nvPr/>
        </p:nvSpPr>
        <p:spPr bwMode="auto">
          <a:xfrm>
            <a:off x="93707" y="3324555"/>
            <a:ext cx="5647706" cy="734688"/>
          </a:xfrm>
          <a:prstGeom prst="rect">
            <a:avLst/>
          </a:prstGeom>
          <a:solidFill>
            <a:schemeClr val="bg1"/>
          </a:solidFill>
          <a:ln>
            <a:solidFill>
              <a:srgbClr val="2F64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i="1" dirty="0">
                <a:solidFill>
                  <a:srgbClr val="2F64B0"/>
                </a:solidFill>
                <a:latin typeface="Book Antiqua"/>
              </a:rPr>
              <a:t>Номинация «название номинации»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3B7BB311-79AC-43C5-82EF-778282E2DACF}"/>
              </a:ext>
            </a:extLst>
          </p:cNvPr>
          <p:cNvSpPr/>
          <p:nvPr/>
        </p:nvSpPr>
        <p:spPr bwMode="auto">
          <a:xfrm>
            <a:off x="2495920" y="304935"/>
            <a:ext cx="3114863" cy="1177149"/>
          </a:xfrm>
          <a:prstGeom prst="rect">
            <a:avLst/>
          </a:prstGeom>
          <a:noFill/>
          <a:ln>
            <a:solidFill>
              <a:srgbClr val="2F64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sz="2400" b="1" i="1" dirty="0">
                <a:solidFill>
                  <a:srgbClr val="2F64B0"/>
                </a:solidFill>
                <a:latin typeface="Book Antiqua"/>
                <a:cs typeface="Roboto"/>
              </a:rPr>
              <a:t>ФИО </a:t>
            </a:r>
            <a:r>
              <a:rPr lang="ru-RU" sz="2400" b="1" i="1" spc="-108" dirty="0">
                <a:solidFill>
                  <a:srgbClr val="2F64B0"/>
                </a:solidFill>
                <a:latin typeface="Book Antiqua"/>
                <a:cs typeface="Arial"/>
              </a:rPr>
              <a:t>работника</a:t>
            </a:r>
            <a:endParaRPr lang="ru-RU" sz="2400" b="1" dirty="0">
              <a:solidFill>
                <a:srgbClr val="2F64B0"/>
              </a:solidFill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123AAFDD-4D6F-4D90-9657-91E4722FADB4}"/>
              </a:ext>
            </a:extLst>
          </p:cNvPr>
          <p:cNvSpPr/>
          <p:nvPr/>
        </p:nvSpPr>
        <p:spPr bwMode="auto">
          <a:xfrm>
            <a:off x="2495920" y="1546008"/>
            <a:ext cx="3114863" cy="280102"/>
          </a:xfrm>
          <a:prstGeom prst="rect">
            <a:avLst/>
          </a:prstGeom>
          <a:solidFill>
            <a:srgbClr val="2F64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i="1" dirty="0">
                <a:latin typeface="Book Antiqua"/>
              </a:rPr>
              <a:t>Структурное подразделение</a:t>
            </a: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AA9650DB-19CE-4927-A845-7F7D558866BA}"/>
              </a:ext>
            </a:extLst>
          </p:cNvPr>
          <p:cNvSpPr/>
          <p:nvPr/>
        </p:nvSpPr>
        <p:spPr bwMode="auto">
          <a:xfrm>
            <a:off x="2495920" y="1861515"/>
            <a:ext cx="3114863" cy="280102"/>
          </a:xfrm>
          <a:prstGeom prst="rect">
            <a:avLst/>
          </a:prstGeom>
          <a:solidFill>
            <a:srgbClr val="2F64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i="1" dirty="0">
                <a:latin typeface="Book Antiqua"/>
              </a:rPr>
              <a:t>Должность</a:t>
            </a:r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078906C8-F5FC-48D4-894B-DCB901E8A61F}"/>
              </a:ext>
            </a:extLst>
          </p:cNvPr>
          <p:cNvSpPr/>
          <p:nvPr/>
        </p:nvSpPr>
        <p:spPr bwMode="auto">
          <a:xfrm>
            <a:off x="2495920" y="2176978"/>
            <a:ext cx="3114863" cy="705437"/>
          </a:xfrm>
          <a:prstGeom prst="rect">
            <a:avLst/>
          </a:prstGeom>
          <a:solidFill>
            <a:srgbClr val="2F64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i="1" dirty="0" err="1">
                <a:latin typeface="Book Antiqua"/>
              </a:rPr>
              <a:t>Ср.балл</a:t>
            </a:r>
            <a:r>
              <a:rPr lang="ru-RU" sz="1400" i="1" dirty="0">
                <a:latin typeface="Book Antiqua"/>
              </a:rPr>
              <a:t> по результатам опроса «Преподаватель глазами студентов»</a:t>
            </a:r>
          </a:p>
        </p:txBody>
      </p:sp>
    </p:spTree>
    <p:extLst>
      <p:ext uri="{BB962C8B-B14F-4D97-AF65-F5344CB8AC3E}">
        <p14:creationId xmlns:p14="http://schemas.microsoft.com/office/powerpoint/2010/main" val="1552668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E72AC4B3-9B1F-4E80-A6D6-5226E6AC690F}"/>
              </a:ext>
            </a:extLst>
          </p:cNvPr>
          <p:cNvSpPr/>
          <p:nvPr/>
        </p:nvSpPr>
        <p:spPr bwMode="auto">
          <a:xfrm>
            <a:off x="1" y="0"/>
            <a:ext cx="5741414" cy="3116025"/>
          </a:xfrm>
          <a:prstGeom prst="rect">
            <a:avLst/>
          </a:prstGeom>
          <a:solidFill>
            <a:schemeClr val="bg1"/>
          </a:solidFill>
          <a:ln>
            <a:solidFill>
              <a:srgbClr val="2F64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650" dirty="0"/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F69B898C-6F0A-4814-B878-310FD4BB749D}"/>
              </a:ext>
            </a:extLst>
          </p:cNvPr>
          <p:cNvSpPr/>
          <p:nvPr/>
        </p:nvSpPr>
        <p:spPr bwMode="auto">
          <a:xfrm>
            <a:off x="0" y="3116025"/>
            <a:ext cx="5753873" cy="3741975"/>
          </a:xfrm>
          <a:prstGeom prst="rect">
            <a:avLst/>
          </a:prstGeom>
          <a:solidFill>
            <a:srgbClr val="2F64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650" dirty="0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5741414" y="0"/>
            <a:ext cx="6452521" cy="6858000"/>
          </a:xfrm>
          <a:prstGeom prst="rect">
            <a:avLst/>
          </a:prstGeom>
          <a:solidFill>
            <a:srgbClr val="2F64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650" dirty="0"/>
          </a:p>
        </p:txBody>
      </p:sp>
      <p:sp>
        <p:nvSpPr>
          <p:cNvPr id="8" name="object 5"/>
          <p:cNvSpPr txBox="1">
            <a:spLocks noGrp="1"/>
          </p:cNvSpPr>
          <p:nvPr>
            <p:ph type="title"/>
          </p:nvPr>
        </p:nvSpPr>
        <p:spPr bwMode="auto">
          <a:xfrm>
            <a:off x="106420" y="4226546"/>
            <a:ext cx="5635688" cy="7346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ru-RU" sz="1400" i="1" dirty="0">
                <a:latin typeface="Book Antiqua"/>
                <a:cs typeface="+mn-cs"/>
              </a:rPr>
              <a:t>Наименование работы/проекта</a:t>
            </a:r>
            <a:br>
              <a:rPr lang="ru-RU" sz="1400" i="1" dirty="0">
                <a:latin typeface="Book Antiqua"/>
                <a:cs typeface="+mn-cs"/>
              </a:rPr>
            </a:br>
            <a:r>
              <a:rPr lang="ru-RU" sz="1400" b="0" i="1" dirty="0">
                <a:latin typeface="Book Antiqua"/>
                <a:cs typeface="+mn-cs"/>
              </a:rPr>
              <a:t>(Краткое и понятное, отражающее суть) 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/>
          <a:srcRect l="1" t="54117" r="-5555" b="26640"/>
          <a:stretch/>
        </p:blipFill>
        <p:spPr bwMode="auto">
          <a:xfrm>
            <a:off x="10136088" y="209102"/>
            <a:ext cx="1823725" cy="577596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 bwMode="auto">
          <a:xfrm>
            <a:off x="5930571" y="300733"/>
            <a:ext cx="454576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i="1" spc="-108" dirty="0">
                <a:solidFill>
                  <a:schemeClr val="bg1"/>
                </a:solidFill>
                <a:latin typeface="Book Antiqua"/>
                <a:cs typeface="Arial"/>
              </a:rPr>
              <a:t>ФОРМА  ИНДИВИДУАЛЬНОЙ ЗАЯВКИ</a:t>
            </a:r>
            <a:endParaRPr lang="ru-RU" dirty="0">
              <a:solidFill>
                <a:schemeClr val="bg1"/>
              </a:solidFill>
              <a:latin typeface="Book Antiqua"/>
            </a:endParaRPr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06420" y="300733"/>
            <a:ext cx="2157274" cy="2581682"/>
          </a:xfrm>
          <a:prstGeom prst="rect">
            <a:avLst/>
          </a:prstGeom>
          <a:solidFill>
            <a:srgbClr val="2F64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dirty="0">
                <a:solidFill>
                  <a:schemeClr val="bg1"/>
                </a:solidFill>
                <a:latin typeface="Book Antiqua"/>
              </a:rPr>
              <a:t>ФОТО </a:t>
            </a:r>
          </a:p>
          <a:p>
            <a:pPr algn="ctr">
              <a:defRPr/>
            </a:pPr>
            <a:endParaRPr lang="ru-RU" sz="1400" dirty="0">
              <a:solidFill>
                <a:schemeClr val="bg1"/>
              </a:solidFill>
              <a:latin typeface="Book Antiqua"/>
            </a:endParaRPr>
          </a:p>
          <a:p>
            <a:pPr algn="ctr">
              <a:defRPr/>
            </a:pPr>
            <a:r>
              <a:rPr lang="ru-RU" sz="1400" dirty="0">
                <a:solidFill>
                  <a:schemeClr val="bg1"/>
                </a:solidFill>
                <a:latin typeface="Book Antiqua"/>
              </a:rPr>
              <a:t>(портретное, вертикальное, высокого разрешения, на нейтральном фоне, в деловом стиле, без фильтров и надписей, в формате: </a:t>
            </a:r>
            <a:r>
              <a:rPr lang="en-US" sz="1400" dirty="0">
                <a:solidFill>
                  <a:schemeClr val="bg1"/>
                </a:solidFill>
                <a:latin typeface="Book Antiqua"/>
              </a:rPr>
              <a:t>JPEG, JPG</a:t>
            </a:r>
            <a:r>
              <a:rPr lang="ru-RU" sz="1400" dirty="0">
                <a:solidFill>
                  <a:schemeClr val="bg1"/>
                </a:solidFill>
                <a:latin typeface="Book Antiqua"/>
              </a:rPr>
              <a:t>, </a:t>
            </a:r>
            <a:r>
              <a:rPr lang="en-US" sz="1400" dirty="0">
                <a:solidFill>
                  <a:schemeClr val="bg1"/>
                </a:solidFill>
                <a:latin typeface="Book Antiqua"/>
              </a:rPr>
              <a:t>PNG)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38AF6F04-054B-48B3-AE98-C3D3DA58EE71}"/>
              </a:ext>
            </a:extLst>
          </p:cNvPr>
          <p:cNvSpPr/>
          <p:nvPr/>
        </p:nvSpPr>
        <p:spPr bwMode="auto">
          <a:xfrm>
            <a:off x="93708" y="5128537"/>
            <a:ext cx="5665292" cy="1348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ru-RU" sz="1400" i="1" dirty="0">
                <a:solidFill>
                  <a:schemeClr val="tx1"/>
                </a:solidFill>
                <a:latin typeface="Book Antiqua"/>
              </a:rPr>
              <a:t>основная идея и цели работы/проекта 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B6606FCD-D350-4CB7-9D69-EDB485204FA8}"/>
              </a:ext>
            </a:extLst>
          </p:cNvPr>
          <p:cNvSpPr/>
          <p:nvPr/>
        </p:nvSpPr>
        <p:spPr bwMode="auto">
          <a:xfrm>
            <a:off x="5930571" y="1015008"/>
            <a:ext cx="6167721" cy="14582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  <a:defRPr/>
            </a:pPr>
            <a:r>
              <a:rPr lang="ru-RU" sz="1400" i="1" dirty="0">
                <a:solidFill>
                  <a:schemeClr val="tx1"/>
                </a:solidFill>
                <a:latin typeface="Book Antiqua"/>
              </a:rPr>
              <a:t>ключевые действия и достигнутые результаты (цифры, охваты, отзывы или другие измеримые показатели)</a:t>
            </a:r>
            <a:endParaRPr dirty="0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7A8AE632-8551-42FF-963C-499A19B2DEA1}"/>
              </a:ext>
            </a:extLst>
          </p:cNvPr>
          <p:cNvSpPr/>
          <p:nvPr/>
        </p:nvSpPr>
        <p:spPr bwMode="auto">
          <a:xfrm>
            <a:off x="5930571" y="2629585"/>
            <a:ext cx="6167722" cy="139009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  <a:defRPr/>
            </a:pPr>
            <a:r>
              <a:rPr lang="ru-RU" sz="1400" i="1" dirty="0">
                <a:solidFill>
                  <a:schemeClr val="tx1"/>
                </a:solidFill>
                <a:latin typeface="Book Antiqua"/>
              </a:rPr>
              <a:t>объяснение важности проекта/достижений для университета и сообщества;</a:t>
            </a:r>
            <a:endParaRPr lang="ru-RU" sz="1400" dirty="0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EBE0FAB4-A9BE-4B65-912D-B5385FF88A35}"/>
              </a:ext>
            </a:extLst>
          </p:cNvPr>
          <p:cNvSpPr/>
          <p:nvPr/>
        </p:nvSpPr>
        <p:spPr bwMode="auto">
          <a:xfrm>
            <a:off x="5930571" y="4172105"/>
            <a:ext cx="6167722" cy="108890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  <a:defRPr/>
            </a:pPr>
            <a:r>
              <a:rPr lang="ru-RU" sz="1400" i="1" dirty="0">
                <a:solidFill>
                  <a:schemeClr val="tx1"/>
                </a:solidFill>
                <a:latin typeface="Book Antiqua"/>
              </a:rPr>
              <a:t>планы по развитию и масштабированию;</a:t>
            </a:r>
            <a:endParaRPr lang="ru-RU" sz="1400" dirty="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69213E3C-8407-4604-B8BD-CE7DC78BD2BF}"/>
              </a:ext>
            </a:extLst>
          </p:cNvPr>
          <p:cNvSpPr/>
          <p:nvPr/>
        </p:nvSpPr>
        <p:spPr bwMode="auto">
          <a:xfrm>
            <a:off x="5930571" y="5413436"/>
            <a:ext cx="6167722" cy="4134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  <a:defRPr/>
            </a:pPr>
            <a:r>
              <a:rPr lang="ru-RU" sz="1400" i="1" dirty="0">
                <a:solidFill>
                  <a:schemeClr val="tx1"/>
                </a:solidFill>
                <a:latin typeface="Book Antiqua"/>
              </a:rPr>
              <a:t>ссылка на дополнительные материалы (при необходимости).</a:t>
            </a:r>
            <a:endParaRPr lang="ru-RU" sz="1400" dirty="0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42CE2BB8-ABD6-4E07-AF05-5EFAB1EEC7E0}"/>
              </a:ext>
            </a:extLst>
          </p:cNvPr>
          <p:cNvSpPr/>
          <p:nvPr/>
        </p:nvSpPr>
        <p:spPr bwMode="auto">
          <a:xfrm>
            <a:off x="5849515" y="5826882"/>
            <a:ext cx="6248778" cy="9395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lnSpc>
                <a:spcPct val="150000"/>
              </a:lnSpc>
              <a:defRPr/>
            </a:pPr>
            <a:r>
              <a:rPr lang="ru-RU" sz="1400" i="1" dirty="0">
                <a:solidFill>
                  <a:schemeClr val="bg1"/>
                </a:solidFill>
                <a:latin typeface="Book Antiqua"/>
              </a:rPr>
              <a:t>Текст должен вмещаться в указанные поля и отвечать критериям: шрифт «</a:t>
            </a:r>
            <a:r>
              <a:rPr lang="ru-RU" sz="1400" i="1" dirty="0" err="1">
                <a:solidFill>
                  <a:schemeClr val="bg1"/>
                </a:solidFill>
                <a:latin typeface="Book Antiqua"/>
              </a:rPr>
              <a:t>Book</a:t>
            </a:r>
            <a:r>
              <a:rPr lang="ru-RU" sz="1400" i="1" dirty="0">
                <a:solidFill>
                  <a:schemeClr val="bg1"/>
                </a:solidFill>
                <a:latin typeface="Book Antiqua"/>
              </a:rPr>
              <a:t> </a:t>
            </a:r>
            <a:r>
              <a:rPr lang="ru-RU" sz="1400" i="1" dirty="0" err="1">
                <a:solidFill>
                  <a:schemeClr val="bg1"/>
                </a:solidFill>
                <a:latin typeface="Book Antiqua"/>
              </a:rPr>
              <a:t>Antiqua</a:t>
            </a:r>
            <a:r>
              <a:rPr lang="ru-RU" sz="1400" i="1" dirty="0">
                <a:solidFill>
                  <a:schemeClr val="bg1"/>
                </a:solidFill>
                <a:latin typeface="Book Antiqua"/>
              </a:rPr>
              <a:t>», кегль 12-14 </a:t>
            </a:r>
            <a:r>
              <a:rPr lang="ru-RU" sz="1400" i="1" dirty="0" err="1">
                <a:solidFill>
                  <a:schemeClr val="bg1"/>
                </a:solidFill>
                <a:latin typeface="Book Antiqua"/>
              </a:rPr>
              <a:t>pt</a:t>
            </a:r>
            <a:r>
              <a:rPr lang="ru-RU" sz="1400" i="1" dirty="0">
                <a:solidFill>
                  <a:schemeClr val="bg1"/>
                </a:solidFill>
                <a:latin typeface="Book Antiqua"/>
              </a:rPr>
              <a:t>, межстрочный интервал 1-1.5, выравнивание по ширине.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004B645B-CC32-41D5-8BAF-38644E9D9D83}"/>
              </a:ext>
            </a:extLst>
          </p:cNvPr>
          <p:cNvSpPr/>
          <p:nvPr/>
        </p:nvSpPr>
        <p:spPr bwMode="auto">
          <a:xfrm>
            <a:off x="2503133" y="1186316"/>
            <a:ext cx="3114863" cy="451158"/>
          </a:xfrm>
          <a:prstGeom prst="rect">
            <a:avLst/>
          </a:prstGeom>
          <a:solidFill>
            <a:srgbClr val="2F64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sz="1400" i="1" dirty="0">
                <a:latin typeface="Book Antiqua"/>
                <a:cs typeface="Roboto"/>
              </a:rPr>
              <a:t>Факультет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3BF078D9-22B5-4B91-B488-6E9BDF5014D7}"/>
              </a:ext>
            </a:extLst>
          </p:cNvPr>
          <p:cNvSpPr/>
          <p:nvPr/>
        </p:nvSpPr>
        <p:spPr bwMode="auto">
          <a:xfrm>
            <a:off x="2503133" y="1665909"/>
            <a:ext cx="3114863" cy="280102"/>
          </a:xfrm>
          <a:prstGeom prst="rect">
            <a:avLst/>
          </a:prstGeom>
          <a:solidFill>
            <a:srgbClr val="2F64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sz="1400" i="1" dirty="0">
                <a:latin typeface="Book Antiqua"/>
                <a:cs typeface="Roboto"/>
              </a:rPr>
              <a:t>Курс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E5D7C17E-0BD2-41ED-8E79-9B43E52734F9}"/>
              </a:ext>
            </a:extLst>
          </p:cNvPr>
          <p:cNvSpPr/>
          <p:nvPr/>
        </p:nvSpPr>
        <p:spPr bwMode="auto">
          <a:xfrm>
            <a:off x="2503133" y="1981373"/>
            <a:ext cx="3114863" cy="280102"/>
          </a:xfrm>
          <a:prstGeom prst="rect">
            <a:avLst/>
          </a:prstGeom>
          <a:solidFill>
            <a:srgbClr val="2F64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sz="1400" i="1" dirty="0">
                <a:latin typeface="Book Antiqua"/>
                <a:cs typeface="Roboto"/>
              </a:rPr>
              <a:t>Учебная группа</a:t>
            </a:r>
            <a:endParaRPr lang="ru-RU" sz="1400" dirty="0"/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00AF135C-54B6-4B18-BDCE-14B838B00617}"/>
              </a:ext>
            </a:extLst>
          </p:cNvPr>
          <p:cNvSpPr/>
          <p:nvPr/>
        </p:nvSpPr>
        <p:spPr bwMode="auto">
          <a:xfrm>
            <a:off x="2503133" y="2291843"/>
            <a:ext cx="3114863" cy="280102"/>
          </a:xfrm>
          <a:prstGeom prst="rect">
            <a:avLst/>
          </a:prstGeom>
          <a:solidFill>
            <a:srgbClr val="2F64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sz="1400" i="1" dirty="0">
                <a:latin typeface="Book Antiqua"/>
                <a:cs typeface="Roboto"/>
              </a:rPr>
              <a:t>Ср. балл за последние 2 семестра</a:t>
            </a:r>
            <a:endParaRPr lang="ru-RU" sz="1400" dirty="0"/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FC763CDD-637C-494E-AF07-9AE38B4BF4B0}"/>
              </a:ext>
            </a:extLst>
          </p:cNvPr>
          <p:cNvSpPr/>
          <p:nvPr/>
        </p:nvSpPr>
        <p:spPr bwMode="auto">
          <a:xfrm>
            <a:off x="2503133" y="2602313"/>
            <a:ext cx="3114863" cy="280102"/>
          </a:xfrm>
          <a:prstGeom prst="rect">
            <a:avLst/>
          </a:prstGeom>
          <a:solidFill>
            <a:srgbClr val="2F64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sz="1400" i="1" dirty="0">
                <a:latin typeface="Book Antiqua"/>
                <a:cs typeface="Roboto"/>
              </a:rPr>
              <a:t>Ср. балл за весь период обучения</a:t>
            </a:r>
            <a:endParaRPr lang="ru-RU" sz="1400" dirty="0"/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E0193799-75F8-4F78-9D0A-4E3C3697525F}"/>
              </a:ext>
            </a:extLst>
          </p:cNvPr>
          <p:cNvSpPr/>
          <p:nvPr/>
        </p:nvSpPr>
        <p:spPr bwMode="auto">
          <a:xfrm>
            <a:off x="93707" y="3324555"/>
            <a:ext cx="5647706" cy="734688"/>
          </a:xfrm>
          <a:prstGeom prst="rect">
            <a:avLst/>
          </a:prstGeom>
          <a:solidFill>
            <a:schemeClr val="bg1"/>
          </a:solidFill>
          <a:ln>
            <a:solidFill>
              <a:srgbClr val="2F64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i="1" dirty="0">
                <a:solidFill>
                  <a:srgbClr val="2F64B0"/>
                </a:solidFill>
                <a:latin typeface="Book Antiqua"/>
              </a:rPr>
              <a:t>Номинация «название номинации»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3B7BB311-79AC-43C5-82EF-778282E2DACF}"/>
              </a:ext>
            </a:extLst>
          </p:cNvPr>
          <p:cNvSpPr/>
          <p:nvPr/>
        </p:nvSpPr>
        <p:spPr bwMode="auto">
          <a:xfrm>
            <a:off x="2495920" y="304936"/>
            <a:ext cx="3114863" cy="846018"/>
          </a:xfrm>
          <a:prstGeom prst="rect">
            <a:avLst/>
          </a:prstGeom>
          <a:noFill/>
          <a:ln>
            <a:solidFill>
              <a:srgbClr val="2F64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sz="2400" b="1" i="1" dirty="0">
                <a:solidFill>
                  <a:srgbClr val="2F64B0"/>
                </a:solidFill>
                <a:latin typeface="Book Antiqua"/>
                <a:cs typeface="Roboto"/>
              </a:rPr>
              <a:t>ФИО обучающегося</a:t>
            </a:r>
            <a:endParaRPr lang="ru-RU" sz="2400" b="1" dirty="0">
              <a:solidFill>
                <a:srgbClr val="2F64B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0856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E72AC4B3-9B1F-4E80-A6D6-5226E6AC690F}"/>
              </a:ext>
            </a:extLst>
          </p:cNvPr>
          <p:cNvSpPr/>
          <p:nvPr/>
        </p:nvSpPr>
        <p:spPr bwMode="auto">
          <a:xfrm>
            <a:off x="0" y="0"/>
            <a:ext cx="5753873" cy="3593079"/>
          </a:xfrm>
          <a:prstGeom prst="rect">
            <a:avLst/>
          </a:prstGeom>
          <a:solidFill>
            <a:schemeClr val="bg1"/>
          </a:solidFill>
          <a:ln>
            <a:solidFill>
              <a:srgbClr val="2F64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650" dirty="0"/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F69B898C-6F0A-4814-B878-310FD4BB749D}"/>
              </a:ext>
            </a:extLst>
          </p:cNvPr>
          <p:cNvSpPr/>
          <p:nvPr/>
        </p:nvSpPr>
        <p:spPr bwMode="auto">
          <a:xfrm>
            <a:off x="0" y="3593079"/>
            <a:ext cx="5753873" cy="3264921"/>
          </a:xfrm>
          <a:prstGeom prst="rect">
            <a:avLst/>
          </a:prstGeom>
          <a:solidFill>
            <a:srgbClr val="2F64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650" dirty="0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5741414" y="0"/>
            <a:ext cx="6452521" cy="6858000"/>
          </a:xfrm>
          <a:prstGeom prst="rect">
            <a:avLst/>
          </a:prstGeom>
          <a:solidFill>
            <a:srgbClr val="2F64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650" dirty="0"/>
          </a:p>
        </p:txBody>
      </p:sp>
      <p:sp>
        <p:nvSpPr>
          <p:cNvPr id="8" name="object 5"/>
          <p:cNvSpPr txBox="1">
            <a:spLocks noGrp="1"/>
          </p:cNvSpPr>
          <p:nvPr>
            <p:ph type="title"/>
          </p:nvPr>
        </p:nvSpPr>
        <p:spPr bwMode="auto">
          <a:xfrm>
            <a:off x="93745" y="4344163"/>
            <a:ext cx="5635690" cy="6602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ru-RU" sz="1400" i="1" dirty="0">
                <a:latin typeface="Book Antiqua"/>
                <a:cs typeface="+mn-cs"/>
              </a:rPr>
              <a:t>Наименование работы/проекта</a:t>
            </a:r>
            <a:br>
              <a:rPr lang="ru-RU" sz="1400" i="1" dirty="0">
                <a:latin typeface="Book Antiqua"/>
                <a:cs typeface="+mn-cs"/>
              </a:rPr>
            </a:br>
            <a:r>
              <a:rPr lang="ru-RU" sz="1400" b="0" i="1" dirty="0">
                <a:latin typeface="Book Antiqua"/>
                <a:cs typeface="+mn-cs"/>
              </a:rPr>
              <a:t>(Краткое и понятное, отражающее суть) 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/>
          <a:srcRect l="1" t="54117" r="-5555" b="26640"/>
          <a:stretch/>
        </p:blipFill>
        <p:spPr bwMode="auto">
          <a:xfrm>
            <a:off x="10136088" y="209102"/>
            <a:ext cx="1823725" cy="577596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 bwMode="auto">
          <a:xfrm>
            <a:off x="5930571" y="300733"/>
            <a:ext cx="454576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i="1" spc="-108" dirty="0">
                <a:solidFill>
                  <a:schemeClr val="bg1"/>
                </a:solidFill>
                <a:latin typeface="Book Antiqua"/>
                <a:cs typeface="Arial"/>
              </a:rPr>
              <a:t>ФОРМА КОЛЛЕКТИВНОЙ ЗАЯВКИ</a:t>
            </a:r>
            <a:endParaRPr lang="ru-RU" dirty="0">
              <a:solidFill>
                <a:schemeClr val="bg1"/>
              </a:solidFill>
              <a:latin typeface="Book Antiqua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B6606FCD-D350-4CB7-9D69-EDB485204FA8}"/>
              </a:ext>
            </a:extLst>
          </p:cNvPr>
          <p:cNvSpPr/>
          <p:nvPr/>
        </p:nvSpPr>
        <p:spPr bwMode="auto">
          <a:xfrm>
            <a:off x="5930571" y="1015008"/>
            <a:ext cx="6167721" cy="14582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  <a:defRPr/>
            </a:pPr>
            <a:r>
              <a:rPr lang="ru-RU" sz="1400" i="1" dirty="0">
                <a:solidFill>
                  <a:schemeClr val="tx1"/>
                </a:solidFill>
                <a:latin typeface="Book Antiqua"/>
              </a:rPr>
              <a:t>ключевые действия и достигнутые результаты (цифры, охваты, отзывы или другие измеримые показатели)</a:t>
            </a:r>
            <a:endParaRPr dirty="0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7A8AE632-8551-42FF-963C-499A19B2DEA1}"/>
              </a:ext>
            </a:extLst>
          </p:cNvPr>
          <p:cNvSpPr/>
          <p:nvPr/>
        </p:nvSpPr>
        <p:spPr bwMode="auto">
          <a:xfrm>
            <a:off x="5930571" y="2629585"/>
            <a:ext cx="6167722" cy="139009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  <a:defRPr/>
            </a:pPr>
            <a:r>
              <a:rPr lang="ru-RU" sz="1400" i="1" dirty="0">
                <a:solidFill>
                  <a:schemeClr val="tx1"/>
                </a:solidFill>
                <a:latin typeface="Book Antiqua"/>
              </a:rPr>
              <a:t>объяснение важности проекта/достижений для университета и сообщества;</a:t>
            </a:r>
            <a:endParaRPr lang="ru-RU" sz="1400" dirty="0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EBE0FAB4-A9BE-4B65-912D-B5385FF88A35}"/>
              </a:ext>
            </a:extLst>
          </p:cNvPr>
          <p:cNvSpPr/>
          <p:nvPr/>
        </p:nvSpPr>
        <p:spPr bwMode="auto">
          <a:xfrm>
            <a:off x="5930571" y="4172105"/>
            <a:ext cx="6167722" cy="108890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  <a:defRPr/>
            </a:pPr>
            <a:r>
              <a:rPr lang="ru-RU" sz="1400" i="1" dirty="0">
                <a:solidFill>
                  <a:schemeClr val="tx1"/>
                </a:solidFill>
                <a:latin typeface="Book Antiqua"/>
              </a:rPr>
              <a:t>планы по развитию и масштабированию;</a:t>
            </a:r>
            <a:endParaRPr lang="ru-RU" sz="1400" dirty="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69213E3C-8407-4604-B8BD-CE7DC78BD2BF}"/>
              </a:ext>
            </a:extLst>
          </p:cNvPr>
          <p:cNvSpPr/>
          <p:nvPr/>
        </p:nvSpPr>
        <p:spPr bwMode="auto">
          <a:xfrm>
            <a:off x="5930571" y="5413436"/>
            <a:ext cx="6167722" cy="4134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  <a:defRPr/>
            </a:pPr>
            <a:r>
              <a:rPr lang="ru-RU" sz="1400" i="1" dirty="0">
                <a:solidFill>
                  <a:schemeClr val="tx1"/>
                </a:solidFill>
                <a:latin typeface="Book Antiqua"/>
              </a:rPr>
              <a:t>ссылка на дополнительные материалы (при необходимости).</a:t>
            </a:r>
            <a:endParaRPr lang="ru-RU" sz="1400" dirty="0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42CE2BB8-ABD6-4E07-AF05-5EFAB1EEC7E0}"/>
              </a:ext>
            </a:extLst>
          </p:cNvPr>
          <p:cNvSpPr/>
          <p:nvPr/>
        </p:nvSpPr>
        <p:spPr bwMode="auto">
          <a:xfrm>
            <a:off x="5849515" y="5826882"/>
            <a:ext cx="6248778" cy="9395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lnSpc>
                <a:spcPct val="150000"/>
              </a:lnSpc>
              <a:defRPr/>
            </a:pPr>
            <a:r>
              <a:rPr lang="ru-RU" sz="1400" i="1" dirty="0">
                <a:solidFill>
                  <a:schemeClr val="bg1"/>
                </a:solidFill>
                <a:latin typeface="Book Antiqua"/>
              </a:rPr>
              <a:t>Текст должен вмещаться в указанные поля и отвечать критериям: шрифт «</a:t>
            </a:r>
            <a:r>
              <a:rPr lang="ru-RU" sz="1400" i="1" dirty="0" err="1">
                <a:solidFill>
                  <a:schemeClr val="bg1"/>
                </a:solidFill>
                <a:latin typeface="Book Antiqua"/>
              </a:rPr>
              <a:t>Book</a:t>
            </a:r>
            <a:r>
              <a:rPr lang="ru-RU" sz="1400" i="1" dirty="0">
                <a:solidFill>
                  <a:schemeClr val="bg1"/>
                </a:solidFill>
                <a:latin typeface="Book Antiqua"/>
              </a:rPr>
              <a:t> </a:t>
            </a:r>
            <a:r>
              <a:rPr lang="ru-RU" sz="1400" i="1" dirty="0" err="1">
                <a:solidFill>
                  <a:schemeClr val="bg1"/>
                </a:solidFill>
                <a:latin typeface="Book Antiqua"/>
              </a:rPr>
              <a:t>Antiqua</a:t>
            </a:r>
            <a:r>
              <a:rPr lang="ru-RU" sz="1400" i="1" dirty="0">
                <a:solidFill>
                  <a:schemeClr val="bg1"/>
                </a:solidFill>
                <a:latin typeface="Book Antiqua"/>
              </a:rPr>
              <a:t>», кегль 12-14 </a:t>
            </a:r>
            <a:r>
              <a:rPr lang="ru-RU" sz="1400" i="1" dirty="0" err="1">
                <a:solidFill>
                  <a:schemeClr val="bg1"/>
                </a:solidFill>
                <a:latin typeface="Book Antiqua"/>
              </a:rPr>
              <a:t>pt</a:t>
            </a:r>
            <a:r>
              <a:rPr lang="ru-RU" sz="1400" i="1" dirty="0">
                <a:solidFill>
                  <a:schemeClr val="bg1"/>
                </a:solidFill>
                <a:latin typeface="Book Antiqua"/>
              </a:rPr>
              <a:t>, межстрочный интервал 1-1.5, выравнивание по ширине.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E0193799-75F8-4F78-9D0A-4E3C3697525F}"/>
              </a:ext>
            </a:extLst>
          </p:cNvPr>
          <p:cNvSpPr/>
          <p:nvPr/>
        </p:nvSpPr>
        <p:spPr bwMode="auto">
          <a:xfrm>
            <a:off x="93707" y="3718932"/>
            <a:ext cx="5647708" cy="495187"/>
          </a:xfrm>
          <a:prstGeom prst="rect">
            <a:avLst/>
          </a:prstGeom>
          <a:solidFill>
            <a:schemeClr val="bg1"/>
          </a:solidFill>
          <a:ln>
            <a:solidFill>
              <a:srgbClr val="2F64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i="1" dirty="0">
                <a:solidFill>
                  <a:srgbClr val="2F64B0"/>
                </a:solidFill>
                <a:latin typeface="Book Antiqua"/>
              </a:rPr>
              <a:t>Номинация «название номинации»</a:t>
            </a: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0F829FB8-9B2E-4AF6-9CBD-1299BA879164}"/>
              </a:ext>
            </a:extLst>
          </p:cNvPr>
          <p:cNvSpPr/>
          <p:nvPr/>
        </p:nvSpPr>
        <p:spPr bwMode="auto">
          <a:xfrm>
            <a:off x="551936" y="116302"/>
            <a:ext cx="813745" cy="1134892"/>
          </a:xfrm>
          <a:prstGeom prst="rect">
            <a:avLst/>
          </a:prstGeom>
          <a:solidFill>
            <a:srgbClr val="2F64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600" dirty="0">
                <a:latin typeface="Book Antiqua"/>
              </a:rPr>
              <a:t>ФОТО</a:t>
            </a:r>
            <a:endParaRPr dirty="0"/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77D1E176-57FE-448A-A223-BCF0133B9915}"/>
              </a:ext>
            </a:extLst>
          </p:cNvPr>
          <p:cNvSpPr/>
          <p:nvPr/>
        </p:nvSpPr>
        <p:spPr bwMode="auto">
          <a:xfrm>
            <a:off x="116686" y="2375823"/>
            <a:ext cx="244606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i="1" dirty="0">
                <a:latin typeface="Book Antiqua"/>
              </a:rPr>
              <a:t>(портретные, вертикальные, высокого разрешения, на нейтральном фоне, в деловом стиле, без фильтров и надписей,</a:t>
            </a:r>
            <a:br>
              <a:rPr lang="ru-RU" sz="1200" i="1" dirty="0">
                <a:latin typeface="Book Antiqua"/>
              </a:rPr>
            </a:br>
            <a:r>
              <a:rPr lang="ru-RU" sz="1200" i="1" dirty="0">
                <a:latin typeface="Book Antiqua"/>
              </a:rPr>
              <a:t>в формате: </a:t>
            </a:r>
            <a:r>
              <a:rPr lang="en-US" sz="1200" i="1" dirty="0">
                <a:latin typeface="Book Antiqua"/>
              </a:rPr>
              <a:t>JPEG, JPG</a:t>
            </a:r>
            <a:r>
              <a:rPr lang="ru-RU" sz="1200" i="1" dirty="0">
                <a:latin typeface="Book Antiqua"/>
              </a:rPr>
              <a:t>, </a:t>
            </a:r>
            <a:r>
              <a:rPr lang="en-US" sz="1200" i="1" dirty="0">
                <a:latin typeface="Book Antiqua"/>
              </a:rPr>
              <a:t>PNG)</a:t>
            </a:r>
            <a:endParaRPr lang="ru-RU" sz="1200" i="1" dirty="0"/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6EDE8162-761E-438F-A351-9D715502E22B}"/>
              </a:ext>
            </a:extLst>
          </p:cNvPr>
          <p:cNvSpPr/>
          <p:nvPr/>
        </p:nvSpPr>
        <p:spPr bwMode="auto">
          <a:xfrm>
            <a:off x="2672274" y="120382"/>
            <a:ext cx="2834681" cy="477054"/>
          </a:xfrm>
          <a:prstGeom prst="rect">
            <a:avLst/>
          </a:prstGeom>
          <a:ln>
            <a:solidFill>
              <a:srgbClr val="2F64B0"/>
            </a:solidFill>
          </a:ln>
        </p:spPr>
        <p:txBody>
          <a:bodyPr wrap="square">
            <a:spAutoFit/>
          </a:bodyPr>
          <a:lstStyle/>
          <a:p>
            <a:pPr marL="4572">
              <a:spcBef>
                <a:spcPts val="36"/>
              </a:spcBef>
              <a:defRPr/>
            </a:pPr>
            <a:r>
              <a:rPr lang="ru-RU" sz="1600" b="1" i="1" spc="-108" dirty="0">
                <a:solidFill>
                  <a:srgbClr val="2F64B0"/>
                </a:solidFill>
                <a:latin typeface="Book Antiqua"/>
                <a:cs typeface="Arial"/>
              </a:rPr>
              <a:t>ФИО работника</a:t>
            </a:r>
            <a:endParaRPr lang="ru-RU" sz="800" dirty="0">
              <a:solidFill>
                <a:srgbClr val="2F64B0"/>
              </a:solidFill>
            </a:endParaRPr>
          </a:p>
          <a:p>
            <a:pPr marL="4572">
              <a:spcBef>
                <a:spcPts val="36"/>
              </a:spcBef>
              <a:defRPr/>
            </a:pPr>
            <a:r>
              <a:rPr lang="ru-RU" sz="800" i="1" dirty="0">
                <a:latin typeface="Book Antiqua"/>
                <a:cs typeface="Roboto"/>
              </a:rPr>
              <a:t>Структурное подразделение, должность, ПГС</a:t>
            </a:r>
            <a:endParaRPr lang="ru-RU" sz="800" dirty="0"/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9CC86FDB-F580-46DD-9497-C284A946B6FF}"/>
              </a:ext>
            </a:extLst>
          </p:cNvPr>
          <p:cNvSpPr/>
          <p:nvPr/>
        </p:nvSpPr>
        <p:spPr bwMode="auto">
          <a:xfrm>
            <a:off x="2667950" y="1551544"/>
            <a:ext cx="2834681" cy="707886"/>
          </a:xfrm>
          <a:prstGeom prst="rect">
            <a:avLst/>
          </a:prstGeom>
          <a:ln>
            <a:solidFill>
              <a:srgbClr val="2F64B0"/>
            </a:solidFill>
          </a:ln>
        </p:spPr>
        <p:txBody>
          <a:bodyPr wrap="square">
            <a:spAutoFit/>
          </a:bodyPr>
          <a:lstStyle/>
          <a:p>
            <a:pPr marL="4572">
              <a:spcBef>
                <a:spcPts val="36"/>
              </a:spcBef>
              <a:defRPr/>
            </a:pPr>
            <a:r>
              <a:rPr lang="ru-RU" sz="1600" b="1" i="1" spc="-108" dirty="0">
                <a:solidFill>
                  <a:srgbClr val="2F64B0"/>
                </a:solidFill>
                <a:latin typeface="Book Antiqua"/>
                <a:cs typeface="Arial"/>
              </a:rPr>
              <a:t>ФИО </a:t>
            </a:r>
            <a:r>
              <a:rPr lang="ru-RU" sz="1600" b="1" i="1" dirty="0">
                <a:solidFill>
                  <a:srgbClr val="2F64B0"/>
                </a:solidFill>
                <a:latin typeface="Book Antiqua"/>
                <a:cs typeface="Roboto"/>
              </a:rPr>
              <a:t>обучающегося</a:t>
            </a:r>
            <a:endParaRPr lang="ru-RU" sz="800" dirty="0">
              <a:solidFill>
                <a:srgbClr val="2F64B0"/>
              </a:solidFill>
            </a:endParaRPr>
          </a:p>
          <a:p>
            <a:pPr marL="4572">
              <a:spcBef>
                <a:spcPts val="36"/>
              </a:spcBef>
              <a:defRPr/>
            </a:pPr>
            <a:r>
              <a:rPr lang="ru-RU" sz="800" i="1" dirty="0">
                <a:latin typeface="Book Antiqua"/>
                <a:cs typeface="Roboto"/>
              </a:rPr>
              <a:t>Факультет, курс, учебная группа </a:t>
            </a:r>
            <a:endParaRPr lang="ru-RU" sz="800" dirty="0"/>
          </a:p>
          <a:p>
            <a:pPr marL="4572">
              <a:spcBef>
                <a:spcPts val="36"/>
              </a:spcBef>
              <a:defRPr/>
            </a:pPr>
            <a:r>
              <a:rPr lang="ru-RU" sz="800" i="1" dirty="0">
                <a:latin typeface="Book Antiqua"/>
                <a:cs typeface="Roboto"/>
              </a:rPr>
              <a:t>Ср. балл за последние 2 семестра: </a:t>
            </a:r>
            <a:endParaRPr lang="ru-RU" sz="800" dirty="0"/>
          </a:p>
          <a:p>
            <a:pPr marL="4572">
              <a:spcBef>
                <a:spcPts val="36"/>
              </a:spcBef>
              <a:defRPr/>
            </a:pPr>
            <a:r>
              <a:rPr lang="ru-RU" sz="800" i="1" dirty="0">
                <a:latin typeface="Book Antiqua"/>
                <a:cs typeface="Roboto"/>
              </a:rPr>
              <a:t>Ср. балл за весь период обучения: </a:t>
            </a:r>
            <a:endParaRPr lang="ru-RU" sz="800" dirty="0"/>
          </a:p>
        </p:txBody>
      </p: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F22B01CC-E7BA-48BF-BEA5-08FC553722AA}"/>
              </a:ext>
            </a:extLst>
          </p:cNvPr>
          <p:cNvSpPr/>
          <p:nvPr/>
        </p:nvSpPr>
        <p:spPr bwMode="auto">
          <a:xfrm>
            <a:off x="2667950" y="2259430"/>
            <a:ext cx="2834681" cy="707886"/>
          </a:xfrm>
          <a:prstGeom prst="rect">
            <a:avLst/>
          </a:prstGeom>
          <a:ln>
            <a:solidFill>
              <a:srgbClr val="2F64B0"/>
            </a:solidFill>
          </a:ln>
        </p:spPr>
        <p:txBody>
          <a:bodyPr wrap="square">
            <a:spAutoFit/>
          </a:bodyPr>
          <a:lstStyle/>
          <a:p>
            <a:pPr marL="4572">
              <a:spcBef>
                <a:spcPts val="36"/>
              </a:spcBef>
              <a:defRPr/>
            </a:pPr>
            <a:r>
              <a:rPr lang="ru-RU" sz="1600" b="1" i="1" spc="-108" dirty="0">
                <a:solidFill>
                  <a:srgbClr val="2F64B0"/>
                </a:solidFill>
                <a:latin typeface="Book Antiqua"/>
                <a:cs typeface="Arial"/>
              </a:rPr>
              <a:t>ФИО </a:t>
            </a:r>
            <a:r>
              <a:rPr lang="ru-RU" sz="1600" b="1" i="1" dirty="0">
                <a:solidFill>
                  <a:srgbClr val="2F64B0"/>
                </a:solidFill>
                <a:latin typeface="Book Antiqua"/>
                <a:cs typeface="Roboto"/>
              </a:rPr>
              <a:t>обучающегося</a:t>
            </a:r>
            <a:endParaRPr lang="ru-RU" sz="800" dirty="0">
              <a:solidFill>
                <a:srgbClr val="2F64B0"/>
              </a:solidFill>
            </a:endParaRPr>
          </a:p>
          <a:p>
            <a:pPr marL="4572">
              <a:spcBef>
                <a:spcPts val="36"/>
              </a:spcBef>
              <a:defRPr/>
            </a:pPr>
            <a:r>
              <a:rPr lang="ru-RU" sz="800" i="1" dirty="0">
                <a:latin typeface="Book Antiqua"/>
                <a:cs typeface="Roboto"/>
              </a:rPr>
              <a:t>Факультет, курс, учебная группа </a:t>
            </a:r>
            <a:endParaRPr lang="ru-RU" sz="800" dirty="0"/>
          </a:p>
          <a:p>
            <a:pPr marL="4572">
              <a:spcBef>
                <a:spcPts val="36"/>
              </a:spcBef>
              <a:defRPr/>
            </a:pPr>
            <a:r>
              <a:rPr lang="ru-RU" sz="800" i="1" dirty="0">
                <a:latin typeface="Book Antiqua"/>
                <a:cs typeface="Roboto"/>
              </a:rPr>
              <a:t>Ср. балл за последние 2 семестра: </a:t>
            </a:r>
            <a:endParaRPr lang="ru-RU" sz="800" dirty="0"/>
          </a:p>
          <a:p>
            <a:pPr marL="4572">
              <a:spcBef>
                <a:spcPts val="36"/>
              </a:spcBef>
              <a:defRPr/>
            </a:pPr>
            <a:r>
              <a:rPr lang="ru-RU" sz="800" i="1" dirty="0">
                <a:latin typeface="Book Antiqua"/>
                <a:cs typeface="Roboto"/>
              </a:rPr>
              <a:t>Ср. балл за весь период обучения: </a:t>
            </a:r>
            <a:endParaRPr lang="ru-RU" sz="800" dirty="0"/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id="{D4D76325-9179-4514-B50B-F1C7193FAB7A}"/>
              </a:ext>
            </a:extLst>
          </p:cNvPr>
          <p:cNvSpPr/>
          <p:nvPr/>
        </p:nvSpPr>
        <p:spPr bwMode="auto">
          <a:xfrm>
            <a:off x="2667950" y="597436"/>
            <a:ext cx="2834681" cy="477054"/>
          </a:xfrm>
          <a:prstGeom prst="rect">
            <a:avLst/>
          </a:prstGeom>
          <a:ln>
            <a:solidFill>
              <a:srgbClr val="2F64B0"/>
            </a:solidFill>
          </a:ln>
        </p:spPr>
        <p:txBody>
          <a:bodyPr wrap="square">
            <a:spAutoFit/>
          </a:bodyPr>
          <a:lstStyle/>
          <a:p>
            <a:pPr marL="4572">
              <a:spcBef>
                <a:spcPts val="36"/>
              </a:spcBef>
              <a:defRPr/>
            </a:pPr>
            <a:r>
              <a:rPr lang="ru-RU" sz="1600" b="1" i="1" spc="-108" dirty="0">
                <a:solidFill>
                  <a:srgbClr val="2F64B0"/>
                </a:solidFill>
                <a:latin typeface="Book Antiqua"/>
                <a:cs typeface="Arial"/>
              </a:rPr>
              <a:t>ФИО работника</a:t>
            </a:r>
            <a:endParaRPr lang="ru-RU" sz="800" dirty="0">
              <a:solidFill>
                <a:srgbClr val="2F64B0"/>
              </a:solidFill>
            </a:endParaRPr>
          </a:p>
          <a:p>
            <a:pPr marL="4572">
              <a:spcBef>
                <a:spcPts val="36"/>
              </a:spcBef>
              <a:defRPr/>
            </a:pPr>
            <a:r>
              <a:rPr lang="ru-RU" sz="800" i="1" dirty="0">
                <a:latin typeface="Book Antiqua"/>
                <a:cs typeface="Roboto"/>
              </a:rPr>
              <a:t>Структурное подразделение, должность, ПГС</a:t>
            </a:r>
            <a:endParaRPr lang="ru-RU" sz="800" dirty="0"/>
          </a:p>
        </p:txBody>
      </p: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id="{508C2885-9A7D-44C3-A5DB-FD6D1FD7E4B8}"/>
              </a:ext>
            </a:extLst>
          </p:cNvPr>
          <p:cNvSpPr/>
          <p:nvPr/>
        </p:nvSpPr>
        <p:spPr bwMode="auto">
          <a:xfrm>
            <a:off x="2667950" y="1074490"/>
            <a:ext cx="2834681" cy="477054"/>
          </a:xfrm>
          <a:prstGeom prst="rect">
            <a:avLst/>
          </a:prstGeom>
          <a:ln>
            <a:solidFill>
              <a:srgbClr val="2F64B0"/>
            </a:solidFill>
          </a:ln>
        </p:spPr>
        <p:txBody>
          <a:bodyPr wrap="square">
            <a:spAutoFit/>
          </a:bodyPr>
          <a:lstStyle/>
          <a:p>
            <a:pPr marL="4572">
              <a:spcBef>
                <a:spcPts val="36"/>
              </a:spcBef>
              <a:defRPr/>
            </a:pPr>
            <a:r>
              <a:rPr lang="ru-RU" sz="1600" b="1" i="1" spc="-108" dirty="0">
                <a:solidFill>
                  <a:srgbClr val="2F64B0"/>
                </a:solidFill>
                <a:latin typeface="Book Antiqua"/>
                <a:cs typeface="Arial"/>
              </a:rPr>
              <a:t>ФИО работника</a:t>
            </a:r>
            <a:endParaRPr lang="ru-RU" sz="800" dirty="0">
              <a:solidFill>
                <a:srgbClr val="2F64B0"/>
              </a:solidFill>
            </a:endParaRPr>
          </a:p>
          <a:p>
            <a:pPr marL="4572">
              <a:spcBef>
                <a:spcPts val="36"/>
              </a:spcBef>
              <a:defRPr/>
            </a:pPr>
            <a:r>
              <a:rPr lang="ru-RU" sz="800" i="1" dirty="0">
                <a:latin typeface="Book Antiqua"/>
                <a:cs typeface="Roboto"/>
              </a:rPr>
              <a:t>Структурное подразделение, должность, ПГС</a:t>
            </a:r>
            <a:endParaRPr lang="ru-RU" sz="800" dirty="0"/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id="{6E045AC2-D766-4522-AF9B-9692629B4232}"/>
              </a:ext>
            </a:extLst>
          </p:cNvPr>
          <p:cNvSpPr/>
          <p:nvPr/>
        </p:nvSpPr>
        <p:spPr bwMode="auto">
          <a:xfrm>
            <a:off x="1365681" y="116302"/>
            <a:ext cx="813745" cy="1134892"/>
          </a:xfrm>
          <a:prstGeom prst="rect">
            <a:avLst/>
          </a:prstGeom>
          <a:solidFill>
            <a:srgbClr val="2F64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600" dirty="0">
                <a:latin typeface="Book Antiqua"/>
              </a:rPr>
              <a:t>ФОТО</a:t>
            </a:r>
            <a:endParaRPr dirty="0"/>
          </a:p>
        </p:txBody>
      </p: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id="{34D5A809-152B-40FD-B9FA-54871324D410}"/>
              </a:ext>
            </a:extLst>
          </p:cNvPr>
          <p:cNvSpPr/>
          <p:nvPr/>
        </p:nvSpPr>
        <p:spPr bwMode="auto">
          <a:xfrm>
            <a:off x="116686" y="1242589"/>
            <a:ext cx="813745" cy="1134892"/>
          </a:xfrm>
          <a:prstGeom prst="rect">
            <a:avLst/>
          </a:prstGeom>
          <a:solidFill>
            <a:srgbClr val="2F64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600" dirty="0">
                <a:latin typeface="Book Antiqua"/>
              </a:rPr>
              <a:t>ФОТО</a:t>
            </a:r>
            <a:endParaRPr dirty="0"/>
          </a:p>
        </p:txBody>
      </p:sp>
      <p:sp>
        <p:nvSpPr>
          <p:cNvPr id="43" name="Прямоугольник 42">
            <a:extLst>
              <a:ext uri="{FF2B5EF4-FFF2-40B4-BE49-F238E27FC236}">
                <a16:creationId xmlns:a16="http://schemas.microsoft.com/office/drawing/2014/main" id="{5B87443D-F777-4A80-A5A7-316DFC102AC8}"/>
              </a:ext>
            </a:extLst>
          </p:cNvPr>
          <p:cNvSpPr/>
          <p:nvPr/>
        </p:nvSpPr>
        <p:spPr bwMode="auto">
          <a:xfrm>
            <a:off x="930431" y="1242589"/>
            <a:ext cx="813745" cy="1134892"/>
          </a:xfrm>
          <a:prstGeom prst="rect">
            <a:avLst/>
          </a:prstGeom>
          <a:solidFill>
            <a:srgbClr val="2F64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600" dirty="0">
                <a:latin typeface="Book Antiqua"/>
              </a:rPr>
              <a:t>ФОТО</a:t>
            </a:r>
            <a:endParaRPr dirty="0"/>
          </a:p>
        </p:txBody>
      </p:sp>
      <p:sp>
        <p:nvSpPr>
          <p:cNvPr id="44" name="Прямоугольник 43">
            <a:extLst>
              <a:ext uri="{FF2B5EF4-FFF2-40B4-BE49-F238E27FC236}">
                <a16:creationId xmlns:a16="http://schemas.microsoft.com/office/drawing/2014/main" id="{50A0D685-1216-434E-926F-E6CA579596F3}"/>
              </a:ext>
            </a:extLst>
          </p:cNvPr>
          <p:cNvSpPr/>
          <p:nvPr/>
        </p:nvSpPr>
        <p:spPr bwMode="auto">
          <a:xfrm>
            <a:off x="1749002" y="1242589"/>
            <a:ext cx="813745" cy="1134892"/>
          </a:xfrm>
          <a:prstGeom prst="rect">
            <a:avLst/>
          </a:prstGeom>
          <a:solidFill>
            <a:srgbClr val="2F64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600" dirty="0">
                <a:latin typeface="Book Antiqua"/>
              </a:rPr>
              <a:t>ФОТО</a:t>
            </a:r>
            <a:endParaRPr dirty="0"/>
          </a:p>
        </p:txBody>
      </p:sp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id="{3C2EACDB-AD06-4691-9C54-184619CA4FAA}"/>
              </a:ext>
            </a:extLst>
          </p:cNvPr>
          <p:cNvSpPr/>
          <p:nvPr/>
        </p:nvSpPr>
        <p:spPr bwMode="auto">
          <a:xfrm>
            <a:off x="2666974" y="2967335"/>
            <a:ext cx="283468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i="1" dirty="0">
                <a:latin typeface="Book Antiqua"/>
              </a:rPr>
              <a:t>Поля заполняются в соответствии с составом коллектива</a:t>
            </a:r>
            <a:endParaRPr lang="ru-RU" sz="1200" i="1" dirty="0"/>
          </a:p>
        </p:txBody>
      </p: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EDA2A403-F02E-4601-9FBB-B6A2E4CF4EBC}"/>
              </a:ext>
            </a:extLst>
          </p:cNvPr>
          <p:cNvSpPr/>
          <p:nvPr/>
        </p:nvSpPr>
        <p:spPr bwMode="auto">
          <a:xfrm>
            <a:off x="93706" y="5128537"/>
            <a:ext cx="5666085" cy="1348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ru-RU" sz="1400" i="1" dirty="0">
                <a:solidFill>
                  <a:schemeClr val="tx1"/>
                </a:solidFill>
                <a:latin typeface="Book Antiqua"/>
              </a:rPr>
              <a:t>основная идея и цели работы/проекта </a:t>
            </a:r>
          </a:p>
        </p:txBody>
      </p:sp>
    </p:spTree>
    <p:extLst>
      <p:ext uri="{BB962C8B-B14F-4D97-AF65-F5344CB8AC3E}">
        <p14:creationId xmlns:p14="http://schemas.microsoft.com/office/powerpoint/2010/main" val="12258839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Liberation Sans"/>
        <a:cs typeface="Liberation Sans"/>
      </a:majorFont>
      <a:minorFont>
        <a:latin typeface="Calibri"/>
        <a:ea typeface="Liberation Sans"/>
        <a:cs typeface="Liberation Sans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366</TotalTime>
  <Words>498</Words>
  <Application>Microsoft Office PowerPoint</Application>
  <DocSecurity>0</DocSecurity>
  <PresentationFormat>Широкоэкранный</PresentationFormat>
  <Paragraphs>64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10" baseType="lpstr">
      <vt:lpstr>Arial</vt:lpstr>
      <vt:lpstr>Book Antiqua</vt:lpstr>
      <vt:lpstr>Calibri</vt:lpstr>
      <vt:lpstr>Calibri Light</vt:lpstr>
      <vt:lpstr>Liberation Sans</vt:lpstr>
      <vt:lpstr>Roboto</vt:lpstr>
      <vt:lpstr>Тема Office</vt:lpstr>
      <vt:lpstr>Наименование работы/проекта (Краткое и понятное, отражающее суть) </vt:lpstr>
      <vt:lpstr>Наименование работы/проекта (Краткое и понятное, отражающее суть) </vt:lpstr>
      <vt:lpstr>Наименование работы/проекта (Краткое и понятное, отражающее суть)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Грибова Анна Алексеевна</dc:creator>
  <cp:keywords/>
  <dc:description/>
  <cp:lastModifiedBy>Грибова Анна Алексеевна</cp:lastModifiedBy>
  <cp:revision>45</cp:revision>
  <cp:lastPrinted>2025-11-26T10:30:22Z</cp:lastPrinted>
  <dcterms:created xsi:type="dcterms:W3CDTF">2025-04-01T06:44:46Z</dcterms:created>
  <dcterms:modified xsi:type="dcterms:W3CDTF">2025-11-26T10:30:25Z</dcterms:modified>
  <cp:category/>
  <dc:identifier/>
  <cp:contentStatus/>
  <dc:language/>
  <cp:version/>
</cp:coreProperties>
</file>