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3"/>
  </p:notesMasterIdLst>
  <p:sldIdLst>
    <p:sldId id="256" r:id="rId2"/>
    <p:sldId id="263" r:id="rId3"/>
    <p:sldId id="267" r:id="rId4"/>
    <p:sldId id="269" r:id="rId5"/>
    <p:sldId id="271" r:id="rId6"/>
    <p:sldId id="273" r:id="rId7"/>
    <p:sldId id="274" r:id="rId8"/>
    <p:sldId id="277" r:id="rId9"/>
    <p:sldId id="278" r:id="rId10"/>
    <p:sldId id="26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761BC-5CF8-47C3-ACC0-6561EAAAB268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5080F-EC44-4B33-8A55-A91A33505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2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5080F-EC44-4B33-8A55-A91A3350581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2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5080F-EC44-4B33-8A55-A91A3350581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1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7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4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7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8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6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0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33"/>
            <a:ext cx="12192000" cy="14914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ФГОБУ ВО «Финансовый университет при Правительстве Российской Федерации»</a:t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Конкурс научных студенческих обществ факультетов и филиалов </a:t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22.05.2023 – 30.06.2023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F5E5CC-E9D1-0901-814A-4ED3CD6BF16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>
              <a:solidFill>
                <a:srgbClr val="333333"/>
              </a:solidFill>
              <a:latin typeface="YS Text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CC2BA47-1DD8-DC10-04FD-C329AFDB0AF6}"/>
              </a:ext>
            </a:extLst>
          </p:cNvPr>
          <p:cNvCxnSpPr>
            <a:cxnSpLocks/>
          </p:cNvCxnSpPr>
          <p:nvPr/>
        </p:nvCxnSpPr>
        <p:spPr>
          <a:xfrm>
            <a:off x="5403011" y="3429622"/>
            <a:ext cx="654457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C0459C-6488-ADFA-DD80-BED966AD8609}"/>
              </a:ext>
            </a:extLst>
          </p:cNvPr>
          <p:cNvSpPr txBox="1"/>
          <p:nvPr/>
        </p:nvSpPr>
        <p:spPr>
          <a:xfrm>
            <a:off x="5403011" y="3429000"/>
            <a:ext cx="69176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Председатель: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Голубов Алексей Игоревич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председателя по общим вопросам: </a:t>
            </a:r>
            <a:r>
              <a:rPr lang="ru-RU" sz="20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Сакалов</a:t>
            </a:r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Ислам </a:t>
            </a:r>
            <a:r>
              <a:rPr lang="ru-RU" sz="20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Могомедович</a:t>
            </a:r>
            <a:endParaRPr lang="ru-RU" sz="20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председателя по программным вопросам: </a:t>
            </a:r>
            <a:r>
              <a:rPr lang="ru-RU" sz="20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Дукин</a:t>
            </a:r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Тимур </a:t>
            </a:r>
            <a:r>
              <a:rPr lang="ru-RU" sz="20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Раилевич</a:t>
            </a:r>
            <a:endParaRPr lang="ru-RU" sz="20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 канд. физ.-мат. наук </a:t>
            </a:r>
            <a:r>
              <a:rPr lang="ru-RU" sz="20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Башелханов</a:t>
            </a:r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Игорь Викторович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Почетный Председатель Совета НСО: канд. экон. наук, директор Колледжа информатики и программирования</a:t>
            </a:r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Демкина Надежда </a:t>
            </a:r>
            <a:r>
              <a:rPr lang="ru-RU" sz="20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Ибрагимовна</a:t>
            </a:r>
            <a:endParaRPr lang="ru-RU" sz="20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C38FC1-FCEA-8751-04AD-36F8DAFABF18}"/>
              </a:ext>
            </a:extLst>
          </p:cNvPr>
          <p:cNvSpPr txBox="1"/>
          <p:nvPr/>
        </p:nvSpPr>
        <p:spPr>
          <a:xfrm>
            <a:off x="1236812" y="1931073"/>
            <a:ext cx="9718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НСО Колледжа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информатики и программирования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снимок экрана, Шриф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CA60770-7B45-9BD1-5722-BEC049DD5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972" y="2052806"/>
            <a:ext cx="4288617" cy="45819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0613870-ED34-1187-B0D3-AA58F50F5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80" y="3230880"/>
            <a:ext cx="7401492" cy="34039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76880"/>
            <a:ext cx="12261669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85000"/>
              </a:lnSpc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Авторами вышеуказанной теоремы было получено Свидетельство государственной регистрации Федерального института промышленной собственности программы «КЕИ-разбор текста», а также оформляются документы на регистрацию еще двух программ: «Программа определения психологического профиля/статуса человека/оператора» и «Метод анализа эмоционального состояния текста».</a:t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Оформляется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8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Шрифт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EE0F3CD-B84E-C6FA-C6CD-9BB32AF7F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85" y="-392028"/>
            <a:ext cx="2271231" cy="311958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935E5B9-45F4-EFBB-DAEA-1BEB981E4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803000"/>
              </p:ext>
            </p:extLst>
          </p:nvPr>
        </p:nvGraphicFramePr>
        <p:xfrm>
          <a:off x="1993802" y="2587471"/>
          <a:ext cx="8117305" cy="1171946"/>
        </p:xfrm>
        <a:graphic>
          <a:graphicData uri="http://schemas.openxmlformats.org/drawingml/2006/table">
            <a:tbl>
              <a:tblPr/>
              <a:tblGrid>
                <a:gridCol w="8117305">
                  <a:extLst>
                    <a:ext uri="{9D8B030D-6E8A-4147-A177-3AD203B41FA5}">
                      <a16:colId xmlns:a16="http://schemas.microsoft.com/office/drawing/2014/main" xmlns="" val="4156754697"/>
                    </a:ext>
                  </a:extLst>
                </a:gridCol>
              </a:tblGrid>
              <a:tr h="117194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СПАСИБО ЗА ВНИМАНИЕ!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657772"/>
                  </a:ext>
                </a:extLst>
              </a:tr>
            </a:tbl>
          </a:graphicData>
        </a:graphic>
      </p:graphicFrame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ABC65F69-C8BB-0B65-87AC-012A49D26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1" y="3428999"/>
            <a:ext cx="4304872" cy="32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5361FD61-4C3C-CA2E-226A-19066A36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54" y="3433020"/>
            <a:ext cx="2421491" cy="32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7347F8FC-7BC7-AF21-7240-15194883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1" y="152007"/>
            <a:ext cx="3141416" cy="235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G_20230201_150339[1]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16" y="3428999"/>
            <a:ext cx="4304874" cy="32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4gheVbYTAK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74" y="152005"/>
            <a:ext cx="3141417" cy="23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9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83AE9A1-775D-AD13-E098-D994C92D0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924" y="102329"/>
            <a:ext cx="11362225" cy="67556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научной (научно-исследовательской) деятельности НСО КИПФИН: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основания информатики;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практическое применение информатики в различных сферах;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безопасность, философия безопасности, информационное противоборство;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интеллектуальные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киберфизические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системы: программирование и аппаратные средства.</a:t>
            </a:r>
          </a:p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направлениям научной деятельности НСО успешно защищаются выпускники КИПФИН </a:t>
            </a:r>
          </a:p>
          <a:p>
            <a:pPr>
              <a:spcAft>
                <a:spcPts val="600"/>
              </a:spcAft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1C63913C-A1A5-B640-F30C-971EEDEFBC18}"/>
              </a:ext>
            </a:extLst>
          </p:cNvPr>
          <p:cNvSpPr txBox="1">
            <a:spLocks/>
          </p:cNvSpPr>
          <p:nvPr/>
        </p:nvSpPr>
        <p:spPr>
          <a:xfrm>
            <a:off x="89846" y="3858147"/>
            <a:ext cx="11934230" cy="5999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текст, Шрифт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9EE9E305-37B6-4E93-7531-ABBA395E5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63" y="-246339"/>
            <a:ext cx="1196791" cy="164381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742EFEB-A69D-347A-3262-755A308B7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72" y="3473269"/>
            <a:ext cx="4341916" cy="325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CC361DB-649B-2268-9577-2DAC5B410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13" y="3473270"/>
            <a:ext cx="4886917" cy="325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9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EE0CF5-5A65-901A-6318-97554879B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86" y="252587"/>
            <a:ext cx="11012129" cy="5316181"/>
          </a:xfrm>
        </p:spPr>
        <p:txBody>
          <a:bodyPr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Студенты НСО КИПФИН и их научные руководители из состава сотрудников и преподавателей колледжа в номинации «Научно-исследовательский инсайт» получили Дипломы I-й степени и в номинации «Презентация открытия» Дипломы III-ей степени по научному направлению «Физико-математические науки» </a:t>
            </a:r>
          </a:p>
        </p:txBody>
      </p:sp>
      <p:pic>
        <p:nvPicPr>
          <p:cNvPr id="4" name="Рисунок 3" descr="Изображение выглядит как текст, Шрифт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AD328EBD-28DA-BD4D-4CB2-220BE401A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323" y="-216898"/>
            <a:ext cx="1196791" cy="1643817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825A0002-5676-70D7-F31B-81262E84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88" y="2452233"/>
            <a:ext cx="1380588" cy="19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1A741992-72FF-33F2-577B-0823CAD44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86" y="2452233"/>
            <a:ext cx="1380588" cy="19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xmlns="" id="{1634F5CB-609B-3E59-9FFF-C75D493F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85" y="2452233"/>
            <a:ext cx="1380588" cy="19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xmlns="" id="{89482A5F-33C0-025E-0A9E-223B72330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91" y="2452233"/>
            <a:ext cx="1398523" cy="19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xmlns="" id="{2C16C194-306B-770F-289B-2AA777CB1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89" y="2439543"/>
            <a:ext cx="1398523" cy="19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xmlns="" id="{FBB9DE3E-BA29-4A3A-75BC-6889AD89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505" y="4758986"/>
            <a:ext cx="1380588" cy="19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xmlns="" id="{F1F7365F-D37F-30B3-49D5-6BF3098B6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15" y="4736562"/>
            <a:ext cx="1380588" cy="19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xmlns="" id="{2F7CEAEB-2999-8F61-FA6A-D744FD829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60" y="4756133"/>
            <a:ext cx="1380588" cy="19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xmlns="" id="{6C0B7684-3DCF-7FB1-F269-0816FAA1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50" y="4746296"/>
            <a:ext cx="1380588" cy="19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xmlns="" id="{B138222A-0DB6-D213-1F7E-A2CF09EA8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040" y="4746297"/>
            <a:ext cx="1398524" cy="19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>
            <a:extLst>
              <a:ext uri="{FF2B5EF4-FFF2-40B4-BE49-F238E27FC236}">
                <a16:creationId xmlns:a16="http://schemas.microsoft.com/office/drawing/2014/main" xmlns="" id="{650708A7-879B-714F-07D5-3047260F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195" y="4746297"/>
            <a:ext cx="1380588" cy="19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3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>
            <a:extLst>
              <a:ext uri="{FF2B5EF4-FFF2-40B4-BE49-F238E27FC236}">
                <a16:creationId xmlns:a16="http://schemas.microsoft.com/office/drawing/2014/main" xmlns="" id="{44CB845E-3768-7E75-32AB-2491A1A0C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49" y="2283656"/>
            <a:ext cx="5975584" cy="448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текст, Шрифт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CE995569-6E0B-3994-97A7-68AF5B4D5A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85" y="-229086"/>
            <a:ext cx="1196791" cy="164381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25FE9A4B-847C-1985-87D7-152762938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2679"/>
              </p:ext>
            </p:extLst>
          </p:nvPr>
        </p:nvGraphicFramePr>
        <p:xfrm>
          <a:off x="120416" y="120664"/>
          <a:ext cx="5693082" cy="6228377"/>
        </p:xfrm>
        <a:graphic>
          <a:graphicData uri="http://schemas.openxmlformats.org/drawingml/2006/table">
            <a:tbl>
              <a:tblPr/>
              <a:tblGrid>
                <a:gridCol w="5693082">
                  <a:extLst>
                    <a:ext uri="{9D8B030D-6E8A-4147-A177-3AD203B41FA5}">
                      <a16:colId xmlns:a16="http://schemas.microsoft.com/office/drawing/2014/main" xmlns="" val="762357947"/>
                    </a:ext>
                  </a:extLst>
                </a:gridCol>
              </a:tblGrid>
              <a:tr h="622837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5000"/>
                        </a:lnSpc>
                        <a:spcBef>
                          <a:spcPts val="1300"/>
                        </a:spcBef>
                        <a:buFont typeface="Arial" pitchFamily="34" charset="0"/>
                        <a:buNone/>
                      </a:pPr>
                      <a:r>
                        <a:rPr lang="ru-RU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октября 2022 года на площадке Колледжа информатики и программирования прошел Всероссийский Фестиваль науки «</a:t>
                      </a:r>
                      <a:r>
                        <a:rPr lang="ru-RU" sz="2400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Nauka</a:t>
                      </a:r>
                      <a:r>
                        <a:rPr lang="ru-RU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0+» в формате гибридного цифрового суда интеллект-игры «Играй нейрон». Пять команд, состоявших из 25 цифровых следопытов из 5 учебных групп расследовали научно-техническими методами оставленные цифровые следы- реальное нарушение периметра территории спортплощадки КИПФИН произошедшее на Татьянин день (или ночь) 2022 года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9673025"/>
                  </a:ext>
                </a:extLst>
              </a:tr>
            </a:tbl>
          </a:graphicData>
        </a:graphic>
      </p:graphicFrame>
      <p:pic>
        <p:nvPicPr>
          <p:cNvPr id="2052" name="Picture 4" descr="http://www.fa.ru/org/spo/kip/Gallery/2022/10/%D0%98%D0%BD%D1%82%D0%B5%D0%BB%D0%BB%D0%B5%D0%BA%D1%82-%D0%B8%D0%B3%D1%80%D0%B0%20-%2008.10.2022/IMG_20221008_133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49" y="78377"/>
            <a:ext cx="4451994" cy="333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838B9D-134A-7029-4BA3-694E114E8AF1}"/>
              </a:ext>
            </a:extLst>
          </p:cNvPr>
          <p:cNvSpPr txBox="1"/>
          <p:nvPr/>
        </p:nvSpPr>
        <p:spPr>
          <a:xfrm>
            <a:off x="-99531" y="5052654"/>
            <a:ext cx="122915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года колледжем традиционно, при участии НСО КИПФИН, организуются мероприятия из серии «Встречи с профессионалами» и «Встречи с интересными людьми»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470D5658-9B94-C8C5-F884-C9B0F8344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35" y="200232"/>
            <a:ext cx="8215090" cy="475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текст, Шрифт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EE0F3CD-B84E-C6FA-C6CD-9BB32AF7F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10" y="-254964"/>
            <a:ext cx="1196791" cy="164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1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838B9D-134A-7029-4BA3-694E114E8AF1}"/>
              </a:ext>
            </a:extLst>
          </p:cNvPr>
          <p:cNvSpPr txBox="1"/>
          <p:nvPr/>
        </p:nvSpPr>
        <p:spPr>
          <a:xfrm>
            <a:off x="1" y="0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при организационном участии НСО КИПФИН проводится «Международный научный студенческий конгресс».</a:t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не стал исключением!</a:t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данного мероприятия, с участием Лицея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были проведены: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 «Процессор-ринг»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научно-практические конференции по следующим направлениям: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«Технические, математические и естественные науки»;</a:t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«Гуманитарные и Экономические науки»;</a:t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«Научный дебют»</a:t>
            </a:r>
          </a:p>
        </p:txBody>
      </p:sp>
      <p:pic>
        <p:nvPicPr>
          <p:cNvPr id="6" name="Рисунок 5" descr="Изображение выглядит как текст, Шрифт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EE0F3CD-B84E-C6FA-C6CD-9BB32AF7F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10" y="-254964"/>
            <a:ext cx="1196791" cy="1643817"/>
          </a:xfrm>
          <a:prstGeom prst="rect">
            <a:avLst/>
          </a:prstGeom>
        </p:spPr>
      </p:pic>
      <p:pic>
        <p:nvPicPr>
          <p:cNvPr id="3076" name="Picture 4" descr="https://sun9-48.userapi.com/impg/WJ4iJlTeJa0xRNytyhhwTJkZZSc3AZeJ-WcWSg/QIZ6lj0tyDA.jpg?size=2560x1920&amp;quality=95&amp;sign=5f45b0afbbe1b5b0a342d6045ed4278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1" y="3692572"/>
            <a:ext cx="3821471" cy="28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51.userapi.com/impg/lbcf1SwhJnGo-ZrrxkRTdLvW-6cPFaaw-vPxnQ/cwBsRfAlsIg.jpg?size=2560x1920&amp;quality=95&amp;sign=f96f8745c7855e4b609074805311268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48" y="3692572"/>
            <a:ext cx="3821471" cy="28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18D010EA-DC30-6E36-12A6-CEED64F1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64" y="3692572"/>
            <a:ext cx="3821471" cy="28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06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838B9D-134A-7029-4BA3-694E114E8AF1}"/>
              </a:ext>
            </a:extLst>
          </p:cNvPr>
          <p:cNvSpPr txBox="1"/>
          <p:nvPr/>
        </p:nvSpPr>
        <p:spPr>
          <a:xfrm>
            <a:off x="3260317" y="117693"/>
            <a:ext cx="567136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15-16 марта 2023 г. студенты Колледжа информатики и программирования,​ участвовали в очном​ XVII-ом Всероссийском конкурсе-конференции «Национальное достояние России».​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студенты КИПФИН получили 3 Диплома победителей/призеров 1-ой степени и один Диплом победителя/призера​ 2-ой степени, а также одну серебряную медаль Всероссийского конкурса.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 Прокофьев Станислав Евгеньевич и научные руководители получили соответствующие благодарности, знак отличия и Дипломы</a:t>
            </a:r>
          </a:p>
        </p:txBody>
      </p:sp>
      <p:pic>
        <p:nvPicPr>
          <p:cNvPr id="6" name="Рисунок 5" descr="Изображение выглядит как текст, Шрифт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EE0F3CD-B84E-C6FA-C6CD-9BB32AF7F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58" y="-166723"/>
            <a:ext cx="835742" cy="1147908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EE54EEA1-E22F-7C7F-EDC9-1603BECBA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7" y="1563142"/>
            <a:ext cx="2997594" cy="22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61D51B31-735C-9260-F60B-56944B671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7" y="4100624"/>
            <a:ext cx="1974874" cy="26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xmlns="" id="{FBE86157-E501-5819-FCC9-A832266EF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682" y="4729148"/>
            <a:ext cx="2721427" cy="204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A4C6849A-5F6A-B5C9-C130-CC4062575B0F}"/>
              </a:ext>
            </a:extLst>
          </p:cNvPr>
          <p:cNvCxnSpPr>
            <a:cxnSpLocks/>
          </p:cNvCxnSpPr>
          <p:nvPr/>
        </p:nvCxnSpPr>
        <p:spPr>
          <a:xfrm>
            <a:off x="179687" y="3907766"/>
            <a:ext cx="29975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739A6651-8C47-FAEB-55B1-B65E892133EB}"/>
              </a:ext>
            </a:extLst>
          </p:cNvPr>
          <p:cNvCxnSpPr>
            <a:cxnSpLocks/>
          </p:cNvCxnSpPr>
          <p:nvPr/>
        </p:nvCxnSpPr>
        <p:spPr>
          <a:xfrm>
            <a:off x="8931682" y="4605856"/>
            <a:ext cx="316971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9B57F57-2E85-E9CE-3754-C88F04B04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687" y="83536"/>
            <a:ext cx="2997594" cy="22737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3192B57-1FC5-D126-9C8A-927C4BC4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682" y="792280"/>
            <a:ext cx="2611389" cy="36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4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Шрифт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1EE0F3CD-B84E-C6FA-C6CD-9BB32AF7F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10" y="-254964"/>
            <a:ext cx="1196791" cy="1643817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935E5B9-45F4-EFBB-DAEA-1BEB981E4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509237"/>
              </p:ext>
            </p:extLst>
          </p:nvPr>
        </p:nvGraphicFramePr>
        <p:xfrm>
          <a:off x="34150" y="479387"/>
          <a:ext cx="7001814" cy="2651760"/>
        </p:xfrm>
        <a:graphic>
          <a:graphicData uri="http://schemas.openxmlformats.org/drawingml/2006/table">
            <a:tbl>
              <a:tblPr/>
              <a:tblGrid>
                <a:gridCol w="7001814">
                  <a:extLst>
                    <a:ext uri="{9D8B030D-6E8A-4147-A177-3AD203B41FA5}">
                      <a16:colId xmlns:a16="http://schemas.microsoft.com/office/drawing/2014/main" xmlns="" val="4156754697"/>
                    </a:ext>
                  </a:extLst>
                </a:gridCol>
              </a:tblGrid>
              <a:tr h="2583851">
                <a:tc>
                  <a:txBody>
                    <a:bodyPr/>
                    <a:lstStyle/>
                    <a:p>
                      <a:pPr marL="0" lvl="0" algn="ctr" defTabSz="457200" rtl="0" eaLnBrk="1" latinLnBrk="0" hangingPunct="1">
                        <a:defRPr/>
                      </a:pPr>
                      <a:r>
                        <a:rPr lang="ru-RU" sz="24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05-06.04.2023г. в Конгресс-центре ГК «Космос» на ВДНХ состоялся очный тур Всероссийского конкурса научно-исследовательских, изобретательских и творческих работ обучающихся «Наука, творчество, духовность», где члены НСО 1-го курса победили с дипломами 1-й степени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657772"/>
                  </a:ext>
                </a:extLst>
              </a:tr>
            </a:tbl>
          </a:graphicData>
        </a:graphic>
      </p:graphicFrame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9C3B2762-96B7-2DDE-0874-08D596A0E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7"/>
          <a:stretch/>
        </p:blipFill>
        <p:spPr bwMode="auto">
          <a:xfrm>
            <a:off x="147539" y="3557969"/>
            <a:ext cx="2406212" cy="27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xmlns="" id="{23F7FC63-BEF9-D46C-F425-54516B0B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06" y="3557969"/>
            <a:ext cx="4130641" cy="27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80551E-EEDD-38B0-8C3F-F83933388C2B}"/>
              </a:ext>
            </a:extLst>
          </p:cNvPr>
          <p:cNvSpPr txBox="1"/>
          <p:nvPr/>
        </p:nvSpPr>
        <p:spPr>
          <a:xfrm>
            <a:off x="7061670" y="3557969"/>
            <a:ext cx="51303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30.01.2023 г. вышел в свет выпуск журнала РАН «Цифровое востоковедение», где была опубликована уже вторая статья членов НСО КИПФИН и научных руководителей: «Информатика и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геодемография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сопоставление данных и обнаружение аномалий»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1EC40AF9-B09E-1CDB-30B3-53E179A73F1C}"/>
              </a:ext>
            </a:extLst>
          </p:cNvPr>
          <p:cNvCxnSpPr>
            <a:cxnSpLocks/>
          </p:cNvCxnSpPr>
          <p:nvPr/>
        </p:nvCxnSpPr>
        <p:spPr>
          <a:xfrm flipV="1">
            <a:off x="7035964" y="365760"/>
            <a:ext cx="0" cy="63844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772" y="118990"/>
            <a:ext cx="2234781" cy="3372555"/>
          </a:xfrm>
          <a:prstGeom prst="rect">
            <a:avLst/>
          </a:prstGeom>
        </p:spPr>
      </p:pic>
      <p:pic>
        <p:nvPicPr>
          <p:cNvPr id="1028" name="Picture 4" descr="https://do.jes.su/index.php?dispatch=qr.generate&amp;product_id=1007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63" y="1747652"/>
            <a:ext cx="1743893" cy="174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6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35D09D-42BA-270E-DF73-3D576E347BEB}"/>
              </a:ext>
            </a:extLst>
          </p:cNvPr>
          <p:cNvSpPr txBox="1"/>
          <p:nvPr/>
        </p:nvSpPr>
        <p:spPr>
          <a:xfrm>
            <a:off x="0" y="0"/>
            <a:ext cx="1090536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85000"/>
              </a:lnSpc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кропотливой научно-исследовательской работы НСО КИПФИН была доказана новая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социофизическая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теорема БГД, успешно защищенная студентами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Голубовым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 И. и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Дукиным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 Р. на Всероссийском конкурсе «Национальное Достояние России»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текст, Шрифт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C02B7C79-2852-13B5-BD3B-A0BF3A187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63" y="-246339"/>
            <a:ext cx="1196791" cy="16438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F422FCD-97CA-63D0-028D-1AE82EC2B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618" y="1661992"/>
            <a:ext cx="6150308" cy="43120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92652" y="5974079"/>
            <a:ext cx="573024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85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Опубликованные в марте 2023 года тезисы Всероссийского конкурса «Национальное Достояние России»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28" y="1661992"/>
            <a:ext cx="3291053" cy="43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41775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Другая 10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57A9B7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560</TotalTime>
  <Words>409</Words>
  <Application>Microsoft Office PowerPoint</Application>
  <PresentationFormat>Широкоэкранный</PresentationFormat>
  <Paragraphs>52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YS Text</vt:lpstr>
      <vt:lpstr>Метрополия</vt:lpstr>
      <vt:lpstr>ФГОБУ ВО «Финансовый университет при Правительстве Российской Федерации»  VI Конкурс научных студенческих обществ факультетов и филиалов  Финуниверситета  22.05.2023 – 30.06.2023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Башелханов Игорь Викторович</dc:creator>
  <cp:lastModifiedBy>Башелханов Игорь Викторович</cp:lastModifiedBy>
  <cp:revision>46</cp:revision>
  <dcterms:created xsi:type="dcterms:W3CDTF">2023-05-31T14:55:27Z</dcterms:created>
  <dcterms:modified xsi:type="dcterms:W3CDTF">2023-06-22T09:41:11Z</dcterms:modified>
</cp:coreProperties>
</file>