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912" r:id="rId2"/>
    <p:sldMasterId id="2147483927" r:id="rId3"/>
  </p:sldMasterIdLst>
  <p:notesMasterIdLst>
    <p:notesMasterId r:id="rId19"/>
  </p:notesMasterIdLst>
  <p:sldIdLst>
    <p:sldId id="319" r:id="rId4"/>
    <p:sldId id="318" r:id="rId5"/>
    <p:sldId id="295" r:id="rId6"/>
    <p:sldId id="308" r:id="rId7"/>
    <p:sldId id="321" r:id="rId8"/>
    <p:sldId id="320" r:id="rId9"/>
    <p:sldId id="298" r:id="rId10"/>
    <p:sldId id="301" r:id="rId11"/>
    <p:sldId id="302" r:id="rId12"/>
    <p:sldId id="304" r:id="rId13"/>
    <p:sldId id="305" r:id="rId14"/>
    <p:sldId id="300" r:id="rId15"/>
    <p:sldId id="306" r:id="rId16"/>
    <p:sldId id="307" r:id="rId17"/>
    <p:sldId id="289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D9A"/>
    <a:srgbClr val="4D7FA9"/>
    <a:srgbClr val="5171AC"/>
    <a:srgbClr val="F6F6F6"/>
    <a:srgbClr val="1F497D"/>
    <a:srgbClr val="0B538F"/>
    <a:srgbClr val="FBE5D6"/>
    <a:srgbClr val="DEEBF7"/>
    <a:srgbClr val="C0504D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6" autoAdjust="0"/>
    <p:restoredTop sz="94085" autoAdjust="0"/>
  </p:normalViewPr>
  <p:slideViewPr>
    <p:cSldViewPr snapToGrid="0">
      <p:cViewPr varScale="1">
        <p:scale>
          <a:sx n="67" d="100"/>
          <a:sy n="67" d="100"/>
        </p:scale>
        <p:origin x="4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0" y="0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F0C4A5E-6DB7-4B29-BE23-375964752A97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64"/>
            <a:ext cx="5437819" cy="390894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427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0" y="9429427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C497995-6DE6-4509-A184-03013FA36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0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47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97995-6DE6-4509-A184-03013FA36C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29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153996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22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46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538" indent="-300629" defTabSz="921075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ru-RU" dirty="0"/>
              <a:t>Замечаний не было</a:t>
            </a:r>
          </a:p>
          <a:p>
            <a:pPr marL="159909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9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126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8931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4991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1018803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346500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2346500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1018803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2346500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2346500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6329200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7656897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7656897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6329200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7656897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7656897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84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09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890648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890648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99315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99315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86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29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58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7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8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4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9947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2779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9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18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54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85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7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6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65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19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1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38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20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66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66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32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0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65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59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7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89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0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227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Text Placeholder 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500" b="0" i="0" u="none" strike="noStrike" cap="none" spc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2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br>
              <a:rPr lang="ru-RU"/>
            </a:br>
            <a:r>
              <a:rPr lang="ru-RU"/>
              <a:t>в 2 строки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/>
            <p:cNvSpPr/>
            <p:nvPr/>
          </p:nvSpPr>
          <p:spPr bwMode="auto"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11"/>
            <p:cNvSpPr/>
            <p:nvPr/>
          </p:nvSpPr>
          <p:spPr bwMode="auto"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12"/>
            <p:cNvSpPr/>
            <p:nvPr/>
          </p:nvSpPr>
          <p:spPr bwMode="auto"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3"/>
            <p:cNvSpPr/>
            <p:nvPr/>
          </p:nvSpPr>
          <p:spPr bwMode="auto"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4"/>
            <p:cNvSpPr/>
            <p:nvPr/>
          </p:nvSpPr>
          <p:spPr bwMode="auto">
            <a:xfrm>
              <a:off x="7798376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15"/>
            <p:cNvSpPr/>
            <p:nvPr/>
          </p:nvSpPr>
          <p:spPr bwMode="auto"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16"/>
            <p:cNvSpPr/>
            <p:nvPr/>
          </p:nvSpPr>
          <p:spPr bwMode="auto"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7"/>
            <p:cNvSpPr/>
            <p:nvPr/>
          </p:nvSpPr>
          <p:spPr bwMode="auto"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 18"/>
            <p:cNvSpPr/>
            <p:nvPr/>
          </p:nvSpPr>
          <p:spPr bwMode="auto"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9"/>
            <p:cNvSpPr/>
            <p:nvPr/>
          </p:nvSpPr>
          <p:spPr bwMode="auto">
            <a:xfrm>
              <a:off x="9415414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20"/>
            <p:cNvSpPr/>
            <p:nvPr/>
          </p:nvSpPr>
          <p:spPr bwMode="auto"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21"/>
            <p:cNvSpPr/>
            <p:nvPr/>
          </p:nvSpPr>
          <p:spPr bwMode="auto"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 22"/>
            <p:cNvSpPr/>
            <p:nvPr/>
          </p:nvSpPr>
          <p:spPr bwMode="auto"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3"/>
            <p:cNvSpPr/>
            <p:nvPr/>
          </p:nvSpPr>
          <p:spPr bwMode="auto"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4"/>
            <p:cNvSpPr/>
            <p:nvPr/>
          </p:nvSpPr>
          <p:spPr bwMode="auto"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 25"/>
            <p:cNvSpPr/>
            <p:nvPr/>
          </p:nvSpPr>
          <p:spPr bwMode="auto">
            <a:xfrm>
              <a:off x="8036861" y="307947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 26"/>
            <p:cNvSpPr/>
            <p:nvPr/>
          </p:nvSpPr>
          <p:spPr bwMode="auto">
            <a:xfrm>
              <a:off x="8361499" y="33240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 27"/>
            <p:cNvSpPr/>
            <p:nvPr/>
          </p:nvSpPr>
          <p:spPr bwMode="auto"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 28"/>
            <p:cNvSpPr/>
            <p:nvPr/>
          </p:nvSpPr>
          <p:spPr bwMode="auto"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 29"/>
            <p:cNvSpPr/>
            <p:nvPr/>
          </p:nvSpPr>
          <p:spPr bwMode="auto"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Полилиния 30"/>
            <p:cNvSpPr/>
            <p:nvPr/>
          </p:nvSpPr>
          <p:spPr bwMode="auto"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 31"/>
            <p:cNvSpPr/>
            <p:nvPr/>
          </p:nvSpPr>
          <p:spPr bwMode="auto"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 32"/>
            <p:cNvSpPr/>
            <p:nvPr/>
          </p:nvSpPr>
          <p:spPr bwMode="auto"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Полилиния 33"/>
            <p:cNvSpPr/>
            <p:nvPr/>
          </p:nvSpPr>
          <p:spPr bwMode="auto"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олилиния 34"/>
            <p:cNvSpPr/>
            <p:nvPr/>
          </p:nvSpPr>
          <p:spPr bwMode="auto"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 35"/>
            <p:cNvSpPr/>
            <p:nvPr/>
          </p:nvSpPr>
          <p:spPr bwMode="auto"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36"/>
            <p:cNvSpPr/>
            <p:nvPr/>
          </p:nvSpPr>
          <p:spPr bwMode="auto"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37"/>
            <p:cNvSpPr/>
            <p:nvPr/>
          </p:nvSpPr>
          <p:spPr bwMode="auto"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38"/>
            <p:cNvSpPr/>
            <p:nvPr/>
          </p:nvSpPr>
          <p:spPr bwMode="auto"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39"/>
            <p:cNvSpPr/>
            <p:nvPr/>
          </p:nvSpPr>
          <p:spPr bwMode="auto"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 40"/>
            <p:cNvSpPr/>
            <p:nvPr/>
          </p:nvSpPr>
          <p:spPr bwMode="auto">
            <a:xfrm>
              <a:off x="9580042" y="373316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 41"/>
            <p:cNvSpPr/>
            <p:nvPr/>
          </p:nvSpPr>
          <p:spPr bwMode="auto"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Полилиния 42"/>
            <p:cNvSpPr/>
            <p:nvPr/>
          </p:nvSpPr>
          <p:spPr bwMode="auto"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Полилиния 43"/>
            <p:cNvSpPr/>
            <p:nvPr/>
          </p:nvSpPr>
          <p:spPr bwMode="auto"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 44"/>
            <p:cNvSpPr/>
            <p:nvPr/>
          </p:nvSpPr>
          <p:spPr bwMode="auto"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Полилиния 45"/>
            <p:cNvSpPr/>
            <p:nvPr/>
          </p:nvSpPr>
          <p:spPr bwMode="auto"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Полилиния 46"/>
            <p:cNvSpPr/>
            <p:nvPr/>
          </p:nvSpPr>
          <p:spPr bwMode="auto"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 47"/>
            <p:cNvSpPr/>
            <p:nvPr/>
          </p:nvSpPr>
          <p:spPr bwMode="auto"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 48"/>
            <p:cNvSpPr/>
            <p:nvPr/>
          </p:nvSpPr>
          <p:spPr bwMode="auto"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 49"/>
            <p:cNvSpPr/>
            <p:nvPr/>
          </p:nvSpPr>
          <p:spPr bwMode="auto"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 50"/>
            <p:cNvSpPr/>
            <p:nvPr/>
          </p:nvSpPr>
          <p:spPr bwMode="auto"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Полилиния 51"/>
            <p:cNvSpPr/>
            <p:nvPr/>
          </p:nvSpPr>
          <p:spPr bwMode="auto"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Полилиния 52"/>
            <p:cNvSpPr/>
            <p:nvPr/>
          </p:nvSpPr>
          <p:spPr bwMode="auto"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Полилиния 53"/>
            <p:cNvSpPr/>
            <p:nvPr/>
          </p:nvSpPr>
          <p:spPr bwMode="auto"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Полилиния 54"/>
            <p:cNvSpPr/>
            <p:nvPr/>
          </p:nvSpPr>
          <p:spPr bwMode="auto"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Полилиния 55"/>
            <p:cNvSpPr/>
            <p:nvPr/>
          </p:nvSpPr>
          <p:spPr bwMode="auto"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Полилиния 56"/>
            <p:cNvSpPr/>
            <p:nvPr/>
          </p:nvSpPr>
          <p:spPr bwMode="auto"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Полилиния 57"/>
            <p:cNvSpPr/>
            <p:nvPr/>
          </p:nvSpPr>
          <p:spPr bwMode="auto"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олилиния 58"/>
            <p:cNvSpPr/>
            <p:nvPr/>
          </p:nvSpPr>
          <p:spPr bwMode="auto"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олилиния 59"/>
            <p:cNvSpPr/>
            <p:nvPr/>
          </p:nvSpPr>
          <p:spPr bwMode="auto"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Полилиния 60"/>
            <p:cNvSpPr/>
            <p:nvPr/>
          </p:nvSpPr>
          <p:spPr bwMode="auto"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Полилиния 61"/>
            <p:cNvSpPr/>
            <p:nvPr/>
          </p:nvSpPr>
          <p:spPr bwMode="auto">
            <a:xfrm>
              <a:off x="9744667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Полилиния 62"/>
            <p:cNvSpPr/>
            <p:nvPr/>
          </p:nvSpPr>
          <p:spPr bwMode="auto"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Полилиния 63"/>
            <p:cNvSpPr/>
            <p:nvPr/>
          </p:nvSpPr>
          <p:spPr bwMode="auto"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олилиния 64"/>
            <p:cNvSpPr/>
            <p:nvPr/>
          </p:nvSpPr>
          <p:spPr bwMode="auto"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олилиния 65"/>
            <p:cNvSpPr/>
            <p:nvPr/>
          </p:nvSpPr>
          <p:spPr bwMode="auto"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Полилиния 66"/>
            <p:cNvSpPr/>
            <p:nvPr/>
          </p:nvSpPr>
          <p:spPr bwMode="auto"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Полилиния 67"/>
            <p:cNvSpPr/>
            <p:nvPr/>
          </p:nvSpPr>
          <p:spPr bwMode="auto"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Полилиния 68"/>
            <p:cNvSpPr/>
            <p:nvPr/>
          </p:nvSpPr>
          <p:spPr bwMode="auto"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Полилиния 69"/>
            <p:cNvSpPr/>
            <p:nvPr/>
          </p:nvSpPr>
          <p:spPr bwMode="auto"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Полилиния 70"/>
            <p:cNvSpPr/>
            <p:nvPr/>
          </p:nvSpPr>
          <p:spPr bwMode="auto"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Полилиния 71"/>
            <p:cNvSpPr/>
            <p:nvPr/>
          </p:nvSpPr>
          <p:spPr bwMode="auto"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Полилиния 72"/>
            <p:cNvSpPr/>
            <p:nvPr/>
          </p:nvSpPr>
          <p:spPr bwMode="auto"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Полилиния 73"/>
            <p:cNvSpPr/>
            <p:nvPr/>
          </p:nvSpPr>
          <p:spPr bwMode="auto"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Полилиния 74"/>
            <p:cNvSpPr/>
            <p:nvPr/>
          </p:nvSpPr>
          <p:spPr bwMode="auto"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Полилиния 75"/>
            <p:cNvSpPr/>
            <p:nvPr/>
          </p:nvSpPr>
          <p:spPr bwMode="auto"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Полилиния 76"/>
            <p:cNvSpPr/>
            <p:nvPr/>
          </p:nvSpPr>
          <p:spPr bwMode="auto"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Полилиния 77"/>
            <p:cNvSpPr/>
            <p:nvPr/>
          </p:nvSpPr>
          <p:spPr bwMode="auto"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Полилиния 78"/>
            <p:cNvSpPr/>
            <p:nvPr/>
          </p:nvSpPr>
          <p:spPr bwMode="auto"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Полилиния 79"/>
            <p:cNvSpPr/>
            <p:nvPr/>
          </p:nvSpPr>
          <p:spPr bwMode="auto"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Полилиния 80"/>
            <p:cNvSpPr/>
            <p:nvPr/>
          </p:nvSpPr>
          <p:spPr bwMode="auto"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олилиния 81"/>
            <p:cNvSpPr/>
            <p:nvPr/>
          </p:nvSpPr>
          <p:spPr bwMode="auto">
            <a:xfrm>
              <a:off x="9584656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Полилиния 82"/>
            <p:cNvSpPr/>
            <p:nvPr/>
          </p:nvSpPr>
          <p:spPr bwMode="auto"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Полилиния 83"/>
            <p:cNvSpPr/>
            <p:nvPr/>
          </p:nvSpPr>
          <p:spPr bwMode="auto"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Полилиния 84"/>
            <p:cNvSpPr/>
            <p:nvPr/>
          </p:nvSpPr>
          <p:spPr bwMode="auto"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Полилиния 85"/>
            <p:cNvSpPr/>
            <p:nvPr/>
          </p:nvSpPr>
          <p:spPr bwMode="auto"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Полилиния 86"/>
            <p:cNvSpPr/>
            <p:nvPr/>
          </p:nvSpPr>
          <p:spPr bwMode="auto"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Полилиния 87"/>
            <p:cNvSpPr/>
            <p:nvPr/>
          </p:nvSpPr>
          <p:spPr bwMode="auto"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Полилиния 88"/>
            <p:cNvSpPr/>
            <p:nvPr/>
          </p:nvSpPr>
          <p:spPr bwMode="auto"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Полилиния 89"/>
            <p:cNvSpPr/>
            <p:nvPr/>
          </p:nvSpPr>
          <p:spPr bwMode="auto"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Полилиния 90"/>
            <p:cNvSpPr/>
            <p:nvPr/>
          </p:nvSpPr>
          <p:spPr bwMode="auto"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Полилиния 91"/>
            <p:cNvSpPr/>
            <p:nvPr/>
          </p:nvSpPr>
          <p:spPr bwMode="auto"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Полилиния 92"/>
            <p:cNvSpPr/>
            <p:nvPr/>
          </p:nvSpPr>
          <p:spPr bwMode="auto"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Полилиния 93"/>
            <p:cNvSpPr/>
            <p:nvPr/>
          </p:nvSpPr>
          <p:spPr bwMode="auto"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Полилиния 94"/>
            <p:cNvSpPr/>
            <p:nvPr/>
          </p:nvSpPr>
          <p:spPr bwMode="auto"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Полилиния 95"/>
            <p:cNvSpPr/>
            <p:nvPr/>
          </p:nvSpPr>
          <p:spPr bwMode="auto"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Полилиния 96"/>
            <p:cNvSpPr/>
            <p:nvPr/>
          </p:nvSpPr>
          <p:spPr bwMode="auto"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Полилиния 97"/>
            <p:cNvSpPr/>
            <p:nvPr/>
          </p:nvSpPr>
          <p:spPr bwMode="auto"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Полилиния 98"/>
            <p:cNvSpPr/>
            <p:nvPr/>
          </p:nvSpPr>
          <p:spPr bwMode="auto"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Полилиния 99"/>
            <p:cNvSpPr/>
            <p:nvPr/>
          </p:nvSpPr>
          <p:spPr bwMode="auto"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Полилиния 100"/>
            <p:cNvSpPr/>
            <p:nvPr/>
          </p:nvSpPr>
          <p:spPr bwMode="auto"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Полилиния 101"/>
            <p:cNvSpPr/>
            <p:nvPr/>
          </p:nvSpPr>
          <p:spPr bwMode="auto"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Полилиния 102"/>
            <p:cNvSpPr/>
            <p:nvPr/>
          </p:nvSpPr>
          <p:spPr bwMode="auto">
            <a:xfrm>
              <a:off x="9749283" y="8077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Полилиния 103"/>
            <p:cNvSpPr/>
            <p:nvPr/>
          </p:nvSpPr>
          <p:spPr bwMode="auto"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Полилиния 104"/>
            <p:cNvSpPr/>
            <p:nvPr/>
          </p:nvSpPr>
          <p:spPr bwMode="auto"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Полилиния 105"/>
            <p:cNvSpPr/>
            <p:nvPr/>
          </p:nvSpPr>
          <p:spPr bwMode="auto"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Полилиния 106"/>
            <p:cNvSpPr/>
            <p:nvPr/>
          </p:nvSpPr>
          <p:spPr bwMode="auto"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Полилиния 107"/>
            <p:cNvSpPr/>
            <p:nvPr/>
          </p:nvSpPr>
          <p:spPr bwMode="auto"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Полилиния 108"/>
            <p:cNvSpPr/>
            <p:nvPr/>
          </p:nvSpPr>
          <p:spPr bwMode="auto"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Полилиния 111"/>
            <p:cNvSpPr/>
            <p:nvPr/>
          </p:nvSpPr>
          <p:spPr bwMode="auto"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Полилиния 112"/>
            <p:cNvSpPr/>
            <p:nvPr/>
          </p:nvSpPr>
          <p:spPr bwMode="auto"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Полилиния 113"/>
            <p:cNvSpPr/>
            <p:nvPr/>
          </p:nvSpPr>
          <p:spPr bwMode="auto"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Полилиния 114"/>
            <p:cNvSpPr/>
            <p:nvPr/>
          </p:nvSpPr>
          <p:spPr bwMode="auto"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Полилиния 115"/>
            <p:cNvSpPr/>
            <p:nvPr/>
          </p:nvSpPr>
          <p:spPr bwMode="auto"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Полилиния 116"/>
            <p:cNvSpPr/>
            <p:nvPr/>
          </p:nvSpPr>
          <p:spPr bwMode="auto"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Полилиния 117"/>
            <p:cNvSpPr/>
            <p:nvPr/>
          </p:nvSpPr>
          <p:spPr bwMode="auto"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Полилиния 118"/>
            <p:cNvSpPr/>
            <p:nvPr/>
          </p:nvSpPr>
          <p:spPr bwMode="auto"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Полилиния 119"/>
            <p:cNvSpPr/>
            <p:nvPr/>
          </p:nvSpPr>
          <p:spPr bwMode="auto"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Полилиния 123"/>
            <p:cNvSpPr/>
            <p:nvPr/>
          </p:nvSpPr>
          <p:spPr bwMode="auto"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Полилиния 124"/>
            <p:cNvSpPr/>
            <p:nvPr/>
          </p:nvSpPr>
          <p:spPr bwMode="auto"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Полилиния 125"/>
            <p:cNvSpPr/>
            <p:nvPr/>
          </p:nvSpPr>
          <p:spPr bwMode="auto"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Полилиния 126"/>
            <p:cNvSpPr/>
            <p:nvPr/>
          </p:nvSpPr>
          <p:spPr bwMode="auto"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Полилиния 127"/>
            <p:cNvSpPr/>
            <p:nvPr/>
          </p:nvSpPr>
          <p:spPr bwMode="auto"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Полилиния 128"/>
            <p:cNvSpPr/>
            <p:nvPr/>
          </p:nvSpPr>
          <p:spPr bwMode="auto"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Полилиния 129"/>
            <p:cNvSpPr/>
            <p:nvPr/>
          </p:nvSpPr>
          <p:spPr bwMode="auto"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Полилиния 130"/>
            <p:cNvSpPr/>
            <p:nvPr/>
          </p:nvSpPr>
          <p:spPr bwMode="auto"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Полилиния 135"/>
            <p:cNvSpPr/>
            <p:nvPr/>
          </p:nvSpPr>
          <p:spPr bwMode="auto"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Полилиния 136"/>
            <p:cNvSpPr/>
            <p:nvPr/>
          </p:nvSpPr>
          <p:spPr bwMode="auto"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Полилиния 137"/>
            <p:cNvSpPr/>
            <p:nvPr/>
          </p:nvSpPr>
          <p:spPr bwMode="auto"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Полилиния 138"/>
            <p:cNvSpPr/>
            <p:nvPr/>
          </p:nvSpPr>
          <p:spPr bwMode="auto"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Полилиния 139"/>
            <p:cNvSpPr/>
            <p:nvPr/>
          </p:nvSpPr>
          <p:spPr bwMode="auto"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Полилиния 140"/>
            <p:cNvSpPr/>
            <p:nvPr/>
          </p:nvSpPr>
          <p:spPr bwMode="auto"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Полилиния 148"/>
            <p:cNvSpPr/>
            <p:nvPr/>
          </p:nvSpPr>
          <p:spPr bwMode="auto">
            <a:xfrm>
              <a:off x="11377085" y="-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Полилиния 149"/>
            <p:cNvSpPr/>
            <p:nvPr/>
          </p:nvSpPr>
          <p:spPr bwMode="auto"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Полилиния 150"/>
            <p:cNvSpPr/>
            <p:nvPr/>
          </p:nvSpPr>
          <p:spPr bwMode="auto"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Полилиния 160"/>
            <p:cNvSpPr/>
            <p:nvPr/>
          </p:nvSpPr>
          <p:spPr bwMode="auto"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0629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932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14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8709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6041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5048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3757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949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5" r:id="rId12"/>
    <p:sldLayoutId id="2147483926" r:id="rId1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33DC-7A87-4783-B28B-195F4372EBF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a.ru/partner/pcg/Pages/practic-docs-dep.asp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hyperlink" Target="mailto:praktika@fa.ru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451" b="397"/>
          <a:stretch/>
        </p:blipFill>
        <p:spPr bwMode="auto">
          <a:xfrm>
            <a:off x="5784446" y="0"/>
            <a:ext cx="6407554" cy="688234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0" y="0"/>
            <a:ext cx="6864086" cy="6866466"/>
            <a:chOff x="0" y="0"/>
            <a:chExt cx="9727996" cy="10287000"/>
          </a:xfrm>
          <a:solidFill>
            <a:srgbClr val="0C153C"/>
          </a:solidFill>
        </p:grpSpPr>
        <p:sp>
          <p:nvSpPr>
            <p:cNvPr id="25" name="Равнобедренный треугольник 24"/>
            <p:cNvSpPr/>
            <p:nvPr/>
          </p:nvSpPr>
          <p:spPr>
            <a:xfrm rot="5400000">
              <a:off x="3104366" y="3663370"/>
              <a:ext cx="10287000" cy="2960260"/>
            </a:xfrm>
            <a:prstGeom prst="triangle">
              <a:avLst>
                <a:gd name="adj" fmla="val 481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0"/>
              <a:ext cx="6767736" cy="1028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32" y="255387"/>
            <a:ext cx="2406961" cy="809341"/>
          </a:xfrm>
          <a:prstGeom prst="rect">
            <a:avLst/>
          </a:prstGeom>
        </p:spPr>
      </p:pic>
      <p:sp>
        <p:nvSpPr>
          <p:cNvPr id="23" name="Параллелограмм 22"/>
          <p:cNvSpPr/>
          <p:nvPr/>
        </p:nvSpPr>
        <p:spPr>
          <a:xfrm>
            <a:off x="3556331" y="-3174"/>
            <a:ext cx="3773129" cy="6871757"/>
          </a:xfrm>
          <a:prstGeom prst="parallelogram">
            <a:avLst/>
          </a:pr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384032" y="0"/>
            <a:ext cx="2980267" cy="6863292"/>
          </a:xfrm>
          <a:custGeom>
            <a:avLst/>
            <a:gdLst>
              <a:gd name="connsiteX0" fmla="*/ 1320800 w 4470400"/>
              <a:gd name="connsiteY0" fmla="*/ 0 h 10274300"/>
              <a:gd name="connsiteX1" fmla="*/ 4470400 w 4470400"/>
              <a:gd name="connsiteY1" fmla="*/ 12700 h 10274300"/>
              <a:gd name="connsiteX2" fmla="*/ 0 w 4470400"/>
              <a:gd name="connsiteY2" fmla="*/ 10274300 h 10274300"/>
              <a:gd name="connsiteX3" fmla="*/ 1320800 w 4470400"/>
              <a:gd name="connsiteY3" fmla="*/ 0 h 1027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10274300">
                <a:moveTo>
                  <a:pt x="1320800" y="0"/>
                </a:moveTo>
                <a:lnTo>
                  <a:pt x="4470400" y="12700"/>
                </a:lnTo>
                <a:lnTo>
                  <a:pt x="0" y="10274300"/>
                </a:lnTo>
                <a:lnTo>
                  <a:pt x="1320800" y="0"/>
                </a:lnTo>
                <a:close/>
              </a:path>
            </a:pathLst>
          </a:cu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 8"/>
          <p:cNvSpPr>
            <a:spLocks noGrp="1"/>
          </p:cNvSpPr>
          <p:nvPr>
            <p:ph type="title"/>
          </p:nvPr>
        </p:nvSpPr>
        <p:spPr bwMode="auto">
          <a:xfrm>
            <a:off x="401832" y="1349064"/>
            <a:ext cx="6984776" cy="5410712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практической подготовки при проведении практики обучающихся финансового университета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Отдел координации практической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2024-2025 уч. год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29184" y="384673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"/>
    </mc:Choice>
    <mc:Fallback xmlns="">
      <p:transition spd="slow" advTm="3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 bwMode="auto">
          <a:xfrm>
            <a:off x="451247" y="5920884"/>
            <a:ext cx="11478317" cy="635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8290757" y="3688613"/>
            <a:ext cx="3357260" cy="18891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344753" y="377072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03333" y="3775872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436643" y="1608488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8317661" y="1645811"/>
            <a:ext cx="3357260" cy="1713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85976" y="164581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305" y="1798667"/>
            <a:ext cx="34092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Титульный лист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практике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418" y="2381759"/>
            <a:ext cx="340920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студента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руководителя практики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6231" y="1793516"/>
            <a:ext cx="3391764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63238"/>
              </a:buClr>
              <a:buSzPts val="1800"/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Poppins Black"/>
              </a:rPr>
              <a:t>Рабочий график (план) проведения практики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  <a:sym typeface="Poppi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5807" y="2381759"/>
            <a:ext cx="3409199" cy="5025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кафедры и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9424" y="1767702"/>
            <a:ext cx="340737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Индивидуальное задание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6929" y="2207693"/>
            <a:ext cx="340738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подписями руководителя практики от кафедры , руководителя профильной организации, студента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3905" y="3831951"/>
            <a:ext cx="3405305" cy="38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Дневник практики студента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3905" y="4378246"/>
            <a:ext cx="3176116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организации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печатью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96231" y="3881772"/>
            <a:ext cx="340450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Отзыв руководителя практики</a:t>
            </a:r>
          </a:p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31696" y="4531326"/>
            <a:ext cx="3175367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фирменном бланке</a:t>
            </a:r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организации с подписью руководителя практики</a:t>
            </a:r>
          </a:p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522936" y="3871006"/>
            <a:ext cx="31753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Текстовая часть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по практике с 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6418" y="5907516"/>
            <a:ext cx="11403815" cy="595099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</a:t>
            </a:r>
            <a:r>
              <a:rPr lang="ru-RU" sz="1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При отсутствии фирменного бланка подпись руководителя практики от профильной организации и печать организации</a:t>
            </a:r>
          </a:p>
          <a:p>
            <a:pPr lvl="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должны быть расположены в указанном порядке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15028" y="503398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01996" y="2983267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244;p28"/>
          <p:cNvSpPr txBox="1">
            <a:spLocks/>
          </p:cNvSpPr>
          <p:nvPr/>
        </p:nvSpPr>
        <p:spPr>
          <a:xfrm>
            <a:off x="6702345" y="6263775"/>
            <a:ext cx="4945672" cy="39867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1247" y="383306"/>
            <a:ext cx="11247057" cy="783193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защиты вам необходимо сформировать отчет по каждому виду практики и загрузить его в установленные сроки на 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org.fa.ru</a:t>
            </a:r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в формате</a:t>
            </a:r>
            <a:r>
              <a:rPr lang="ru-RU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*.pdf </a:t>
            </a:r>
            <a:r>
              <a:rPr lang="ru-RU" sz="1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73873" y="2950811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50569" y="5076263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023235" y="5071579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06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2933" y="290062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 flipV="1">
            <a:off x="2849217" y="5247861"/>
            <a:ext cx="6920154" cy="14101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546256" y="224027"/>
            <a:ext cx="3944281" cy="43848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851376" y="611610"/>
            <a:ext cx="3639161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Надлежащим образом оформленные отчетные документы 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итогам практики под именем, содержащим вид работы, фамилию и инициалы обучающегося, номер группы </a:t>
            </a: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загружаются на платформу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для проверки руководителем от кафедры (руководителем ВКР)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2040" y="5723878"/>
            <a:ext cx="4063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 инструкцию и отчетные документы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1167" y="4601010"/>
            <a:ext cx="452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3786495" y="5316884"/>
            <a:ext cx="5238235" cy="442674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Ознакомьтесь с инструкцией по загрузке отчета</a:t>
            </a:r>
            <a:endParaRPr lang="ru-RU" sz="16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1" y="502574"/>
            <a:ext cx="3540463" cy="31638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7497704" y="3815132"/>
            <a:ext cx="2382716" cy="6767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Войдите в </a:t>
            </a:r>
            <a:r>
              <a:rPr lang="ru-RU" sz="900" u="sng" dirty="0">
                <a:solidFill>
                  <a:srgbClr val="1F497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личный кабинет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студента </a:t>
            </a:r>
            <a:endParaRPr lang="ru-RU" sz="90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9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использованием учетной записи </a:t>
            </a:r>
            <a:endParaRPr lang="ru-RU" sz="90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9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Финансового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602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083" t="1287" r="1919" b="35125"/>
          <a:stretch/>
        </p:blipFill>
        <p:spPr>
          <a:xfrm>
            <a:off x="808383" y="927652"/>
            <a:ext cx="10124661" cy="328654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 bwMode="auto">
          <a:xfrm>
            <a:off x="1997475" y="4549526"/>
            <a:ext cx="2029401" cy="111497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105069" y="4596235"/>
            <a:ext cx="1814211" cy="1021556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раздел «Мои работы», в открывшемся интерфейсе – вкладку «Практика» и загрузите отчетные документы для проверки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856012" y="4715811"/>
            <a:ext cx="2029401" cy="7824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997590" y="4826085"/>
            <a:ext cx="1746243" cy="561856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Учебная_практика</a:t>
            </a:r>
            <a:endPara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_Петрова_НН_ДГМУ21-1.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8018718" y="4510319"/>
            <a:ext cx="2029401" cy="111497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126312" y="4710261"/>
            <a:ext cx="1814211" cy="715089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файла должно содержать не более 150 символов. Форматы файла: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DOCX, DOC, PDF.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 bwMode="auto">
          <a:xfrm>
            <a:off x="9672633" y="3292237"/>
            <a:ext cx="2331106" cy="25560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9672633" y="479030"/>
            <a:ext cx="2331107" cy="25560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04" y="760855"/>
            <a:ext cx="7618250" cy="1176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90" y="3035049"/>
            <a:ext cx="7657764" cy="23821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773645" y="599484"/>
            <a:ext cx="2140449" cy="214526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Завершенная работа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допускается руководителем практики от кафедры(руководителем ВКР) к защите. При этом статус работы меняется на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«Допущена к защите».</a:t>
            </a:r>
          </a:p>
          <a:p>
            <a:endParaRPr lang="ru-RU" sz="12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773645" y="3405727"/>
            <a:ext cx="2140449" cy="232904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Неудовлетворительные результаты промежуточной аттестации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практике или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непрохождение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промежуточной аттестации признается 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академической </a:t>
            </a:r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задолженностью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44;p28"/>
          <p:cNvSpPr txBox="1">
            <a:spLocks/>
          </p:cNvSpPr>
          <p:nvPr/>
        </p:nvSpPr>
        <p:spPr>
          <a:xfrm>
            <a:off x="1600712" y="291045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Важно знать!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90591" y="1381860"/>
            <a:ext cx="10532139" cy="298480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30083" y="1982120"/>
            <a:ext cx="7291692" cy="646986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прохождения практики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оцениваются посредством защиты отчета по каждому виду практики с применением ДОТ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3039004"/>
            <a:ext cx="7291692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защиты отчета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каждому виду практики выставляется дифференцированная оценка, которая озвучивается студенту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009860" y="4643628"/>
            <a:ext cx="10532139" cy="146210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4949198"/>
            <a:ext cx="7446934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Неудовлетворительные результаты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промежуточной аттестации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практике или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непрохождение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промежуточной аттестации признается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академической задолженностью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3256590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7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2064592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5133658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9;p49"/>
          <p:cNvSpPr txBox="1">
            <a:spLocks/>
          </p:cNvSpPr>
          <p:nvPr/>
        </p:nvSpPr>
        <p:spPr>
          <a:xfrm>
            <a:off x="7150100" y="4363141"/>
            <a:ext cx="5041900" cy="10143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Фактический адрес Отдела координации практической подготовки: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Москва,             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ул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О.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Дундича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д. 23, 1 этаж, кабинет А103</a:t>
            </a:r>
          </a:p>
          <a:p>
            <a:pPr marL="228594" indent="-228594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Google Shape;1087;p49"/>
          <p:cNvSpPr txBox="1">
            <a:spLocks/>
          </p:cNvSpPr>
          <p:nvPr/>
        </p:nvSpPr>
        <p:spPr>
          <a:xfrm>
            <a:off x="2540632" y="5488528"/>
            <a:ext cx="11860822" cy="129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defTabSz="914377">
              <a:defRPr/>
            </a:pP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Благодарим </a:t>
            </a:r>
            <a:r>
              <a:rPr lang="ru-RU" sz="42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 </a:t>
            </a: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внимание!</a:t>
            </a:r>
            <a:endParaRPr lang="ru-RU" sz="42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E-Mail on Apple iOS 16.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80" y="5295185"/>
            <a:ext cx="383117" cy="3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1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09;p49"/>
          <p:cNvSpPr txBox="1">
            <a:spLocks/>
          </p:cNvSpPr>
          <p:nvPr/>
        </p:nvSpPr>
        <p:spPr>
          <a:xfrm>
            <a:off x="1220574" y="4386067"/>
            <a:ext cx="5476306" cy="14718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Почтовый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адрес Финансового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университета</a:t>
            </a:r>
          </a:p>
          <a:p>
            <a:pPr marL="0" indent="0" defTabSz="914377"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отправки документов Почтой России):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125167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г. Москва,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тер. г. муниципальный округ Хорошевский,  Ленинградский проспект, д. 49/2</a:t>
            </a: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56607" y="5313002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praktika@fa.ru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67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Дополнительное профессиональное образование - Финансовый университет при Правительства РФ (720p)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6"/>
          <a:srcRect r="-132" b="7034"/>
          <a:stretch/>
        </p:blipFill>
        <p:spPr>
          <a:xfrm>
            <a:off x="1915347" y="240082"/>
            <a:ext cx="9210667" cy="3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7391722" y="3100545"/>
            <a:ext cx="3405587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6236914" y="3869531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6278740" y="624576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261229" y="3114169"/>
            <a:ext cx="3571842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10607" y="2678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регламентирующие порядок организации практической подготовки при проведении практики обучающихся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0218" y="1432940"/>
            <a:ext cx="6096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практической подготовке обучающихся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учебной практики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производственной практики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учебного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Документы подтверждены или утверждены документом.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87" y="-54379"/>
            <a:ext cx="1652000" cy="1652000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18660" y="3448786"/>
            <a:ext cx="422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рабочего дня: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0896" y="3917571"/>
            <a:ext cx="54125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от 18 лет и старше 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40 часов в неделю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студентов, являющихся инвалидами I или II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35 часов в неделю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935893" y="4292846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935892" y="5611208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40718" y="313629"/>
            <a:ext cx="432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целевому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приёму: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84465" y="1377315"/>
            <a:ext cx="5396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заключен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долгосрочный договор о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практической подготовке студентов, необходимо заключить договор о практической подготовке студента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срок практики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заключен долгосрочный договор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практической подготовке студентов, необходимо предоставить письмо от профильной организации.  </a:t>
            </a:r>
          </a:p>
          <a:p>
            <a:endParaRPr lang="ru-RU" dirty="0">
              <a:ln w="0"/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96005" y="713413"/>
            <a:ext cx="4384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Проходят практику СТРОГО в соответствии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пунктом «Права и обязанности» Договора о целевом направлении.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91360" y="3387981"/>
            <a:ext cx="428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студентов с иностранным гражданством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84465" y="4167541"/>
            <a:ext cx="5607535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– иностранные граждане могут проходить практику по месту жительства, т.е. в другом государстве. В этом случае необходимо заключить договор о практической подготовке между образовательной организацией, находящейся в России, и профильной организацией, находящейся в другом государстве. 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организация будет заключать договор о практической подготовке с иностранной организацией, на такой договор она обязана получить заключение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согласно статье 105 ФЗ об образовании. Требования к заключению установлены в ПП от 13.04.2022 г. № 645 «Об утверждении Правил подготовки и получения заключений, предусмотренных частью 4 статьи 105 ФЗ «Об образовании в Российской Федерации», данный процесс занимает не менее трех месяцев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алендарь в 3D-блендере для веб-презентации графических ресурсов или  приложений и т. д. | Премиум PSD Фай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7" b="5887"/>
          <a:stretch/>
        </p:blipFill>
        <p:spPr bwMode="auto">
          <a:xfrm>
            <a:off x="128519" y="3290575"/>
            <a:ext cx="1190141" cy="1190141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езентация обсуждение командная работа в команде корпоративная | Премиум 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77" y="239887"/>
            <a:ext cx="1193053" cy="1193053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ностранные Студенты: векторные изображения и иллюстрации, которые можно  скачать бесплат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65" y="3333441"/>
            <a:ext cx="1096062" cy="8407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3444499"/>
            <a:ext cx="10546994" cy="2734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890388"/>
            <a:ext cx="10546994" cy="2480886"/>
          </a:xfrm>
          <a:prstGeom prst="rect">
            <a:avLst/>
          </a:prstGeom>
        </p:spPr>
      </p:pic>
      <p:sp>
        <p:nvSpPr>
          <p:cNvPr id="18" name="Google Shape;244;p28"/>
          <p:cNvSpPr txBox="1">
            <a:spLocks/>
          </p:cNvSpPr>
          <p:nvPr/>
        </p:nvSpPr>
        <p:spPr>
          <a:xfrm>
            <a:off x="2238204" y="148696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Обратите 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внимание!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Gotham Pro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1" y="1381860"/>
            <a:ext cx="7291692" cy="1055608"/>
          </a:xfrm>
          <a:prstGeom prst="roundRect">
            <a:avLst/>
          </a:prstGeom>
          <a:noFill/>
          <a:ln>
            <a:solidFill>
              <a:srgbClr val="435D9A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Сбор заявлений от студентов о предоставлении места прохождения практики, составленных</a:t>
            </a:r>
          </a:p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форме, и резюме принимаются в электронном виде не позднее чем за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месяца до начала практики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2" y="2510693"/>
            <a:ext cx="7291692" cy="578882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Прохождение практики в профильных организациях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осуществляется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безвозмездной основе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3716695"/>
            <a:ext cx="7446934" cy="105560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студентов по конкретным базам практик осуществляется с учетом имеющихся возможностей и требований организаций к теме выпускной квалификационной работы, а также уровню подготовки студента (средний балл успеваемости, уровень владения иностранными языками и т.д.)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70735" y="5044499"/>
            <a:ext cx="7422422" cy="817245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Окончательное решение о принятии студентов принимает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профильная организация</a:t>
            </a:r>
          </a:p>
          <a:p>
            <a:pPr algn="ctr" defTabSz="609585">
              <a:defRPr/>
            </a:pPr>
            <a:endParaRPr lang="ru-RU" sz="1400" dirty="0">
              <a:solidFill>
                <a:srgbClr val="1F497D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1616775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2546160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0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3883782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5133719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2777" y="435577"/>
            <a:ext cx="11467432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pPr algn="ctr" defTabSz="914377">
              <a:spcBef>
                <a:spcPts val="1000"/>
              </a:spcBef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Возможные варианты прохождения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практики: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7368" y="1398472"/>
            <a:ext cx="3106123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63526" y="1447980"/>
            <a:ext cx="251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студентов по целевому приему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4948" y="2688143"/>
            <a:ext cx="27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соответствии с договором</a:t>
            </a:r>
            <a:endParaRPr lang="en-US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 целевом направлении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227521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6456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106992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4589790" y="1487773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 практики по месту трудовой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89790" y="2357481"/>
            <a:ext cx="30744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9" name="Овал 28"/>
          <p:cNvSpPr/>
          <p:nvPr/>
        </p:nvSpPr>
        <p:spPr>
          <a:xfrm>
            <a:off x="3927145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16080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8406723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828490" y="1483591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Самостоятельный поиск места прохождения практики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28490" y="2503110"/>
            <a:ext cx="33635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</a:t>
            </a: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Овал 37"/>
          <p:cNvSpPr/>
          <p:nvPr/>
        </p:nvSpPr>
        <p:spPr>
          <a:xfrm>
            <a:off x="8158177" y="1350315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47112" y="147673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1451960" y="3841069"/>
            <a:ext cx="412306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929727" y="4167985"/>
            <a:ext cx="341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профильных организациях-партнерах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960429" y="5183195"/>
            <a:ext cx="361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Письменное заявление и Резюме</a:t>
            </a:r>
          </a:p>
        </p:txBody>
      </p:sp>
      <p:sp>
        <p:nvSpPr>
          <p:cNvPr id="43" name="Овал 42"/>
          <p:cNvSpPr/>
          <p:nvPr/>
        </p:nvSpPr>
        <p:spPr>
          <a:xfrm>
            <a:off x="1259413" y="3894856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48348" y="402127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276493" y="3846886"/>
            <a:ext cx="435601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6766960" y="4075967"/>
            <a:ext cx="400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структурном подразделении </a:t>
            </a:r>
            <a:r>
              <a:rPr lang="ru-RU" b="1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6784931" y="5091315"/>
            <a:ext cx="370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Заявление на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 </a:t>
            </a:r>
          </a:p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структурном подразделении </a:t>
            </a:r>
            <a:r>
              <a:rPr lang="ru-RU" sz="1200" dirty="0" err="1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096646" y="3802838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85581" y="3929254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5825" y="6225219"/>
            <a:ext cx="11061336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Если между организацией – базой практики и </a:t>
            </a:r>
            <a:r>
              <a:rPr lang="ru-RU" sz="1333" dirty="0" err="1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Финуниверситетом</a:t>
            </a: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заключен </a:t>
            </a:r>
            <a:r>
              <a:rPr lang="ru-RU" sz="1333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долгосрочный договор о </a:t>
            </a: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практической подготовке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5784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899779" y="840277"/>
            <a:ext cx="10525683" cy="130428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EEBF7"/>
              </a:solidFill>
            </a:endParaRPr>
          </a:p>
        </p:txBody>
      </p: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949488" y="81277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  <a:endParaRPr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488" y="898077"/>
            <a:ext cx="11731412" cy="11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Направление подготовки: </a:t>
            </a:r>
            <a:r>
              <a:rPr lang="ru-RU" sz="1867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Менеджмент</a:t>
            </a:r>
          </a:p>
          <a:p>
            <a:pPr>
              <a:lnSpc>
                <a:spcPct val="125000"/>
              </a:lnSpc>
            </a:pPr>
            <a:r>
              <a:rPr lang="ru-RU" sz="1867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Профиль: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Финансовый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маркетинг</a:t>
            </a:r>
          </a:p>
          <a:p>
            <a:pPr>
              <a:lnSpc>
                <a:spcPct val="125000"/>
              </a:lnSpc>
            </a:pPr>
            <a:r>
              <a:rPr lang="ru-RU" sz="1867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Учебная 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группа:</a:t>
            </a: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ФМ23-1м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143831"/>
              </p:ext>
            </p:extLst>
          </p:nvPr>
        </p:nvGraphicFramePr>
        <p:xfrm>
          <a:off x="949488" y="2287917"/>
          <a:ext cx="10426264" cy="3523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4653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5058439">
                  <a:extLst>
                    <a:ext uri="{9D8B030D-6E8A-4147-A177-3AD203B41FA5}">
                      <a16:colId xmlns:a16="http://schemas.microsoft.com/office/drawing/2014/main" val="4258282186"/>
                    </a:ext>
                  </a:extLst>
                </a:gridCol>
                <a:gridCol w="2473172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64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Виды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Типы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Сроки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практики 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975562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Учебная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Учебная практика: 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ознакомительная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06.02.2025-20.02.2025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189937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Производственная</a:t>
                      </a: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Производственная практика: 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практика по профилю профессиональной деятельности; 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преддипломная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21.02.2025-03.05.2025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436118"/>
              </p:ext>
            </p:extLst>
          </p:nvPr>
        </p:nvGraphicFramePr>
        <p:xfrm>
          <a:off x="949488" y="5810967"/>
          <a:ext cx="10426265" cy="9098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53092">
                  <a:extLst>
                    <a:ext uri="{9D8B030D-6E8A-4147-A177-3AD203B41FA5}">
                      <a16:colId xmlns:a16="http://schemas.microsoft.com/office/drawing/2014/main" val="3396922543"/>
                    </a:ext>
                  </a:extLst>
                </a:gridCol>
                <a:gridCol w="2473173">
                  <a:extLst>
                    <a:ext uri="{9D8B030D-6E8A-4147-A177-3AD203B41FA5}">
                      <a16:colId xmlns:a16="http://schemas.microsoft.com/office/drawing/2014/main" val="3792738706"/>
                    </a:ext>
                  </a:extLst>
                </a:gridCol>
              </a:tblGrid>
              <a:tr h="909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2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 них защита отчетов по </a:t>
                      </a:r>
                      <a:r>
                        <a:rPr lang="ru-RU" sz="2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практики</a:t>
                      </a:r>
                      <a:endParaRPr lang="ru-RU" sz="21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03.05.2025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73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9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1033969" y="2602890"/>
            <a:ext cx="10021766" cy="338919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033969" y="1422030"/>
            <a:ext cx="10021766" cy="10139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784" y="377947"/>
            <a:ext cx="10272000" cy="816800"/>
          </a:xfrm>
        </p:spPr>
        <p:txBody>
          <a:bodyPr/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Ответственные за практику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60707"/>
              </p:ext>
            </p:extLst>
          </p:nvPr>
        </p:nvGraphicFramePr>
        <p:xfrm>
          <a:off x="1033969" y="1376902"/>
          <a:ext cx="10090638" cy="15774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389258480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611942337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4032532424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960915107"/>
                    </a:ext>
                  </a:extLst>
                </a:gridCol>
              </a:tblGrid>
              <a:tr h="11349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Факультет/кафедра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(адрес)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35456"/>
                  </a:ext>
                </a:extLst>
              </a:tr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4692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97728"/>
              </p:ext>
            </p:extLst>
          </p:nvPr>
        </p:nvGraphicFramePr>
        <p:xfrm>
          <a:off x="1088344" y="2736271"/>
          <a:ext cx="10090639" cy="16458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95106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574019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192652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1173058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Факультет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«Высшая школа управления»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(ул. Верхняя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Масловка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 15)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Новикова Мария Сергеевна, заместитель декана по учебной работе</a:t>
                      </a: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mnovikova@fa.ru</a:t>
                      </a:r>
                      <a:endParaRPr 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8(495)249-5272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033969" y="6980644"/>
          <a:ext cx="10090638" cy="44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43415"/>
              </p:ext>
            </p:extLst>
          </p:nvPr>
        </p:nvGraphicFramePr>
        <p:xfrm>
          <a:off x="1417761" y="6365388"/>
          <a:ext cx="10090638" cy="44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9978"/>
              </p:ext>
            </p:extLst>
          </p:nvPr>
        </p:nvGraphicFramePr>
        <p:xfrm>
          <a:off x="1162050" y="4850427"/>
          <a:ext cx="10090638" cy="9143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498052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237782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818033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маркетинга​</a:t>
                      </a:r>
                    </a:p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Верхняя </a:t>
                      </a:r>
                      <a:r>
                        <a:rPr lang="ru-RU" sz="1600" b="0" i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Масловка</a:t>
                      </a:r>
                      <a:r>
                        <a:rPr lang="ru-RU" sz="16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/>
                      <a:r>
                        <a:rPr lang="ru-RU" sz="16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 15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Улановская Юлия Сергеевна, преподаватель 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ysulanovskaya@fa.ru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4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 bwMode="auto">
          <a:xfrm>
            <a:off x="7242434" y="4119530"/>
            <a:ext cx="2301590" cy="22212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4778604" y="4177735"/>
            <a:ext cx="2383510" cy="21486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2405597" y="4152605"/>
            <a:ext cx="2282371" cy="21249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9904742" y="912670"/>
            <a:ext cx="1903327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7777593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738020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35040" y="856290"/>
            <a:ext cx="2326657" cy="205197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472273" y="3528442"/>
            <a:ext cx="3128801" cy="51066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244;p28"/>
          <p:cNvSpPr txBox="1">
            <a:spLocks/>
          </p:cNvSpPr>
          <p:nvPr/>
        </p:nvSpPr>
        <p:spPr>
          <a:xfrm>
            <a:off x="1959776" y="87049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оформить договор о практической подготовке студента с профильной организацией?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8616" y="1037020"/>
            <a:ext cx="2096201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университета (http://www.fa.ru) в раздел «Студентам» во вкладку «Практика» -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 и формы»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«Документы, оформляемые до начала практики» - «При прохождении практики в организации, не являющейся партнером Финансового университета». Скачать договор.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3134" y="1037020"/>
            <a:ext cx="1926544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«Шапке»: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 (базы практики)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Должность и ФИО подписанта со стороны профильной организации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Документ на право подписи (Устав/«Положение о...»/Доверенность №… дата..)</a:t>
            </a:r>
          </a:p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Поле с номером договора и поле с датой НЕ ЗАПОЛНЯТЬ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03853" y="1045340"/>
            <a:ext cx="1589311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разделе «1. Предмет договора»: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1.2.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вид практики, курс, ФИО студента, учебная группа, срок практики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1.3.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Руководитель практики от       профильной организации 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1.4.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– помещение профильной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07226" y="1037020"/>
            <a:ext cx="1694375" cy="18928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всех реквизитов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2 экземпляра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необходимо в первую очередь подписать и поставить печать в профильной организации.</a:t>
            </a:r>
          </a:p>
          <a:p>
            <a:pPr algn="ctr" defTabSz="457200">
              <a:defRPr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«живой»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печатью и подписью 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экз.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(не скан)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передать ответственному за практику</a:t>
            </a:r>
          </a:p>
          <a:p>
            <a:pPr algn="ctr" defTabSz="457200">
              <a:defRPr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кафедру.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1819" y="2316224"/>
            <a:ext cx="955543" cy="340519"/>
          </a:xfrm>
          <a:prstGeom prst="roundRect">
            <a:avLst/>
          </a:prstGeom>
          <a:solidFill>
            <a:schemeClr val="bg1"/>
          </a:solidFill>
          <a:ln w="0">
            <a:solidFill>
              <a:srgbClr val="1F497D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244;p28"/>
          <p:cNvSpPr txBox="1">
            <a:spLocks/>
          </p:cNvSpPr>
          <p:nvPr/>
        </p:nvSpPr>
        <p:spPr>
          <a:xfrm>
            <a:off x="5510336" y="4592324"/>
            <a:ext cx="3622370" cy="42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ru-RU" sz="10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85" y="957475"/>
            <a:ext cx="2994409" cy="13075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23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2470659" y="4420007"/>
            <a:ext cx="2217310" cy="212407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Если организация вносит изменения или дополнения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типовую форму договора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формате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режиме правок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вам необходимо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направить договор для согласования с юридической службой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 электронную почту </a:t>
            </a:r>
            <a:r>
              <a:rPr lang="en-US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praktika@fa.ru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Google Shape;981;p46"/>
          <p:cNvSpPr txBox="1">
            <a:spLocks/>
          </p:cNvSpPr>
          <p:nvPr/>
        </p:nvSpPr>
        <p:spPr>
          <a:xfrm>
            <a:off x="4917354" y="4266773"/>
            <a:ext cx="2143146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Clr>
                <a:schemeClr val="bg2"/>
              </a:buClr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принимаются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подписания в следующих случаях: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в одном экземпляре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со сканированной подписью и/или печатью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не по форме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согласования</a:t>
            </a:r>
          </a:p>
        </p:txBody>
      </p:sp>
      <p:sp>
        <p:nvSpPr>
          <p:cNvPr id="25" name="Google Shape;981;p46"/>
          <p:cNvSpPr txBox="1">
            <a:spLocks/>
          </p:cNvSpPr>
          <p:nvPr/>
        </p:nvSpPr>
        <p:spPr>
          <a:xfrm>
            <a:off x="7303612" y="4198611"/>
            <a:ext cx="2240412" cy="214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с допущенными ошибками в следующих пунктах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отправляются на доработку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должности и ФИО подписанта на первой и последней страницах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документа дающего право подписи (Устав, доверенность)</a:t>
            </a:r>
          </a:p>
          <a:p>
            <a:pPr marL="171450" indent="-171450">
              <a:buClr>
                <a:schemeClr val="bg2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названия профильной организации на первой и последней страницах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18" y="5811194"/>
            <a:ext cx="2024705" cy="352425"/>
          </a:xfrm>
          <a:prstGeom prst="rect">
            <a:avLst/>
          </a:prstGeo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5616820" y="6390848"/>
            <a:ext cx="789350" cy="306467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2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0436" y="2619684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8407" y="264778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0" name="Овал 29"/>
          <p:cNvSpPr/>
          <p:nvPr/>
        </p:nvSpPr>
        <p:spPr>
          <a:xfrm>
            <a:off x="5109634" y="2078491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9953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289592" y="3080427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79489" y="3107878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1512700" y="2078491"/>
            <a:ext cx="628386" cy="5054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60160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01302" y="3594449"/>
            <a:ext cx="24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3241964" y="4479636"/>
            <a:ext cx="5218545" cy="220749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/>
            <a:endParaRPr lang="ru-R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8"/>
          <p:cNvSpPr/>
          <p:nvPr/>
        </p:nvSpPr>
        <p:spPr>
          <a:xfrm>
            <a:off x="6579781" y="1805013"/>
            <a:ext cx="3710553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Подать в письменном виде заявление и резюме в электронном виде –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ответственному за практику от кафедры</a:t>
            </a:r>
          </a:p>
        </p:txBody>
      </p:sp>
      <p:sp>
        <p:nvSpPr>
          <p:cNvPr id="48" name="object 8"/>
          <p:cNvSpPr/>
          <p:nvPr/>
        </p:nvSpPr>
        <p:spPr>
          <a:xfrm>
            <a:off x="1127448" y="1840846"/>
            <a:ext cx="3672408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marL="114300" indent="0" algn="ctr" defTabSz="457200">
              <a:defRPr/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университета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www.fa.ru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раздел «Студентам» во вкладку «Практика»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«Документы и формы» 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«Документы, оформляемые до начала практики» - </a:t>
            </a:r>
          </a:p>
          <a:p>
            <a:pPr marL="114300" lvl="0" indent="0"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«При выборе места практики из списка организаций-партнеров» - Скачать образцы письменного заявления и резюме.</a:t>
            </a:r>
            <a:endParaRPr lang="ru-RU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105758" y="2644489"/>
            <a:ext cx="1168121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0162" y="319166"/>
            <a:ext cx="11651837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Как оформить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обращение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кафедру о предоставлении места практики?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*В случае, если студент не изъявил желание проходить практику по предоставленным местам практики от </a:t>
            </a:r>
            <a:r>
              <a:rPr lang="ru-RU" sz="2000" i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endParaRPr lang="ru-RU" sz="2000" i="1" dirty="0" smtClean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ответственность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 подбор места практики возлагается на студента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"/>
          </p:cNvPr>
          <p:cNvSpPr txBox="1"/>
          <p:nvPr/>
        </p:nvSpPr>
        <p:spPr>
          <a:xfrm>
            <a:off x="4733452" y="6046045"/>
            <a:ext cx="1089677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4743607"/>
            <a:ext cx="3004313" cy="1663462"/>
          </a:xfrm>
          <a:prstGeom prst="rect">
            <a:avLst/>
          </a:prstGeom>
        </p:spPr>
      </p:pic>
      <p:sp>
        <p:nvSpPr>
          <p:cNvPr id="15" name="TextBox 14">
            <a:hlinkClick r:id="rId2"/>
          </p:cNvPr>
          <p:cNvSpPr txBox="1"/>
          <p:nvPr/>
        </p:nvSpPr>
        <p:spPr>
          <a:xfrm>
            <a:off x="7307893" y="4780083"/>
            <a:ext cx="769003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8186873" y="2031528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281178" y="2080171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43397" y="2080171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761576" y="2031528"/>
            <a:ext cx="2626784" cy="20701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 defTabSz="609585">
              <a:buNone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начала практики ознакомиться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4453019" y="2031528"/>
            <a:ext cx="3089988" cy="249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изменения места практики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незамедлительно сообщить об этом ответственному за практику от кафедры, а также представить объяснительную записку на имя руководителя кафедры с указанием причины изменения места практики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8435073" y="2031528"/>
            <a:ext cx="2937271" cy="273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организации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совпадать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6" name="Google Shape;244;p28"/>
          <p:cNvSpPr txBox="1">
            <a:spLocks/>
          </p:cNvSpPr>
          <p:nvPr/>
        </p:nvSpPr>
        <p:spPr>
          <a:xfrm>
            <a:off x="928368" y="-12289"/>
            <a:ext cx="10882937" cy="11063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 </a:t>
            </a: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начала </a:t>
            </a:r>
            <a:r>
              <a:rPr lang="ru-RU" sz="26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практики:</a:t>
            </a:r>
            <a:endParaRPr lang="ru-RU" sz="2667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63281" y="817987"/>
            <a:ext cx="11057261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pPr marL="365751" lvl="1"/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Необходимо получить у руководителя практики </a:t>
            </a:r>
            <a:r>
              <a:rPr lang="en-US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ВКР) от кафедры оформленные и подписанные</a:t>
            </a:r>
          </a:p>
          <a:p>
            <a:pPr marL="365751" lvl="1"/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рабочий график (план) и индивидуальное задание</a:t>
            </a: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>
            <a:off x="1842089" y="4885516"/>
            <a:ext cx="9234663" cy="1288691"/>
          </a:xfrm>
          <a:prstGeom prst="round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2155612" y="5070160"/>
            <a:ext cx="8428447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В первый день практики </a:t>
            </a:r>
            <a:r>
              <a:rPr lang="ru-RU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необходимо пройти инструктаж по ознакомлению с требованиями охраны труда, техники безопасности, пожарной безопасности</a:t>
            </a:r>
            <a:r>
              <a:rPr lang="en-US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</a:t>
            </a:r>
            <a:endParaRPr lang="ru-RU" sz="1600" dirty="0" smtClean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r>
              <a:rPr lang="ru-RU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 внести запись о прохождении инструктажа в дневник практики</a:t>
            </a:r>
            <a:endParaRPr lang="ru-RU" sz="1600" dirty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5830" y="4604547"/>
            <a:ext cx="1054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4594</TotalTime>
  <Words>1527</Words>
  <Application>Microsoft Office PowerPoint</Application>
  <PresentationFormat>Широкоэкранный</PresentationFormat>
  <Paragraphs>206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32" baseType="lpstr">
      <vt:lpstr>SimSun</vt:lpstr>
      <vt:lpstr>Arial</vt:lpstr>
      <vt:lpstr>Calibri</vt:lpstr>
      <vt:lpstr>Calibri Light</vt:lpstr>
      <vt:lpstr>Cambria Math</vt:lpstr>
      <vt:lpstr>Century Gothic</vt:lpstr>
      <vt:lpstr>Corbel</vt:lpstr>
      <vt:lpstr>Gill Sans MT</vt:lpstr>
      <vt:lpstr>Gotham Pro Bold</vt:lpstr>
      <vt:lpstr>Palanquin Dark</vt:lpstr>
      <vt:lpstr>Poppins</vt:lpstr>
      <vt:lpstr>Poppins Black</vt:lpstr>
      <vt:lpstr>Segoe UI Semibold</vt:lpstr>
      <vt:lpstr>Times New Roman</vt:lpstr>
      <vt:lpstr>1_Тема Office</vt:lpstr>
      <vt:lpstr>Parcel</vt:lpstr>
      <vt:lpstr>Тема Office</vt:lpstr>
      <vt:lpstr>Организация практической подготовки при проведении практики обучающихся финансового университета   Отдел координации практической подготовки   2024-2025 уч. год  </vt:lpstr>
      <vt:lpstr>Презентация PowerPoint</vt:lpstr>
      <vt:lpstr>Презентация PowerPoint</vt:lpstr>
      <vt:lpstr>Презентация PowerPoint</vt:lpstr>
      <vt:lpstr>Сроки практики</vt:lpstr>
      <vt:lpstr>Ответственные за практику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Тапкина Амуланга Бадминовна</dc:creator>
  <cp:lastModifiedBy>Сазонова Татьяна Дмитриевна</cp:lastModifiedBy>
  <cp:revision>198</cp:revision>
  <cp:lastPrinted>2024-05-30T11:07:47Z</cp:lastPrinted>
  <dcterms:created xsi:type="dcterms:W3CDTF">2019-10-08T12:50:12Z</dcterms:created>
  <dcterms:modified xsi:type="dcterms:W3CDTF">2024-10-02T07:25:25Z</dcterms:modified>
</cp:coreProperties>
</file>