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256" r:id="rId5"/>
    <p:sldId id="317" r:id="rId6"/>
    <p:sldId id="321" r:id="rId7"/>
    <p:sldId id="335" r:id="rId8"/>
    <p:sldId id="336" r:id="rId9"/>
    <p:sldId id="338" r:id="rId10"/>
    <p:sldId id="337" r:id="rId11"/>
    <p:sldId id="339" r:id="rId12"/>
    <p:sldId id="340" r:id="rId13"/>
    <p:sldId id="341" r:id="rId14"/>
    <p:sldId id="342" r:id="rId15"/>
    <p:sldId id="344" r:id="rId16"/>
    <p:sldId id="345" r:id="rId17"/>
    <p:sldId id="346" r:id="rId18"/>
    <p:sldId id="347" r:id="rId19"/>
    <p:sldId id="348" r:id="rId20"/>
    <p:sldId id="349" r:id="rId21"/>
    <p:sldId id="350" r:id="rId22"/>
    <p:sldId id="351" r:id="rId23"/>
    <p:sldId id="352" r:id="rId24"/>
    <p:sldId id="353" r:id="rId25"/>
    <p:sldId id="354" r:id="rId26"/>
    <p:sldId id="355" r:id="rId27"/>
    <p:sldId id="356" r:id="rId28"/>
    <p:sldId id="357" r:id="rId29"/>
    <p:sldId id="358" r:id="rId30"/>
    <p:sldId id="359" r:id="rId31"/>
    <p:sldId id="360" r:id="rId32"/>
    <p:sldId id="361" r:id="rId33"/>
    <p:sldId id="362" r:id="rId34"/>
    <p:sldId id="363" r:id="rId35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65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339" autoAdjust="0"/>
    <p:restoredTop sz="94660" autoAdjust="0"/>
  </p:normalViewPr>
  <p:slideViewPr>
    <p:cSldViewPr snapToGrid="0">
      <p:cViewPr varScale="1">
        <p:scale>
          <a:sx n="89" d="100"/>
          <a:sy n="89" d="100"/>
        </p:scale>
        <p:origin x="1272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41B42F-C5AF-4B7F-AF59-1E909C671E79}" type="datetimeFigureOut">
              <a:rPr lang="ru-RU"/>
              <a:pPr>
                <a:defRPr/>
              </a:pPr>
              <a:t>12.11.2019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658182-151E-4695-88A2-3EEC6B1F0C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308E77-A670-40F7-BE7A-4D5AAC989AA6}" type="datetimeFigureOut">
              <a:rPr lang="ru-RU"/>
              <a:pPr>
                <a:defRPr/>
              </a:pPr>
              <a:t>12.11.2019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79CE77-AF30-42C8-9431-A6367192CA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15AEFC-9631-4DA9-9225-CCDFE2BFC7BB}" type="datetimeFigureOut">
              <a:rPr lang="ru-RU"/>
              <a:pPr>
                <a:defRPr/>
              </a:pPr>
              <a:t>12.11.2019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4D87A8-E5AC-48FA-97B1-5915527E42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F2872D-C0F0-40CE-9DF1-3E4712D01DA1}" type="datetimeFigureOut">
              <a:rPr lang="ru-RU"/>
              <a:pPr>
                <a:defRPr/>
              </a:pPr>
              <a:t>12.11.2019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32A8C-657B-458B-B6A6-7CBBD84809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6095CA-781D-4B0A-909B-218818F03811}" type="datetimeFigureOut">
              <a:rPr lang="ru-RU"/>
              <a:pPr>
                <a:defRPr/>
              </a:pPr>
              <a:t>12.11.2019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F10EC-F86B-4ACD-8714-AA4EB08A92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424BCD-6267-4FE2-B3BC-CCBA3CA37557}" type="datetimeFigureOut">
              <a:rPr lang="ru-RU"/>
              <a:pPr>
                <a:defRPr/>
              </a:pPr>
              <a:t>12.11.2019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80D401-583D-4A4C-B2D9-F794F4876D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40B58A-22B9-4B4A-8D6C-D26C7D965D88}" type="datetimeFigureOut">
              <a:rPr lang="ru-RU"/>
              <a:pPr>
                <a:defRPr/>
              </a:pPr>
              <a:t>12.11.2019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4E9875-66E6-419D-9E69-A20F81BF25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97854C-1A25-49CE-84ED-2427C3D62FB2}" type="datetimeFigureOut">
              <a:rPr lang="ru-RU"/>
              <a:pPr>
                <a:defRPr/>
              </a:pPr>
              <a:t>12.11.2019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4A8910-2362-4B40-BBA9-B951C2E7DD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0BA2C5-C53B-4C96-9BA4-33622E6AF81C}" type="datetimeFigureOut">
              <a:rPr lang="ru-RU"/>
              <a:pPr>
                <a:defRPr/>
              </a:pPr>
              <a:t>12.11.2019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FDD7C8-1931-44A6-BA90-F9DC906990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263CC8-36C9-4A4A-94C9-12D53FE55308}" type="datetimeFigureOut">
              <a:rPr lang="ru-RU"/>
              <a:pPr>
                <a:defRPr/>
              </a:pPr>
              <a:t>12.11.2019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A5EB8E-701F-4CE0-BEE9-38124A4C8F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5A58B2-23D7-4889-9AD1-C1E101E878AD}" type="datetimeFigureOut">
              <a:rPr lang="ru-RU"/>
              <a:pPr>
                <a:defRPr/>
              </a:pPr>
              <a:t>12.11.2019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16C6DA-3FCB-4DB5-8260-D91DC06D61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F441919-68BA-4B0E-B679-9973A63CE707}" type="datetimeFigureOut">
              <a:rPr lang="ru-RU"/>
              <a:pPr>
                <a:defRPr/>
              </a:pPr>
              <a:t>12.11.2019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005E12F-71EE-48AE-A9BC-5547086EF2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805651"/>
            <a:ext cx="9144000" cy="5052349"/>
          </a:xfrm>
          <a:prstGeom prst="rect">
            <a:avLst/>
          </a:prstGeom>
          <a:solidFill>
            <a:srgbClr val="25656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051" name="TextBox 4"/>
          <p:cNvSpPr txBox="1">
            <a:spLocks noChangeArrowheads="1"/>
          </p:cNvSpPr>
          <p:nvPr/>
        </p:nvSpPr>
        <p:spPr bwMode="auto">
          <a:xfrm>
            <a:off x="1078634" y="2366414"/>
            <a:ext cx="7177088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Book Antiqua" pitchFamily="18" charset="0"/>
              </a:rPr>
              <a:t>Разработка и реализация ООП в соответствии с </a:t>
            </a:r>
            <a:r>
              <a:rPr lang="ru-RU" sz="3200" b="1" dirty="0" smtClean="0">
                <a:solidFill>
                  <a:schemeClr val="bg1"/>
                </a:solidFill>
                <a:latin typeface="Book Antiqua" pitchFamily="18" charset="0"/>
              </a:rPr>
              <a:t>требованиями ФГОС </a:t>
            </a:r>
            <a:endParaRPr lang="ru-RU" sz="3200" b="1" dirty="0" smtClean="0">
              <a:solidFill>
                <a:schemeClr val="bg1"/>
              </a:solidFill>
              <a:latin typeface="Book Antiqua" pitchFamily="18" charset="0"/>
            </a:endParaRPr>
          </a:p>
        </p:txBody>
      </p:sp>
      <p:pic>
        <p:nvPicPr>
          <p:cNvPr id="2052" name="Рисунок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96504" y="1113791"/>
            <a:ext cx="6069012" cy="636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4" name="TextBox 7"/>
          <p:cNvSpPr txBox="1">
            <a:spLocks noChangeArrowheads="1"/>
          </p:cNvSpPr>
          <p:nvPr/>
        </p:nvSpPr>
        <p:spPr bwMode="auto">
          <a:xfrm>
            <a:off x="1217613" y="4948258"/>
            <a:ext cx="551497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Book Antiqua" pitchFamily="18" charset="0"/>
              </a:rPr>
              <a:t>Заседание </a:t>
            </a:r>
            <a:r>
              <a:rPr lang="ru-RU" sz="2000" dirty="0" smtClean="0">
                <a:solidFill>
                  <a:schemeClr val="bg1"/>
                </a:solidFill>
                <a:latin typeface="Book Antiqua" pitchFamily="18" charset="0"/>
              </a:rPr>
              <a:t>Научно-методического совета 12.11.2019 </a:t>
            </a:r>
            <a:r>
              <a:rPr lang="ru-RU" sz="2000" dirty="0">
                <a:solidFill>
                  <a:schemeClr val="bg1"/>
                </a:solidFill>
                <a:latin typeface="Book Antiqua" pitchFamily="18" charset="0"/>
              </a:rPr>
              <a:t>г</a:t>
            </a:r>
            <a:r>
              <a:rPr lang="ru-RU" sz="2000" dirty="0" smtClean="0">
                <a:solidFill>
                  <a:schemeClr val="bg1"/>
                </a:solidFill>
                <a:latin typeface="Book Antiqua" pitchFamily="18" charset="0"/>
              </a:rPr>
              <a:t>.</a:t>
            </a:r>
            <a:endParaRPr lang="ru-RU" sz="2000" dirty="0">
              <a:solidFill>
                <a:schemeClr val="bg1"/>
              </a:solidFill>
              <a:latin typeface="Book Antiqua" pitchFamily="18" charset="0"/>
            </a:endParaRPr>
          </a:p>
          <a:p>
            <a:r>
              <a:rPr lang="ru-RU" sz="2000" dirty="0" smtClean="0">
                <a:solidFill>
                  <a:schemeClr val="bg1"/>
                </a:solidFill>
                <a:latin typeface="Book Antiqua" pitchFamily="18" charset="0"/>
              </a:rPr>
              <a:t>Ю.А. Рюмина</a:t>
            </a:r>
            <a:endParaRPr lang="ru-RU" sz="2000" dirty="0">
              <a:solidFill>
                <a:schemeClr val="bg1"/>
              </a:solidFill>
              <a:latin typeface="Book Antiqua" pitchFamily="18" charset="0"/>
            </a:endParaRPr>
          </a:p>
        </p:txBody>
      </p:sp>
      <p:pic>
        <p:nvPicPr>
          <p:cNvPr id="1027" name="Picture 3" descr="D:\1 Финуниверситет\19 Печатные и рекламные материалы\1 Брендбук 2016\Logo\100летие\Логотип 100_краткий 13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8113" y="0"/>
            <a:ext cx="3925887" cy="1440873"/>
          </a:xfrm>
          <a:prstGeom prst="rect">
            <a:avLst/>
          </a:prstGeom>
          <a:noFill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 t="11965" b="4283"/>
          <a:stretch>
            <a:fillRect/>
          </a:stretch>
        </p:blipFill>
        <p:spPr bwMode="auto">
          <a:xfrm>
            <a:off x="-1" y="0"/>
            <a:ext cx="1875099" cy="1798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ятиугольник 4"/>
          <p:cNvSpPr/>
          <p:nvPr/>
        </p:nvSpPr>
        <p:spPr>
          <a:xfrm>
            <a:off x="0" y="294410"/>
            <a:ext cx="6124574" cy="633845"/>
          </a:xfrm>
          <a:prstGeom prst="homePlate">
            <a:avLst/>
          </a:prstGeom>
          <a:solidFill>
            <a:srgbClr val="256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075" name="TextBox 6"/>
          <p:cNvSpPr txBox="1">
            <a:spLocks noChangeArrowheads="1"/>
          </p:cNvSpPr>
          <p:nvPr/>
        </p:nvSpPr>
        <p:spPr bwMode="auto">
          <a:xfrm>
            <a:off x="244762" y="438582"/>
            <a:ext cx="54511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Book Antiqua" pitchFamily="18" charset="0"/>
              </a:rPr>
              <a:t>Оценка содержания: ФГОС ВО (3+)</a:t>
            </a:r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429491" y="994354"/>
            <a:ext cx="8298873" cy="432664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2400" b="1" dirty="0" smtClean="0">
                <a:solidFill>
                  <a:srgbClr val="5B9BD5">
                    <a:lumMod val="50000"/>
                  </a:srgbClr>
                </a:solidFill>
              </a:rPr>
              <a:t>Требования к структуре ООП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818" y="1579418"/>
            <a:ext cx="8742218" cy="4890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91965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ятиугольник 4"/>
          <p:cNvSpPr/>
          <p:nvPr/>
        </p:nvSpPr>
        <p:spPr>
          <a:xfrm>
            <a:off x="0" y="294410"/>
            <a:ext cx="6124574" cy="633845"/>
          </a:xfrm>
          <a:prstGeom prst="homePlate">
            <a:avLst/>
          </a:prstGeom>
          <a:solidFill>
            <a:srgbClr val="256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075" name="TextBox 6"/>
          <p:cNvSpPr txBox="1">
            <a:spLocks noChangeArrowheads="1"/>
          </p:cNvSpPr>
          <p:nvPr/>
        </p:nvSpPr>
        <p:spPr bwMode="auto">
          <a:xfrm>
            <a:off x="244762" y="438582"/>
            <a:ext cx="547023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Book Antiqua" pitchFamily="18" charset="0"/>
              </a:rPr>
              <a:t>Оценка содержания: ФГОС ВО (3+)</a:t>
            </a:r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429491" y="994354"/>
            <a:ext cx="8298873" cy="515792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2400" b="1" dirty="0" smtClean="0">
                <a:solidFill>
                  <a:srgbClr val="5B9BD5">
                    <a:lumMod val="50000"/>
                  </a:srgbClr>
                </a:solidFill>
              </a:rPr>
              <a:t>Требования к структуре ООП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818" y="1565565"/>
            <a:ext cx="8714509" cy="5112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91965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ятиугольник 4"/>
          <p:cNvSpPr/>
          <p:nvPr/>
        </p:nvSpPr>
        <p:spPr>
          <a:xfrm>
            <a:off x="0" y="294410"/>
            <a:ext cx="6124574" cy="633845"/>
          </a:xfrm>
          <a:prstGeom prst="homePlate">
            <a:avLst/>
          </a:prstGeom>
          <a:solidFill>
            <a:srgbClr val="256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075" name="TextBox 6"/>
          <p:cNvSpPr txBox="1">
            <a:spLocks noChangeArrowheads="1"/>
          </p:cNvSpPr>
          <p:nvPr/>
        </p:nvSpPr>
        <p:spPr bwMode="auto">
          <a:xfrm>
            <a:off x="244761" y="438582"/>
            <a:ext cx="573693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Book Antiqua" pitchFamily="18" charset="0"/>
              </a:rPr>
              <a:t>Оценка содержания: ФГОС ВО (3+)</a:t>
            </a:r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429491" y="1008208"/>
            <a:ext cx="8298873" cy="640483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2400" b="1" dirty="0" smtClean="0">
              <a:solidFill>
                <a:srgbClr val="5B9BD5">
                  <a:lumMod val="50000"/>
                </a:srgbClr>
              </a:solidFill>
            </a:endParaRPr>
          </a:p>
          <a:p>
            <a:pPr algn="ctr"/>
            <a:r>
              <a:rPr lang="ru-RU" sz="2200" b="1" dirty="0" smtClean="0">
                <a:solidFill>
                  <a:srgbClr val="5B9BD5">
                    <a:lumMod val="50000"/>
                  </a:srgbClr>
                </a:solidFill>
              </a:rPr>
              <a:t>Общесистемные требования: требования </a:t>
            </a:r>
          </a:p>
          <a:p>
            <a:pPr algn="ctr"/>
            <a:r>
              <a:rPr lang="ru-RU" sz="2200" b="1" dirty="0" smtClean="0">
                <a:solidFill>
                  <a:srgbClr val="5B9BD5">
                    <a:lumMod val="50000"/>
                  </a:srgbClr>
                </a:solidFill>
              </a:rPr>
              <a:t>к электронной информационно-образовательной среде</a:t>
            </a:r>
          </a:p>
          <a:p>
            <a:pPr algn="ctr"/>
            <a:endParaRPr lang="ru-RU" sz="2400" b="1" dirty="0" smtClean="0">
              <a:solidFill>
                <a:srgbClr val="5B9BD5">
                  <a:lumMod val="50000"/>
                </a:srgbClr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674" y="1731819"/>
            <a:ext cx="8672944" cy="4779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91965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ятиугольник 4"/>
          <p:cNvSpPr/>
          <p:nvPr/>
        </p:nvSpPr>
        <p:spPr>
          <a:xfrm>
            <a:off x="0" y="294410"/>
            <a:ext cx="6124574" cy="633845"/>
          </a:xfrm>
          <a:prstGeom prst="homePlate">
            <a:avLst/>
          </a:prstGeom>
          <a:solidFill>
            <a:srgbClr val="256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075" name="TextBox 6"/>
          <p:cNvSpPr txBox="1">
            <a:spLocks noChangeArrowheads="1"/>
          </p:cNvSpPr>
          <p:nvPr/>
        </p:nvSpPr>
        <p:spPr bwMode="auto">
          <a:xfrm>
            <a:off x="244762" y="438582"/>
            <a:ext cx="54511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Book Antiqua" pitchFamily="18" charset="0"/>
              </a:rPr>
              <a:t>Оценка содержания: ФГОС ВО (3+)</a:t>
            </a:r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429491" y="1008209"/>
            <a:ext cx="8298873" cy="529646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2400" b="1" dirty="0" smtClean="0">
              <a:solidFill>
                <a:srgbClr val="5B9BD5">
                  <a:lumMod val="50000"/>
                </a:srgbClr>
              </a:solidFill>
            </a:endParaRPr>
          </a:p>
          <a:p>
            <a:pPr algn="ctr"/>
            <a:r>
              <a:rPr lang="ru-RU" sz="2200" b="1" dirty="0" smtClean="0">
                <a:solidFill>
                  <a:srgbClr val="5B9BD5">
                    <a:lumMod val="50000"/>
                  </a:srgbClr>
                </a:solidFill>
              </a:rPr>
              <a:t>Общесистемные требования: требования к электронно-библиотечным системам и ЭИОС</a:t>
            </a:r>
          </a:p>
          <a:p>
            <a:pPr algn="ctr"/>
            <a:endParaRPr lang="ru-RU" sz="2400" b="1" dirty="0" smtClean="0">
              <a:solidFill>
                <a:srgbClr val="5B9BD5">
                  <a:lumMod val="50000"/>
                </a:srgbClr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091" y="1607127"/>
            <a:ext cx="8672945" cy="5056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91965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ятиугольник 4"/>
          <p:cNvSpPr/>
          <p:nvPr/>
        </p:nvSpPr>
        <p:spPr>
          <a:xfrm>
            <a:off x="0" y="294410"/>
            <a:ext cx="6124574" cy="633845"/>
          </a:xfrm>
          <a:prstGeom prst="homePlate">
            <a:avLst/>
          </a:prstGeom>
          <a:solidFill>
            <a:srgbClr val="256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075" name="TextBox 6"/>
          <p:cNvSpPr txBox="1">
            <a:spLocks noChangeArrowheads="1"/>
          </p:cNvSpPr>
          <p:nvPr/>
        </p:nvSpPr>
        <p:spPr bwMode="auto">
          <a:xfrm>
            <a:off x="244762" y="438582"/>
            <a:ext cx="54892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Book Antiqua" pitchFamily="18" charset="0"/>
              </a:rPr>
              <a:t>Оценка содержания: ФГОС ВО (3+)</a:t>
            </a:r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429491" y="1008209"/>
            <a:ext cx="8298873" cy="515791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2400" b="1" dirty="0" smtClean="0">
              <a:solidFill>
                <a:srgbClr val="5B9BD5">
                  <a:lumMod val="50000"/>
                </a:srgbClr>
              </a:solidFill>
            </a:endParaRPr>
          </a:p>
          <a:p>
            <a:pPr algn="ctr"/>
            <a:r>
              <a:rPr lang="ru-RU" sz="2200" b="1" dirty="0" smtClean="0">
                <a:solidFill>
                  <a:srgbClr val="5B9BD5">
                    <a:lumMod val="50000"/>
                  </a:srgbClr>
                </a:solidFill>
              </a:rPr>
              <a:t>Общесистемные требования: требования к руководящим и НПР</a:t>
            </a:r>
          </a:p>
          <a:p>
            <a:pPr algn="ctr"/>
            <a:endParaRPr lang="ru-RU" sz="2400" b="1" dirty="0" smtClean="0">
              <a:solidFill>
                <a:srgbClr val="5B9BD5">
                  <a:lumMod val="50000"/>
                </a:srgbClr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3965" y="1676400"/>
            <a:ext cx="8756072" cy="4779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91965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ятиугольник 4"/>
          <p:cNvSpPr/>
          <p:nvPr/>
        </p:nvSpPr>
        <p:spPr>
          <a:xfrm>
            <a:off x="0" y="294410"/>
            <a:ext cx="6124574" cy="633845"/>
          </a:xfrm>
          <a:prstGeom prst="homePlate">
            <a:avLst/>
          </a:prstGeom>
          <a:solidFill>
            <a:srgbClr val="256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075" name="TextBox 6"/>
          <p:cNvSpPr txBox="1">
            <a:spLocks noChangeArrowheads="1"/>
          </p:cNvSpPr>
          <p:nvPr/>
        </p:nvSpPr>
        <p:spPr bwMode="auto">
          <a:xfrm>
            <a:off x="244762" y="438582"/>
            <a:ext cx="554643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Book Antiqua" pitchFamily="18" charset="0"/>
              </a:rPr>
              <a:t>Оценка содержания: ФГОС ВО (3+)</a:t>
            </a:r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429491" y="1008209"/>
            <a:ext cx="8298873" cy="474227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2400" b="1" dirty="0" smtClean="0">
              <a:solidFill>
                <a:srgbClr val="5B9BD5">
                  <a:lumMod val="50000"/>
                </a:srgbClr>
              </a:solidFill>
            </a:endParaRPr>
          </a:p>
          <a:p>
            <a:pPr algn="ctr"/>
            <a:r>
              <a:rPr lang="ru-RU" sz="2200" b="1" dirty="0" smtClean="0">
                <a:solidFill>
                  <a:srgbClr val="5B9BD5">
                    <a:lumMod val="50000"/>
                  </a:srgbClr>
                </a:solidFill>
              </a:rPr>
              <a:t>Общесистемные требования: требования к руководящим и НПР</a:t>
            </a:r>
          </a:p>
          <a:p>
            <a:pPr algn="ctr"/>
            <a:endParaRPr lang="ru-RU" sz="2400" b="1" dirty="0" smtClean="0">
              <a:solidFill>
                <a:srgbClr val="5B9BD5">
                  <a:lumMod val="50000"/>
                </a:srgbClr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109" y="1662546"/>
            <a:ext cx="8728364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91965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ятиугольник 4"/>
          <p:cNvSpPr/>
          <p:nvPr/>
        </p:nvSpPr>
        <p:spPr>
          <a:xfrm>
            <a:off x="0" y="294410"/>
            <a:ext cx="6124574" cy="633845"/>
          </a:xfrm>
          <a:prstGeom prst="homePlate">
            <a:avLst/>
          </a:prstGeom>
          <a:solidFill>
            <a:srgbClr val="256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075" name="TextBox 6"/>
          <p:cNvSpPr txBox="1">
            <a:spLocks noChangeArrowheads="1"/>
          </p:cNvSpPr>
          <p:nvPr/>
        </p:nvSpPr>
        <p:spPr bwMode="auto">
          <a:xfrm>
            <a:off x="244762" y="438582"/>
            <a:ext cx="547023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Book Antiqua" pitchFamily="18" charset="0"/>
              </a:rPr>
              <a:t>Оценка содержания: ФГОС ВО (3+)</a:t>
            </a:r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429491" y="1008209"/>
            <a:ext cx="8298873" cy="404955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2400" b="1" dirty="0" smtClean="0">
              <a:solidFill>
                <a:srgbClr val="5B9BD5">
                  <a:lumMod val="50000"/>
                </a:srgbClr>
              </a:solidFill>
            </a:endParaRPr>
          </a:p>
          <a:p>
            <a:pPr algn="ctr"/>
            <a:r>
              <a:rPr lang="ru-RU" sz="2200" b="1" dirty="0" smtClean="0">
                <a:solidFill>
                  <a:srgbClr val="5B9BD5">
                    <a:lumMod val="50000"/>
                  </a:srgbClr>
                </a:solidFill>
              </a:rPr>
              <a:t>Требования к кадровым условиям реализации программы</a:t>
            </a:r>
          </a:p>
          <a:p>
            <a:pPr algn="ctr"/>
            <a:endParaRPr lang="ru-RU" sz="2400" b="1" dirty="0" smtClean="0">
              <a:solidFill>
                <a:srgbClr val="5B9BD5">
                  <a:lumMod val="50000"/>
                </a:srgbClr>
              </a:solidFill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5888" y="1579418"/>
            <a:ext cx="8601075" cy="4978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91965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ятиугольник 4"/>
          <p:cNvSpPr/>
          <p:nvPr/>
        </p:nvSpPr>
        <p:spPr>
          <a:xfrm>
            <a:off x="0" y="294410"/>
            <a:ext cx="6124574" cy="633845"/>
          </a:xfrm>
          <a:prstGeom prst="homePlate">
            <a:avLst/>
          </a:prstGeom>
          <a:solidFill>
            <a:srgbClr val="256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075" name="TextBox 6"/>
          <p:cNvSpPr txBox="1">
            <a:spLocks noChangeArrowheads="1"/>
          </p:cNvSpPr>
          <p:nvPr/>
        </p:nvSpPr>
        <p:spPr bwMode="auto">
          <a:xfrm>
            <a:off x="244761" y="438582"/>
            <a:ext cx="542261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Book Antiqua" pitchFamily="18" charset="0"/>
              </a:rPr>
              <a:t>Содержание: ФГОС ВО (3+)</a:t>
            </a:r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429491" y="1008209"/>
            <a:ext cx="8298873" cy="432664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2400" b="1" dirty="0" smtClean="0">
              <a:solidFill>
                <a:srgbClr val="5B9BD5">
                  <a:lumMod val="50000"/>
                </a:srgbClr>
              </a:solidFill>
            </a:endParaRPr>
          </a:p>
          <a:p>
            <a:pPr algn="ctr"/>
            <a:r>
              <a:rPr lang="ru-RU" sz="2200" b="1" dirty="0" smtClean="0">
                <a:solidFill>
                  <a:srgbClr val="5B9BD5">
                    <a:lumMod val="50000"/>
                  </a:srgbClr>
                </a:solidFill>
              </a:rPr>
              <a:t>Требования к кадровым условиям реализации программы</a:t>
            </a:r>
          </a:p>
          <a:p>
            <a:pPr algn="ctr"/>
            <a:endParaRPr lang="ru-RU" sz="2400" b="1" dirty="0" smtClean="0">
              <a:solidFill>
                <a:srgbClr val="5B9BD5">
                  <a:lumMod val="50000"/>
                </a:srgbClr>
              </a:solidFill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3237" y="1565564"/>
            <a:ext cx="8659090" cy="4946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91965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ятиугольник 4"/>
          <p:cNvSpPr/>
          <p:nvPr/>
        </p:nvSpPr>
        <p:spPr>
          <a:xfrm>
            <a:off x="0" y="294410"/>
            <a:ext cx="6124574" cy="633845"/>
          </a:xfrm>
          <a:prstGeom prst="homePlate">
            <a:avLst/>
          </a:prstGeom>
          <a:solidFill>
            <a:srgbClr val="256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075" name="TextBox 6"/>
          <p:cNvSpPr txBox="1">
            <a:spLocks noChangeArrowheads="1"/>
          </p:cNvSpPr>
          <p:nvPr/>
        </p:nvSpPr>
        <p:spPr bwMode="auto">
          <a:xfrm>
            <a:off x="244762" y="438582"/>
            <a:ext cx="547023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Book Antiqua" pitchFamily="18" charset="0"/>
              </a:rPr>
              <a:t>Содержание: ФГОС ВО (3+)</a:t>
            </a:r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429491" y="1008209"/>
            <a:ext cx="8298873" cy="543500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2200" b="1" dirty="0" smtClean="0">
                <a:solidFill>
                  <a:srgbClr val="5B9BD5">
                    <a:lumMod val="50000"/>
                  </a:srgbClr>
                </a:solidFill>
              </a:rPr>
              <a:t>Требования к материально-техническому </a:t>
            </a:r>
          </a:p>
          <a:p>
            <a:pPr algn="ctr"/>
            <a:r>
              <a:rPr lang="ru-RU" sz="2200" b="1" dirty="0" smtClean="0">
                <a:solidFill>
                  <a:srgbClr val="5B9BD5">
                    <a:lumMod val="50000"/>
                  </a:srgbClr>
                </a:solidFill>
              </a:rPr>
              <a:t>и учебно-методическому обеспечению ООП ВО 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674" y="1620982"/>
            <a:ext cx="8672944" cy="4946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91965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ятиугольник 4"/>
          <p:cNvSpPr/>
          <p:nvPr/>
        </p:nvSpPr>
        <p:spPr>
          <a:xfrm>
            <a:off x="0" y="294410"/>
            <a:ext cx="6124574" cy="633845"/>
          </a:xfrm>
          <a:prstGeom prst="homePlate">
            <a:avLst/>
          </a:prstGeom>
          <a:solidFill>
            <a:srgbClr val="256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075" name="TextBox 6"/>
          <p:cNvSpPr txBox="1">
            <a:spLocks noChangeArrowheads="1"/>
          </p:cNvSpPr>
          <p:nvPr/>
        </p:nvSpPr>
        <p:spPr bwMode="auto">
          <a:xfrm>
            <a:off x="244761" y="438582"/>
            <a:ext cx="576551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Book Antiqua" pitchFamily="18" charset="0"/>
              </a:rPr>
              <a:t>Оценка содержания: ФГОС ВО (3++)</a:t>
            </a:r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457200" y="1022063"/>
            <a:ext cx="8298873" cy="404955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2400" b="1" dirty="0" smtClean="0">
                <a:solidFill>
                  <a:srgbClr val="5B9BD5">
                    <a:lumMod val="50000"/>
                  </a:srgbClr>
                </a:solidFill>
              </a:rPr>
              <a:t>Общие положения ФГОС ВО</a:t>
            </a:r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482437"/>
            <a:ext cx="9143999" cy="5043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91965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ятиугольник 4"/>
          <p:cNvSpPr/>
          <p:nvPr/>
        </p:nvSpPr>
        <p:spPr>
          <a:xfrm>
            <a:off x="1" y="266701"/>
            <a:ext cx="6124574" cy="825500"/>
          </a:xfrm>
          <a:prstGeom prst="homePlate">
            <a:avLst/>
          </a:prstGeom>
          <a:solidFill>
            <a:srgbClr val="256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075" name="TextBox 6"/>
          <p:cNvSpPr txBox="1">
            <a:spLocks noChangeArrowheads="1"/>
          </p:cNvSpPr>
          <p:nvPr/>
        </p:nvSpPr>
        <p:spPr bwMode="auto">
          <a:xfrm>
            <a:off x="0" y="171619"/>
            <a:ext cx="706581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Book Antiqua" pitchFamily="18" charset="0"/>
              </a:rPr>
              <a:t>Нормативно-правовая база</a:t>
            </a:r>
          </a:p>
          <a:p>
            <a:r>
              <a:rPr lang="ru-RU" b="1" dirty="0" smtClean="0">
                <a:solidFill>
                  <a:schemeClr val="bg1"/>
                </a:solidFill>
                <a:latin typeface="Book Antiqua" pitchFamily="18" charset="0"/>
              </a:rPr>
              <a:t>процедуры </a:t>
            </a:r>
            <a:r>
              <a:rPr lang="ru-RU" b="1" dirty="0">
                <a:solidFill>
                  <a:schemeClr val="bg1"/>
                </a:solidFill>
                <a:latin typeface="Book Antiqua" pitchFamily="18" charset="0"/>
              </a:rPr>
              <a:t>государственной аккредитации </a:t>
            </a:r>
          </a:p>
          <a:p>
            <a:r>
              <a:rPr lang="ru-RU" b="1" dirty="0">
                <a:solidFill>
                  <a:schemeClr val="bg1"/>
                </a:solidFill>
                <a:latin typeface="Book Antiqua" pitchFamily="18" charset="0"/>
              </a:rPr>
              <a:t>образовательной деятельности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92727" y="1244217"/>
            <a:ext cx="7370618" cy="961298"/>
          </a:xfrm>
          <a:prstGeom prst="rect">
            <a:avLst/>
          </a:prstGeom>
          <a:solidFill>
            <a:schemeClr val="accent1">
              <a:alpha val="4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altLang="ru-RU" sz="2500" b="1" dirty="0" smtClean="0">
                <a:solidFill>
                  <a:srgbClr val="002060"/>
                </a:solidFill>
              </a:rPr>
              <a:t>Федеральный закон </a:t>
            </a:r>
          </a:p>
          <a:p>
            <a:pPr lvl="0"/>
            <a:r>
              <a:rPr lang="ru-RU" altLang="ru-RU" sz="2500" b="1" dirty="0" smtClean="0">
                <a:solidFill>
                  <a:srgbClr val="002060"/>
                </a:solidFill>
              </a:rPr>
              <a:t>от 29.12.2012 N 273-ФЗ </a:t>
            </a:r>
          </a:p>
          <a:p>
            <a:pPr lvl="0"/>
            <a:r>
              <a:rPr lang="ru-RU" altLang="ru-RU" sz="2000" b="1" dirty="0" smtClean="0">
                <a:solidFill>
                  <a:srgbClr val="002060"/>
                </a:solidFill>
              </a:rPr>
              <a:t>"Об образовании в Российской Федерации"</a:t>
            </a:r>
            <a:r>
              <a:rPr lang="ru-RU" altLang="ru-RU" sz="2000" dirty="0" smtClean="0">
                <a:solidFill>
                  <a:srgbClr val="002060"/>
                </a:solidFill>
              </a:rPr>
              <a:t> </a:t>
            </a:r>
            <a:endParaRPr lang="ru-RU" sz="2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052946" y="2891695"/>
            <a:ext cx="6761018" cy="1181541"/>
          </a:xfrm>
          <a:prstGeom prst="rect">
            <a:avLst/>
          </a:prstGeom>
          <a:solidFill>
            <a:srgbClr val="FF0000">
              <a:alpha val="1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1.   № 497-ФЗ от 25.12.2018 =</a:t>
            </a:r>
            <a:r>
              <a:rPr lang="en-US" sz="2000" b="1" dirty="0" smtClean="0">
                <a:solidFill>
                  <a:srgbClr val="002060"/>
                </a:solidFill>
              </a:rPr>
              <a:t>&gt;</a:t>
            </a:r>
            <a:r>
              <a:rPr lang="ru-RU" sz="2000" b="1" dirty="0" smtClean="0">
                <a:solidFill>
                  <a:srgbClr val="002060"/>
                </a:solidFill>
              </a:rPr>
              <a:t> 05.12.2018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2.   № 140-ФЗ от 17.06.2019 =</a:t>
            </a:r>
            <a:r>
              <a:rPr lang="en-US" sz="2000" b="1" dirty="0" smtClean="0">
                <a:solidFill>
                  <a:srgbClr val="002060"/>
                </a:solidFill>
              </a:rPr>
              <a:t>&gt;</a:t>
            </a:r>
            <a:r>
              <a:rPr lang="ru-RU" sz="2000" b="1" dirty="0" smtClean="0">
                <a:solidFill>
                  <a:srgbClr val="002060"/>
                </a:solidFill>
              </a:rPr>
              <a:t> 2</a:t>
            </a:r>
            <a:r>
              <a:rPr lang="en-US" sz="2000" b="1" dirty="0" smtClean="0">
                <a:solidFill>
                  <a:srgbClr val="002060"/>
                </a:solidFill>
              </a:rPr>
              <a:t>8</a:t>
            </a:r>
            <a:r>
              <a:rPr lang="ru-RU" sz="2000" b="1" dirty="0" smtClean="0">
                <a:solidFill>
                  <a:srgbClr val="002060"/>
                </a:solidFill>
              </a:rPr>
              <a:t>.06.2019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3.   № 232-ФЗ от 26.07.2019 =</a:t>
            </a:r>
            <a:r>
              <a:rPr lang="en-US" sz="2000" b="1" dirty="0" smtClean="0">
                <a:solidFill>
                  <a:srgbClr val="002060"/>
                </a:solidFill>
              </a:rPr>
              <a:t>&gt;</a:t>
            </a:r>
            <a:r>
              <a:rPr lang="ru-RU" sz="2000" b="1" dirty="0" smtClean="0">
                <a:solidFill>
                  <a:srgbClr val="002060"/>
                </a:solidFill>
              </a:rPr>
              <a:t> 06.08.2019</a:t>
            </a: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704206" y="2040713"/>
            <a:ext cx="1083414" cy="1083414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330933" y="4271698"/>
            <a:ext cx="6224814" cy="1958304"/>
          </a:xfrm>
          <a:prstGeom prst="rect">
            <a:avLst/>
          </a:prstGeom>
          <a:solidFill>
            <a:srgbClr val="FF0000">
              <a:alpha val="1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altLang="ru-RU" sz="2000" b="1" dirty="0">
                <a:solidFill>
                  <a:srgbClr val="002060"/>
                </a:solidFill>
              </a:rPr>
              <a:t>Постановление  Правительства от 15.08.2019 № 1052 </a:t>
            </a:r>
            <a:endParaRPr lang="ru-RU" altLang="ru-RU" sz="2000" b="1" dirty="0" smtClean="0">
              <a:solidFill>
                <a:srgbClr val="002060"/>
              </a:solidFill>
            </a:endParaRPr>
          </a:p>
          <a:p>
            <a:pPr lvl="0"/>
            <a:endParaRPr lang="ru-RU" altLang="ru-RU" sz="2000" b="1" dirty="0">
              <a:solidFill>
                <a:srgbClr val="002060"/>
              </a:solidFill>
            </a:endParaRPr>
          </a:p>
          <a:p>
            <a:r>
              <a:rPr lang="ru-RU" altLang="ru-RU" sz="2000" dirty="0">
                <a:solidFill>
                  <a:srgbClr val="002060"/>
                </a:solidFill>
              </a:rPr>
              <a:t>О внесении изменений в Положение </a:t>
            </a:r>
            <a:r>
              <a:rPr lang="ru-RU" altLang="ru-RU" sz="2000" dirty="0" smtClean="0">
                <a:solidFill>
                  <a:srgbClr val="002060"/>
                </a:solidFill>
              </a:rPr>
              <a:t>о </a:t>
            </a:r>
            <a:r>
              <a:rPr lang="ru-RU" altLang="ru-RU" sz="2000" dirty="0">
                <a:solidFill>
                  <a:srgbClr val="002060"/>
                </a:solidFill>
              </a:rPr>
              <a:t>государственной аккредитации образовательной </a:t>
            </a:r>
            <a:r>
              <a:rPr lang="ru-RU" altLang="ru-RU" sz="2000" dirty="0" smtClean="0">
                <a:solidFill>
                  <a:srgbClr val="002060"/>
                </a:solidFill>
              </a:rPr>
              <a:t>деятельности </a:t>
            </a:r>
            <a:r>
              <a:rPr lang="ru-RU" b="1" dirty="0" smtClean="0">
                <a:solidFill>
                  <a:srgbClr val="002060"/>
                </a:solidFill>
              </a:rPr>
              <a:t>=</a:t>
            </a:r>
            <a:r>
              <a:rPr lang="en-US" b="1" dirty="0">
                <a:solidFill>
                  <a:srgbClr val="002060"/>
                </a:solidFill>
              </a:rPr>
              <a:t>&gt;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>29.08.2019</a:t>
            </a:r>
            <a:endParaRPr lang="ru-RU" b="1" dirty="0">
              <a:solidFill>
                <a:srgbClr val="002060"/>
              </a:solidFill>
            </a:endParaRPr>
          </a:p>
          <a:p>
            <a:pPr lvl="0"/>
            <a:r>
              <a:rPr lang="ru-RU" altLang="ru-RU" dirty="0">
                <a:solidFill>
                  <a:srgbClr val="002060"/>
                </a:solidFill>
              </a:rPr>
              <a:t/>
            </a:r>
            <a:br>
              <a:rPr lang="ru-RU" altLang="ru-RU" dirty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ятиугольник 4"/>
          <p:cNvSpPr/>
          <p:nvPr/>
        </p:nvSpPr>
        <p:spPr>
          <a:xfrm>
            <a:off x="0" y="294410"/>
            <a:ext cx="6124574" cy="633845"/>
          </a:xfrm>
          <a:prstGeom prst="homePlate">
            <a:avLst/>
          </a:prstGeom>
          <a:solidFill>
            <a:srgbClr val="256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075" name="TextBox 6"/>
          <p:cNvSpPr txBox="1">
            <a:spLocks noChangeArrowheads="1"/>
          </p:cNvSpPr>
          <p:nvPr/>
        </p:nvSpPr>
        <p:spPr bwMode="auto">
          <a:xfrm>
            <a:off x="244761" y="438582"/>
            <a:ext cx="618461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Book Antiqua" pitchFamily="18" charset="0"/>
              </a:rPr>
              <a:t>Оценка содержания: ФГОС ВО (3++)</a:t>
            </a:r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361950" y="1012538"/>
            <a:ext cx="8298873" cy="391101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2400" b="1" dirty="0" smtClean="0">
                <a:solidFill>
                  <a:srgbClr val="5B9BD5">
                    <a:lumMod val="50000"/>
                  </a:srgbClr>
                </a:solidFill>
              </a:rPr>
              <a:t>Общие положения ФГОС ВО</a:t>
            </a: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8655" y="1482436"/>
            <a:ext cx="8562109" cy="5209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91965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ятиугольник 4"/>
          <p:cNvSpPr/>
          <p:nvPr/>
        </p:nvSpPr>
        <p:spPr>
          <a:xfrm>
            <a:off x="0" y="294410"/>
            <a:ext cx="6124574" cy="633845"/>
          </a:xfrm>
          <a:prstGeom prst="homePlate">
            <a:avLst/>
          </a:prstGeom>
          <a:solidFill>
            <a:srgbClr val="256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075" name="TextBox 6"/>
          <p:cNvSpPr txBox="1">
            <a:spLocks noChangeArrowheads="1"/>
          </p:cNvSpPr>
          <p:nvPr/>
        </p:nvSpPr>
        <p:spPr bwMode="auto">
          <a:xfrm>
            <a:off x="244761" y="438582"/>
            <a:ext cx="584171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Book Antiqua" pitchFamily="18" charset="0"/>
              </a:rPr>
              <a:t>Оценка содержания: ФГОС ВО (3++)</a:t>
            </a:r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457200" y="1022063"/>
            <a:ext cx="8298873" cy="368587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2200" b="1" dirty="0" smtClean="0">
              <a:solidFill>
                <a:srgbClr val="5B9BD5">
                  <a:lumMod val="50000"/>
                </a:srgbClr>
              </a:solidFill>
            </a:endParaRPr>
          </a:p>
          <a:p>
            <a:pPr algn="ctr"/>
            <a:r>
              <a:rPr lang="ru-RU" sz="2200" b="1" dirty="0" smtClean="0">
                <a:solidFill>
                  <a:srgbClr val="5B9BD5">
                    <a:lumMod val="50000"/>
                  </a:srgbClr>
                </a:solidFill>
              </a:rPr>
              <a:t>Требования </a:t>
            </a:r>
            <a:r>
              <a:rPr lang="ru-RU" sz="2200" b="1" dirty="0">
                <a:solidFill>
                  <a:srgbClr val="5B9BD5">
                    <a:lumMod val="50000"/>
                  </a:srgbClr>
                </a:solidFill>
              </a:rPr>
              <a:t>к структуре программы </a:t>
            </a:r>
            <a:r>
              <a:rPr lang="ru-RU" sz="2200" b="1" dirty="0" err="1">
                <a:solidFill>
                  <a:srgbClr val="5B9BD5">
                    <a:lumMod val="50000"/>
                  </a:srgbClr>
                </a:solidFill>
              </a:rPr>
              <a:t>бакалавриата</a:t>
            </a:r>
            <a:r>
              <a:rPr lang="ru-RU" sz="2200" b="1" dirty="0">
                <a:solidFill>
                  <a:srgbClr val="5B9BD5">
                    <a:lumMod val="50000"/>
                  </a:srgbClr>
                </a:solidFill>
              </a:rPr>
              <a:t>  </a:t>
            </a:r>
          </a:p>
          <a:p>
            <a:pPr algn="ctr"/>
            <a:r>
              <a:rPr lang="ru-RU" sz="2400" b="1" dirty="0">
                <a:solidFill>
                  <a:srgbClr val="5B9BD5">
                    <a:lumMod val="50000"/>
                  </a:srgbClr>
                </a:solidFill>
              </a:rPr>
              <a:t>•</a:t>
            </a:r>
            <a:endParaRPr lang="ru-RU" sz="2400" b="1" dirty="0" smtClean="0">
              <a:solidFill>
                <a:srgbClr val="5B9BD5">
                  <a:lumMod val="50000"/>
                </a:srgb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1484458"/>
            <a:ext cx="8562975" cy="4754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049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ятиугольник 4"/>
          <p:cNvSpPr/>
          <p:nvPr/>
        </p:nvSpPr>
        <p:spPr>
          <a:xfrm>
            <a:off x="0" y="294410"/>
            <a:ext cx="6124574" cy="633845"/>
          </a:xfrm>
          <a:prstGeom prst="homePlate">
            <a:avLst/>
          </a:prstGeom>
          <a:solidFill>
            <a:srgbClr val="256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075" name="TextBox 6"/>
          <p:cNvSpPr txBox="1">
            <a:spLocks noChangeArrowheads="1"/>
          </p:cNvSpPr>
          <p:nvPr/>
        </p:nvSpPr>
        <p:spPr bwMode="auto">
          <a:xfrm>
            <a:off x="244761" y="438582"/>
            <a:ext cx="574646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Book Antiqua" pitchFamily="18" charset="0"/>
              </a:rPr>
              <a:t>Оценка содержания: ФГОС ВО (3++)</a:t>
            </a:r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352425" y="1044419"/>
            <a:ext cx="8298873" cy="368587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2200" b="1" dirty="0" smtClean="0">
              <a:solidFill>
                <a:srgbClr val="5B9BD5">
                  <a:lumMod val="50000"/>
                </a:srgbClr>
              </a:solidFill>
            </a:endParaRPr>
          </a:p>
          <a:p>
            <a:pPr algn="ctr"/>
            <a:r>
              <a:rPr lang="ru-RU" sz="2200" b="1" dirty="0">
                <a:solidFill>
                  <a:srgbClr val="5B9BD5">
                    <a:lumMod val="50000"/>
                  </a:srgbClr>
                </a:solidFill>
              </a:rPr>
              <a:t>Требования к результатам освоения ООП</a:t>
            </a:r>
          </a:p>
          <a:p>
            <a:pPr algn="ctr"/>
            <a:endParaRPr lang="ru-RU" sz="2400" b="1" dirty="0" smtClean="0">
              <a:solidFill>
                <a:srgbClr val="5B9BD5">
                  <a:lumMod val="50000"/>
                </a:srgbClr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4762" y="1552576"/>
            <a:ext cx="8756363" cy="4867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145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ятиугольник 4"/>
          <p:cNvSpPr/>
          <p:nvPr/>
        </p:nvSpPr>
        <p:spPr>
          <a:xfrm>
            <a:off x="0" y="294410"/>
            <a:ext cx="6124574" cy="633845"/>
          </a:xfrm>
          <a:prstGeom prst="homePlate">
            <a:avLst/>
          </a:prstGeom>
          <a:solidFill>
            <a:srgbClr val="256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075" name="TextBox 6"/>
          <p:cNvSpPr txBox="1">
            <a:spLocks noChangeArrowheads="1"/>
          </p:cNvSpPr>
          <p:nvPr/>
        </p:nvSpPr>
        <p:spPr bwMode="auto">
          <a:xfrm>
            <a:off x="244761" y="438582"/>
            <a:ext cx="57464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Book Antiqua" pitchFamily="18" charset="0"/>
              </a:rPr>
              <a:t>Оценка содержания: ФГОС ВО (3++)</a:t>
            </a:r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352425" y="1044419"/>
            <a:ext cx="8298873" cy="368587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 smtClean="0">
                <a:solidFill>
                  <a:srgbClr val="5B9BD5">
                    <a:lumMod val="50000"/>
                  </a:srgbClr>
                </a:solidFill>
              </a:rPr>
              <a:t>Требования </a:t>
            </a:r>
            <a:r>
              <a:rPr lang="ru-RU" b="1" dirty="0">
                <a:solidFill>
                  <a:srgbClr val="5B9BD5">
                    <a:lumMod val="50000"/>
                  </a:srgbClr>
                </a:solidFill>
              </a:rPr>
              <a:t>к условиям реализации программы </a:t>
            </a:r>
            <a:r>
              <a:rPr lang="ru-RU" b="1" dirty="0" err="1" smtClean="0">
                <a:solidFill>
                  <a:srgbClr val="5B9BD5">
                    <a:lumMod val="50000"/>
                  </a:srgbClr>
                </a:solidFill>
              </a:rPr>
              <a:t>бакалавриата</a:t>
            </a:r>
            <a:r>
              <a:rPr lang="ru-RU" b="1" dirty="0" smtClean="0">
                <a:solidFill>
                  <a:srgbClr val="5B9BD5">
                    <a:lumMod val="50000"/>
                  </a:srgbClr>
                </a:solidFill>
              </a:rPr>
              <a:t>: общесистемные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4762" y="1529170"/>
            <a:ext cx="8746838" cy="4714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379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ятиугольник 4"/>
          <p:cNvSpPr/>
          <p:nvPr/>
        </p:nvSpPr>
        <p:spPr>
          <a:xfrm>
            <a:off x="0" y="294410"/>
            <a:ext cx="6124574" cy="633845"/>
          </a:xfrm>
          <a:prstGeom prst="homePlate">
            <a:avLst/>
          </a:prstGeom>
          <a:solidFill>
            <a:srgbClr val="256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075" name="TextBox 6"/>
          <p:cNvSpPr txBox="1">
            <a:spLocks noChangeArrowheads="1"/>
          </p:cNvSpPr>
          <p:nvPr/>
        </p:nvSpPr>
        <p:spPr bwMode="auto">
          <a:xfrm>
            <a:off x="244761" y="438582"/>
            <a:ext cx="575598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Book Antiqua" pitchFamily="18" charset="0"/>
              </a:rPr>
              <a:t>Оценка содержания: ФГОС ВО (3++)</a:t>
            </a:r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352425" y="1044419"/>
            <a:ext cx="8298873" cy="527206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5B9BD5">
                    <a:lumMod val="50000"/>
                  </a:srgbClr>
                </a:solidFill>
              </a:rPr>
              <a:t>Требования к материально-техническому и учебно-методическому обеспечению программы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9388" y="1695450"/>
            <a:ext cx="8945223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280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ятиугольник 4"/>
          <p:cNvSpPr/>
          <p:nvPr/>
        </p:nvSpPr>
        <p:spPr>
          <a:xfrm>
            <a:off x="0" y="294410"/>
            <a:ext cx="6124574" cy="633845"/>
          </a:xfrm>
          <a:prstGeom prst="homePlate">
            <a:avLst/>
          </a:prstGeom>
          <a:solidFill>
            <a:srgbClr val="256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075" name="TextBox 6"/>
          <p:cNvSpPr txBox="1">
            <a:spLocks noChangeArrowheads="1"/>
          </p:cNvSpPr>
          <p:nvPr/>
        </p:nvSpPr>
        <p:spPr bwMode="auto">
          <a:xfrm>
            <a:off x="244762" y="438582"/>
            <a:ext cx="569883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Book Antiqua" pitchFamily="18" charset="0"/>
              </a:rPr>
              <a:t>Оценка содержания: ФГОС ВО (3++)</a:t>
            </a:r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352425" y="1044419"/>
            <a:ext cx="8298873" cy="527206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5B9BD5">
                    <a:lumMod val="50000"/>
                  </a:srgbClr>
                </a:solidFill>
              </a:rPr>
              <a:t>Требования к материально-техническому и учебно-методическому обеспечению программы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4762" y="1823632"/>
            <a:ext cx="8308688" cy="4777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089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ятиугольник 4"/>
          <p:cNvSpPr/>
          <p:nvPr/>
        </p:nvSpPr>
        <p:spPr>
          <a:xfrm>
            <a:off x="0" y="294410"/>
            <a:ext cx="6124574" cy="633845"/>
          </a:xfrm>
          <a:prstGeom prst="homePlate">
            <a:avLst/>
          </a:prstGeom>
          <a:solidFill>
            <a:srgbClr val="256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075" name="TextBox 6"/>
          <p:cNvSpPr txBox="1">
            <a:spLocks noChangeArrowheads="1"/>
          </p:cNvSpPr>
          <p:nvPr/>
        </p:nvSpPr>
        <p:spPr bwMode="auto">
          <a:xfrm>
            <a:off x="244761" y="438582"/>
            <a:ext cx="572741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Book Antiqua" pitchFamily="18" charset="0"/>
              </a:rPr>
              <a:t>Оценка содержания: ФГОС ВО (3++)</a:t>
            </a:r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352425" y="1044419"/>
            <a:ext cx="8298873" cy="412906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5B9BD5">
                    <a:lumMod val="50000"/>
                  </a:srgbClr>
                </a:solidFill>
              </a:rPr>
              <a:t>Требования к кадровым условиям реализации программы </a:t>
            </a:r>
            <a:r>
              <a:rPr lang="ru-RU" b="1" dirty="0" err="1">
                <a:solidFill>
                  <a:srgbClr val="5B9BD5">
                    <a:lumMod val="50000"/>
                  </a:srgbClr>
                </a:solidFill>
              </a:rPr>
              <a:t>бакалавриата</a:t>
            </a:r>
            <a:endParaRPr lang="ru-RU" b="1" dirty="0">
              <a:solidFill>
                <a:srgbClr val="5B9BD5">
                  <a:lumMod val="50000"/>
                </a:srgb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2425" y="1573488"/>
            <a:ext cx="8401050" cy="4789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276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ятиугольник 4"/>
          <p:cNvSpPr/>
          <p:nvPr/>
        </p:nvSpPr>
        <p:spPr>
          <a:xfrm>
            <a:off x="0" y="294410"/>
            <a:ext cx="6124574" cy="633845"/>
          </a:xfrm>
          <a:prstGeom prst="homePlate">
            <a:avLst/>
          </a:prstGeom>
          <a:solidFill>
            <a:srgbClr val="256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075" name="TextBox 6"/>
          <p:cNvSpPr txBox="1">
            <a:spLocks noChangeArrowheads="1"/>
          </p:cNvSpPr>
          <p:nvPr/>
        </p:nvSpPr>
        <p:spPr bwMode="auto">
          <a:xfrm>
            <a:off x="244761" y="438582"/>
            <a:ext cx="584171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Book Antiqua" pitchFamily="18" charset="0"/>
              </a:rPr>
              <a:t>Оценка содержания: ФГОС ВО (3++)</a:t>
            </a:r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352425" y="1044419"/>
            <a:ext cx="8298873" cy="412906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5B9BD5">
                    <a:lumMod val="50000"/>
                  </a:srgbClr>
                </a:solidFill>
              </a:rPr>
              <a:t>Квалификация руководящих и научно-педагогических работников организации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5300" y="1657350"/>
            <a:ext cx="8155997" cy="4772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10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ятиугольник 4"/>
          <p:cNvSpPr/>
          <p:nvPr/>
        </p:nvSpPr>
        <p:spPr>
          <a:xfrm>
            <a:off x="0" y="294410"/>
            <a:ext cx="6124574" cy="633845"/>
          </a:xfrm>
          <a:prstGeom prst="homePlate">
            <a:avLst/>
          </a:prstGeom>
          <a:solidFill>
            <a:srgbClr val="256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075" name="TextBox 6"/>
          <p:cNvSpPr txBox="1">
            <a:spLocks noChangeArrowheads="1"/>
          </p:cNvSpPr>
          <p:nvPr/>
        </p:nvSpPr>
        <p:spPr bwMode="auto">
          <a:xfrm>
            <a:off x="244761" y="438582"/>
            <a:ext cx="565121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Book Antiqua" pitchFamily="18" charset="0"/>
              </a:rPr>
              <a:t>Оценка содержания: ФГОС ВО (3++)</a:t>
            </a:r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352425" y="1044419"/>
            <a:ext cx="8298873" cy="412906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5B9BD5">
                    <a:lumMod val="50000"/>
                  </a:srgbClr>
                </a:solidFill>
              </a:rPr>
              <a:t>Требования к кадровым условиям реализации программы </a:t>
            </a:r>
            <a:r>
              <a:rPr lang="ru-RU" b="1" dirty="0" err="1">
                <a:solidFill>
                  <a:srgbClr val="5B9BD5">
                    <a:lumMod val="50000"/>
                  </a:srgbClr>
                </a:solidFill>
              </a:rPr>
              <a:t>бакалавриата</a:t>
            </a:r>
            <a:endParaRPr lang="ru-RU" b="1" dirty="0">
              <a:solidFill>
                <a:srgbClr val="5B9BD5">
                  <a:lumMod val="50000"/>
                </a:srgb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4762" y="1581150"/>
            <a:ext cx="8495007" cy="4943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297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ятиугольник 4"/>
          <p:cNvSpPr/>
          <p:nvPr/>
        </p:nvSpPr>
        <p:spPr>
          <a:xfrm>
            <a:off x="0" y="294410"/>
            <a:ext cx="6124574" cy="633845"/>
          </a:xfrm>
          <a:prstGeom prst="homePlate">
            <a:avLst/>
          </a:prstGeom>
          <a:solidFill>
            <a:srgbClr val="256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075" name="TextBox 6"/>
          <p:cNvSpPr txBox="1">
            <a:spLocks noChangeArrowheads="1"/>
          </p:cNvSpPr>
          <p:nvPr/>
        </p:nvSpPr>
        <p:spPr bwMode="auto">
          <a:xfrm>
            <a:off x="244762" y="438582"/>
            <a:ext cx="52987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Book Antiqua" pitchFamily="18" charset="0"/>
              </a:rPr>
              <a:t>Оценка качества: ФГОС ВО (3+)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5775" y="1190625"/>
            <a:ext cx="7924800" cy="5015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112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ятиугольник 4"/>
          <p:cNvSpPr/>
          <p:nvPr/>
        </p:nvSpPr>
        <p:spPr>
          <a:xfrm>
            <a:off x="1" y="266701"/>
            <a:ext cx="6124574" cy="825500"/>
          </a:xfrm>
          <a:prstGeom prst="homePlate">
            <a:avLst/>
          </a:prstGeom>
          <a:solidFill>
            <a:srgbClr val="256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075" name="TextBox 6"/>
          <p:cNvSpPr txBox="1">
            <a:spLocks noChangeArrowheads="1"/>
          </p:cNvSpPr>
          <p:nvPr/>
        </p:nvSpPr>
        <p:spPr bwMode="auto">
          <a:xfrm>
            <a:off x="0" y="327747"/>
            <a:ext cx="6240173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200" b="1" dirty="0" smtClean="0">
                <a:solidFill>
                  <a:schemeClr val="bg1"/>
                </a:solidFill>
                <a:latin typeface="Book Antiqua" pitchFamily="18" charset="0"/>
              </a:rPr>
              <a:t>Аккредитация образовательной деятельности</a:t>
            </a:r>
            <a:endParaRPr lang="ru-RU" sz="2200" b="1" dirty="0">
              <a:solidFill>
                <a:schemeClr val="bg1"/>
              </a:solidFill>
              <a:latin typeface="Book Antiqua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 rot="5400000">
            <a:off x="4145816" y="-1312873"/>
            <a:ext cx="734290" cy="571531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Внешняя оценка  качества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образовательной деятельности и подготовки обучающихся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по ООП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Пятиугольник 8"/>
          <p:cNvSpPr/>
          <p:nvPr/>
        </p:nvSpPr>
        <p:spPr>
          <a:xfrm>
            <a:off x="819150" y="2061118"/>
            <a:ext cx="7867650" cy="1035190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82775" indent="-180975" algn="just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5B9BD5">
                    <a:lumMod val="50000"/>
                  </a:srgbClr>
                </a:solidFill>
              </a:rPr>
              <a:t>на программном уровне</a:t>
            </a:r>
          </a:p>
          <a:p>
            <a:pPr marL="1882775" indent="-180975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5B9BD5">
                    <a:lumMod val="50000"/>
                  </a:srgbClr>
                </a:solidFill>
              </a:rPr>
              <a:t>устанавливает соответствие содержания и качества подготовки обучающихся ФГОС</a:t>
            </a:r>
          </a:p>
          <a:p>
            <a:pPr marL="1882775" indent="-180975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5B9BD5">
                    <a:lumMod val="50000"/>
                  </a:srgbClr>
                </a:solidFill>
              </a:rPr>
              <a:t>проводит </a:t>
            </a:r>
            <a:r>
              <a:rPr lang="ru-RU" sz="1400" dirty="0" err="1">
                <a:solidFill>
                  <a:srgbClr val="5B9BD5">
                    <a:lumMod val="50000"/>
                  </a:srgbClr>
                </a:solidFill>
              </a:rPr>
              <a:t>аккредитационный</a:t>
            </a:r>
            <a:r>
              <a:rPr lang="ru-RU" sz="1400" dirty="0">
                <a:solidFill>
                  <a:srgbClr val="5B9BD5">
                    <a:lumMod val="50000"/>
                  </a:srgbClr>
                </a:solidFill>
              </a:rPr>
              <a:t> орган</a:t>
            </a:r>
          </a:p>
        </p:txBody>
      </p:sp>
      <p:sp>
        <p:nvSpPr>
          <p:cNvPr id="10" name="Блок-схема: альтернативный процесс 9"/>
          <p:cNvSpPr/>
          <p:nvPr/>
        </p:nvSpPr>
        <p:spPr>
          <a:xfrm>
            <a:off x="234642" y="2225483"/>
            <a:ext cx="2299259" cy="644804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5B9BD5">
                    <a:lumMod val="50000"/>
                  </a:srgbClr>
                </a:solidFill>
              </a:rPr>
              <a:t>г</a:t>
            </a:r>
            <a:r>
              <a:rPr lang="ru-RU" b="1" dirty="0" smtClean="0">
                <a:solidFill>
                  <a:srgbClr val="5B9BD5">
                    <a:lumMod val="50000"/>
                  </a:srgbClr>
                </a:solidFill>
              </a:rPr>
              <a:t>осударственная</a:t>
            </a:r>
            <a:br>
              <a:rPr lang="ru-RU" b="1" dirty="0" smtClean="0">
                <a:solidFill>
                  <a:srgbClr val="5B9BD5">
                    <a:lumMod val="50000"/>
                  </a:srgbClr>
                </a:solidFill>
              </a:rPr>
            </a:br>
            <a:r>
              <a:rPr lang="ru-RU" sz="1400" b="1" dirty="0" smtClean="0">
                <a:solidFill>
                  <a:srgbClr val="5B9BD5">
                    <a:lumMod val="50000"/>
                  </a:srgbClr>
                </a:solidFill>
              </a:rPr>
              <a:t>ст.92</a:t>
            </a:r>
            <a:endParaRPr lang="ru-RU" sz="1400" b="1" dirty="0">
              <a:solidFill>
                <a:srgbClr val="5B9BD5">
                  <a:lumMod val="50000"/>
                </a:srgbClr>
              </a:solidFill>
            </a:endParaRPr>
          </a:p>
        </p:txBody>
      </p:sp>
      <p:sp>
        <p:nvSpPr>
          <p:cNvPr id="11" name="Пятиугольник 10"/>
          <p:cNvSpPr/>
          <p:nvPr/>
        </p:nvSpPr>
        <p:spPr>
          <a:xfrm>
            <a:off x="1241149" y="3291865"/>
            <a:ext cx="6988452" cy="1127735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82775" indent="-180975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5B9BD5">
                    <a:lumMod val="50000"/>
                  </a:srgbClr>
                </a:solidFill>
              </a:rPr>
              <a:t>признание </a:t>
            </a:r>
            <a:r>
              <a:rPr lang="ru-RU" sz="1400" dirty="0">
                <a:solidFill>
                  <a:srgbClr val="5B9BD5">
                    <a:lumMod val="50000"/>
                  </a:srgbClr>
                </a:solidFill>
              </a:rPr>
              <a:t>качества и уровня подготовки выпускников в соответствии с </a:t>
            </a:r>
            <a:r>
              <a:rPr lang="ru-RU" sz="1400" b="1" dirty="0">
                <a:solidFill>
                  <a:srgbClr val="5B9BD5">
                    <a:lumMod val="50000"/>
                  </a:srgbClr>
                </a:solidFill>
              </a:rPr>
              <a:t>требованиями профессиональных стандартов</a:t>
            </a:r>
            <a:r>
              <a:rPr lang="ru-RU" sz="1400" dirty="0">
                <a:solidFill>
                  <a:srgbClr val="5B9BD5">
                    <a:lumMod val="50000"/>
                  </a:srgbClr>
                </a:solidFill>
              </a:rPr>
              <a:t>, требованиями рынка труда</a:t>
            </a:r>
          </a:p>
          <a:p>
            <a:pPr marL="1882775" indent="-180975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5B9BD5">
                    <a:lumMod val="50000"/>
                  </a:srgbClr>
                </a:solidFill>
              </a:rPr>
              <a:t>проводят работодатели, их объединения, уполномоченные ими организации</a:t>
            </a:r>
          </a:p>
        </p:txBody>
      </p:sp>
      <p:sp>
        <p:nvSpPr>
          <p:cNvPr id="13" name="Пятиугольник 12"/>
          <p:cNvSpPr/>
          <p:nvPr/>
        </p:nvSpPr>
        <p:spPr>
          <a:xfrm>
            <a:off x="1241147" y="4495800"/>
            <a:ext cx="6959877" cy="1085851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82775" indent="-180975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5B9BD5">
                    <a:lumMod val="50000"/>
                  </a:srgbClr>
                </a:solidFill>
              </a:rPr>
              <a:t>устанавливает  признание уровня деятельности ОО критериям и требованиям российских, иностранных и международных организаций</a:t>
            </a:r>
          </a:p>
          <a:p>
            <a:pPr marL="1882775" indent="-180975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5B9BD5">
                    <a:lumMod val="50000"/>
                  </a:srgbClr>
                </a:solidFill>
              </a:rPr>
              <a:t>проводит  общественная организация</a:t>
            </a:r>
          </a:p>
        </p:txBody>
      </p:sp>
      <p:sp>
        <p:nvSpPr>
          <p:cNvPr id="14" name="Блок-схема: альтернативный процесс 13"/>
          <p:cNvSpPr/>
          <p:nvPr/>
        </p:nvSpPr>
        <p:spPr>
          <a:xfrm>
            <a:off x="677556" y="4772188"/>
            <a:ext cx="2299259" cy="609438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 smtClean="0">
                <a:solidFill>
                  <a:srgbClr val="5B9BD5">
                    <a:lumMod val="50000"/>
                  </a:srgbClr>
                </a:solidFill>
              </a:rPr>
              <a:t>общественная</a:t>
            </a:r>
            <a:r>
              <a:rPr lang="ru-RU" b="1" dirty="0">
                <a:solidFill>
                  <a:srgbClr val="5B9BD5">
                    <a:lumMod val="50000"/>
                  </a:srgbClr>
                </a:solidFill>
              </a:rPr>
              <a:t/>
            </a:r>
            <a:br>
              <a:rPr lang="ru-RU" b="1" dirty="0">
                <a:solidFill>
                  <a:srgbClr val="5B9BD5">
                    <a:lumMod val="50000"/>
                  </a:srgbClr>
                </a:solidFill>
              </a:rPr>
            </a:br>
            <a:r>
              <a:rPr lang="ru-RU" sz="1400" b="1" dirty="0" smtClean="0">
                <a:solidFill>
                  <a:srgbClr val="5B9BD5">
                    <a:lumMod val="50000"/>
                  </a:srgbClr>
                </a:solidFill>
              </a:rPr>
              <a:t>ст.96</a:t>
            </a:r>
            <a:endParaRPr lang="ru-RU" sz="1400" b="1" dirty="0">
              <a:solidFill>
                <a:srgbClr val="5B9BD5">
                  <a:lumMod val="50000"/>
                </a:srgbClr>
              </a:solidFill>
            </a:endParaRPr>
          </a:p>
        </p:txBody>
      </p:sp>
      <p:sp>
        <p:nvSpPr>
          <p:cNvPr id="15" name="Блок-схема: альтернативный процесс 14"/>
          <p:cNvSpPr/>
          <p:nvPr/>
        </p:nvSpPr>
        <p:spPr>
          <a:xfrm>
            <a:off x="696606" y="3451863"/>
            <a:ext cx="2299260" cy="778800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 smtClean="0">
                <a:solidFill>
                  <a:srgbClr val="5B9BD5">
                    <a:lumMod val="50000"/>
                  </a:srgbClr>
                </a:solidFill>
              </a:rPr>
              <a:t>профессионально-общественная</a:t>
            </a:r>
            <a:br>
              <a:rPr lang="ru-RU" b="1" dirty="0" smtClean="0">
                <a:solidFill>
                  <a:srgbClr val="5B9BD5">
                    <a:lumMod val="50000"/>
                  </a:srgbClr>
                </a:solidFill>
              </a:rPr>
            </a:br>
            <a:r>
              <a:rPr lang="ru-RU" sz="1400" b="1" dirty="0" smtClean="0">
                <a:solidFill>
                  <a:srgbClr val="5B9BD5">
                    <a:lumMod val="50000"/>
                  </a:srgbClr>
                </a:solidFill>
              </a:rPr>
              <a:t>ст.96</a:t>
            </a:r>
            <a:endParaRPr lang="ru-RU" sz="1400" b="1" dirty="0">
              <a:solidFill>
                <a:srgbClr val="5B9BD5">
                  <a:lumMod val="50000"/>
                </a:srgbClr>
              </a:solidFill>
            </a:endParaRPr>
          </a:p>
        </p:txBody>
      </p:sp>
      <p:sp>
        <p:nvSpPr>
          <p:cNvPr id="16" name="Пятиугольник 15"/>
          <p:cNvSpPr/>
          <p:nvPr/>
        </p:nvSpPr>
        <p:spPr>
          <a:xfrm>
            <a:off x="1241148" y="5641123"/>
            <a:ext cx="6992898" cy="1084299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82775" indent="-180975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5B9BD5">
                    <a:lumMod val="50000"/>
                  </a:srgbClr>
                </a:solidFill>
              </a:rPr>
              <a:t>устанавливает соответствие качества подготовки обучающихся </a:t>
            </a:r>
            <a:r>
              <a:rPr lang="ru-RU" sz="1400" b="1" dirty="0">
                <a:solidFill>
                  <a:srgbClr val="5B9BD5">
                    <a:lumMod val="50000"/>
                  </a:srgbClr>
                </a:solidFill>
              </a:rPr>
              <a:t>международным стандартам</a:t>
            </a:r>
            <a:r>
              <a:rPr lang="en-US" sz="1400" b="1" dirty="0">
                <a:solidFill>
                  <a:srgbClr val="5B9BD5">
                    <a:lumMod val="50000"/>
                  </a:srgbClr>
                </a:solidFill>
              </a:rPr>
              <a:t> </a:t>
            </a:r>
            <a:r>
              <a:rPr lang="ru-RU" sz="1400" b="1" dirty="0">
                <a:solidFill>
                  <a:srgbClr val="5B9BD5">
                    <a:lumMod val="50000"/>
                  </a:srgbClr>
                </a:solidFill>
              </a:rPr>
              <a:t>(например, </a:t>
            </a:r>
            <a:r>
              <a:rPr lang="en-US" sz="1400" b="1" dirty="0">
                <a:solidFill>
                  <a:srgbClr val="5B9BD5">
                    <a:lumMod val="50000"/>
                  </a:srgbClr>
                </a:solidFill>
              </a:rPr>
              <a:t>ESG</a:t>
            </a:r>
            <a:r>
              <a:rPr lang="ru-RU" sz="1400" dirty="0">
                <a:solidFill>
                  <a:srgbClr val="5B9BD5">
                    <a:lumMod val="50000"/>
                  </a:srgbClr>
                </a:solidFill>
              </a:rPr>
              <a:t>)</a:t>
            </a:r>
          </a:p>
          <a:p>
            <a:pPr marL="1882775" indent="-180975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5B9BD5">
                    <a:lumMod val="50000"/>
                  </a:srgbClr>
                </a:solidFill>
              </a:rPr>
              <a:t>проводят организации, уполномоченные международными организациями </a:t>
            </a:r>
          </a:p>
        </p:txBody>
      </p:sp>
      <p:sp>
        <p:nvSpPr>
          <p:cNvPr id="17" name="Блок-схема: альтернативный процесс 16"/>
          <p:cNvSpPr/>
          <p:nvPr/>
        </p:nvSpPr>
        <p:spPr>
          <a:xfrm>
            <a:off x="705879" y="5799600"/>
            <a:ext cx="2299259" cy="688996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 smtClean="0">
                <a:solidFill>
                  <a:srgbClr val="5B9BD5">
                    <a:lumMod val="50000"/>
                  </a:srgbClr>
                </a:solidFill>
              </a:rPr>
              <a:t>международная</a:t>
            </a:r>
            <a:r>
              <a:rPr lang="ru-RU" b="1" dirty="0">
                <a:solidFill>
                  <a:srgbClr val="5B9BD5">
                    <a:lumMod val="50000"/>
                  </a:srgbClr>
                </a:solidFill>
              </a:rPr>
              <a:t/>
            </a:r>
            <a:br>
              <a:rPr lang="ru-RU" b="1" dirty="0">
                <a:solidFill>
                  <a:srgbClr val="5B9BD5">
                    <a:lumMod val="50000"/>
                  </a:srgbClr>
                </a:solidFill>
              </a:rPr>
            </a:br>
            <a:r>
              <a:rPr lang="ru-RU" sz="1400" b="1" dirty="0" smtClean="0">
                <a:solidFill>
                  <a:srgbClr val="5B9BD5">
                    <a:lumMod val="50000"/>
                  </a:srgbClr>
                </a:solidFill>
              </a:rPr>
              <a:t>ст.96</a:t>
            </a:r>
            <a:endParaRPr lang="ru-RU" sz="1400" b="1" dirty="0">
              <a:solidFill>
                <a:srgbClr val="5B9BD5">
                  <a:lumMod val="50000"/>
                </a:srgb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ятиугольник 4"/>
          <p:cNvSpPr/>
          <p:nvPr/>
        </p:nvSpPr>
        <p:spPr>
          <a:xfrm>
            <a:off x="0" y="294410"/>
            <a:ext cx="6124574" cy="633845"/>
          </a:xfrm>
          <a:prstGeom prst="homePlate">
            <a:avLst/>
          </a:prstGeom>
          <a:solidFill>
            <a:srgbClr val="256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075" name="TextBox 6"/>
          <p:cNvSpPr txBox="1">
            <a:spLocks noChangeArrowheads="1"/>
          </p:cNvSpPr>
          <p:nvPr/>
        </p:nvSpPr>
        <p:spPr bwMode="auto">
          <a:xfrm>
            <a:off x="244762" y="438582"/>
            <a:ext cx="52987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Book Antiqua" pitchFamily="18" charset="0"/>
              </a:rPr>
              <a:t>Оценка качества: ФГОС ВО (3++)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4762" y="1276350"/>
            <a:ext cx="8451563" cy="516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730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Box 6"/>
          <p:cNvSpPr txBox="1">
            <a:spLocks noChangeArrowheads="1"/>
          </p:cNvSpPr>
          <p:nvPr/>
        </p:nvSpPr>
        <p:spPr bwMode="auto">
          <a:xfrm>
            <a:off x="2066925" y="1323657"/>
            <a:ext cx="565784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Book Antiqua" pitchFamily="18" charset="0"/>
              </a:rPr>
              <a:t>Благодарю за внимание!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066925" y="1651972"/>
            <a:ext cx="526387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/>
              <a:t>Благодарю </a:t>
            </a:r>
            <a:r>
              <a:rPr lang="ru-RU" sz="3200" b="1" dirty="0"/>
              <a:t>за внимание!</a:t>
            </a:r>
          </a:p>
        </p:txBody>
      </p:sp>
      <p:sp>
        <p:nvSpPr>
          <p:cNvPr id="8" name="Пятиугольник 7"/>
          <p:cNvSpPr/>
          <p:nvPr/>
        </p:nvSpPr>
        <p:spPr>
          <a:xfrm>
            <a:off x="0" y="294410"/>
            <a:ext cx="6124574" cy="633845"/>
          </a:xfrm>
          <a:prstGeom prst="homePlate">
            <a:avLst/>
          </a:prstGeom>
          <a:solidFill>
            <a:srgbClr val="256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r>
              <a:rPr lang="ru-RU" sz="2000">
                <a:solidFill>
                  <a:prstClr val="white"/>
                </a:solidFill>
                <a:latin typeface="Book Antiqua" pitchFamily="18" charset="0"/>
                <a:cs typeface="Arial" charset="0"/>
              </a:rPr>
              <a:t>Заседание Научно-методического совета 12.11.2019 г.</a:t>
            </a:r>
            <a:endParaRPr lang="ru-RU" sz="2000" dirty="0">
              <a:solidFill>
                <a:prstClr val="white"/>
              </a:solidFill>
              <a:latin typeface="Book Antiqua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4180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ятиугольник 4"/>
          <p:cNvSpPr/>
          <p:nvPr/>
        </p:nvSpPr>
        <p:spPr>
          <a:xfrm>
            <a:off x="1" y="266701"/>
            <a:ext cx="5818908" cy="825500"/>
          </a:xfrm>
          <a:prstGeom prst="homePlate">
            <a:avLst/>
          </a:prstGeom>
          <a:solidFill>
            <a:srgbClr val="256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075" name="TextBox 6"/>
          <p:cNvSpPr txBox="1">
            <a:spLocks noChangeArrowheads="1"/>
          </p:cNvSpPr>
          <p:nvPr/>
        </p:nvSpPr>
        <p:spPr bwMode="auto">
          <a:xfrm>
            <a:off x="119063" y="304800"/>
            <a:ext cx="6087773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200" b="1" dirty="0" smtClean="0">
                <a:solidFill>
                  <a:schemeClr val="bg1"/>
                </a:solidFill>
                <a:latin typeface="Book Antiqua" pitchFamily="18" charset="0"/>
              </a:rPr>
              <a:t>Аккредитация образовательной деятельности</a:t>
            </a:r>
            <a:endParaRPr lang="ru-RU" sz="2200" b="1" dirty="0">
              <a:solidFill>
                <a:schemeClr val="bg1"/>
              </a:solidFill>
              <a:latin typeface="Book Antiqua" pitchFamily="18" charset="0"/>
            </a:endParaRPr>
          </a:p>
        </p:txBody>
      </p:sp>
      <p:sp>
        <p:nvSpPr>
          <p:cNvPr id="9" name="Пятиугольник 8"/>
          <p:cNvSpPr/>
          <p:nvPr/>
        </p:nvSpPr>
        <p:spPr>
          <a:xfrm>
            <a:off x="526473" y="1300568"/>
            <a:ext cx="7994072" cy="1207105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063750"/>
            <a:r>
              <a:rPr lang="ru-RU" sz="2200" dirty="0">
                <a:solidFill>
                  <a:srgbClr val="5B9BD5">
                    <a:lumMod val="50000"/>
                  </a:srgbClr>
                </a:solidFill>
              </a:rPr>
              <a:t>подтверждение соответствия федеральным государственным образовательным </a:t>
            </a:r>
            <a:r>
              <a:rPr lang="ru-RU" sz="2200" dirty="0" smtClean="0">
                <a:solidFill>
                  <a:srgbClr val="5B9BD5">
                    <a:lumMod val="50000"/>
                  </a:srgbClr>
                </a:solidFill>
              </a:rPr>
              <a:t>стандартам /собственным образовательным стандартам</a:t>
            </a:r>
            <a:endParaRPr lang="ru-RU" sz="2200" dirty="0">
              <a:solidFill>
                <a:srgbClr val="5B9BD5">
                  <a:lumMod val="50000"/>
                </a:srgbClr>
              </a:solidFill>
            </a:endParaRPr>
          </a:p>
        </p:txBody>
      </p:sp>
      <p:sp>
        <p:nvSpPr>
          <p:cNvPr id="10" name="Блок-схема: альтернативный процесс 9"/>
          <p:cNvSpPr/>
          <p:nvPr/>
        </p:nvSpPr>
        <p:spPr>
          <a:xfrm>
            <a:off x="544205" y="1344146"/>
            <a:ext cx="1984249" cy="1094254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2400" b="1" dirty="0" smtClean="0">
                <a:solidFill>
                  <a:srgbClr val="5B9BD5">
                    <a:lumMod val="50000"/>
                  </a:srgbClr>
                </a:solidFill>
              </a:rPr>
              <a:t>ЦЕЛЬ</a:t>
            </a:r>
            <a:endParaRPr lang="ru-RU" sz="2400" b="1" dirty="0">
              <a:solidFill>
                <a:srgbClr val="5B9BD5">
                  <a:lumMod val="50000"/>
                </a:srgbClr>
              </a:solidFill>
            </a:endParaRPr>
          </a:p>
        </p:txBody>
      </p:sp>
      <p:sp>
        <p:nvSpPr>
          <p:cNvPr id="11" name="Пятиугольник 10"/>
          <p:cNvSpPr/>
          <p:nvPr/>
        </p:nvSpPr>
        <p:spPr>
          <a:xfrm>
            <a:off x="534567" y="2798618"/>
            <a:ext cx="8013688" cy="1191491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063750"/>
            <a:r>
              <a:rPr lang="ru-RU" sz="2200" dirty="0">
                <a:solidFill>
                  <a:srgbClr val="5B9BD5">
                    <a:lumMod val="50000"/>
                  </a:srgbClr>
                </a:solidFill>
              </a:rPr>
              <a:t>определение соответствия </a:t>
            </a:r>
            <a:r>
              <a:rPr lang="ru-RU" sz="2200" dirty="0" smtClean="0">
                <a:solidFill>
                  <a:srgbClr val="5B9BD5">
                    <a:lumMod val="50000"/>
                  </a:srgbClr>
                </a:solidFill>
              </a:rPr>
              <a:t>требованиям ФГОС/СОС</a:t>
            </a:r>
            <a:endParaRPr lang="ru-RU" sz="2200" dirty="0">
              <a:solidFill>
                <a:srgbClr val="5B9BD5">
                  <a:lumMod val="50000"/>
                </a:srgbClr>
              </a:solidFill>
            </a:endParaRPr>
          </a:p>
        </p:txBody>
      </p:sp>
      <p:sp>
        <p:nvSpPr>
          <p:cNvPr id="14" name="Блок-схема: альтернативный процесс 13"/>
          <p:cNvSpPr/>
          <p:nvPr/>
        </p:nvSpPr>
        <p:spPr>
          <a:xfrm>
            <a:off x="623455" y="4610389"/>
            <a:ext cx="3214253" cy="1000701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2400" b="1" dirty="0" smtClean="0">
                <a:solidFill>
                  <a:srgbClr val="5B9BD5">
                    <a:lumMod val="50000"/>
                  </a:srgbClr>
                </a:solidFill>
              </a:rPr>
              <a:t>содержания подготовки</a:t>
            </a:r>
            <a:endParaRPr lang="ru-RU" sz="2400" b="1" dirty="0">
              <a:solidFill>
                <a:srgbClr val="5B9BD5">
                  <a:lumMod val="50000"/>
                </a:srgbClr>
              </a:solidFill>
            </a:endParaRPr>
          </a:p>
        </p:txBody>
      </p:sp>
      <p:sp>
        <p:nvSpPr>
          <p:cNvPr id="15" name="Блок-схема: альтернативный процесс 14"/>
          <p:cNvSpPr/>
          <p:nvPr/>
        </p:nvSpPr>
        <p:spPr>
          <a:xfrm>
            <a:off x="516496" y="2854036"/>
            <a:ext cx="1984248" cy="983673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2400" b="1" dirty="0" smtClean="0">
                <a:solidFill>
                  <a:srgbClr val="5B9BD5">
                    <a:lumMod val="50000"/>
                  </a:srgbClr>
                </a:solidFill>
              </a:rPr>
              <a:t>ПРЕДМЕТ</a:t>
            </a:r>
            <a:endParaRPr lang="ru-RU" sz="2400" b="1" dirty="0">
              <a:solidFill>
                <a:srgbClr val="5B9BD5">
                  <a:lumMod val="50000"/>
                </a:srgbClr>
              </a:solidFill>
            </a:endParaRPr>
          </a:p>
        </p:txBody>
      </p:sp>
      <p:sp>
        <p:nvSpPr>
          <p:cNvPr id="17" name="Блок-схема: альтернативный процесс 16"/>
          <p:cNvSpPr/>
          <p:nvPr/>
        </p:nvSpPr>
        <p:spPr>
          <a:xfrm>
            <a:off x="4738255" y="4614682"/>
            <a:ext cx="3449782" cy="982554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2400" b="1" dirty="0" smtClean="0">
                <a:solidFill>
                  <a:srgbClr val="5B9BD5">
                    <a:lumMod val="50000"/>
                  </a:srgbClr>
                </a:solidFill>
              </a:rPr>
              <a:t>качества </a:t>
            </a:r>
            <a:endParaRPr lang="en-US" sz="2400" b="1" dirty="0" smtClean="0">
              <a:solidFill>
                <a:srgbClr val="5B9BD5">
                  <a:lumMod val="50000"/>
                </a:srgbClr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5B9BD5">
                    <a:lumMod val="50000"/>
                  </a:srgbClr>
                </a:solidFill>
              </a:rPr>
              <a:t>подготовки</a:t>
            </a:r>
            <a:endParaRPr lang="ru-RU" sz="2400" b="1" dirty="0">
              <a:solidFill>
                <a:srgbClr val="5B9BD5">
                  <a:lumMod val="50000"/>
                </a:srgbClr>
              </a:solidFill>
            </a:endParaRPr>
          </a:p>
        </p:txBody>
      </p:sp>
      <p:sp>
        <p:nvSpPr>
          <p:cNvPr id="3" name="Стрелка вниз 2"/>
          <p:cNvSpPr/>
          <p:nvPr/>
        </p:nvSpPr>
        <p:spPr>
          <a:xfrm>
            <a:off x="1767176" y="3999200"/>
            <a:ext cx="484632" cy="65592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низ 17"/>
          <p:cNvSpPr/>
          <p:nvPr/>
        </p:nvSpPr>
        <p:spPr>
          <a:xfrm>
            <a:off x="6104768" y="4007024"/>
            <a:ext cx="484632" cy="62039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226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ятиугольник 4"/>
          <p:cNvSpPr/>
          <p:nvPr/>
        </p:nvSpPr>
        <p:spPr>
          <a:xfrm>
            <a:off x="1" y="266701"/>
            <a:ext cx="6124574" cy="825500"/>
          </a:xfrm>
          <a:prstGeom prst="homePlate">
            <a:avLst/>
          </a:prstGeom>
          <a:solidFill>
            <a:srgbClr val="256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075" name="TextBox 6"/>
          <p:cNvSpPr txBox="1">
            <a:spLocks noChangeArrowheads="1"/>
          </p:cNvSpPr>
          <p:nvPr/>
        </p:nvSpPr>
        <p:spPr bwMode="auto">
          <a:xfrm>
            <a:off x="119064" y="452438"/>
            <a:ext cx="6254028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200" b="1" dirty="0" smtClean="0">
                <a:solidFill>
                  <a:schemeClr val="bg1"/>
                </a:solidFill>
                <a:latin typeface="Book Antiqua" pitchFamily="18" charset="0"/>
              </a:rPr>
              <a:t>Содержание подготовки обучающихся</a:t>
            </a:r>
            <a:endParaRPr lang="ru-RU" sz="2200" b="1" dirty="0">
              <a:solidFill>
                <a:schemeClr val="bg1"/>
              </a:solidFill>
              <a:latin typeface="Book Antiqua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1417" y="1214005"/>
            <a:ext cx="8356414" cy="4739120"/>
          </a:xfrm>
          <a:prstGeom prst="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2400" dirty="0" smtClean="0">
              <a:solidFill>
                <a:schemeClr val="accent5">
                  <a:lumMod val="75000"/>
                </a:schemeClr>
              </a:solidFill>
            </a:endParaRPr>
          </a:p>
          <a:p>
            <a:endParaRPr lang="ru-RU" sz="2400" dirty="0" smtClean="0">
              <a:solidFill>
                <a:schemeClr val="accent5">
                  <a:lumMod val="75000"/>
                </a:schemeClr>
              </a:solidFill>
            </a:endParaRPr>
          </a:p>
          <a:p>
            <a:endParaRPr lang="ru-RU" sz="2400" dirty="0" smtClean="0">
              <a:solidFill>
                <a:schemeClr val="accent5">
                  <a:lumMod val="75000"/>
                </a:schemeClr>
              </a:solidFill>
            </a:endParaRPr>
          </a:p>
          <a:p>
            <a:endParaRPr lang="ru-RU" sz="2400" dirty="0" smtClean="0">
              <a:solidFill>
                <a:schemeClr val="accent5">
                  <a:lumMod val="75000"/>
                </a:schemeClr>
              </a:solidFill>
            </a:endParaRPr>
          </a:p>
          <a:p>
            <a:endParaRPr lang="ru-RU" sz="2400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ru-RU" sz="2400" dirty="0" smtClean="0">
                <a:solidFill>
                  <a:schemeClr val="accent5">
                    <a:lumMod val="75000"/>
                  </a:schemeClr>
                </a:solidFill>
              </a:rPr>
              <a:t>1. Характеристика направления подготовки: объем, сроки, планируемые результаты </a:t>
            </a:r>
          </a:p>
          <a:p>
            <a:endParaRPr lang="ru-RU" sz="2400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ru-RU" sz="2400" dirty="0" smtClean="0">
                <a:solidFill>
                  <a:schemeClr val="accent5">
                    <a:lumMod val="75000"/>
                  </a:schemeClr>
                </a:solidFill>
              </a:rPr>
              <a:t>2. Требования к структуре программы </a:t>
            </a:r>
          </a:p>
          <a:p>
            <a:endParaRPr lang="ru-RU" sz="2400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ru-RU" sz="2400" dirty="0" smtClean="0">
                <a:solidFill>
                  <a:schemeClr val="accent5">
                    <a:lumMod val="75000"/>
                  </a:schemeClr>
                </a:solidFill>
              </a:rPr>
              <a:t>3. Требования к условиям реализации программы</a:t>
            </a:r>
          </a:p>
          <a:p>
            <a:endParaRPr lang="ru-RU" sz="2400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ru-RU" sz="2400" dirty="0" smtClean="0">
                <a:solidFill>
                  <a:schemeClr val="accent5">
                    <a:lumMod val="75000"/>
                  </a:schemeClr>
                </a:solidFill>
              </a:rPr>
              <a:t>4. Учебный план, календарный учебный график, рабочие программы учебных предметов, курсов, дисциплин (модулей), иных компонентов, оценочные и методические материалы </a:t>
            </a:r>
          </a:p>
          <a:p>
            <a:endParaRPr lang="ru-RU" sz="2400" dirty="0" smtClean="0">
              <a:solidFill>
                <a:schemeClr val="accent5">
                  <a:lumMod val="75000"/>
                </a:schemeClr>
              </a:solidFill>
            </a:endParaRPr>
          </a:p>
          <a:p>
            <a:endParaRPr lang="ru-RU" sz="2400" dirty="0" smtClean="0">
              <a:solidFill>
                <a:schemeClr val="accent5">
                  <a:lumMod val="75000"/>
                </a:schemeClr>
              </a:solidFill>
            </a:endParaRPr>
          </a:p>
          <a:p>
            <a:endParaRPr lang="ru-RU" sz="2400" dirty="0" smtClean="0">
              <a:solidFill>
                <a:schemeClr val="accent5">
                  <a:lumMod val="75000"/>
                </a:schemeClr>
              </a:solidFill>
            </a:endParaRPr>
          </a:p>
          <a:p>
            <a:endParaRPr lang="ru-RU" sz="2400" dirty="0" smtClean="0">
              <a:solidFill>
                <a:schemeClr val="accent5">
                  <a:lumMod val="75000"/>
                </a:schemeClr>
              </a:solidFill>
            </a:endParaRPr>
          </a:p>
          <a:p>
            <a:endParaRPr lang="ru-RU" sz="2400" dirty="0" smtClean="0">
              <a:solidFill>
                <a:schemeClr val="accent5">
                  <a:lumMod val="75000"/>
                </a:schemeClr>
              </a:solidFill>
            </a:endParaRPr>
          </a:p>
          <a:p>
            <a:endParaRPr lang="ru-RU" sz="24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1965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ятиугольник 4"/>
          <p:cNvSpPr/>
          <p:nvPr/>
        </p:nvSpPr>
        <p:spPr>
          <a:xfrm>
            <a:off x="1" y="266701"/>
            <a:ext cx="6124574" cy="825500"/>
          </a:xfrm>
          <a:prstGeom prst="homePlate">
            <a:avLst/>
          </a:prstGeom>
          <a:solidFill>
            <a:srgbClr val="256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075" name="TextBox 6"/>
          <p:cNvSpPr txBox="1">
            <a:spLocks noChangeArrowheads="1"/>
          </p:cNvSpPr>
          <p:nvPr/>
        </p:nvSpPr>
        <p:spPr bwMode="auto">
          <a:xfrm>
            <a:off x="119064" y="452438"/>
            <a:ext cx="6254028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200" b="1" dirty="0" smtClean="0">
                <a:solidFill>
                  <a:schemeClr val="bg1"/>
                </a:solidFill>
                <a:latin typeface="Book Antiqua" pitchFamily="18" charset="0"/>
              </a:rPr>
              <a:t>Качество подготовки обучающихся</a:t>
            </a:r>
            <a:endParaRPr lang="ru-RU" sz="2200" b="1" dirty="0">
              <a:solidFill>
                <a:schemeClr val="bg1"/>
              </a:solidFill>
              <a:latin typeface="Book Antiqua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82285" y="1277937"/>
            <a:ext cx="8427025" cy="4827587"/>
          </a:xfrm>
          <a:prstGeom prst="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20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457200" indent="-457200">
              <a:buAutoNum type="arabicPeriod"/>
            </a:pPr>
            <a:r>
              <a:rPr lang="ru-RU" sz="2400" dirty="0" smtClean="0">
                <a:solidFill>
                  <a:schemeClr val="accent5">
                    <a:lumMod val="75000"/>
                  </a:schemeClr>
                </a:solidFill>
              </a:rPr>
              <a:t>Методическое обеспечение текущего контроля успеваемости, промежуточной и итоговой аттестации</a:t>
            </a:r>
          </a:p>
          <a:p>
            <a:pPr marL="457200" indent="-457200"/>
            <a:endParaRPr lang="ru-RU" sz="24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342900" indent="-342900"/>
            <a:r>
              <a:rPr lang="ru-RU" sz="2400" dirty="0" smtClean="0">
                <a:solidFill>
                  <a:schemeClr val="accent5">
                    <a:lumMod val="75000"/>
                  </a:schemeClr>
                </a:solidFill>
              </a:rPr>
              <a:t>2. Проведение процедур оценки качества: экспертиза оценочных материалов, оценка </a:t>
            </a:r>
            <a:r>
              <a:rPr lang="ru-RU" sz="2400" dirty="0" err="1" smtClean="0">
                <a:solidFill>
                  <a:schemeClr val="accent5">
                    <a:lumMod val="75000"/>
                  </a:schemeClr>
                </a:solidFill>
              </a:rPr>
              <a:t>сформированности</a:t>
            </a:r>
            <a:r>
              <a:rPr lang="ru-RU" sz="2400" dirty="0" smtClean="0">
                <a:solidFill>
                  <a:schemeClr val="accent5">
                    <a:lumMod val="75000"/>
                  </a:schemeClr>
                </a:solidFill>
              </a:rPr>
              <a:t> компетенций обучающихся ООП, анкетирование обучающихся и НПР, реализующих ООП </a:t>
            </a:r>
          </a:p>
          <a:p>
            <a:pPr marL="342900" indent="-342900"/>
            <a:endParaRPr lang="ru-RU" sz="24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342900" indent="-342900"/>
            <a:r>
              <a:rPr lang="ru-RU" sz="2400" dirty="0" smtClean="0">
                <a:solidFill>
                  <a:schemeClr val="accent5">
                    <a:lumMod val="75000"/>
                  </a:schemeClr>
                </a:solidFill>
              </a:rPr>
              <a:t>3. Наличие системы внутренней оценки качества, в т.ч. предоставление возможности обучающимся оценивания условий, содержания, организации и качества образовательного процесса в целом и отдельных дисциплин (модулей) и практик </a:t>
            </a:r>
          </a:p>
          <a:p>
            <a:pPr marL="342900" indent="-342900"/>
            <a:endParaRPr lang="ru-RU" sz="24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1965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ятиугольник 4"/>
          <p:cNvSpPr/>
          <p:nvPr/>
        </p:nvSpPr>
        <p:spPr>
          <a:xfrm>
            <a:off x="0" y="294410"/>
            <a:ext cx="6124574" cy="592281"/>
          </a:xfrm>
          <a:prstGeom prst="homePlate">
            <a:avLst/>
          </a:prstGeom>
          <a:solidFill>
            <a:srgbClr val="256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075" name="TextBox 6"/>
          <p:cNvSpPr txBox="1">
            <a:spLocks noChangeArrowheads="1"/>
          </p:cNvSpPr>
          <p:nvPr/>
        </p:nvSpPr>
        <p:spPr bwMode="auto">
          <a:xfrm>
            <a:off x="244761" y="438582"/>
            <a:ext cx="551786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Book Antiqua" pitchFamily="18" charset="0"/>
              </a:rPr>
              <a:t>Оценка содержания: ФГОС ВО (3+)</a:t>
            </a:r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443345" y="1011383"/>
            <a:ext cx="8298873" cy="415636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2400" b="1" dirty="0" smtClean="0">
                <a:solidFill>
                  <a:srgbClr val="5B9BD5">
                    <a:lumMod val="50000"/>
                  </a:srgbClr>
                </a:solidFill>
              </a:rPr>
              <a:t>Характеристика направления подготовки</a:t>
            </a:r>
            <a:endParaRPr lang="ru-RU" sz="2400" b="1" dirty="0">
              <a:solidFill>
                <a:srgbClr val="5B9BD5">
                  <a:lumMod val="50000"/>
                </a:srgbClr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1783" y="1524000"/>
            <a:ext cx="8368146" cy="49045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91965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ятиугольник 4"/>
          <p:cNvSpPr/>
          <p:nvPr/>
        </p:nvSpPr>
        <p:spPr>
          <a:xfrm>
            <a:off x="0" y="294410"/>
            <a:ext cx="6124574" cy="592281"/>
          </a:xfrm>
          <a:prstGeom prst="homePlate">
            <a:avLst/>
          </a:prstGeom>
          <a:solidFill>
            <a:srgbClr val="256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075" name="TextBox 6"/>
          <p:cNvSpPr txBox="1">
            <a:spLocks noChangeArrowheads="1"/>
          </p:cNvSpPr>
          <p:nvPr/>
        </p:nvSpPr>
        <p:spPr bwMode="auto">
          <a:xfrm>
            <a:off x="244761" y="438582"/>
            <a:ext cx="551786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Book Antiqua" pitchFamily="18" charset="0"/>
              </a:rPr>
              <a:t>Оценка содержания: ФГОС ВО (3+)</a:t>
            </a:r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443345" y="1049772"/>
            <a:ext cx="8298873" cy="488083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2200" b="1" dirty="0" smtClean="0">
                <a:solidFill>
                  <a:srgbClr val="5B9BD5">
                    <a:lumMod val="50000"/>
                  </a:srgbClr>
                </a:solidFill>
              </a:rPr>
              <a:t>Характеристика профессиональной деятельности выпускников 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593274"/>
            <a:ext cx="8188036" cy="4544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91965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ятиугольник 4"/>
          <p:cNvSpPr/>
          <p:nvPr/>
        </p:nvSpPr>
        <p:spPr>
          <a:xfrm>
            <a:off x="0" y="294410"/>
            <a:ext cx="6124574" cy="716972"/>
          </a:xfrm>
          <a:prstGeom prst="homePlate">
            <a:avLst/>
          </a:prstGeom>
          <a:solidFill>
            <a:srgbClr val="256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075" name="TextBox 6"/>
          <p:cNvSpPr txBox="1">
            <a:spLocks noChangeArrowheads="1"/>
          </p:cNvSpPr>
          <p:nvPr/>
        </p:nvSpPr>
        <p:spPr bwMode="auto">
          <a:xfrm>
            <a:off x="244762" y="438582"/>
            <a:ext cx="54511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Book Antiqua" pitchFamily="18" charset="0"/>
              </a:rPr>
              <a:t>Оценка содержания: ФГОС ВО (3+)</a:t>
            </a:r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443345" y="1202172"/>
            <a:ext cx="8298873" cy="612774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2400" b="1" dirty="0" smtClean="0">
                <a:solidFill>
                  <a:srgbClr val="5B9BD5">
                    <a:lumMod val="50000"/>
                  </a:srgbClr>
                </a:solidFill>
              </a:rPr>
              <a:t>Результаты освоения ООП</a:t>
            </a:r>
          </a:p>
        </p:txBody>
      </p:sp>
      <p:sp>
        <p:nvSpPr>
          <p:cNvPr id="8" name="Пятиугольник 7"/>
          <p:cNvSpPr/>
          <p:nvPr/>
        </p:nvSpPr>
        <p:spPr>
          <a:xfrm>
            <a:off x="540327" y="2159550"/>
            <a:ext cx="8257309" cy="1733577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063750"/>
            <a:r>
              <a:rPr lang="ru-RU" sz="2200" dirty="0" smtClean="0">
                <a:solidFill>
                  <a:srgbClr val="5B9BD5">
                    <a:lumMod val="50000"/>
                  </a:srgbClr>
                </a:solidFill>
              </a:rPr>
              <a:t>       </a:t>
            </a:r>
            <a:r>
              <a:rPr lang="ru-RU" sz="2400" dirty="0" smtClean="0">
                <a:solidFill>
                  <a:srgbClr val="5B9BD5">
                    <a:lumMod val="50000"/>
                  </a:srgbClr>
                </a:solidFill>
              </a:rPr>
              <a:t>Общекультурные</a:t>
            </a:r>
          </a:p>
          <a:p>
            <a:pPr marL="2063750"/>
            <a:r>
              <a:rPr lang="ru-RU" sz="2400" dirty="0" smtClean="0">
                <a:solidFill>
                  <a:srgbClr val="5B9BD5">
                    <a:lumMod val="50000"/>
                  </a:srgbClr>
                </a:solidFill>
              </a:rPr>
              <a:t>       </a:t>
            </a:r>
            <a:r>
              <a:rPr lang="ru-RU" sz="2400" dirty="0" err="1" smtClean="0">
                <a:solidFill>
                  <a:srgbClr val="5B9BD5">
                    <a:lumMod val="50000"/>
                  </a:srgbClr>
                </a:solidFill>
              </a:rPr>
              <a:t>Общепрофессиональные</a:t>
            </a:r>
            <a:endParaRPr lang="ru-RU" sz="2400" dirty="0" smtClean="0">
              <a:solidFill>
                <a:srgbClr val="5B9BD5">
                  <a:lumMod val="50000"/>
                </a:srgbClr>
              </a:solidFill>
            </a:endParaRPr>
          </a:p>
          <a:p>
            <a:pPr marL="2063750"/>
            <a:r>
              <a:rPr lang="ru-RU" sz="2400" dirty="0" smtClean="0">
                <a:solidFill>
                  <a:srgbClr val="5B9BD5">
                    <a:lumMod val="50000"/>
                  </a:srgbClr>
                </a:solidFill>
              </a:rPr>
              <a:t>       Профессиональные</a:t>
            </a:r>
          </a:p>
          <a:p>
            <a:pPr marL="2063750"/>
            <a:endParaRPr lang="ru-RU" sz="2200" dirty="0">
              <a:solidFill>
                <a:srgbClr val="5B9BD5">
                  <a:lumMod val="50000"/>
                </a:srgbClr>
              </a:solidFill>
            </a:endParaRPr>
          </a:p>
        </p:txBody>
      </p:sp>
      <p:sp>
        <p:nvSpPr>
          <p:cNvPr id="9" name="Блок-схема: альтернативный процесс 8"/>
          <p:cNvSpPr/>
          <p:nvPr/>
        </p:nvSpPr>
        <p:spPr>
          <a:xfrm>
            <a:off x="558060" y="2341672"/>
            <a:ext cx="2406813" cy="1371345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2200" b="1" dirty="0" smtClean="0">
                <a:solidFill>
                  <a:srgbClr val="5B9BD5">
                    <a:lumMod val="50000"/>
                  </a:srgbClr>
                </a:solidFill>
              </a:rPr>
              <a:t>Перечень заявленных компетенций</a:t>
            </a:r>
            <a:endParaRPr lang="ru-RU" sz="2200" b="1" dirty="0">
              <a:solidFill>
                <a:srgbClr val="5B9BD5">
                  <a:lumMod val="50000"/>
                </a:srgbClr>
              </a:solidFill>
            </a:endParaRPr>
          </a:p>
        </p:txBody>
      </p:sp>
      <p:sp>
        <p:nvSpPr>
          <p:cNvPr id="10" name="Стрелка вниз 9"/>
          <p:cNvSpPr/>
          <p:nvPr/>
        </p:nvSpPr>
        <p:spPr>
          <a:xfrm>
            <a:off x="1420812" y="3916073"/>
            <a:ext cx="484632" cy="65592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альтернативный процесс 10"/>
          <p:cNvSpPr/>
          <p:nvPr/>
        </p:nvSpPr>
        <p:spPr>
          <a:xfrm>
            <a:off x="627333" y="4572254"/>
            <a:ext cx="4110922" cy="1371345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2200" b="1" dirty="0" smtClean="0">
                <a:solidFill>
                  <a:srgbClr val="5B9BD5">
                    <a:lumMod val="50000"/>
                  </a:srgbClr>
                </a:solidFill>
              </a:rPr>
              <a:t>Идентичность заявленных компетенций во всей образовательной программе</a:t>
            </a:r>
            <a:endParaRPr lang="ru-RU" sz="2200" b="1" dirty="0">
              <a:solidFill>
                <a:srgbClr val="5B9BD5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1965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_FU_RUS_С.potx" id="{41C985FF-B777-449D-9BF0-34F4EA4740F9}" vid="{812816EF-BC13-474D-BEB0-F49AE738FF44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8BBCDE3C7F193F4CB5C3A1F6C2CB8548" ma:contentTypeVersion="1" ma:contentTypeDescription="Создание документа." ma:contentTypeScope="" ma:versionID="fc906336cfd425dcdd563478c657760b">
  <xsd:schema xmlns:xsd="http://www.w3.org/2001/XMLSchema" xmlns:xs="http://www.w3.org/2001/XMLSchema" xmlns:p="http://schemas.microsoft.com/office/2006/metadata/properties" xmlns:ns2="0389ccf2-6b14-4479-be4c-ea00895a16e2" targetNamespace="http://schemas.microsoft.com/office/2006/metadata/properties" ma:root="true" ma:fieldsID="619173eaf6202d2f87de199724fee06c" ns2:_="">
    <xsd:import namespace="0389ccf2-6b14-4479-be4c-ea00895a16e2"/>
    <xsd:element name="properties">
      <xsd:complexType>
        <xsd:sequence>
          <xsd:element name="documentManagement">
            <xsd:complexType>
              <xsd:all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89ccf2-6b14-4479-be4c-ea00895a16e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Общий доступ с использованием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D1B0E63-2CEC-4205-B8DB-8970F086A3A1}"/>
</file>

<file path=customXml/itemProps2.xml><?xml version="1.0" encoding="utf-8"?>
<ds:datastoreItem xmlns:ds="http://schemas.openxmlformats.org/officeDocument/2006/customXml" ds:itemID="{FE14FB3A-98B0-4541-A9B6-6A9A9A4E9711}"/>
</file>

<file path=customXml/itemProps3.xml><?xml version="1.0" encoding="utf-8"?>
<ds:datastoreItem xmlns:ds="http://schemas.openxmlformats.org/officeDocument/2006/customXml" ds:itemID="{A029E558-9A30-4486-9E59-EC6D444A9D1C}"/>
</file>

<file path=docProps/app.xml><?xml version="1.0" encoding="utf-8"?>
<Properties xmlns="http://schemas.openxmlformats.org/officeDocument/2006/extended-properties" xmlns:vt="http://schemas.openxmlformats.org/officeDocument/2006/docPropsVTypes">
  <Template>Об отчете и плане ФХД 2016_2017</Template>
  <TotalTime>2101</TotalTime>
  <Words>678</Words>
  <Application>Microsoft Office PowerPoint</Application>
  <PresentationFormat>Экран (4:3)</PresentationFormat>
  <Paragraphs>128</Paragraphs>
  <Slides>31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6" baseType="lpstr">
      <vt:lpstr>Arial</vt:lpstr>
      <vt:lpstr>Book Antiqua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Соболев Э.В.</dc:creator>
  <cp:lastModifiedBy>1</cp:lastModifiedBy>
  <cp:revision>514</cp:revision>
  <dcterms:created xsi:type="dcterms:W3CDTF">2017-02-21T05:55:39Z</dcterms:created>
  <dcterms:modified xsi:type="dcterms:W3CDTF">2019-11-12T06:30:53Z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0x0101008BBCDE3C7F193F4CB5C3A1F6C2CB8548</vt:lpwstr>
  </property>
</Properties>
</file>