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0"/>
  </p:notesMasterIdLst>
  <p:sldIdLst>
    <p:sldId id="268" r:id="rId5"/>
    <p:sldId id="257" r:id="rId6"/>
    <p:sldId id="269" r:id="rId7"/>
    <p:sldId id="276" r:id="rId8"/>
    <p:sldId id="288" r:id="rId9"/>
    <p:sldId id="277" r:id="rId10"/>
    <p:sldId id="289" r:id="rId11"/>
    <p:sldId id="290" r:id="rId12"/>
    <p:sldId id="292" r:id="rId13"/>
    <p:sldId id="295" r:id="rId14"/>
    <p:sldId id="293" r:id="rId15"/>
    <p:sldId id="291" r:id="rId16"/>
    <p:sldId id="287" r:id="rId17"/>
    <p:sldId id="282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569"/>
    <a:srgbClr val="3BA2A7"/>
    <a:srgbClr val="2E7E82"/>
    <a:srgbClr val="37969B"/>
    <a:srgbClr val="3A9FA4"/>
    <a:srgbClr val="163C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19"/>
  </p:normalViewPr>
  <p:slideViewPr>
    <p:cSldViewPr snapToGrid="0">
      <p:cViewPr varScale="1">
        <p:scale>
          <a:sx n="80" d="100"/>
          <a:sy n="80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C6EDA4-A9C5-3E4A-818A-E0405E1F78A6}" type="doc">
      <dgm:prSet loTypeId="urn:microsoft.com/office/officeart/2005/8/layout/vList2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F25CDABD-7FFC-444B-9E75-2FFD2C39BDC3}">
      <dgm:prSet phldrT="[Текст]" custT="1"/>
      <dgm:spPr>
        <a:solidFill>
          <a:srgbClr val="256569"/>
        </a:solidFill>
      </dgm:spPr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1. Проанализировать макет сайта и определить основные секции страницы.</a:t>
          </a:r>
        </a:p>
      </dgm:t>
    </dgm:pt>
    <dgm:pt modelId="{525A3E85-6213-4C4B-AE97-DDA3684B3827}" type="parTrans" cxnId="{739CAF16-C2FA-5349-9149-E108064A45FA}">
      <dgm:prSet/>
      <dgm:spPr/>
      <dgm:t>
        <a:bodyPr/>
        <a:lstStyle/>
        <a:p>
          <a:endParaRPr lang="ru-RU" sz="2800"/>
        </a:p>
      </dgm:t>
    </dgm:pt>
    <dgm:pt modelId="{40F57E33-B560-2A4A-AA74-796F3287532F}" type="sibTrans" cxnId="{739CAF16-C2FA-5349-9149-E108064A45FA}">
      <dgm:prSet/>
      <dgm:spPr/>
      <dgm:t>
        <a:bodyPr/>
        <a:lstStyle/>
        <a:p>
          <a:endParaRPr lang="ru-RU" sz="2800"/>
        </a:p>
      </dgm:t>
    </dgm:pt>
    <dgm:pt modelId="{9ABC32A7-EB4A-B842-A386-5C80C4215116}">
      <dgm:prSet phldrT="[Текст]" custT="1"/>
      <dgm:spPr>
        <a:solidFill>
          <a:srgbClr val="256569"/>
        </a:solidFill>
      </dgm:spPr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2. Подготовить структуру HTML-документа и подключить стили, шрифты, изображения.</a:t>
          </a:r>
        </a:p>
      </dgm:t>
    </dgm:pt>
    <dgm:pt modelId="{704BFAE3-7297-DD46-945E-72A18D992FB8}" type="parTrans" cxnId="{F69D39B2-BAAF-844D-A0DD-185E6786CAC7}">
      <dgm:prSet/>
      <dgm:spPr/>
      <dgm:t>
        <a:bodyPr/>
        <a:lstStyle/>
        <a:p>
          <a:endParaRPr lang="ru-RU" sz="2800"/>
        </a:p>
      </dgm:t>
    </dgm:pt>
    <dgm:pt modelId="{39383B89-7C45-2245-9DB9-91F9D5466E16}" type="sibTrans" cxnId="{F69D39B2-BAAF-844D-A0DD-185E6786CAC7}">
      <dgm:prSet/>
      <dgm:spPr/>
      <dgm:t>
        <a:bodyPr/>
        <a:lstStyle/>
        <a:p>
          <a:endParaRPr lang="ru-RU" sz="2800"/>
        </a:p>
      </dgm:t>
    </dgm:pt>
    <dgm:pt modelId="{E6D5CE9E-9EB8-8C49-BD11-9FCA996F8671}">
      <dgm:prSet phldrT="[Текст]" custT="1"/>
      <dgm:spPr>
        <a:solidFill>
          <a:srgbClr val="256569"/>
        </a:solidFill>
      </dgm:spPr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3. Реализовать адаптивную верстку для ПК, планшета и смартфона.</a:t>
          </a:r>
        </a:p>
      </dgm:t>
    </dgm:pt>
    <dgm:pt modelId="{6D6F003F-FEC1-394D-9AF0-6D22C1E8D5F6}" type="sibTrans" cxnId="{F9A599F1-35DF-574E-BC7B-88F637F13B7A}">
      <dgm:prSet/>
      <dgm:spPr/>
      <dgm:t>
        <a:bodyPr/>
        <a:lstStyle/>
        <a:p>
          <a:endParaRPr lang="ru-RU" sz="2800"/>
        </a:p>
      </dgm:t>
    </dgm:pt>
    <dgm:pt modelId="{8AD6E9E9-539B-EC45-9F5B-F7515FEC7CEB}" type="parTrans" cxnId="{F9A599F1-35DF-574E-BC7B-88F637F13B7A}">
      <dgm:prSet/>
      <dgm:spPr/>
      <dgm:t>
        <a:bodyPr/>
        <a:lstStyle/>
        <a:p>
          <a:endParaRPr lang="ru-RU" sz="2800"/>
        </a:p>
      </dgm:t>
    </dgm:pt>
    <dgm:pt modelId="{ECF7B736-6E6E-4CB7-A8D4-754132DEFF59}">
      <dgm:prSet custT="1"/>
      <dgm:spPr>
        <a:solidFill>
          <a:srgbClr val="256569"/>
        </a:solidFill>
      </dgm:spPr>
      <dgm:t>
        <a:bodyPr/>
        <a:lstStyle/>
        <a:p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5. 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Проверить совпадение картинок и визуального расположения с макетом.</a:t>
          </a:r>
        </a:p>
      </dgm:t>
    </dgm:pt>
    <dgm:pt modelId="{044D48F2-AC15-44FC-BC5B-BB77CFF744F3}" type="parTrans" cxnId="{FD98C8F0-74A8-4A4D-9717-5526293231DD}">
      <dgm:prSet/>
      <dgm:spPr/>
      <dgm:t>
        <a:bodyPr/>
        <a:lstStyle/>
        <a:p>
          <a:endParaRPr lang="ru-RU"/>
        </a:p>
      </dgm:t>
    </dgm:pt>
    <dgm:pt modelId="{4AEC56CD-C55D-491F-BF0D-8D2B480BB07B}" type="sibTrans" cxnId="{FD98C8F0-74A8-4A4D-9717-5526293231DD}">
      <dgm:prSet/>
      <dgm:spPr/>
      <dgm:t>
        <a:bodyPr/>
        <a:lstStyle/>
        <a:p>
          <a:endParaRPr lang="ru-RU"/>
        </a:p>
      </dgm:t>
    </dgm:pt>
    <dgm:pt modelId="{EF14DB6E-4A2D-4C03-B9E9-D9EA6676B64A}">
      <dgm:prSet custT="1"/>
      <dgm:spPr>
        <a:solidFill>
          <a:srgbClr val="256569"/>
        </a:solidFill>
      </dgm:spPr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4. Добавить интерактивные элементы: меню, слайдеры, календарь и форму подбора тура.</a:t>
          </a:r>
        </a:p>
      </dgm:t>
    </dgm:pt>
    <dgm:pt modelId="{CDAE7FD4-F8C6-4A07-8457-5E7E5E9EF829}" type="sibTrans" cxnId="{1A764060-9507-44B9-82A1-197E05D64245}">
      <dgm:prSet/>
      <dgm:spPr/>
      <dgm:t>
        <a:bodyPr/>
        <a:lstStyle/>
        <a:p>
          <a:endParaRPr lang="ru-RU"/>
        </a:p>
      </dgm:t>
    </dgm:pt>
    <dgm:pt modelId="{B7B5485E-10F8-4B9D-AA56-E8DD5A7E4B68}" type="parTrans" cxnId="{1A764060-9507-44B9-82A1-197E05D64245}">
      <dgm:prSet/>
      <dgm:spPr/>
      <dgm:t>
        <a:bodyPr/>
        <a:lstStyle/>
        <a:p>
          <a:endParaRPr lang="ru-RU"/>
        </a:p>
      </dgm:t>
    </dgm:pt>
    <dgm:pt modelId="{AFD42E31-8DBB-A743-BAB9-D992FC83934A}" type="pres">
      <dgm:prSet presAssocID="{3EC6EDA4-A9C5-3E4A-818A-E0405E1F78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E6D7-610C-6743-A7FE-DF00A54538F1}" type="pres">
      <dgm:prSet presAssocID="{F25CDABD-7FFC-444B-9E75-2FFD2C39BDC3}" presName="parentText" presStyleLbl="node1" presStyleIdx="0" presStyleCnt="5" custLinFactNeighborY="-719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2B4306-2849-9F4C-8EBE-217CB76C6B49}" type="pres">
      <dgm:prSet presAssocID="{40F57E33-B560-2A4A-AA74-796F3287532F}" presName="spacer" presStyleCnt="0"/>
      <dgm:spPr/>
    </dgm:pt>
    <dgm:pt modelId="{4AF2F42D-8033-4A48-AF96-1855E1BD6AC0}" type="pres">
      <dgm:prSet presAssocID="{9ABC32A7-EB4A-B842-A386-5C80C421511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575EEC-A57F-D346-8DE7-88DA924CFA04}" type="pres">
      <dgm:prSet presAssocID="{39383B89-7C45-2245-9DB9-91F9D5466E16}" presName="spacer" presStyleCnt="0"/>
      <dgm:spPr/>
    </dgm:pt>
    <dgm:pt modelId="{64C1F422-610D-B844-9549-A152C88DF751}" type="pres">
      <dgm:prSet presAssocID="{E6D5CE9E-9EB8-8C49-BD11-9FCA996F867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1E3862-25AD-42F9-B479-2E2825AA3A63}" type="pres">
      <dgm:prSet presAssocID="{6D6F003F-FEC1-394D-9AF0-6D22C1E8D5F6}" presName="spacer" presStyleCnt="0"/>
      <dgm:spPr/>
    </dgm:pt>
    <dgm:pt modelId="{19011A47-3373-493F-9428-8D2CD2BF0F3F}" type="pres">
      <dgm:prSet presAssocID="{EF14DB6E-4A2D-4C03-B9E9-D9EA6676B64A}" presName="parentText" presStyleLbl="node1" presStyleIdx="3" presStyleCnt="5" custLinFactNeighborX="6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33048-04EE-4081-8BBF-1F3927804FB8}" type="pres">
      <dgm:prSet presAssocID="{CDAE7FD4-F8C6-4A07-8457-5E7E5E9EF829}" presName="spacer" presStyleCnt="0"/>
      <dgm:spPr/>
    </dgm:pt>
    <dgm:pt modelId="{DBB8607E-D3DB-4282-B87F-CAE5CB64BC9B}" type="pres">
      <dgm:prSet presAssocID="{ECF7B736-6E6E-4CB7-A8D4-754132DEFF59}" presName="parentText" presStyleLbl="node1" presStyleIdx="4" presStyleCnt="5" custLinFactNeighborX="-948" custLinFactNeighborY="-802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3A8B88-CA21-D04C-B85A-CAD9EA82C139}" type="presOf" srcId="{3EC6EDA4-A9C5-3E4A-818A-E0405E1F78A6}" destId="{AFD42E31-8DBB-A743-BAB9-D992FC83934A}" srcOrd="0" destOrd="0" presId="urn:microsoft.com/office/officeart/2005/8/layout/vList2"/>
    <dgm:cxn modelId="{F940F1FA-2E2E-3245-807C-C8F41355173C}" type="presOf" srcId="{F25CDABD-7FFC-444B-9E75-2FFD2C39BDC3}" destId="{612DE6D7-610C-6743-A7FE-DF00A54538F1}" srcOrd="0" destOrd="0" presId="urn:microsoft.com/office/officeart/2005/8/layout/vList2"/>
    <dgm:cxn modelId="{F69D39B2-BAAF-844D-A0DD-185E6786CAC7}" srcId="{3EC6EDA4-A9C5-3E4A-818A-E0405E1F78A6}" destId="{9ABC32A7-EB4A-B842-A386-5C80C4215116}" srcOrd="1" destOrd="0" parTransId="{704BFAE3-7297-DD46-945E-72A18D992FB8}" sibTransId="{39383B89-7C45-2245-9DB9-91F9D5466E16}"/>
    <dgm:cxn modelId="{FD98C8F0-74A8-4A4D-9717-5526293231DD}" srcId="{3EC6EDA4-A9C5-3E4A-818A-E0405E1F78A6}" destId="{ECF7B736-6E6E-4CB7-A8D4-754132DEFF59}" srcOrd="4" destOrd="0" parTransId="{044D48F2-AC15-44FC-BC5B-BB77CFF744F3}" sibTransId="{4AEC56CD-C55D-491F-BF0D-8D2B480BB07B}"/>
    <dgm:cxn modelId="{1A764060-9507-44B9-82A1-197E05D64245}" srcId="{3EC6EDA4-A9C5-3E4A-818A-E0405E1F78A6}" destId="{EF14DB6E-4A2D-4C03-B9E9-D9EA6676B64A}" srcOrd="3" destOrd="0" parTransId="{B7B5485E-10F8-4B9D-AA56-E8DD5A7E4B68}" sibTransId="{CDAE7FD4-F8C6-4A07-8457-5E7E5E9EF829}"/>
    <dgm:cxn modelId="{5D1DFB9F-84EA-4F73-8F34-03BA828D4BE1}" type="presOf" srcId="{EF14DB6E-4A2D-4C03-B9E9-D9EA6676B64A}" destId="{19011A47-3373-493F-9428-8D2CD2BF0F3F}" srcOrd="0" destOrd="0" presId="urn:microsoft.com/office/officeart/2005/8/layout/vList2"/>
    <dgm:cxn modelId="{E74C2DEC-6933-4BDC-AEAF-D2051C202408}" type="presOf" srcId="{ECF7B736-6E6E-4CB7-A8D4-754132DEFF59}" destId="{DBB8607E-D3DB-4282-B87F-CAE5CB64BC9B}" srcOrd="0" destOrd="0" presId="urn:microsoft.com/office/officeart/2005/8/layout/vList2"/>
    <dgm:cxn modelId="{739CAF16-C2FA-5349-9149-E108064A45FA}" srcId="{3EC6EDA4-A9C5-3E4A-818A-E0405E1F78A6}" destId="{F25CDABD-7FFC-444B-9E75-2FFD2C39BDC3}" srcOrd="0" destOrd="0" parTransId="{525A3E85-6213-4C4B-AE97-DDA3684B3827}" sibTransId="{40F57E33-B560-2A4A-AA74-796F3287532F}"/>
    <dgm:cxn modelId="{F9A599F1-35DF-574E-BC7B-88F637F13B7A}" srcId="{3EC6EDA4-A9C5-3E4A-818A-E0405E1F78A6}" destId="{E6D5CE9E-9EB8-8C49-BD11-9FCA996F8671}" srcOrd="2" destOrd="0" parTransId="{8AD6E9E9-539B-EC45-9F5B-F7515FEC7CEB}" sibTransId="{6D6F003F-FEC1-394D-9AF0-6D22C1E8D5F6}"/>
    <dgm:cxn modelId="{DD498506-0787-B14C-8949-6CDF1D25DE28}" type="presOf" srcId="{E6D5CE9E-9EB8-8C49-BD11-9FCA996F8671}" destId="{64C1F422-610D-B844-9549-A152C88DF751}" srcOrd="0" destOrd="0" presId="urn:microsoft.com/office/officeart/2005/8/layout/vList2"/>
    <dgm:cxn modelId="{8D6AD2D5-B7A8-5A47-A8C5-A0EEE383A098}" type="presOf" srcId="{9ABC32A7-EB4A-B842-A386-5C80C4215116}" destId="{4AF2F42D-8033-4A48-AF96-1855E1BD6AC0}" srcOrd="0" destOrd="0" presId="urn:microsoft.com/office/officeart/2005/8/layout/vList2"/>
    <dgm:cxn modelId="{636BF001-67A3-1341-A964-4CCD3727768D}" type="presParOf" srcId="{AFD42E31-8DBB-A743-BAB9-D992FC83934A}" destId="{612DE6D7-610C-6743-A7FE-DF00A54538F1}" srcOrd="0" destOrd="0" presId="urn:microsoft.com/office/officeart/2005/8/layout/vList2"/>
    <dgm:cxn modelId="{30B05BE1-CEFB-3D46-9E78-ECEE01625E99}" type="presParOf" srcId="{AFD42E31-8DBB-A743-BAB9-D992FC83934A}" destId="{AD2B4306-2849-9F4C-8EBE-217CB76C6B49}" srcOrd="1" destOrd="0" presId="urn:microsoft.com/office/officeart/2005/8/layout/vList2"/>
    <dgm:cxn modelId="{391C78C5-1CD0-9649-A070-97E2C05F0301}" type="presParOf" srcId="{AFD42E31-8DBB-A743-BAB9-D992FC83934A}" destId="{4AF2F42D-8033-4A48-AF96-1855E1BD6AC0}" srcOrd="2" destOrd="0" presId="urn:microsoft.com/office/officeart/2005/8/layout/vList2"/>
    <dgm:cxn modelId="{8CDC256E-412F-0B4E-85D6-9AA2DCA1C1E9}" type="presParOf" srcId="{AFD42E31-8DBB-A743-BAB9-D992FC83934A}" destId="{54575EEC-A57F-D346-8DE7-88DA924CFA04}" srcOrd="3" destOrd="0" presId="urn:microsoft.com/office/officeart/2005/8/layout/vList2"/>
    <dgm:cxn modelId="{B8AD9AC2-565B-BD45-A78B-E5578851C789}" type="presParOf" srcId="{AFD42E31-8DBB-A743-BAB9-D992FC83934A}" destId="{64C1F422-610D-B844-9549-A152C88DF751}" srcOrd="4" destOrd="0" presId="urn:microsoft.com/office/officeart/2005/8/layout/vList2"/>
    <dgm:cxn modelId="{3991B78A-A840-460A-8953-EB0785150E7A}" type="presParOf" srcId="{AFD42E31-8DBB-A743-BAB9-D992FC83934A}" destId="{331E3862-25AD-42F9-B479-2E2825AA3A63}" srcOrd="5" destOrd="0" presId="urn:microsoft.com/office/officeart/2005/8/layout/vList2"/>
    <dgm:cxn modelId="{61B66056-F230-4D4E-8249-CAB850159996}" type="presParOf" srcId="{AFD42E31-8DBB-A743-BAB9-D992FC83934A}" destId="{19011A47-3373-493F-9428-8D2CD2BF0F3F}" srcOrd="6" destOrd="0" presId="urn:microsoft.com/office/officeart/2005/8/layout/vList2"/>
    <dgm:cxn modelId="{CB827EDF-49B0-42F6-BDED-682EB784A07F}" type="presParOf" srcId="{AFD42E31-8DBB-A743-BAB9-D992FC83934A}" destId="{E8033048-04EE-4081-8BBF-1F3927804FB8}" srcOrd="7" destOrd="0" presId="urn:microsoft.com/office/officeart/2005/8/layout/vList2"/>
    <dgm:cxn modelId="{E5C8E04B-EDE9-41AF-872D-B87023548998}" type="presParOf" srcId="{AFD42E31-8DBB-A743-BAB9-D992FC83934A}" destId="{DBB8607E-D3DB-4282-B87F-CAE5CB64BC9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DE6D7-610C-6743-A7FE-DF00A54538F1}">
      <dsp:nvSpPr>
        <dsp:cNvPr id="0" name=""/>
        <dsp:cNvSpPr/>
      </dsp:nvSpPr>
      <dsp:spPr>
        <a:xfrm>
          <a:off x="0" y="0"/>
          <a:ext cx="10293591" cy="81500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Проанализировать макет сайта и определить основные секции страницы.</a:t>
          </a:r>
        </a:p>
      </dsp:txBody>
      <dsp:txXfrm>
        <a:off x="39785" y="39785"/>
        <a:ext cx="10214021" cy="735430"/>
      </dsp:txXfrm>
    </dsp:sp>
    <dsp:sp modelId="{4AF2F42D-8033-4A48-AF96-1855E1BD6AC0}">
      <dsp:nvSpPr>
        <dsp:cNvPr id="0" name=""/>
        <dsp:cNvSpPr/>
      </dsp:nvSpPr>
      <dsp:spPr>
        <a:xfrm>
          <a:off x="0" y="829532"/>
          <a:ext cx="10293591" cy="81500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Подготовить структуру HTML-документа и подключить стили, шрифты, изображения.</a:t>
          </a:r>
        </a:p>
      </dsp:txBody>
      <dsp:txXfrm>
        <a:off x="39785" y="869317"/>
        <a:ext cx="10214021" cy="735430"/>
      </dsp:txXfrm>
    </dsp:sp>
    <dsp:sp modelId="{64C1F422-610D-B844-9549-A152C88DF751}">
      <dsp:nvSpPr>
        <dsp:cNvPr id="0" name=""/>
        <dsp:cNvSpPr/>
      </dsp:nvSpPr>
      <dsp:spPr>
        <a:xfrm>
          <a:off x="0" y="1658863"/>
          <a:ext cx="10293591" cy="81500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Реализовать адаптивную верстку для ПК, планшета и смартфона.</a:t>
          </a:r>
        </a:p>
      </dsp:txBody>
      <dsp:txXfrm>
        <a:off x="39785" y="1698648"/>
        <a:ext cx="10214021" cy="735430"/>
      </dsp:txXfrm>
    </dsp:sp>
    <dsp:sp modelId="{19011A47-3373-493F-9428-8D2CD2BF0F3F}">
      <dsp:nvSpPr>
        <dsp:cNvPr id="0" name=""/>
        <dsp:cNvSpPr/>
      </dsp:nvSpPr>
      <dsp:spPr>
        <a:xfrm>
          <a:off x="0" y="2488194"/>
          <a:ext cx="10293591" cy="81500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Добавить интерактивные элементы: меню, слайдеры, календарь и форму подбора тура.</a:t>
          </a:r>
        </a:p>
      </dsp:txBody>
      <dsp:txXfrm>
        <a:off x="39785" y="2527979"/>
        <a:ext cx="10214021" cy="735430"/>
      </dsp:txXfrm>
    </dsp:sp>
    <dsp:sp modelId="{DBB8607E-D3DB-4282-B87F-CAE5CB64BC9B}">
      <dsp:nvSpPr>
        <dsp:cNvPr id="0" name=""/>
        <dsp:cNvSpPr/>
      </dsp:nvSpPr>
      <dsp:spPr>
        <a:xfrm>
          <a:off x="0" y="3306022"/>
          <a:ext cx="10293591" cy="81500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5. 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Проверить совпадение картинок и визуального расположения с макетом.</a:t>
          </a:r>
        </a:p>
      </dsp:txBody>
      <dsp:txXfrm>
        <a:off x="39785" y="3345807"/>
        <a:ext cx="10214021" cy="735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54B00-3244-47B0-B03A-BD4F3ECE658E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B4CA1-4CF7-4667-A814-C718214E8D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548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80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47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22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604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5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2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176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50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8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41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42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3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0564" y="2205704"/>
            <a:ext cx="7585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Вёрстка макета веб-сайта </a:t>
            </a:r>
            <a:r>
              <a:rPr lang="ru-RU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туристической компании </a:t>
            </a:r>
            <a:r>
              <a:rPr lang="ru-RU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РумТибет</a:t>
            </a:r>
            <a:r>
              <a:rPr lang="ru-RU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en-US" sz="3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HTML и CSS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843" y="493763"/>
            <a:ext cx="6068580" cy="63642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9341" y="3775364"/>
            <a:ext cx="7427970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2A5806-B436-81E3-EA71-B5E89AA356AC}"/>
              </a:ext>
            </a:extLst>
          </p:cNvPr>
          <p:cNvSpPr txBox="1"/>
          <p:nvPr/>
        </p:nvSpPr>
        <p:spPr>
          <a:xfrm>
            <a:off x="729136" y="3944194"/>
            <a:ext cx="50334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Выполнили студенты 4 курса 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группы №411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Вотинцев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Владислав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Анна Деркач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Семенова Александра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Батуев Максим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Сабуров Максим.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CDBBC1-425C-E40D-5AC0-7EF65E8853E8}"/>
              </a:ext>
            </a:extLst>
          </p:cNvPr>
          <p:cNvSpPr txBox="1"/>
          <p:nvPr/>
        </p:nvSpPr>
        <p:spPr>
          <a:xfrm>
            <a:off x="0" y="377025"/>
            <a:ext cx="12192000" cy="1174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Федеральное государственное образовательное бюджетное учреждение высшего образования 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Финансовый университет при Правительстве Российской Федерации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Пермский филиал Финуниверситета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42591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9" y="372355"/>
            <a:ext cx="12158661" cy="616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11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0" y="51044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JavaScript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интерактивность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81829" y="-81106"/>
            <a:ext cx="2357599" cy="8357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24" y="1436933"/>
            <a:ext cx="9812657" cy="497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5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0" y="64379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готовой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верстки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81829" y="-81106"/>
            <a:ext cx="2357599" cy="8357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6250" y="156716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272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внесения изменений была проведена проверка: открытие страницы, наличие ресурсов, совпадение изображений и корректность </a:t>
            </a:r>
            <a:r>
              <a:rPr lang="ru-RU" sz="2400" dirty="0" err="1">
                <a:solidFill>
                  <a:srgbClr val="272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адаптива</a:t>
            </a:r>
            <a:r>
              <a:rPr lang="ru-RU" sz="2400" dirty="0">
                <a:solidFill>
                  <a:srgbClr val="272F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272F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250" y="3311377"/>
            <a:ext cx="6096000" cy="337528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  <a:defRPr sz="1600">
                <a:solidFill>
                  <a:srgbClr val="272F2D"/>
                </a:solidFill>
                <a:latin typeface="Arial"/>
              </a:defRPr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открывается через index.html;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  <a:defRPr sz="1600">
                <a:solidFill>
                  <a:srgbClr val="272F2D"/>
                </a:solidFill>
                <a:latin typeface="Arial"/>
              </a:defRPr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CSS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подключаются без нарушения путей;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  <a:defRPr sz="1600">
                <a:solidFill>
                  <a:srgbClr val="272F2D"/>
                </a:solidFill>
                <a:latin typeface="Arial"/>
              </a:defRPr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 отображаются в нужных блоках;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  <a:defRPr sz="1600">
                <a:solidFill>
                  <a:srgbClr val="272F2D"/>
                </a:solidFill>
                <a:latin typeface="Arial"/>
              </a:defRPr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секции соответствуют макету;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  <a:defRPr sz="1600">
                <a:solidFill>
                  <a:srgbClr val="272F2D"/>
                </a:solidFill>
                <a:latin typeface="Arial"/>
              </a:defRPr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мобильная версия использует адаптивные элементы и слайдеры;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  <a:defRPr sz="1600">
                <a:solidFill>
                  <a:srgbClr val="272F2D"/>
                </a:solidFill>
                <a:latin typeface="Arial"/>
              </a:defRPr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рефакторинга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внешний вид сайта не изменился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576" y="1134706"/>
            <a:ext cx="3490202" cy="555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2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F0161-68BF-1F9C-EACC-94C1CF9B5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CC1E2DCB-75CA-8AF1-BFED-BC11A61C3604}"/>
              </a:ext>
            </a:extLst>
          </p:cNvPr>
          <p:cNvSpPr/>
          <p:nvPr/>
        </p:nvSpPr>
        <p:spPr>
          <a:xfrm>
            <a:off x="885305" y="362062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 практическая значимость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8E538B-8DE7-EE2D-FC96-CA9B390372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8852338" y="194319"/>
            <a:ext cx="2357599" cy="83578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1AE7302-9142-4112-BAA0-A427A0FA72BB}"/>
              </a:ext>
            </a:extLst>
          </p:cNvPr>
          <p:cNvSpPr/>
          <p:nvPr/>
        </p:nvSpPr>
        <p:spPr>
          <a:xfrm>
            <a:off x="885305" y="1855470"/>
            <a:ext cx="2912990" cy="1073076"/>
          </a:xfrm>
          <a:prstGeom prst="rect">
            <a:avLst/>
          </a:prstGeom>
          <a:solidFill>
            <a:srgbClr val="256569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00CC63-42A9-4476-AE89-A631BCEA067A}"/>
              </a:ext>
            </a:extLst>
          </p:cNvPr>
          <p:cNvSpPr txBox="1"/>
          <p:nvPr/>
        </p:nvSpPr>
        <p:spPr>
          <a:xfrm>
            <a:off x="1022464" y="2020062"/>
            <a:ext cx="2621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dirty="0" err="1">
                <a:solidFill>
                  <a:srgbClr val="FFFFFF"/>
                </a:solidFill>
                <a:latin typeface="Arial"/>
              </a:rPr>
              <a:t>Критерий</a:t>
            </a:r>
            <a:endParaRPr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E82FE65-AFDB-4E6C-9714-3F5903B28D8C}"/>
              </a:ext>
            </a:extLst>
          </p:cNvPr>
          <p:cNvSpPr/>
          <p:nvPr/>
        </p:nvSpPr>
        <p:spPr>
          <a:xfrm>
            <a:off x="3628504" y="1855470"/>
            <a:ext cx="8059271" cy="1073076"/>
          </a:xfrm>
          <a:prstGeom prst="rect">
            <a:avLst/>
          </a:prstGeom>
          <a:solidFill>
            <a:srgbClr val="256569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0C042C-C575-4715-8C90-40F85E229BF5}"/>
              </a:ext>
            </a:extLst>
          </p:cNvPr>
          <p:cNvSpPr txBox="1"/>
          <p:nvPr/>
        </p:nvSpPr>
        <p:spPr>
          <a:xfrm>
            <a:off x="3765665" y="2020062"/>
            <a:ext cx="7767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>
                <a:solidFill>
                  <a:srgbClr val="FFFFFF"/>
                </a:solidFill>
                <a:latin typeface="Arial"/>
              </a:rPr>
              <a:t>Что достигнуто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6FE10FFE-8F02-4BD9-86E2-4918BEFB4772}"/>
              </a:ext>
            </a:extLst>
          </p:cNvPr>
          <p:cNvSpPr/>
          <p:nvPr/>
        </p:nvSpPr>
        <p:spPr>
          <a:xfrm>
            <a:off x="885305" y="2513838"/>
            <a:ext cx="2912990" cy="1073076"/>
          </a:xfrm>
          <a:prstGeom prst="rect">
            <a:avLst/>
          </a:prstGeom>
          <a:solidFill>
            <a:srgbClr val="F6F7F5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42EDFD-25CA-412B-A8E2-84EFEEB55E50}"/>
              </a:ext>
            </a:extLst>
          </p:cNvPr>
          <p:cNvSpPr txBox="1"/>
          <p:nvPr/>
        </p:nvSpPr>
        <p:spPr>
          <a:xfrm>
            <a:off x="1022464" y="2678430"/>
            <a:ext cx="2621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>
                <a:solidFill>
                  <a:srgbClr val="232727"/>
                </a:solidFill>
                <a:latin typeface="Arial"/>
              </a:rPr>
              <a:t>Внешний вид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2D20CC89-B35C-44B0-9D68-94B8E3BAFF60}"/>
              </a:ext>
            </a:extLst>
          </p:cNvPr>
          <p:cNvSpPr/>
          <p:nvPr/>
        </p:nvSpPr>
        <p:spPr>
          <a:xfrm>
            <a:off x="3628504" y="2513838"/>
            <a:ext cx="8059271" cy="1073076"/>
          </a:xfrm>
          <a:prstGeom prst="rect">
            <a:avLst/>
          </a:prstGeom>
          <a:solidFill>
            <a:srgbClr val="F6F7F5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36A81D-EC88-468C-99E1-61D1AA219A24}"/>
              </a:ext>
            </a:extLst>
          </p:cNvPr>
          <p:cNvSpPr txBox="1"/>
          <p:nvPr/>
        </p:nvSpPr>
        <p:spPr>
          <a:xfrm>
            <a:off x="3765665" y="2678430"/>
            <a:ext cx="7767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>
                <a:solidFill>
                  <a:srgbClr val="232727"/>
                </a:solidFill>
                <a:latin typeface="Arial"/>
              </a:rPr>
              <a:t>Сайт соответствует макету и использует нужные изображения.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20266310-2143-4106-8BF2-974DB6173208}"/>
              </a:ext>
            </a:extLst>
          </p:cNvPr>
          <p:cNvSpPr/>
          <p:nvPr/>
        </p:nvSpPr>
        <p:spPr>
          <a:xfrm>
            <a:off x="885305" y="3172206"/>
            <a:ext cx="2912990" cy="1073076"/>
          </a:xfrm>
          <a:prstGeom prst="rect">
            <a:avLst/>
          </a:prstGeom>
          <a:solidFill>
            <a:srgbClr val="FCFCFC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80E544-C6F3-4364-9185-9E5A10AFC5C5}"/>
              </a:ext>
            </a:extLst>
          </p:cNvPr>
          <p:cNvSpPr txBox="1"/>
          <p:nvPr/>
        </p:nvSpPr>
        <p:spPr>
          <a:xfrm>
            <a:off x="1022464" y="3336798"/>
            <a:ext cx="2621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>
                <a:solidFill>
                  <a:srgbClr val="232727"/>
                </a:solidFill>
                <a:latin typeface="Arial"/>
              </a:rPr>
              <a:t>Адаптивность</a:t>
            </a: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79046BDA-4C44-452D-A80C-B5CBFAFF557B}"/>
              </a:ext>
            </a:extLst>
          </p:cNvPr>
          <p:cNvSpPr/>
          <p:nvPr/>
        </p:nvSpPr>
        <p:spPr>
          <a:xfrm>
            <a:off x="3628504" y="3172206"/>
            <a:ext cx="8059271" cy="1073076"/>
          </a:xfrm>
          <a:prstGeom prst="rect">
            <a:avLst/>
          </a:prstGeom>
          <a:solidFill>
            <a:srgbClr val="FCFCFC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1C1C5A-9E94-4BB9-9557-213E56B8AD7A}"/>
              </a:ext>
            </a:extLst>
          </p:cNvPr>
          <p:cNvSpPr txBox="1"/>
          <p:nvPr/>
        </p:nvSpPr>
        <p:spPr>
          <a:xfrm>
            <a:off x="3765665" y="3336798"/>
            <a:ext cx="7767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>
                <a:solidFill>
                  <a:srgbClr val="232727"/>
                </a:solidFill>
                <a:latin typeface="Arial"/>
              </a:rPr>
              <a:t>Страница корректно отображается на разных устройствах.</a:t>
            </a: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0792511F-851B-4ECD-B6BD-C1B887A668DF}"/>
              </a:ext>
            </a:extLst>
          </p:cNvPr>
          <p:cNvSpPr/>
          <p:nvPr/>
        </p:nvSpPr>
        <p:spPr>
          <a:xfrm>
            <a:off x="885305" y="3830574"/>
            <a:ext cx="2912990" cy="1073076"/>
          </a:xfrm>
          <a:prstGeom prst="rect">
            <a:avLst/>
          </a:prstGeom>
          <a:solidFill>
            <a:srgbClr val="F6F7F5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0B5A52-DB03-49C4-8ADE-8E2357E06C6E}"/>
              </a:ext>
            </a:extLst>
          </p:cNvPr>
          <p:cNvSpPr txBox="1"/>
          <p:nvPr/>
        </p:nvSpPr>
        <p:spPr>
          <a:xfrm>
            <a:off x="1022464" y="3995166"/>
            <a:ext cx="2621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>
                <a:solidFill>
                  <a:srgbClr val="232727"/>
                </a:solidFill>
                <a:latin typeface="Arial"/>
              </a:rPr>
              <a:t>Структура</a:t>
            </a: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F5B54406-EF7D-408D-B6A7-B263555BF3FB}"/>
              </a:ext>
            </a:extLst>
          </p:cNvPr>
          <p:cNvSpPr/>
          <p:nvPr/>
        </p:nvSpPr>
        <p:spPr>
          <a:xfrm>
            <a:off x="3628504" y="3830574"/>
            <a:ext cx="8059271" cy="1073076"/>
          </a:xfrm>
          <a:prstGeom prst="rect">
            <a:avLst/>
          </a:prstGeom>
          <a:solidFill>
            <a:srgbClr val="F6F7F5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A3E5E4-E51B-4C14-A4C3-122796C86FC3}"/>
              </a:ext>
            </a:extLst>
          </p:cNvPr>
          <p:cNvSpPr txBox="1"/>
          <p:nvPr/>
        </p:nvSpPr>
        <p:spPr>
          <a:xfrm>
            <a:off x="3765665" y="3995166"/>
            <a:ext cx="7767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>
                <a:solidFill>
                  <a:srgbClr val="232727"/>
                </a:solidFill>
                <a:latin typeface="Arial"/>
              </a:rPr>
              <a:t>Файлы проекта распределены по папкам и названы понятно.</a:t>
            </a: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0025F35B-AA99-4E14-B667-7268D5C4DBE2}"/>
              </a:ext>
            </a:extLst>
          </p:cNvPr>
          <p:cNvSpPr/>
          <p:nvPr/>
        </p:nvSpPr>
        <p:spPr>
          <a:xfrm>
            <a:off x="885305" y="4488941"/>
            <a:ext cx="2912990" cy="1073076"/>
          </a:xfrm>
          <a:prstGeom prst="rect">
            <a:avLst/>
          </a:prstGeom>
          <a:solidFill>
            <a:srgbClr val="FCFCFC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42FD79-53CF-41C6-8E6B-1B62468A025B}"/>
              </a:ext>
            </a:extLst>
          </p:cNvPr>
          <p:cNvSpPr txBox="1"/>
          <p:nvPr/>
        </p:nvSpPr>
        <p:spPr>
          <a:xfrm>
            <a:off x="1022464" y="4653533"/>
            <a:ext cx="2621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>
                <a:solidFill>
                  <a:srgbClr val="232727"/>
                </a:solidFill>
                <a:latin typeface="Arial"/>
              </a:rPr>
              <a:t>Интерактивность</a:t>
            </a:r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D759E379-8F17-4AE7-9CDD-2076A08A92BE}"/>
              </a:ext>
            </a:extLst>
          </p:cNvPr>
          <p:cNvSpPr/>
          <p:nvPr/>
        </p:nvSpPr>
        <p:spPr>
          <a:xfrm>
            <a:off x="3628504" y="4488941"/>
            <a:ext cx="8059271" cy="1073076"/>
          </a:xfrm>
          <a:prstGeom prst="rect">
            <a:avLst/>
          </a:prstGeom>
          <a:solidFill>
            <a:srgbClr val="FCFCFC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463405-5C80-4BE2-B91D-703EB9132909}"/>
              </a:ext>
            </a:extLst>
          </p:cNvPr>
          <p:cNvSpPr txBox="1"/>
          <p:nvPr/>
        </p:nvSpPr>
        <p:spPr>
          <a:xfrm>
            <a:off x="3765665" y="4653533"/>
            <a:ext cx="7767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>
                <a:solidFill>
                  <a:srgbClr val="232727"/>
                </a:solidFill>
                <a:latin typeface="Arial"/>
              </a:rPr>
              <a:t>Работают меню, слайдеры и календарь.</a:t>
            </a:r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5B621722-22F5-4425-AECE-3F0D2F59886C}"/>
              </a:ext>
            </a:extLst>
          </p:cNvPr>
          <p:cNvSpPr/>
          <p:nvPr/>
        </p:nvSpPr>
        <p:spPr>
          <a:xfrm>
            <a:off x="885305" y="5147309"/>
            <a:ext cx="2912990" cy="1073076"/>
          </a:xfrm>
          <a:prstGeom prst="rect">
            <a:avLst/>
          </a:prstGeom>
          <a:solidFill>
            <a:srgbClr val="F6F7F5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957D07-9F3B-4490-8654-5734AC310A5B}"/>
              </a:ext>
            </a:extLst>
          </p:cNvPr>
          <p:cNvSpPr txBox="1"/>
          <p:nvPr/>
        </p:nvSpPr>
        <p:spPr>
          <a:xfrm>
            <a:off x="1022464" y="5311901"/>
            <a:ext cx="2621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dirty="0" err="1">
                <a:solidFill>
                  <a:srgbClr val="232727"/>
                </a:solidFill>
                <a:latin typeface="Arial"/>
              </a:rPr>
              <a:t>Практика</a:t>
            </a:r>
            <a:endParaRPr b="0" dirty="0">
              <a:solidFill>
                <a:srgbClr val="232727"/>
              </a:solidFill>
              <a:latin typeface="Arial"/>
            </a:endParaRPr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0A03C793-245D-4783-86BB-94EB2C0258DE}"/>
              </a:ext>
            </a:extLst>
          </p:cNvPr>
          <p:cNvSpPr/>
          <p:nvPr/>
        </p:nvSpPr>
        <p:spPr>
          <a:xfrm>
            <a:off x="3628504" y="5147309"/>
            <a:ext cx="8059271" cy="1073076"/>
          </a:xfrm>
          <a:prstGeom prst="rect">
            <a:avLst/>
          </a:prstGeom>
          <a:solidFill>
            <a:srgbClr val="F6F7F5"/>
          </a:solidFill>
          <a:ln>
            <a:solidFill>
              <a:srgbClr val="E1E4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90C706-09DB-4DDF-917D-D58F3206887D}"/>
              </a:ext>
            </a:extLst>
          </p:cNvPr>
          <p:cNvSpPr txBox="1"/>
          <p:nvPr/>
        </p:nvSpPr>
        <p:spPr>
          <a:xfrm>
            <a:off x="3765665" y="5311901"/>
            <a:ext cx="77679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>
                <a:solidFill>
                  <a:srgbClr val="232727"/>
                </a:solidFill>
                <a:latin typeface="Arial"/>
              </a:rPr>
              <a:t>Проект демонстрирует навыки HTML, CSS и JavaScript.</a:t>
            </a:r>
          </a:p>
        </p:txBody>
      </p:sp>
    </p:spTree>
    <p:extLst>
      <p:ext uri="{BB962C8B-B14F-4D97-AF65-F5344CB8AC3E}">
        <p14:creationId xmlns:p14="http://schemas.microsoft.com/office/powerpoint/2010/main" val="421555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F0161-68BF-1F9C-EACC-94C1CF9B5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CC1E2DCB-75CA-8AF1-BFED-BC11A61C3604}"/>
              </a:ext>
            </a:extLst>
          </p:cNvPr>
          <p:cNvSpPr/>
          <p:nvPr/>
        </p:nvSpPr>
        <p:spPr>
          <a:xfrm>
            <a:off x="603416" y="618654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8E538B-8DE7-EE2D-FC96-CA9B390372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03416" y="2128421"/>
            <a:ext cx="11089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defRPr sz="2000">
                <a:solidFill>
                  <a:srgbClr val="1F2728"/>
                </a:solidFill>
                <a:latin typeface="Arial"/>
              </a:defRPr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ходе работы была выполнена верстка HTML-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сайта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РумТибет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по готовому макету.</a:t>
            </a:r>
          </a:p>
          <a:p>
            <a:pPr marL="342900" indent="-342900">
              <a:buFont typeface="Wingdings" panose="05000000000000000000" pitchFamily="2" charset="2"/>
              <a:buChar char="ü"/>
              <a:defRPr sz="2000">
                <a:solidFill>
                  <a:srgbClr val="1F2728"/>
                </a:solidFill>
                <a:latin typeface="Arial"/>
              </a:defRPr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Создана понятная структура проекта: отдельные папки для стилей, скриптов, изображений, иконок и библиотек.</a:t>
            </a:r>
          </a:p>
          <a:p>
            <a:pPr marL="342900" indent="-342900">
              <a:buFont typeface="Wingdings" panose="05000000000000000000" pitchFamily="2" charset="2"/>
              <a:buChar char="ü"/>
              <a:defRPr sz="2000">
                <a:solidFill>
                  <a:srgbClr val="1F2728"/>
                </a:solidFill>
                <a:latin typeface="Arial"/>
              </a:defRPr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Настроены адаптивные блоки и интерактивные элементы, необходимые для современного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лендинга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  <a:defRPr sz="2000">
                <a:solidFill>
                  <a:srgbClr val="1F2728"/>
                </a:solidFill>
                <a:latin typeface="Arial"/>
              </a:defRPr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Цель достигнута — подготовлен сайт, который можно открыть в браузере и использовать как основу для дальнейшей разработки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 sz="2000">
                <a:solidFill>
                  <a:srgbClr val="1F2728"/>
                </a:solidFill>
                <a:latin typeface="Arial"/>
              </a:defRPr>
            </a:pP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43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53630-C109-7AF8-7AD0-81EC760F8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31AC70-BD39-160E-0165-7B9E3679B2EC}"/>
              </a:ext>
            </a:extLst>
          </p:cNvPr>
          <p:cNvSpPr txBox="1"/>
          <p:nvPr/>
        </p:nvSpPr>
        <p:spPr>
          <a:xfrm>
            <a:off x="714848" y="3429000"/>
            <a:ext cx="7176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3192DC-28B6-37EE-6DB2-46C1B5D4FD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420" y="493763"/>
            <a:ext cx="6068580" cy="63642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42EFC7-C36A-BC96-7ADB-9B907B5D13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0"/>
          <a:stretch/>
        </p:blipFill>
        <p:spPr>
          <a:xfrm>
            <a:off x="1172048" y="1588251"/>
            <a:ext cx="4557240" cy="158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7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проектирования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7" name="Скругленный прямоугольник 5">
            <a:extLst>
              <a:ext uri="{FF2B5EF4-FFF2-40B4-BE49-F238E27FC236}">
                <a16:creationId xmlns:a16="http://schemas.microsoft.com/office/drawing/2014/main" id="{BD6C14CD-855F-478F-BD91-AC49C4711756}"/>
              </a:ext>
            </a:extLst>
          </p:cNvPr>
          <p:cNvSpPr/>
          <p:nvPr/>
        </p:nvSpPr>
        <p:spPr>
          <a:xfrm>
            <a:off x="564776" y="1757082"/>
            <a:ext cx="10022543" cy="4294096"/>
          </a:xfrm>
          <a:prstGeom prst="roundRect">
            <a:avLst/>
          </a:prstGeom>
          <a:noFill/>
          <a:ln>
            <a:solidFill>
              <a:srgbClr val="2565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02724-6A0F-48A2-89FF-B4C5A57FE8E1}"/>
              </a:ext>
            </a:extLst>
          </p:cNvPr>
          <p:cNvSpPr txBox="1"/>
          <p:nvPr/>
        </p:nvSpPr>
        <p:spPr>
          <a:xfrm>
            <a:off x="1262342" y="2042082"/>
            <a:ext cx="8627409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800"/>
              </a:spcAft>
              <a:buFont typeface="Wingdings" panose="05000000000000000000" pitchFamily="2" charset="2"/>
              <a:buChar char="v"/>
              <a:defRPr sz="1700">
                <a:solidFill>
                  <a:srgbClr val="272F2D"/>
                </a:solidFill>
                <a:latin typeface="Arial"/>
              </a:defRPr>
            </a:pP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эпоху цифровой конкуренции визуальное восприятие бренда становится решающим фактором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7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Wingdings" panose="05000000000000000000" pitchFamily="2" charset="2"/>
              <a:buChar char="v"/>
              <a:defRPr sz="1700">
                <a:solidFill>
                  <a:srgbClr val="272F2D"/>
                </a:solidFill>
                <a:latin typeface="Arial"/>
              </a:defRPr>
            </a:pP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Верстка «на глазок» недопустима: </a:t>
            </a:r>
            <a:r>
              <a:rPr lang="ru-RU" sz="27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микросмещения</a:t>
            </a: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снижают доверие пользователей и ломают UX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7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800"/>
              </a:spcAft>
              <a:buFont typeface="Wingdings" panose="05000000000000000000" pitchFamily="2" charset="2"/>
              <a:buChar char="v"/>
              <a:defRPr sz="1700">
                <a:solidFill>
                  <a:srgbClr val="272F2D"/>
                </a:solidFill>
                <a:latin typeface="Arial"/>
              </a:defRPr>
            </a:pP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методы разработки 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устарели.</a:t>
            </a:r>
          </a:p>
          <a:p>
            <a:pPr marL="457200" indent="-457200">
              <a:spcAft>
                <a:spcPts val="800"/>
              </a:spcAft>
              <a:buFont typeface="Wingdings" panose="05000000000000000000" pitchFamily="2" charset="2"/>
              <a:buChar char="v"/>
              <a:defRPr sz="1700">
                <a:solidFill>
                  <a:srgbClr val="272F2D"/>
                </a:solidFill>
                <a:latin typeface="Arial"/>
              </a:defRPr>
            </a:pP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Пиксельная </a:t>
            </a: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точность — это не эстетика, а необходимость для достижения бизнес-целей заказчика.</a:t>
            </a:r>
            <a:endParaRPr lang="ru-RU" sz="27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313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6985-7DE5-7941-CEE0-216329B1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931849" y="2103498"/>
            <a:ext cx="9262651" cy="2380536"/>
          </a:xfrm>
          <a:prstGeom prst="roundRect">
            <a:avLst/>
          </a:prstGeom>
          <a:noFill/>
          <a:ln>
            <a:solidFill>
              <a:srgbClr val="2565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4E2C6299-C367-67B8-4673-4F6A04FC234B}"/>
              </a:ext>
            </a:extLst>
          </p:cNvPr>
          <p:cNvSpPr/>
          <p:nvPr/>
        </p:nvSpPr>
        <p:spPr>
          <a:xfrm>
            <a:off x="1046761" y="561004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проектирования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5B8C67-6A1D-8296-0A92-261327BCDC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8EF922C-136E-E40D-EFF5-8A4207E2A243}"/>
              </a:ext>
            </a:extLst>
          </p:cNvPr>
          <p:cNvSpPr txBox="1"/>
          <p:nvPr/>
        </p:nvSpPr>
        <p:spPr>
          <a:xfrm>
            <a:off x="1195900" y="2508936"/>
            <a:ext cx="87345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еализовать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вёрстку предоставленного макета максимально точно воссоздавая дизайн, используя HTML, CSS 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175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6985-7DE5-7941-CEE0-216329B1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4E2C6299-C367-67B8-4673-4F6A04FC234B}"/>
              </a:ext>
            </a:extLst>
          </p:cNvPr>
          <p:cNvSpPr/>
          <p:nvPr/>
        </p:nvSpPr>
        <p:spPr>
          <a:xfrm>
            <a:off x="1046761" y="561004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проектирования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5B8C67-6A1D-8296-0A92-261327BCDC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D988FED2-C075-EEE7-87BA-434D772312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1838965"/>
              </p:ext>
            </p:extLst>
          </p:nvPr>
        </p:nvGraphicFramePr>
        <p:xfrm>
          <a:off x="932461" y="1953747"/>
          <a:ext cx="10293592" cy="413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7475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6985-7DE5-7941-CEE0-216329B1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4E2C6299-C367-67B8-4673-4F6A04FC234B}"/>
              </a:ext>
            </a:extLst>
          </p:cNvPr>
          <p:cNvSpPr/>
          <p:nvPr/>
        </p:nvSpPr>
        <p:spPr>
          <a:xfrm>
            <a:off x="1046761" y="561004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5B8C67-6A1D-8296-0A92-261327BCDC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8EF922C-136E-E40D-EFF5-8A4207E2A243}"/>
              </a:ext>
            </a:extLst>
          </p:cNvPr>
          <p:cNvSpPr txBox="1"/>
          <p:nvPr/>
        </p:nvSpPr>
        <p:spPr>
          <a:xfrm>
            <a:off x="2271870" y="1963177"/>
            <a:ext cx="25204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Амадо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5643" y="2861722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Амадо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— интернет-агентство из города Перми, специализирующееся на разработке и продвижении сайтов. Компания работает в сфере информационных технологий, веб-разработки и интернет-маркетинга, создавая цифровые решения для бизнеса.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698" y="2987341"/>
            <a:ext cx="3889585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30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1027577" y="559295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средств разработки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2055190A-F2EB-441B-BEDA-8CE930921563}"/>
              </a:ext>
            </a:extLst>
          </p:cNvPr>
          <p:cNvSpPr/>
          <p:nvPr/>
        </p:nvSpPr>
        <p:spPr>
          <a:xfrm>
            <a:off x="914400" y="1649452"/>
            <a:ext cx="2781501" cy="2160906"/>
          </a:xfrm>
          <a:prstGeom prst="roundRect">
            <a:avLst/>
          </a:prstGeom>
          <a:solidFill>
            <a:srgbClr val="F6F7F5"/>
          </a:solidFill>
          <a:ln>
            <a:solidFill>
              <a:srgbClr val="E2E6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487252-78A3-41A6-AC3D-88B611709B3C}"/>
              </a:ext>
            </a:extLst>
          </p:cNvPr>
          <p:cNvSpPr txBox="1"/>
          <p:nvPr/>
        </p:nvSpPr>
        <p:spPr>
          <a:xfrm>
            <a:off x="1048512" y="1714563"/>
            <a:ext cx="2523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HTML5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FAF4CA-2179-4A48-BBAA-429518808408}"/>
              </a:ext>
            </a:extLst>
          </p:cNvPr>
          <p:cNvSpPr txBox="1"/>
          <p:nvPr/>
        </p:nvSpPr>
        <p:spPr>
          <a:xfrm>
            <a:off x="970988" y="2168836"/>
            <a:ext cx="272491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Разметка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секций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страницы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header, main, section, footer.</a:t>
            </a: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17F7F4EA-24F7-4C88-8868-7D9073795D8F}"/>
              </a:ext>
            </a:extLst>
          </p:cNvPr>
          <p:cNvSpPr/>
          <p:nvPr/>
        </p:nvSpPr>
        <p:spPr>
          <a:xfrm>
            <a:off x="4572000" y="1649452"/>
            <a:ext cx="2926080" cy="2160906"/>
          </a:xfrm>
          <a:prstGeom prst="roundRect">
            <a:avLst/>
          </a:prstGeom>
          <a:solidFill>
            <a:srgbClr val="F6F7F5"/>
          </a:solidFill>
          <a:ln>
            <a:solidFill>
              <a:srgbClr val="E2E6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1C0A0C-168E-47B4-A99D-8178752E6885}"/>
              </a:ext>
            </a:extLst>
          </p:cNvPr>
          <p:cNvSpPr txBox="1"/>
          <p:nvPr/>
        </p:nvSpPr>
        <p:spPr>
          <a:xfrm>
            <a:off x="4785741" y="1707171"/>
            <a:ext cx="2523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CSS3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57D1D4-B7CD-4526-BFE0-5189299FBE08}"/>
              </a:ext>
            </a:extLst>
          </p:cNvPr>
          <p:cNvSpPr txBox="1"/>
          <p:nvPr/>
        </p:nvSpPr>
        <p:spPr>
          <a:xfrm>
            <a:off x="4628589" y="2134084"/>
            <a:ext cx="29260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Стилизация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блоков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сетки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отступы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цвета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адаптивность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2D288831-9460-41A2-BF7E-72F4ABC1548D}"/>
              </a:ext>
            </a:extLst>
          </p:cNvPr>
          <p:cNvSpPr/>
          <p:nvPr/>
        </p:nvSpPr>
        <p:spPr>
          <a:xfrm>
            <a:off x="8229600" y="1658512"/>
            <a:ext cx="2926080" cy="2151846"/>
          </a:xfrm>
          <a:prstGeom prst="roundRect">
            <a:avLst/>
          </a:prstGeom>
          <a:solidFill>
            <a:srgbClr val="F6F7F5"/>
          </a:solidFill>
          <a:ln>
            <a:solidFill>
              <a:srgbClr val="E2E6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49CDC3-1C47-4217-B619-C2A551973122}"/>
              </a:ext>
            </a:extLst>
          </p:cNvPr>
          <p:cNvSpPr txBox="1"/>
          <p:nvPr/>
        </p:nvSpPr>
        <p:spPr>
          <a:xfrm>
            <a:off x="8430768" y="1743871"/>
            <a:ext cx="2523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785A6A-FC1E-4F9D-B19E-A387A4830501}"/>
              </a:ext>
            </a:extLst>
          </p:cNvPr>
          <p:cNvSpPr txBox="1"/>
          <p:nvPr/>
        </p:nvSpPr>
        <p:spPr>
          <a:xfrm>
            <a:off x="8430768" y="2175232"/>
            <a:ext cx="25237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слайдеры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Swiper и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календарь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Datepicker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BF83A149-94C4-4017-9371-A254420AEBC9}"/>
              </a:ext>
            </a:extLst>
          </p:cNvPr>
          <p:cNvSpPr/>
          <p:nvPr/>
        </p:nvSpPr>
        <p:spPr>
          <a:xfrm>
            <a:off x="706562" y="4195686"/>
            <a:ext cx="2882085" cy="2175683"/>
          </a:xfrm>
          <a:prstGeom prst="roundRect">
            <a:avLst/>
          </a:prstGeom>
          <a:solidFill>
            <a:srgbClr val="F6F7F5"/>
          </a:solidFill>
          <a:ln>
            <a:solidFill>
              <a:srgbClr val="E2E6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E45636-C9FD-4396-A046-5C162A8791B6}"/>
              </a:ext>
            </a:extLst>
          </p:cNvPr>
          <p:cNvSpPr txBox="1"/>
          <p:nvPr/>
        </p:nvSpPr>
        <p:spPr>
          <a:xfrm>
            <a:off x="885733" y="4266050"/>
            <a:ext cx="2523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 err="1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Figma</a:t>
            </a:r>
            <a:endParaRPr sz="2400" b="1" dirty="0">
              <a:solidFill>
                <a:srgbClr val="122D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223AF4-5A27-487E-86AC-46C0DC07603A}"/>
              </a:ext>
            </a:extLst>
          </p:cNvPr>
          <p:cNvSpPr txBox="1"/>
          <p:nvPr/>
        </p:nvSpPr>
        <p:spPr>
          <a:xfrm>
            <a:off x="891836" y="4771362"/>
            <a:ext cx="25237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макета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визуального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ориентира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Rounded Rectangle 14">
            <a:extLst>
              <a:ext uri="{FF2B5EF4-FFF2-40B4-BE49-F238E27FC236}">
                <a16:creationId xmlns:a16="http://schemas.microsoft.com/office/drawing/2014/main" id="{F648974B-369C-4287-8AC8-6E552CCC9D4E}"/>
              </a:ext>
            </a:extLst>
          </p:cNvPr>
          <p:cNvSpPr/>
          <p:nvPr/>
        </p:nvSpPr>
        <p:spPr>
          <a:xfrm>
            <a:off x="4597146" y="4208985"/>
            <a:ext cx="2900934" cy="2175683"/>
          </a:xfrm>
          <a:prstGeom prst="roundRect">
            <a:avLst/>
          </a:prstGeom>
          <a:solidFill>
            <a:srgbClr val="F6F7F5"/>
          </a:solidFill>
          <a:ln>
            <a:solidFill>
              <a:srgbClr val="E2E6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88A74E-126A-4E07-8B33-E1D4BF970426}"/>
              </a:ext>
            </a:extLst>
          </p:cNvPr>
          <p:cNvSpPr txBox="1"/>
          <p:nvPr/>
        </p:nvSpPr>
        <p:spPr>
          <a:xfrm>
            <a:off x="4765749" y="4266050"/>
            <a:ext cx="2523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Swiper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2FCD81-86AA-4E94-96FD-809E9B0194C2}"/>
              </a:ext>
            </a:extLst>
          </p:cNvPr>
          <p:cNvSpPr txBox="1"/>
          <p:nvPr/>
        </p:nvSpPr>
        <p:spPr>
          <a:xfrm>
            <a:off x="4765749" y="4727715"/>
            <a:ext cx="25237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Мобильные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карусели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карточек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записей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блога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Rounded Rectangle 17">
            <a:extLst>
              <a:ext uri="{FF2B5EF4-FFF2-40B4-BE49-F238E27FC236}">
                <a16:creationId xmlns:a16="http://schemas.microsoft.com/office/drawing/2014/main" id="{60C21D62-F240-46C6-B358-C0B7CAD6E4E8}"/>
              </a:ext>
            </a:extLst>
          </p:cNvPr>
          <p:cNvSpPr/>
          <p:nvPr/>
        </p:nvSpPr>
        <p:spPr>
          <a:xfrm>
            <a:off x="8229600" y="4215038"/>
            <a:ext cx="2926080" cy="2169629"/>
          </a:xfrm>
          <a:prstGeom prst="roundRect">
            <a:avLst/>
          </a:prstGeom>
          <a:solidFill>
            <a:srgbClr val="F6F7F5"/>
          </a:solidFill>
          <a:ln>
            <a:solidFill>
              <a:srgbClr val="E2E6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F2C116-7BD0-40E2-8FFD-C2BBDD266F3C}"/>
              </a:ext>
            </a:extLst>
          </p:cNvPr>
          <p:cNvSpPr txBox="1"/>
          <p:nvPr/>
        </p:nvSpPr>
        <p:spPr>
          <a:xfrm>
            <a:off x="8081382" y="4262368"/>
            <a:ext cx="32225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 err="1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</a:t>
            </a:r>
            <a:r>
              <a:rPr sz="2400" b="1" dirty="0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  <a:endParaRPr sz="2400" b="1" dirty="0">
              <a:solidFill>
                <a:srgbClr val="122D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58224A-8BC7-48F4-8227-7DFC8A893DF3}"/>
              </a:ext>
            </a:extLst>
          </p:cNvPr>
          <p:cNvSpPr txBox="1"/>
          <p:nvPr/>
        </p:nvSpPr>
        <p:spPr>
          <a:xfrm>
            <a:off x="8369808" y="4771362"/>
            <a:ext cx="26456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Шрифты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иконки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хранятся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проекте</a:t>
            </a:r>
            <a:r>
              <a:rPr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3429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177613" y="512211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проекта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81829" y="-81106"/>
            <a:ext cx="2357599" cy="8357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AA2776-18F5-4CFC-AFCD-4DE5466682F6}"/>
              </a:ext>
            </a:extLst>
          </p:cNvPr>
          <p:cNvSpPr txBox="1"/>
          <p:nvPr/>
        </p:nvSpPr>
        <p:spPr>
          <a:xfrm>
            <a:off x="282388" y="1970185"/>
            <a:ext cx="58898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рефакторинга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файлы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распределены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назначению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стили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скрипты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иконки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шрифты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сторонние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библиотеки</a:t>
            </a:r>
            <a:r>
              <a:rPr sz="2400" b="0" dirty="0">
                <a:solidFill>
                  <a:srgbClr val="2327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081BEB51-0275-49B4-AFA4-6D20104AD253}"/>
              </a:ext>
            </a:extLst>
          </p:cNvPr>
          <p:cNvSpPr/>
          <p:nvPr/>
        </p:nvSpPr>
        <p:spPr>
          <a:xfrm>
            <a:off x="6770091" y="2051553"/>
            <a:ext cx="5023476" cy="4416374"/>
          </a:xfrm>
          <a:prstGeom prst="roundRect">
            <a:avLst/>
          </a:prstGeom>
          <a:solidFill>
            <a:srgbClr val="F5F5F5"/>
          </a:solidFill>
          <a:ln>
            <a:solidFill>
              <a:srgbClr val="E1E1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C2B32C-5517-4136-AC9D-5A2C768ECFF7}"/>
              </a:ext>
            </a:extLst>
          </p:cNvPr>
          <p:cNvSpPr txBox="1"/>
          <p:nvPr/>
        </p:nvSpPr>
        <p:spPr>
          <a:xfrm>
            <a:off x="7209717" y="2294487"/>
            <a:ext cx="414422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project/
├── index.html
├── styles/
│   ├── base-reset.css
│   └── main.css
├── scripts/
│   └── main.js
├── assets/
│   ├── images/
│   ├── icons/
│   └── fonts/
└── vendor/
    └── air-</a:t>
            </a:r>
            <a:r>
              <a:rPr sz="2000" b="0" dirty="0" err="1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datepicker</a:t>
            </a:r>
            <a:r>
              <a:rPr sz="2000" b="0" dirty="0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267475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0" y="336784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HTML-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разметка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81829" y="-81106"/>
            <a:ext cx="2357599" cy="8357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1017F2-6889-4724-8470-E1B7960B9E00}"/>
              </a:ext>
            </a:extLst>
          </p:cNvPr>
          <p:cNvSpPr txBox="1"/>
          <p:nvPr/>
        </p:nvSpPr>
        <p:spPr>
          <a:xfrm>
            <a:off x="216328" y="1852440"/>
            <a:ext cx="61728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HTML-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задает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смысловую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лендинга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связывает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страницу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стилями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скриптами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изображениями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6CFCDB-C92D-4CDF-8ACB-D8B1D1F6F82A}"/>
              </a:ext>
            </a:extLst>
          </p:cNvPr>
          <p:cNvSpPr txBox="1"/>
          <p:nvPr/>
        </p:nvSpPr>
        <p:spPr>
          <a:xfrm>
            <a:off x="436245" y="3288875"/>
            <a:ext cx="530352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800"/>
              </a:spcAft>
              <a:buFont typeface="Courier New" panose="02070309020205020404" pitchFamily="49" charset="0"/>
              <a:buChar char="o"/>
              <a:defRPr sz="1800">
                <a:solidFill>
                  <a:srgbClr val="232727"/>
                </a:solidFill>
                <a:latin typeface="Arial"/>
              </a:defRPr>
            </a:pP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header —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логотип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навигация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кнопка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800"/>
              </a:spcAft>
              <a:buFont typeface="Courier New" panose="02070309020205020404" pitchFamily="49" charset="0"/>
              <a:buChar char="o"/>
              <a:defRPr sz="1800">
                <a:solidFill>
                  <a:srgbClr val="232727"/>
                </a:solidFill>
                <a:latin typeface="Arial"/>
              </a:defRPr>
            </a:pP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hero —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экран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подбора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800"/>
              </a:spcAft>
              <a:buFont typeface="Courier New" panose="02070309020205020404" pitchFamily="49" charset="0"/>
              <a:buChar char="o"/>
              <a:defRPr sz="1800">
                <a:solidFill>
                  <a:srgbClr val="232727"/>
                </a:solidFill>
                <a:latin typeface="Arial"/>
              </a:defRPr>
            </a:pP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—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смысловые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блоки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800"/>
              </a:spcAft>
              <a:buFont typeface="Courier New" panose="02070309020205020404" pitchFamily="49" charset="0"/>
              <a:buChar char="o"/>
              <a:defRPr sz="1800">
                <a:solidFill>
                  <a:srgbClr val="232727"/>
                </a:solidFill>
                <a:latin typeface="Arial"/>
              </a:defRPr>
            </a:pP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footer —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</a:t>
            </a:r>
            <a:r>
              <a:rPr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ссылки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B1721089-55CC-4638-A563-976BD16B7D60}"/>
              </a:ext>
            </a:extLst>
          </p:cNvPr>
          <p:cNvSpPr/>
          <p:nvPr/>
        </p:nvSpPr>
        <p:spPr>
          <a:xfrm>
            <a:off x="6675789" y="1852440"/>
            <a:ext cx="5220936" cy="4005435"/>
          </a:xfrm>
          <a:prstGeom prst="roundRect">
            <a:avLst/>
          </a:prstGeom>
          <a:solidFill>
            <a:srgbClr val="F6F7F5"/>
          </a:solidFill>
          <a:ln>
            <a:solidFill>
              <a:srgbClr val="E1E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810721-EB26-4918-A0F7-494E1E6AC638}"/>
              </a:ext>
            </a:extLst>
          </p:cNvPr>
          <p:cNvSpPr txBox="1"/>
          <p:nvPr/>
        </p:nvSpPr>
        <p:spPr>
          <a:xfrm>
            <a:off x="6953525" y="2072223"/>
            <a:ext cx="465660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dirty="0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&lt;header class="header"&gt;
  &lt;nav class="navigation"&gt;...&lt;/nav&gt;
&lt;/header&gt;
&lt;main&gt;
  &lt;section class="hero"&gt;...&lt;/section&gt;
  &lt;section class="popular"&gt;...&lt;/section&gt;
&lt;/main&gt;
&lt;footer class="footer"&gt;...&lt;/footer&gt;</a:t>
            </a:r>
            <a:endParaRPr sz="2400" b="0" dirty="0">
              <a:solidFill>
                <a:srgbClr val="122D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148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0" y="516341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CSS-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и адаптивность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81829" y="-81106"/>
            <a:ext cx="2357599" cy="83578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2302345-699F-45D9-9F76-2126F0447CE2}"/>
              </a:ext>
            </a:extLst>
          </p:cNvPr>
          <p:cNvSpPr/>
          <p:nvPr/>
        </p:nvSpPr>
        <p:spPr>
          <a:xfrm>
            <a:off x="212257" y="1791114"/>
            <a:ext cx="119272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CSS отвечает за визуальное совпадение с макетом: размеры блоков, карточки, сетки, кнопки, фоновые изображения и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медиазапросы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2659DF85-5E66-4D13-84B4-C55B06C72984}"/>
              </a:ext>
            </a:extLst>
          </p:cNvPr>
          <p:cNvSpPr/>
          <p:nvPr/>
        </p:nvSpPr>
        <p:spPr>
          <a:xfrm>
            <a:off x="264795" y="3593231"/>
            <a:ext cx="3581212" cy="2496706"/>
          </a:xfrm>
          <a:prstGeom prst="roundRect">
            <a:avLst/>
          </a:prstGeom>
          <a:solidFill>
            <a:srgbClr val="F6F7F5"/>
          </a:solidFill>
          <a:ln>
            <a:solidFill>
              <a:srgbClr val="E2E6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3ECD5B-8180-4B40-BEDE-532CC0AFEF97}"/>
              </a:ext>
            </a:extLst>
          </p:cNvPr>
          <p:cNvSpPr txBox="1"/>
          <p:nvPr/>
        </p:nvSpPr>
        <p:spPr>
          <a:xfrm>
            <a:off x="702088" y="3825921"/>
            <a:ext cx="27066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 err="1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Сетка</a:t>
            </a:r>
            <a:r>
              <a:rPr sz="2400" b="1" dirty="0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b="1" dirty="0" err="1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отступы</a:t>
            </a:r>
            <a:endParaRPr sz="2400" b="1" dirty="0">
              <a:solidFill>
                <a:srgbClr val="122D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66E5A1-BE20-4DCA-9E16-2F9A2156A1A1}"/>
              </a:ext>
            </a:extLst>
          </p:cNvPr>
          <p:cNvSpPr txBox="1"/>
          <p:nvPr/>
        </p:nvSpPr>
        <p:spPr>
          <a:xfrm>
            <a:off x="212257" y="4358670"/>
            <a:ext cx="368628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контейнеры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flex/grid и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расстояний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66E9EE9A-BC1B-4CF1-8E01-856EE35E5D24}"/>
              </a:ext>
            </a:extLst>
          </p:cNvPr>
          <p:cNvSpPr/>
          <p:nvPr/>
        </p:nvSpPr>
        <p:spPr>
          <a:xfrm>
            <a:off x="4175604" y="3593231"/>
            <a:ext cx="3485034" cy="2496706"/>
          </a:xfrm>
          <a:prstGeom prst="roundRect">
            <a:avLst/>
          </a:prstGeom>
          <a:solidFill>
            <a:srgbClr val="F6F7F5"/>
          </a:solidFill>
          <a:ln>
            <a:solidFill>
              <a:srgbClr val="E2E6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06012F-9164-4E65-B8FC-7C81D17A1A10}"/>
              </a:ext>
            </a:extLst>
          </p:cNvPr>
          <p:cNvSpPr txBox="1"/>
          <p:nvPr/>
        </p:nvSpPr>
        <p:spPr>
          <a:xfrm>
            <a:off x="4613118" y="3822731"/>
            <a:ext cx="27066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 err="1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b="1" dirty="0">
              <a:solidFill>
                <a:srgbClr val="122D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C64657-2816-42AB-AF3B-1A87CB139D78}"/>
              </a:ext>
            </a:extLst>
          </p:cNvPr>
          <p:cNvSpPr txBox="1"/>
          <p:nvPr/>
        </p:nvSpPr>
        <p:spPr>
          <a:xfrm>
            <a:off x="4123287" y="4469061"/>
            <a:ext cx="36862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Кнопки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туров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заголовки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футер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стили</a:t>
            </a:r>
            <a:r>
              <a:rPr sz="2400" b="0" dirty="0">
                <a:solidFill>
                  <a:srgbClr val="5F6969"/>
                </a:solidFill>
                <a:latin typeface="Arial"/>
              </a:rPr>
              <a:t>.</a:t>
            </a:r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881274FE-6FC0-43A4-B96C-E02E18B2DC5A}"/>
              </a:ext>
            </a:extLst>
          </p:cNvPr>
          <p:cNvSpPr/>
          <p:nvPr/>
        </p:nvSpPr>
        <p:spPr>
          <a:xfrm>
            <a:off x="8086633" y="3565627"/>
            <a:ext cx="3680921" cy="2529813"/>
          </a:xfrm>
          <a:prstGeom prst="roundRect">
            <a:avLst/>
          </a:prstGeom>
          <a:solidFill>
            <a:srgbClr val="F6F7F5"/>
          </a:solidFill>
          <a:ln>
            <a:solidFill>
              <a:srgbClr val="E2E6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558901-E06A-41DD-BE0B-35C975F0FE94}"/>
              </a:ext>
            </a:extLst>
          </p:cNvPr>
          <p:cNvSpPr txBox="1"/>
          <p:nvPr/>
        </p:nvSpPr>
        <p:spPr>
          <a:xfrm>
            <a:off x="9012407" y="3822731"/>
            <a:ext cx="1829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dirty="0" err="1">
                <a:solidFill>
                  <a:srgbClr val="122D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</a:t>
            </a:r>
            <a:endParaRPr sz="2400" b="1" dirty="0">
              <a:solidFill>
                <a:srgbClr val="122D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BA03BF-EB60-4C32-97C3-4AEC1FC5E560}"/>
              </a:ext>
            </a:extLst>
          </p:cNvPr>
          <p:cNvSpPr txBox="1"/>
          <p:nvPr/>
        </p:nvSpPr>
        <p:spPr>
          <a:xfrm>
            <a:off x="8235568" y="4284396"/>
            <a:ext cx="32734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медиазапросы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меняются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ширина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карточек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блоков</a:t>
            </a:r>
            <a:r>
              <a:rPr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31668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152A4D475B3F94B9A44EC35E28A4960" ma:contentTypeVersion="1" ma:contentTypeDescription="Создание документа." ma:contentTypeScope="" ma:versionID="46f56e486521e51090bd96ea8df1194b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a10c82831e5d625bbb0173136b0368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F78A8B-7EE1-459B-81DE-8E382C3F86C9}">
  <ds:schemaRefs>
    <ds:schemaRef ds:uri="http://www.w3.org/XML/1998/namespace"/>
    <ds:schemaRef ds:uri="http://schemas.microsoft.com/sharepoint/v3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01F834A-76E6-4828-A761-3403309F8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14FB3A-98B0-4541-A9B6-6A9A9A4E97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1456</TotalTime>
  <Words>617</Words>
  <Application>Microsoft Office PowerPoint</Application>
  <PresentationFormat>Широкоэкранный</PresentationFormat>
  <Paragraphs>82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Times New Roman</vt:lpstr>
      <vt:lpstr>Wingdings</vt:lpstr>
      <vt:lpstr>Тема Office 2013–2022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Анна Деркач</cp:lastModifiedBy>
  <cp:revision>136</cp:revision>
  <dcterms:created xsi:type="dcterms:W3CDTF">2016-09-22T16:49:19Z</dcterms:created>
  <dcterms:modified xsi:type="dcterms:W3CDTF">2026-05-28T06:32:14Z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0x010100D152A4D475B3F94B9A44EC35E28A4960</vt:lpwstr>
  </property>
</Properties>
</file>