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301" r:id="rId2"/>
    <p:sldId id="361" r:id="rId3"/>
    <p:sldId id="364" r:id="rId4"/>
    <p:sldId id="367" r:id="rId5"/>
    <p:sldId id="366" r:id="rId6"/>
    <p:sldId id="354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569"/>
    <a:srgbClr val="202940"/>
    <a:srgbClr val="446466"/>
    <a:srgbClr val="E2875A"/>
    <a:srgbClr val="C17E63"/>
    <a:srgbClr val="F2F2F2"/>
    <a:srgbClr val="C17A54"/>
    <a:srgbClr val="DE495A"/>
    <a:srgbClr val="FAAE40"/>
    <a:srgbClr val="A1C5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97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38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#1">
  <dgm:title val=""/>
  <dgm:desc val=""/>
  <dgm:catLst>
    <dgm:cat type="accent1" pri="11300"/>
  </dgm:catLst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DCD5F1-9016-4FB9-AB32-EBADA8A823E2}" type="doc">
      <dgm:prSet loTypeId="urn:microsoft.com/office/officeart/2005/8/layout/default#1" loCatId="list" qsTypeId="urn:microsoft.com/office/officeart/2005/8/quickstyle/simple4#1" qsCatId="simple" csTypeId="urn:microsoft.com/office/officeart/2005/8/colors/accent1_3#1" csCatId="accent1" phldr="1"/>
      <dgm:spPr/>
      <dgm:t>
        <a:bodyPr/>
        <a:lstStyle/>
        <a:p>
          <a:endParaRPr lang="ru-RU"/>
        </a:p>
      </dgm:t>
    </dgm:pt>
    <dgm:pt modelId="{13E22648-EEA5-4EFC-A568-B0863F101A3C}">
      <dgm:prSet phldr="0" custT="1"/>
      <dgm:spPr/>
      <dgm:t>
        <a:bodyPr vert="horz" wrap="square"/>
        <a:lstStyle/>
        <a:p>
          <a:pPr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Круглый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стол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"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Налогообложение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личных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доходов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граждан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Российской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Федерации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других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стран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мира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"</a:t>
          </a:r>
        </a:p>
      </dgm:t>
    </dgm:pt>
    <dgm:pt modelId="{DC87CB73-3D76-4017-B9AA-31A09CD98647}" type="parTrans" cxnId="{8C9A79A5-70F1-459A-867C-BBE6F0880E3A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E5E05E-8973-40EB-BD13-465EA6C66518}" type="sibTrans" cxnId="{8C9A79A5-70F1-459A-867C-BBE6F0880E3A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938C6F-974C-429E-AD6F-8A8E67601F9A}">
      <dgm:prSet phldr="0" custT="1"/>
      <dgm:spPr/>
      <dgm:t>
        <a:bodyPr vert="horz" wrap="square"/>
        <a:lstStyle/>
        <a:p>
          <a:pPr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Космос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Смоленск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Поехали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к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90-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летию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Ю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А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Гагарина</a:t>
          </a:r>
          <a:r>
            <a:rPr lang="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</a:p>
      </dgm:t>
    </dgm:pt>
    <dgm:pt modelId="{1D954C4A-1763-4E48-B222-B8FB5A703DC1}" type="parTrans" cxnId="{CB94A6C4-CA6D-49D2-8700-8407B5FD454E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13AF97-E53D-4013-B985-AB13FD980301}" type="sibTrans" cxnId="{CB94A6C4-CA6D-49D2-8700-8407B5FD454E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94BC9A-92BA-48DE-AC63-F811534DF317}">
      <dgm:prSet phldr="0" custT="1"/>
      <dgm:spPr/>
      <dgm:t>
        <a:bodyPr vert="horz" wrap="square"/>
        <a:lstStyle/>
        <a:p>
          <a:pPr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Всероссийский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Фестиваль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науки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"NAUKA 0+"</a:t>
          </a:r>
        </a:p>
      </dgm:t>
    </dgm:pt>
    <dgm:pt modelId="{9DC43796-4961-4E9B-8FC1-B8F4C4E20362}" type="parTrans" cxnId="{2091F62C-9232-41DC-B19A-C336B3A3D4B6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8F7CC9-B70E-441E-B71B-7A45A609E37F}" type="sibTrans" cxnId="{2091F62C-9232-41DC-B19A-C336B3A3D4B6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ADD10D-E2E3-4F79-8D6F-1E55754C6990}">
      <dgm:prSet phldr="0" custT="1"/>
      <dgm:spPr/>
      <dgm:t>
        <a:bodyPr vert="horz" wrap="square"/>
        <a:lstStyle/>
        <a:p>
          <a:pPr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Международный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научный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студенческий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конгресс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Общество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экономика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непрерывность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прошлого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настоящего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будущего</a:t>
          </a:r>
          <a:r>
            <a:rPr lang="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</a:p>
      </dgm:t>
    </dgm:pt>
    <dgm:pt modelId="{76596C21-892C-4E71-84E2-C24042A9FD1A}" type="parTrans" cxnId="{B72EB13A-D2CB-4347-88DC-69BE3793FE4F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40C7B9-A7D6-4498-A016-998ACB7B49BD}" type="sibTrans" cxnId="{B72EB13A-D2CB-4347-88DC-69BE3793FE4F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49772E-F089-4523-AF0D-023DDFB4D489}">
      <dgm:prSet phldr="0" custT="1"/>
      <dgm:spPr/>
      <dgm:t>
        <a:bodyPr vert="horz" wrap="square"/>
        <a:lstStyle/>
        <a:p>
          <a:pPr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Конференция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"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Научные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школы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Финансового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университета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становление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</a:t>
          </a:r>
          <a:r>
            <a: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"</a:t>
          </a:r>
        </a:p>
      </dgm:t>
    </dgm:pt>
    <dgm:pt modelId="{DABFA370-72A6-4D27-B7FC-BCF2F2CA3CE7}" type="parTrans" cxnId="{A3B3B05C-B254-41F7-9C01-92AC06EE187F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865109-4C61-46B1-9469-FCBF75617D4D}" type="sibTrans" cxnId="{A3B3B05C-B254-41F7-9C01-92AC06EE187F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374395-52C1-4382-9456-24E2C18A12B6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Всероссийс</a:t>
          </a:r>
          <a:r>
            <a:rPr lang="ru-RU" alt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кий</a:t>
          </a:r>
          <a:r>
            <a:rPr lang="en-US" alt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конкурс</a:t>
          </a:r>
          <a:r>
            <a:rPr lang="en-US" alt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</a:t>
          </a:r>
          <a:r>
            <a:rPr lang="en-US" alt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истории</a:t>
          </a:r>
          <a:r>
            <a:rPr lang="en-US" alt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предпринимательства</a:t>
          </a:r>
          <a:r>
            <a:rPr lang="en-US" alt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"</a:t>
          </a:r>
          <a:r>
            <a:rPr lang="en-US" alt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Наследие</a:t>
          </a:r>
          <a:r>
            <a:rPr lang="en-US" alt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выдающихся</a:t>
          </a:r>
          <a:r>
            <a:rPr lang="en-US" alt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предпринимателей</a:t>
          </a:r>
          <a:r>
            <a:rPr lang="en-US" alt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России</a:t>
          </a:r>
          <a:r>
            <a:rPr lang="en-US" alt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"</a:t>
          </a:r>
        </a:p>
      </dgm:t>
    </dgm:pt>
    <dgm:pt modelId="{10E458BE-B937-4108-8002-EA5C9A8B95C4}" type="parTrans" cxnId="{8752E779-C03E-4B00-A2AE-7D683E522A05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3E2E28-5B2B-4F15-BE8E-7C2D677CA79F}" type="sibTrans" cxnId="{8752E779-C03E-4B00-A2AE-7D683E522A05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17D4AF-C31A-4479-ABD9-21655D436595}" type="pres">
      <dgm:prSet presAssocID="{E2DCD5F1-9016-4FB9-AB32-EBADA8A823E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E94435-FDFE-4466-B9EA-0E9871867E4E}" type="pres">
      <dgm:prSet presAssocID="{13E22648-EEA5-4EFC-A568-B0863F101A3C}" presName="node" presStyleLbl="node1" presStyleIdx="0" presStyleCnt="6" custScaleX="123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85912-99BD-4703-A3AA-26230C8A972E}" type="pres">
      <dgm:prSet presAssocID="{DFE5E05E-8973-40EB-BD13-465EA6C66518}" presName="sibTrans" presStyleCnt="0"/>
      <dgm:spPr/>
      <dgm:t>
        <a:bodyPr/>
        <a:lstStyle/>
        <a:p>
          <a:endParaRPr lang="ru-RU"/>
        </a:p>
      </dgm:t>
    </dgm:pt>
    <dgm:pt modelId="{C42442D4-BDC4-4787-997C-4BC7BF6DA842}" type="pres">
      <dgm:prSet presAssocID="{6C938C6F-974C-429E-AD6F-8A8E67601F9A}" presName="node" presStyleLbl="node1" presStyleIdx="1" presStyleCnt="6" custScaleX="123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D2EE5D-C7E6-435E-ADC2-02CDC7037959}" type="pres">
      <dgm:prSet presAssocID="{D813AF97-E53D-4013-B985-AB13FD980301}" presName="sibTrans" presStyleCnt="0"/>
      <dgm:spPr/>
      <dgm:t>
        <a:bodyPr/>
        <a:lstStyle/>
        <a:p>
          <a:endParaRPr lang="ru-RU"/>
        </a:p>
      </dgm:t>
    </dgm:pt>
    <dgm:pt modelId="{5AA0BBEC-53D0-4359-AD90-34ADF0C2F817}" type="pres">
      <dgm:prSet presAssocID="{1794BC9A-92BA-48DE-AC63-F811534DF317}" presName="node" presStyleLbl="node1" presStyleIdx="2" presStyleCnt="6" custScaleX="123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27E8C9-0538-4A9E-9297-04F20035F08B}" type="pres">
      <dgm:prSet presAssocID="{998F7CC9-B70E-441E-B71B-7A45A609E37F}" presName="sibTrans" presStyleCnt="0"/>
      <dgm:spPr/>
      <dgm:t>
        <a:bodyPr/>
        <a:lstStyle/>
        <a:p>
          <a:endParaRPr lang="ru-RU"/>
        </a:p>
      </dgm:t>
    </dgm:pt>
    <dgm:pt modelId="{E74421C6-23C6-4ADA-BFE7-B75F95308FB4}" type="pres">
      <dgm:prSet presAssocID="{28ADD10D-E2E3-4F79-8D6F-1E55754C6990}" presName="node" presStyleLbl="node1" presStyleIdx="3" presStyleCnt="6" custScaleX="123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055AC9-0DF2-4856-A79A-D5EB61F7C5AC}" type="pres">
      <dgm:prSet presAssocID="{D140C7B9-A7D6-4498-A016-998ACB7B49BD}" presName="sibTrans" presStyleCnt="0"/>
      <dgm:spPr/>
      <dgm:t>
        <a:bodyPr/>
        <a:lstStyle/>
        <a:p>
          <a:endParaRPr lang="ru-RU"/>
        </a:p>
      </dgm:t>
    </dgm:pt>
    <dgm:pt modelId="{3F580143-2E12-41D0-B824-FC66E2F681E9}" type="pres">
      <dgm:prSet presAssocID="{8149772E-F089-4523-AF0D-023DDFB4D489}" presName="node" presStyleLbl="node1" presStyleIdx="4" presStyleCnt="6" custScaleX="123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29EDEC-515C-4C55-B996-043A14C172FD}" type="pres">
      <dgm:prSet presAssocID="{27865109-4C61-46B1-9469-FCBF75617D4D}" presName="sibTrans" presStyleCnt="0"/>
      <dgm:spPr/>
      <dgm:t>
        <a:bodyPr/>
        <a:lstStyle/>
        <a:p>
          <a:endParaRPr lang="ru-RU"/>
        </a:p>
      </dgm:t>
    </dgm:pt>
    <dgm:pt modelId="{CA79BC53-20B7-4A5C-AF1C-6CD90FD33109}" type="pres">
      <dgm:prSet presAssocID="{2D374395-52C1-4382-9456-24E2C18A12B6}" presName="node" presStyleLbl="node1" presStyleIdx="5" presStyleCnt="6" custScaleX="123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0CF326-D758-47B4-BD63-869F14C4121E}" type="presOf" srcId="{E2DCD5F1-9016-4FB9-AB32-EBADA8A823E2}" destId="{A817D4AF-C31A-4479-ABD9-21655D436595}" srcOrd="0" destOrd="0" presId="urn:microsoft.com/office/officeart/2005/8/layout/default#1"/>
    <dgm:cxn modelId="{B72EB13A-D2CB-4347-88DC-69BE3793FE4F}" srcId="{E2DCD5F1-9016-4FB9-AB32-EBADA8A823E2}" destId="{28ADD10D-E2E3-4F79-8D6F-1E55754C6990}" srcOrd="3" destOrd="0" parTransId="{76596C21-892C-4E71-84E2-C24042A9FD1A}" sibTransId="{D140C7B9-A7D6-4498-A016-998ACB7B49BD}"/>
    <dgm:cxn modelId="{8C9A79A5-70F1-459A-867C-BBE6F0880E3A}" srcId="{E2DCD5F1-9016-4FB9-AB32-EBADA8A823E2}" destId="{13E22648-EEA5-4EFC-A568-B0863F101A3C}" srcOrd="0" destOrd="0" parTransId="{DC87CB73-3D76-4017-B9AA-31A09CD98647}" sibTransId="{DFE5E05E-8973-40EB-BD13-465EA6C66518}"/>
    <dgm:cxn modelId="{A3B3B05C-B254-41F7-9C01-92AC06EE187F}" srcId="{E2DCD5F1-9016-4FB9-AB32-EBADA8A823E2}" destId="{8149772E-F089-4523-AF0D-023DDFB4D489}" srcOrd="4" destOrd="0" parTransId="{DABFA370-72A6-4D27-B7FC-BCF2F2CA3CE7}" sibTransId="{27865109-4C61-46B1-9469-FCBF75617D4D}"/>
    <dgm:cxn modelId="{8752E779-C03E-4B00-A2AE-7D683E522A05}" srcId="{E2DCD5F1-9016-4FB9-AB32-EBADA8A823E2}" destId="{2D374395-52C1-4382-9456-24E2C18A12B6}" srcOrd="5" destOrd="0" parTransId="{10E458BE-B937-4108-8002-EA5C9A8B95C4}" sibTransId="{313E2E28-5B2B-4F15-BE8E-7C2D677CA79F}"/>
    <dgm:cxn modelId="{F5A5D303-3999-41E9-9725-3C540EB6A3FC}" type="presOf" srcId="{13E22648-EEA5-4EFC-A568-B0863F101A3C}" destId="{F2E94435-FDFE-4466-B9EA-0E9871867E4E}" srcOrd="0" destOrd="0" presId="urn:microsoft.com/office/officeart/2005/8/layout/default#1"/>
    <dgm:cxn modelId="{CB94A6C4-CA6D-49D2-8700-8407B5FD454E}" srcId="{E2DCD5F1-9016-4FB9-AB32-EBADA8A823E2}" destId="{6C938C6F-974C-429E-AD6F-8A8E67601F9A}" srcOrd="1" destOrd="0" parTransId="{1D954C4A-1763-4E48-B222-B8FB5A703DC1}" sibTransId="{D813AF97-E53D-4013-B985-AB13FD980301}"/>
    <dgm:cxn modelId="{2091F62C-9232-41DC-B19A-C336B3A3D4B6}" srcId="{E2DCD5F1-9016-4FB9-AB32-EBADA8A823E2}" destId="{1794BC9A-92BA-48DE-AC63-F811534DF317}" srcOrd="2" destOrd="0" parTransId="{9DC43796-4961-4E9B-8FC1-B8F4C4E20362}" sibTransId="{998F7CC9-B70E-441E-B71B-7A45A609E37F}"/>
    <dgm:cxn modelId="{056A98DD-5ADF-42DE-8ACB-BF820D0509C9}" type="presOf" srcId="{8149772E-F089-4523-AF0D-023DDFB4D489}" destId="{3F580143-2E12-41D0-B824-FC66E2F681E9}" srcOrd="0" destOrd="0" presId="urn:microsoft.com/office/officeart/2005/8/layout/default#1"/>
    <dgm:cxn modelId="{C31D51A9-C5B2-481E-8EE4-2CC9219D4E07}" type="presOf" srcId="{6C938C6F-974C-429E-AD6F-8A8E67601F9A}" destId="{C42442D4-BDC4-4787-997C-4BC7BF6DA842}" srcOrd="0" destOrd="0" presId="urn:microsoft.com/office/officeart/2005/8/layout/default#1"/>
    <dgm:cxn modelId="{414C69F4-A1E5-42F9-992F-93509DF5F6A4}" type="presOf" srcId="{1794BC9A-92BA-48DE-AC63-F811534DF317}" destId="{5AA0BBEC-53D0-4359-AD90-34ADF0C2F817}" srcOrd="0" destOrd="0" presId="urn:microsoft.com/office/officeart/2005/8/layout/default#1"/>
    <dgm:cxn modelId="{9CEC147D-5C31-4935-B3BB-B4F7AD0FB764}" type="presOf" srcId="{2D374395-52C1-4382-9456-24E2C18A12B6}" destId="{CA79BC53-20B7-4A5C-AF1C-6CD90FD33109}" srcOrd="0" destOrd="0" presId="urn:microsoft.com/office/officeart/2005/8/layout/default#1"/>
    <dgm:cxn modelId="{615211F9-1097-45C5-8D4D-2A35C7EC8C89}" type="presOf" srcId="{28ADD10D-E2E3-4F79-8D6F-1E55754C6990}" destId="{E74421C6-23C6-4ADA-BFE7-B75F95308FB4}" srcOrd="0" destOrd="0" presId="urn:microsoft.com/office/officeart/2005/8/layout/default#1"/>
    <dgm:cxn modelId="{39F3FF6B-15DF-44CF-93E4-7FEF016B2FA6}" type="presParOf" srcId="{A817D4AF-C31A-4479-ABD9-21655D436595}" destId="{F2E94435-FDFE-4466-B9EA-0E9871867E4E}" srcOrd="0" destOrd="0" presId="urn:microsoft.com/office/officeart/2005/8/layout/default#1"/>
    <dgm:cxn modelId="{95E7AD53-A3C4-4159-A148-865BACFDC946}" type="presParOf" srcId="{A817D4AF-C31A-4479-ABD9-21655D436595}" destId="{DA885912-99BD-4703-A3AA-26230C8A972E}" srcOrd="1" destOrd="0" presId="urn:microsoft.com/office/officeart/2005/8/layout/default#1"/>
    <dgm:cxn modelId="{3991BB95-BCCE-4AE1-A126-A3BEF776B58C}" type="presParOf" srcId="{A817D4AF-C31A-4479-ABD9-21655D436595}" destId="{C42442D4-BDC4-4787-997C-4BC7BF6DA842}" srcOrd="2" destOrd="0" presId="urn:microsoft.com/office/officeart/2005/8/layout/default#1"/>
    <dgm:cxn modelId="{E67D213E-432D-49A5-B12B-C884D91932FC}" type="presParOf" srcId="{A817D4AF-C31A-4479-ABD9-21655D436595}" destId="{40D2EE5D-C7E6-435E-ADC2-02CDC7037959}" srcOrd="3" destOrd="0" presId="urn:microsoft.com/office/officeart/2005/8/layout/default#1"/>
    <dgm:cxn modelId="{093317A7-6ED3-4048-BFEA-F947D204FBD1}" type="presParOf" srcId="{A817D4AF-C31A-4479-ABD9-21655D436595}" destId="{5AA0BBEC-53D0-4359-AD90-34ADF0C2F817}" srcOrd="4" destOrd="0" presId="urn:microsoft.com/office/officeart/2005/8/layout/default#1"/>
    <dgm:cxn modelId="{1E022429-0469-4E59-AA34-4AD159DE4052}" type="presParOf" srcId="{A817D4AF-C31A-4479-ABD9-21655D436595}" destId="{4127E8C9-0538-4A9E-9297-04F20035F08B}" srcOrd="5" destOrd="0" presId="urn:microsoft.com/office/officeart/2005/8/layout/default#1"/>
    <dgm:cxn modelId="{6EC1962B-B7C1-4BFA-AEB6-E7C54A6460A9}" type="presParOf" srcId="{A817D4AF-C31A-4479-ABD9-21655D436595}" destId="{E74421C6-23C6-4ADA-BFE7-B75F95308FB4}" srcOrd="6" destOrd="0" presId="urn:microsoft.com/office/officeart/2005/8/layout/default#1"/>
    <dgm:cxn modelId="{9445AC22-38F6-46D4-A779-010A6E640646}" type="presParOf" srcId="{A817D4AF-C31A-4479-ABD9-21655D436595}" destId="{6E055AC9-0DF2-4856-A79A-D5EB61F7C5AC}" srcOrd="7" destOrd="0" presId="urn:microsoft.com/office/officeart/2005/8/layout/default#1"/>
    <dgm:cxn modelId="{ABFD5AA3-B263-40D6-8DBD-AF9572D27887}" type="presParOf" srcId="{A817D4AF-C31A-4479-ABD9-21655D436595}" destId="{3F580143-2E12-41D0-B824-FC66E2F681E9}" srcOrd="8" destOrd="0" presId="urn:microsoft.com/office/officeart/2005/8/layout/default#1"/>
    <dgm:cxn modelId="{7BB1412C-A230-45F6-95B8-BDC6E794DF80}" type="presParOf" srcId="{A817D4AF-C31A-4479-ABD9-21655D436595}" destId="{9B29EDEC-515C-4C55-B996-043A14C172FD}" srcOrd="9" destOrd="0" presId="urn:microsoft.com/office/officeart/2005/8/layout/default#1"/>
    <dgm:cxn modelId="{C4DEC972-7236-4567-80D1-FB915045A5EA}" type="presParOf" srcId="{A817D4AF-C31A-4479-ABD9-21655D436595}" destId="{CA79BC53-20B7-4A5C-AF1C-6CD90FD33109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E94435-FDFE-4466-B9EA-0E9871867E4E}">
      <dsp:nvSpPr>
        <dsp:cNvPr id="0" name=""/>
        <dsp:cNvSpPr/>
      </dsp:nvSpPr>
      <dsp:spPr bwMode="white">
        <a:xfrm>
          <a:off x="2887" y="196974"/>
          <a:ext cx="3072175" cy="14961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Круглый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стол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"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Налогообложение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личных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доходов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граждан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Российской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Федерации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других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стран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мира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"</a:t>
          </a:r>
        </a:p>
      </dsp:txBody>
      <dsp:txXfrm>
        <a:off x="2887" y="196974"/>
        <a:ext cx="3072175" cy="1496128"/>
      </dsp:txXfrm>
    </dsp:sp>
    <dsp:sp modelId="{C42442D4-BDC4-4787-997C-4BC7BF6DA842}">
      <dsp:nvSpPr>
        <dsp:cNvPr id="0" name=""/>
        <dsp:cNvSpPr/>
      </dsp:nvSpPr>
      <dsp:spPr bwMode="white">
        <a:xfrm>
          <a:off x="3324417" y="196974"/>
          <a:ext cx="3072175" cy="14961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18862"/>
                <a:satOff val="-7897"/>
                <a:lumOff val="76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8862"/>
                <a:satOff val="-7897"/>
                <a:lumOff val="76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8862"/>
                <a:satOff val="-7897"/>
                <a:lumOff val="76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Космос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Смоленск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Поехали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90-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летию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Ю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Гагарина</a:t>
          </a:r>
          <a:r>
            <a:rPr lang="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</a:p>
      </dsp:txBody>
      <dsp:txXfrm>
        <a:off x="3324417" y="196974"/>
        <a:ext cx="3072175" cy="1496128"/>
      </dsp:txXfrm>
    </dsp:sp>
    <dsp:sp modelId="{5AA0BBEC-53D0-4359-AD90-34ADF0C2F817}">
      <dsp:nvSpPr>
        <dsp:cNvPr id="0" name=""/>
        <dsp:cNvSpPr/>
      </dsp:nvSpPr>
      <dsp:spPr bwMode="white">
        <a:xfrm>
          <a:off x="2887" y="1942457"/>
          <a:ext cx="3072175" cy="14961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37724"/>
                <a:satOff val="-15795"/>
                <a:lumOff val="152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7724"/>
                <a:satOff val="-15795"/>
                <a:lumOff val="152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7724"/>
                <a:satOff val="-15795"/>
                <a:lumOff val="152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Всероссийский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Фестиваль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науки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"NAUKA 0+"</a:t>
          </a:r>
        </a:p>
      </dsp:txBody>
      <dsp:txXfrm>
        <a:off x="2887" y="1942457"/>
        <a:ext cx="3072175" cy="1496128"/>
      </dsp:txXfrm>
    </dsp:sp>
    <dsp:sp modelId="{E74421C6-23C6-4ADA-BFE7-B75F95308FB4}">
      <dsp:nvSpPr>
        <dsp:cNvPr id="0" name=""/>
        <dsp:cNvSpPr/>
      </dsp:nvSpPr>
      <dsp:spPr bwMode="white">
        <a:xfrm>
          <a:off x="3324417" y="1942457"/>
          <a:ext cx="3072175" cy="14961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56586"/>
                <a:satOff val="-23692"/>
                <a:lumOff val="228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56586"/>
                <a:satOff val="-23692"/>
                <a:lumOff val="228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56586"/>
                <a:satOff val="-23692"/>
                <a:lumOff val="228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Международный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научный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студенческий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конгресс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Общество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экономика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непрерывность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прошлого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настоящего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будущего</a:t>
          </a:r>
          <a:r>
            <a:rPr lang="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</a:p>
      </dsp:txBody>
      <dsp:txXfrm>
        <a:off x="3324417" y="1942457"/>
        <a:ext cx="3072175" cy="1496128"/>
      </dsp:txXfrm>
    </dsp:sp>
    <dsp:sp modelId="{3F580143-2E12-41D0-B824-FC66E2F681E9}">
      <dsp:nvSpPr>
        <dsp:cNvPr id="0" name=""/>
        <dsp:cNvSpPr/>
      </dsp:nvSpPr>
      <dsp:spPr bwMode="white">
        <a:xfrm>
          <a:off x="2887" y="3687940"/>
          <a:ext cx="3072175" cy="14961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75448"/>
                <a:satOff val="-31590"/>
                <a:lumOff val="304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75448"/>
                <a:satOff val="-31590"/>
                <a:lumOff val="304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75448"/>
                <a:satOff val="-31590"/>
                <a:lumOff val="304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Конференция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"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Научные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школы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Финансового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университета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становление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</a:t>
          </a:r>
          <a:r>
            <a:rPr lang="en-US" alt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"</a:t>
          </a:r>
        </a:p>
      </dsp:txBody>
      <dsp:txXfrm>
        <a:off x="2887" y="3687940"/>
        <a:ext cx="3072175" cy="1496128"/>
      </dsp:txXfrm>
    </dsp:sp>
    <dsp:sp modelId="{CA79BC53-20B7-4A5C-AF1C-6CD90FD33109}">
      <dsp:nvSpPr>
        <dsp:cNvPr id="0" name=""/>
        <dsp:cNvSpPr/>
      </dsp:nvSpPr>
      <dsp:spPr bwMode="white">
        <a:xfrm>
          <a:off x="3324417" y="3687940"/>
          <a:ext cx="3072175" cy="14961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94310"/>
                <a:satOff val="-39487"/>
                <a:lumOff val="380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94310"/>
                <a:satOff val="-39487"/>
                <a:lumOff val="380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94310"/>
                <a:satOff val="-39487"/>
                <a:lumOff val="380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Всероссийс</a:t>
          </a:r>
          <a:r>
            <a:rPr lang="ru-RU" alt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кий</a:t>
          </a:r>
          <a:r>
            <a:rPr lang="en-US" alt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конкурс</a:t>
          </a:r>
          <a:r>
            <a:rPr lang="en-US" alt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</a:t>
          </a:r>
          <a:r>
            <a:rPr lang="en-US" alt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истории</a:t>
          </a:r>
          <a:r>
            <a:rPr lang="en-US" alt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предпринимательства</a:t>
          </a:r>
          <a:r>
            <a:rPr lang="en-US" alt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"</a:t>
          </a:r>
          <a:r>
            <a:rPr lang="en-US" alt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Наследие</a:t>
          </a:r>
          <a:r>
            <a:rPr lang="en-US" alt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выдающихся</a:t>
          </a:r>
          <a:r>
            <a:rPr lang="en-US" alt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предпринимателей</a:t>
          </a:r>
          <a:r>
            <a:rPr lang="en-US" alt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России</a:t>
          </a:r>
          <a:r>
            <a:rPr lang="en-US" altLang="ru-RU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"</a:t>
          </a:r>
        </a:p>
      </dsp:txBody>
      <dsp:txXfrm>
        <a:off x="3324417" y="3687940"/>
        <a:ext cx="3072175" cy="1496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06BA1-8D5D-4C2B-BCE5-45CB96ACDCA4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F2C76-C394-43D2-A26A-F981B864CB8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gradFill flip="none" rotWithShape="1">
          <a:gsLst>
            <a:gs pos="1000">
              <a:srgbClr val="0F3A3D"/>
            </a:gs>
            <a:gs pos="50000">
              <a:srgbClr val="256569"/>
            </a:gs>
            <a:gs pos="98000">
              <a:srgbClr val="2A7478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595" y="0"/>
            <a:ext cx="653940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0"/>
          <a:stretch>
            <a:fillRect/>
          </a:stretch>
        </p:blipFill>
        <p:spPr>
          <a:xfrm>
            <a:off x="1108364" y="376454"/>
            <a:ext cx="3131127" cy="108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>
            <a:fillRect/>
          </a:stretch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ятиугольник 8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246903"/>
            <a:ext cx="7734300" cy="493005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>
            <a:fillRect/>
          </a:stretch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ятиугольник 8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>
            <a:fillRect/>
          </a:stretch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ятиугольник 11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gradFill flip="none" rotWithShape="1">
          <a:gsLst>
            <a:gs pos="1000">
              <a:schemeClr val="bg1">
                <a:lumMod val="95000"/>
              </a:schemeClr>
            </a:gs>
            <a:gs pos="26000">
              <a:schemeClr val="bg1">
                <a:lumMod val="65000"/>
              </a:schemeClr>
            </a:gs>
            <a:gs pos="9000">
              <a:schemeClr val="bg1">
                <a:lumMod val="85000"/>
              </a:schemeClr>
            </a:gs>
            <a:gs pos="94000">
              <a:srgbClr val="25656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ятиугольник 11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>
            <a:fillRect/>
          </a:stretch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851" y="572013"/>
            <a:ext cx="10515600" cy="404133"/>
          </a:xfrm>
          <a:prstGeom prst="rect">
            <a:avLst/>
          </a:prstGeo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ятиугольник 7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>
            <a:fillRect/>
          </a:stretch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>
            <a:fillRect/>
          </a:stretch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ятиугольник 11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>
            <a:fillRect/>
          </a:stretch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ятиугольник 7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>
            <a:fillRect/>
          </a:stretch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ятиугольник 6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ятиугольник 13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9" y="642938"/>
            <a:ext cx="5729286" cy="344486"/>
          </a:xfrm>
          <a:prstGeom prst="rect">
            <a:avLst/>
          </a:prstGeo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>
            <a:fillRect/>
          </a:stretch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ятиугольник 9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654" y="509428"/>
            <a:ext cx="8514860" cy="501651"/>
          </a:xfrm>
          <a:prstGeom prst="rect">
            <a:avLst/>
          </a:prstGeo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61417" y="124690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2413" y="244713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>
            <a:fillRect/>
          </a:stretch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bg1">
                <a:lumMod val="95000"/>
              </a:schemeClr>
            </a:gs>
            <a:gs pos="86000">
              <a:schemeClr val="bg1">
                <a:lumMod val="85000"/>
              </a:schemeClr>
            </a:gs>
            <a:gs pos="29000">
              <a:schemeClr val="bg1">
                <a:lumMod val="95000"/>
              </a:schemeClr>
            </a:gs>
            <a:gs pos="98000">
              <a:srgbClr val="256569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530AB-7E7F-42A0-9819-35D12B816B3C}" type="datetimeFigureOut">
              <a:rPr lang="ru-RU" smtClean="0"/>
              <a:t>01.10.2025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ook Antiqua" panose="020406020503050303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912B7-E224-4081-8122-29E446CEC7A3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ook Antiqua" panose="020406020503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Wingdings" panose="05000000000000000000" pitchFamily="2" charset="2"/>
        <a:buChar char="ü"/>
        <a:defRPr sz="28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24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20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18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18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image" Target="../media/image14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8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theme.zdassets.com/theme_assets/933215/f6dd29a0867a0bcb4363c0a4b0b754ccb2d0008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192" y="2958092"/>
            <a:ext cx="4033338" cy="372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6502" y="1896263"/>
            <a:ext cx="990035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деятельности</a:t>
            </a:r>
          </a:p>
          <a:p>
            <a:pPr algn="ctr"/>
            <a:r>
              <a:rPr lang="ru-RU" sz="4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Научного студенческого общества </a:t>
            </a:r>
            <a:r>
              <a:rPr lang="ru-RU" sz="4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Смоленского филиала Финуниверситета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94968" y="1356852"/>
            <a:ext cx="11533238" cy="48201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Смоленском филиале Финансового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университета с 2020 года работает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научное студенческое общество (НСО), содействующее активизации научно-</a:t>
            </a:r>
            <a:r>
              <a:rPr lang="ru-RU" sz="2600" kern="9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студентов и магистрантов по нескольким направлениям: подготовка материалов к написанию и публикации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статей,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участию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выполнение научно-исследовательских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работ, выступлениям на студенческих научных конференциях, участию в олимпиадах и конкурсах.</a:t>
            </a:r>
          </a:p>
          <a:p>
            <a:pPr marL="0" indent="0" algn="just">
              <a:buNone/>
            </a:pPr>
            <a:endParaRPr lang="ru-RU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задачей повышения вовлеченности обучающихся в научную работу является создание среды для реализации научно-исследовательского и творческого потенциала студентов, а также для развития инновационных научно-исследовательских и предпринимательских проектов в стенах Смоленского филиала Финуниверситета. 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65413"/>
            <a:ext cx="10661281" cy="377403"/>
          </a:xfrm>
        </p:spPr>
        <p:txBody>
          <a:bodyPr/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-1" y="290421"/>
            <a:ext cx="9914021" cy="927385"/>
          </a:xfrm>
          <a:prstGeom prst="homePlat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научного студенческого общества Смоленского филиала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ru-RU" dirty="0" smtClean="0"/>
              <a:t>Развитие НСО Смоленского филиала Финансового университета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8214" y="1213479"/>
          <a:ext cx="7663815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1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0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3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26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6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099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Показатель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2021-2022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2022-2023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2023-2024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dirty="0"/>
                        <a:t>2024-2025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26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участников НСО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dirty="0"/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97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научных мероприятий</a:t>
                      </a:r>
                      <a:r>
                        <a:rPr lang="ru-RU" baseline="0" dirty="0" smtClean="0"/>
                        <a:t> организованных НСО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41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внешних мероприятий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57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публикаций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30311" y="4358625"/>
          <a:ext cx="6917342" cy="228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2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7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83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Показатель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2025-2026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2026-2027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40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участников НСО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06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научных мероприятий</a:t>
                      </a:r>
                      <a:r>
                        <a:rPr lang="ru-RU" baseline="0" dirty="0" smtClean="0"/>
                        <a:t> организованных НСО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75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внешних мероприятий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27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публикаций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Премия ректор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525" y="1757045"/>
            <a:ext cx="3708000" cy="3708000"/>
          </a:xfrm>
          <a:prstGeom prst="rect">
            <a:avLst/>
          </a:prstGeom>
        </p:spPr>
      </p:pic>
      <p:pic>
        <p:nvPicPr>
          <p:cNvPr id="7" name="Изображение 6" descr="Деловая репутаци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30" y="4081780"/>
            <a:ext cx="3816000" cy="2541643"/>
          </a:xfrm>
          <a:prstGeom prst="rect">
            <a:avLst/>
          </a:prstGeom>
        </p:spPr>
      </p:pic>
      <p:pic>
        <p:nvPicPr>
          <p:cNvPr id="6" name="Изображение 5" descr="Точка кипения"/>
          <p:cNvPicPr>
            <a:picLocks noChangeAspect="1"/>
          </p:cNvPicPr>
          <p:nvPr/>
        </p:nvPicPr>
        <p:blipFill>
          <a:blip r:embed="rId4"/>
          <a:srcRect r="278"/>
          <a:stretch>
            <a:fillRect/>
          </a:stretch>
        </p:blipFill>
        <p:spPr>
          <a:xfrm>
            <a:off x="1700530" y="1119505"/>
            <a:ext cx="3903345" cy="272288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665" y="590758"/>
            <a:ext cx="10391775" cy="377403"/>
          </a:xfrm>
        </p:spPr>
        <p:txBody>
          <a:bodyPr/>
          <a:lstStyle/>
          <a:p>
            <a:r>
              <a:rPr lang="ru-RU" dirty="0" smtClean="0"/>
              <a:t>Вклад НСО в популяризацию научной деятельности Финуниверситета</a:t>
            </a:r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00530" y="3714115"/>
            <a:ext cx="3904615" cy="2495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12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«Точка кипения»</a:t>
            </a:r>
            <a:r>
              <a:rPr lang="en-US" sz="12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r>
              <a:rPr lang="ru-RU" sz="1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00530" y="6509385"/>
            <a:ext cx="3817620" cy="2247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Бизнес-премия «Деловая репутация» 2024</a:t>
            </a:r>
            <a:endParaRPr lang="ru-RU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21525" y="5240020"/>
            <a:ext cx="3707130" cy="2254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Премия ректора</a:t>
            </a:r>
            <a:r>
              <a:rPr lang="ru-RU" sz="1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387830" y="1205741"/>
            <a:ext cx="5218199" cy="5217459"/>
          </a:xfrm>
          <a:prstGeom prst="rect">
            <a:avLst/>
          </a:prstGeom>
          <a:noFill/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1589871"/>
            <a:ext cx="6266329" cy="5217459"/>
          </a:xfrm>
          <a:prstGeom prst="rect">
            <a:avLst/>
          </a:prstGeom>
          <a:noFill/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ятиугольник 3"/>
          <p:cNvSpPr/>
          <p:nvPr/>
        </p:nvSpPr>
        <p:spPr>
          <a:xfrm>
            <a:off x="243839" y="1300214"/>
            <a:ext cx="7901941" cy="1029235"/>
          </a:xfrm>
          <a:prstGeom prst="homePlat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культурные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славянских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союза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племён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союза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</a:t>
            </a:r>
            <a:r>
              <a:rPr lang="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14300" y="549560"/>
            <a:ext cx="9691744" cy="724344"/>
          </a:xfrm>
        </p:spPr>
        <p:txBody>
          <a:bodyPr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работа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Смоленского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филиала Финуниверситета</a:t>
            </a:r>
          </a:p>
        </p:txBody>
      </p:sp>
      <p:sp>
        <p:nvSpPr>
          <p:cNvPr id="22" name="Пятиугольник 21"/>
          <p:cNvSpPr/>
          <p:nvPr/>
        </p:nvSpPr>
        <p:spPr>
          <a:xfrm flipH="1">
            <a:off x="3229336" y="2560737"/>
            <a:ext cx="8577031" cy="926083"/>
          </a:xfrm>
          <a:prstGeom prst="homePlat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Налоговый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диктант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налоги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достойное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будущее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4" name="Пятиугольник 23"/>
          <p:cNvSpPr/>
          <p:nvPr/>
        </p:nvSpPr>
        <p:spPr>
          <a:xfrm flipH="1">
            <a:off x="3229610" y="5599430"/>
            <a:ext cx="8439785" cy="1001395"/>
          </a:xfrm>
          <a:prstGeom prst="homePlat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права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sp>
        <p:nvSpPr>
          <p:cNvPr id="26" name="Пятиугольник 25"/>
          <p:cNvSpPr/>
          <p:nvPr/>
        </p:nvSpPr>
        <p:spPr>
          <a:xfrm>
            <a:off x="243839" y="4229250"/>
            <a:ext cx="7997336" cy="927385"/>
          </a:xfrm>
          <a:prstGeom prst="homePlat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конкурс научных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«Генезис предпринимательства: от происхождения до современности»</a:t>
            </a:r>
          </a:p>
          <a:p>
            <a:pPr algn="ctr">
              <a:defRPr/>
            </a:pPr>
            <a:endParaRPr lang="ru-RU" dirty="0"/>
          </a:p>
        </p:txBody>
      </p:sp>
      <p:pic>
        <p:nvPicPr>
          <p:cNvPr id="2" name="Изображение 1" descr="конференци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225" y="1215390"/>
            <a:ext cx="1663065" cy="1288415"/>
          </a:xfrm>
          <a:prstGeom prst="rect">
            <a:avLst/>
          </a:prstGeom>
        </p:spPr>
      </p:pic>
      <p:pic>
        <p:nvPicPr>
          <p:cNvPr id="6" name="Изображение 5" descr="Конференция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9695" y="1206500"/>
            <a:ext cx="1546860" cy="1297305"/>
          </a:xfrm>
          <a:prstGeom prst="rect">
            <a:avLst/>
          </a:prstGeom>
        </p:spPr>
      </p:pic>
      <p:pic>
        <p:nvPicPr>
          <p:cNvPr id="7" name="Изображение 6" descr="X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460" y="3543935"/>
            <a:ext cx="1433830" cy="1908810"/>
          </a:xfrm>
          <a:prstGeom prst="rect">
            <a:avLst/>
          </a:prstGeom>
        </p:spPr>
      </p:pic>
      <p:pic>
        <p:nvPicPr>
          <p:cNvPr id="8" name="Изображение 7" descr="XI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4290" y="3590925"/>
            <a:ext cx="1410970" cy="1905000"/>
          </a:xfrm>
          <a:prstGeom prst="rect">
            <a:avLst/>
          </a:prstGeom>
        </p:spPr>
      </p:pic>
      <p:pic>
        <p:nvPicPr>
          <p:cNvPr id="10" name="Изображение 9" descr="Lbrnfy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40" y="2374900"/>
            <a:ext cx="1808480" cy="1808480"/>
          </a:xfrm>
          <a:prstGeom prst="rect">
            <a:avLst/>
          </a:prstGeom>
        </p:spPr>
      </p:pic>
      <p:pic>
        <p:nvPicPr>
          <p:cNvPr id="11" name="Изображение 10" descr="Rjyreh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490" y="5285105"/>
            <a:ext cx="2322195" cy="1420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t="20414"/>
          <a:stretch>
            <a:fillRect/>
          </a:stretch>
        </p:blipFill>
        <p:spPr>
          <a:xfrm>
            <a:off x="0" y="0"/>
            <a:ext cx="12178605" cy="20301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90726" y="1240717"/>
            <a:ext cx="6829425" cy="541296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ятиугольник 3"/>
          <p:cNvSpPr/>
          <p:nvPr/>
        </p:nvSpPr>
        <p:spPr>
          <a:xfrm>
            <a:off x="0" y="315738"/>
            <a:ext cx="9721516" cy="560984"/>
          </a:xfrm>
          <a:prstGeom prst="homePlat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774700" y="372970"/>
            <a:ext cx="10829391" cy="815754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Научная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Смоленского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филиала Финуниверситета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2854416" y="1265549"/>
          <a:ext cx="6399480" cy="5381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Текст 3"/>
          <p:cNvSpPr txBox="1"/>
          <p:nvPr/>
        </p:nvSpPr>
        <p:spPr>
          <a:xfrm>
            <a:off x="1690479" y="4977599"/>
            <a:ext cx="4188405" cy="4077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4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0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1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1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3"/>
          <p:cNvSpPr txBox="1"/>
          <p:nvPr/>
        </p:nvSpPr>
        <p:spPr>
          <a:xfrm>
            <a:off x="4807917" y="4924459"/>
            <a:ext cx="2633983" cy="4077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4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0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1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1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147" y="1339710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477" y="3109441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80" y="4810730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84647" y="1376435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84648" y="3130028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87669" y="4873897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89369" y="1356666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89370" y="3110259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92391" y="4854128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222" y="1382290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552" y="3152021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155" y="4853310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7" t="26503" r="867" b="56373"/>
          <a:stretch>
            <a:fillRect/>
          </a:stretch>
        </p:blipFill>
        <p:spPr>
          <a:xfrm>
            <a:off x="9628284" y="315738"/>
            <a:ext cx="2130707" cy="66278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Изображение 6" descr="PHOTO-2024-03-29-15-23-49_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795" y="5057140"/>
            <a:ext cx="2242820" cy="1539875"/>
          </a:xfrm>
          <a:prstGeom prst="rect">
            <a:avLst/>
          </a:prstGeom>
        </p:spPr>
      </p:pic>
      <p:pic>
        <p:nvPicPr>
          <p:cNvPr id="15" name="Изображение 14" descr="Наука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795" y="3347720"/>
            <a:ext cx="1143000" cy="1489710"/>
          </a:xfrm>
          <a:prstGeom prst="rect">
            <a:avLst/>
          </a:prstGeom>
        </p:spPr>
      </p:pic>
      <p:pic>
        <p:nvPicPr>
          <p:cNvPr id="16" name="Изображение 15" descr="Наука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370330" y="3336925"/>
            <a:ext cx="1122680" cy="1491615"/>
          </a:xfrm>
          <a:prstGeom prst="rect">
            <a:avLst/>
          </a:prstGeom>
        </p:spPr>
      </p:pic>
      <p:pic>
        <p:nvPicPr>
          <p:cNvPr id="17" name="Изображение 16" descr="Дебаты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225" y="1441450"/>
            <a:ext cx="2217420" cy="1517650"/>
          </a:xfrm>
          <a:prstGeom prst="rect">
            <a:avLst/>
          </a:prstGeom>
        </p:spPr>
      </p:pic>
      <p:pic>
        <p:nvPicPr>
          <p:cNvPr id="18" name="Изображение 17" descr="Гагарин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00565" y="1433195"/>
            <a:ext cx="2306955" cy="1454150"/>
          </a:xfrm>
          <a:prstGeom prst="rect">
            <a:avLst/>
          </a:prstGeom>
        </p:spPr>
      </p:pic>
      <p:pic>
        <p:nvPicPr>
          <p:cNvPr id="23" name="Изображение 22" descr="ббббб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14535" y="4939030"/>
            <a:ext cx="2405380" cy="1711960"/>
          </a:xfrm>
          <a:prstGeom prst="rect">
            <a:avLst/>
          </a:prstGeom>
        </p:spPr>
      </p:pic>
      <p:pic>
        <p:nvPicPr>
          <p:cNvPr id="25" name="Изображение 24" descr="Марго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17380" y="3019425"/>
            <a:ext cx="1324610" cy="1791335"/>
          </a:xfrm>
          <a:prstGeom prst="rect">
            <a:avLst/>
          </a:prstGeom>
        </p:spPr>
      </p:pic>
      <p:pic>
        <p:nvPicPr>
          <p:cNvPr id="26" name="Изображение 25" descr="Марго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00385" y="3006090"/>
            <a:ext cx="1320165" cy="1804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Финансовый Университет">
      <a:dk1>
        <a:sysClr val="windowText" lastClr="000000"/>
      </a:dk1>
      <a:lt1>
        <a:sysClr val="window" lastClr="FFFFFF"/>
      </a:lt1>
      <a:dk2>
        <a:srgbClr val="373545"/>
      </a:dk2>
      <a:lt2>
        <a:srgbClr val="A5A5A5"/>
      </a:lt2>
      <a:accent1>
        <a:srgbClr val="256569"/>
      </a:accent1>
      <a:accent2>
        <a:srgbClr val="AFAFAF"/>
      </a:accent2>
      <a:accent3>
        <a:srgbClr val="5BBFC5"/>
      </a:accent3>
      <a:accent4>
        <a:srgbClr val="7B7B7B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Shablon_Finuniver</Template>
  <TotalTime>68</TotalTime>
  <Words>326</Words>
  <Application>Microsoft Office PowerPoint</Application>
  <PresentationFormat>Широкоэкранный</PresentationFormat>
  <Paragraphs>64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Book Antiqua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Развитие НСО Смоленского филиала Финансового университета</vt:lpstr>
      <vt:lpstr>Вклад НСО в популяризацию научной деятельности Финуниверситета</vt:lpstr>
      <vt:lpstr>Научная работа студентов Смоленского филиала Финуниверситета</vt:lpstr>
      <vt:lpstr>   Научная работа студентов Смоленского филиала Финуниверситета</vt:lpstr>
    </vt:vector>
  </TitlesOfParts>
  <Company>SmolFA.local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Результаты деятельности Смоленского филиала  за 1 квартал 2021 года</dc:title>
  <dc:creator>Земляк</dc:creator>
  <cp:lastModifiedBy>Home</cp:lastModifiedBy>
  <cp:revision>234</cp:revision>
  <dcterms:created xsi:type="dcterms:W3CDTF">2021-04-20T11:15:00Z</dcterms:created>
  <dcterms:modified xsi:type="dcterms:W3CDTF">2025-10-01T18:46:47Z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8256DEA46C8E474CB366EB79AE24E20E_12</vt:lpwstr>
  </property>
  <property fmtid="{D5CDD505-2E9C-101B-9397-08002B2CF9AE}" pid="3" name="KSOProductBuildVer">
    <vt:lpwstr>1049-12.2.0.22549</vt:lpwstr>
  </property>
</Properties>
</file>