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handoutMasterIdLst>
    <p:handoutMasterId r:id="rId60"/>
  </p:handoutMasterIdLst>
  <p:sldIdLst>
    <p:sldId id="318" r:id="rId2"/>
    <p:sldId id="333" r:id="rId3"/>
    <p:sldId id="339" r:id="rId4"/>
    <p:sldId id="340" r:id="rId5"/>
    <p:sldId id="341" r:id="rId6"/>
    <p:sldId id="343" r:id="rId7"/>
    <p:sldId id="344" r:id="rId8"/>
    <p:sldId id="345" r:id="rId9"/>
    <p:sldId id="346" r:id="rId10"/>
    <p:sldId id="347" r:id="rId11"/>
    <p:sldId id="348" r:id="rId12"/>
    <p:sldId id="349" r:id="rId13"/>
    <p:sldId id="353" r:id="rId14"/>
    <p:sldId id="354" r:id="rId15"/>
    <p:sldId id="355" r:id="rId16"/>
    <p:sldId id="350" r:id="rId17"/>
    <p:sldId id="356" r:id="rId18"/>
    <p:sldId id="357" r:id="rId19"/>
    <p:sldId id="358" r:id="rId20"/>
    <p:sldId id="359" r:id="rId21"/>
    <p:sldId id="360" r:id="rId22"/>
    <p:sldId id="361" r:id="rId23"/>
    <p:sldId id="362" r:id="rId24"/>
    <p:sldId id="363" r:id="rId25"/>
    <p:sldId id="364" r:id="rId26"/>
    <p:sldId id="365" r:id="rId27"/>
    <p:sldId id="366" r:id="rId28"/>
    <p:sldId id="367" r:id="rId29"/>
    <p:sldId id="369" r:id="rId30"/>
    <p:sldId id="368" r:id="rId31"/>
    <p:sldId id="370" r:id="rId32"/>
    <p:sldId id="371" r:id="rId33"/>
    <p:sldId id="372" r:id="rId34"/>
    <p:sldId id="374" r:id="rId35"/>
    <p:sldId id="375" r:id="rId36"/>
    <p:sldId id="376" r:id="rId37"/>
    <p:sldId id="377" r:id="rId38"/>
    <p:sldId id="383" r:id="rId39"/>
    <p:sldId id="373" r:id="rId40"/>
    <p:sldId id="384" r:id="rId41"/>
    <p:sldId id="385" r:id="rId42"/>
    <p:sldId id="387" r:id="rId43"/>
    <p:sldId id="386" r:id="rId44"/>
    <p:sldId id="388" r:id="rId45"/>
    <p:sldId id="389" r:id="rId46"/>
    <p:sldId id="393" r:id="rId47"/>
    <p:sldId id="394" r:id="rId48"/>
    <p:sldId id="392" r:id="rId49"/>
    <p:sldId id="398" r:id="rId50"/>
    <p:sldId id="397" r:id="rId51"/>
    <p:sldId id="399" r:id="rId52"/>
    <p:sldId id="396" r:id="rId53"/>
    <p:sldId id="395" r:id="rId54"/>
    <p:sldId id="382" r:id="rId55"/>
    <p:sldId id="381" r:id="rId56"/>
    <p:sldId id="380" r:id="rId57"/>
    <p:sldId id="379" r:id="rId58"/>
  </p:sldIdLst>
  <p:sldSz cx="12188825" cy="6858000"/>
  <p:notesSz cx="6858000" cy="9144000"/>
  <p:custDataLst>
    <p:tags r:id="rId61"/>
  </p:custDataLst>
  <p:defaultTextStyle>
    <a:defPPr rtl="0">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orient="horz" pos="4030">
          <p15:clr>
            <a:srgbClr val="A4A3A4"/>
          </p15:clr>
        </p15:guide>
        <p15:guide id="3" orient="horz" pos="1152">
          <p15:clr>
            <a:srgbClr val="A4A3A4"/>
          </p15:clr>
        </p15:guide>
        <p15:guide id="4" orient="horz" pos="1018">
          <p15:clr>
            <a:srgbClr val="A4A3A4"/>
          </p15:clr>
        </p15:guide>
        <p15:guide id="5" orient="horz" pos="3886">
          <p15:clr>
            <a:srgbClr val="A4A3A4"/>
          </p15:clr>
        </p15:guide>
        <p15:guide id="6" orient="horz" pos="2928">
          <p15:clr>
            <a:srgbClr val="A4A3A4"/>
          </p15:clr>
        </p15:guide>
        <p15:guide id="7" orient="horz" pos="3072">
          <p15:clr>
            <a:srgbClr val="A4A3A4"/>
          </p15:clr>
        </p15:guide>
        <p15:guide id="8" orient="horz" pos="407">
          <p15:clr>
            <a:srgbClr val="A4A3A4"/>
          </p15:clr>
        </p15:guide>
        <p15:guide id="9" pos="3839">
          <p15:clr>
            <a:srgbClr val="A4A3A4"/>
          </p15:clr>
        </p15:guide>
        <p15:guide id="10" pos="959">
          <p15:clr>
            <a:srgbClr val="A4A3A4"/>
          </p15:clr>
        </p15:guide>
        <p15:guide id="11" pos="7151">
          <p15:clr>
            <a:srgbClr val="A4A3A4"/>
          </p15:clr>
        </p15:guide>
        <p15:guide id="12" pos="671">
          <p15:clr>
            <a:srgbClr val="A4A3A4"/>
          </p15:clr>
        </p15:guide>
        <p15:guide id="13" pos="4991">
          <p15:clr>
            <a:srgbClr val="A4A3A4"/>
          </p15:clr>
        </p15:guide>
        <p15:guide id="14" pos="7007">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57"/>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8282"/>
    <a:srgbClr val="6E90FE"/>
    <a:srgbClr val="8086FC"/>
    <a:srgbClr val="6D6DFB"/>
    <a:srgbClr val="4E78F0"/>
    <a:srgbClr val="F0932C"/>
    <a:srgbClr val="92C610"/>
    <a:srgbClr val="9FD812"/>
    <a:srgbClr val="E05F2C"/>
    <a:srgbClr val="0ABE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9CF1AB2-1976-4502-BF36-3FF5EA218861}">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29" autoAdjust="0"/>
  </p:normalViewPr>
  <p:slideViewPr>
    <p:cSldViewPr showGuides="1">
      <p:cViewPr varScale="1">
        <p:scale>
          <a:sx n="90" d="100"/>
          <a:sy n="90" d="100"/>
        </p:scale>
        <p:origin x="120" y="78"/>
      </p:cViewPr>
      <p:guideLst>
        <p:guide orient="horz" pos="2160"/>
        <p:guide orient="horz" pos="4030"/>
        <p:guide orient="horz" pos="1152"/>
        <p:guide orient="horz" pos="1018"/>
        <p:guide orient="horz" pos="3886"/>
        <p:guide orient="horz" pos="2928"/>
        <p:guide orient="horz" pos="3072"/>
        <p:guide orient="horz" pos="407"/>
        <p:guide pos="3839"/>
        <p:guide pos="959"/>
        <p:guide pos="7151"/>
        <p:guide pos="671"/>
        <p:guide pos="4991"/>
        <p:guide pos="7007"/>
      </p:guideLst>
    </p:cSldViewPr>
  </p:slideViewPr>
  <p:outlineViewPr>
    <p:cViewPr>
      <p:scale>
        <a:sx n="33" d="100"/>
        <a:sy n="33" d="100"/>
      </p:scale>
      <p:origin x="0" y="0"/>
    </p:cViewPr>
  </p:outlineViewPr>
  <p:notesTextViewPr>
    <p:cViewPr>
      <p:scale>
        <a:sx n="1" d="1"/>
        <a:sy n="1" d="1"/>
      </p:scale>
      <p:origin x="0" y="0"/>
    </p:cViewPr>
  </p:notesTextViewPr>
  <p:notesViewPr>
    <p:cSldViewPr showGuides="1">
      <p:cViewPr varScale="1">
        <p:scale>
          <a:sx n="85" d="100"/>
          <a:sy n="85" d="100"/>
        </p:scale>
        <p:origin x="3054"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tags" Target="tags/tag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handoutMaster" Target="handoutMasters/handout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ru-RU" dirty="0"/>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40CEC57F-29A2-4A71-A65E-7283890170C7}" type="datetime1">
              <a:rPr lang="ru-RU" smtClean="0"/>
              <a:t>11.11.2024</a:t>
            </a:fld>
            <a:endParaRPr lang="ru-RU" dirty="0"/>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ru-RU" dirty="0"/>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AF8ED99B-9732-49FC-9C16-B56FEB1B1092}" type="slidenum">
              <a:rPr lang="ru-RU" smtClean="0"/>
              <a:t>‹#›</a:t>
            </a:fld>
            <a:endParaRPr lang="ru-RU" dirty="0"/>
          </a:p>
        </p:txBody>
      </p:sp>
    </p:spTree>
    <p:extLst>
      <p:ext uri="{BB962C8B-B14F-4D97-AF65-F5344CB8AC3E}">
        <p14:creationId xmlns:p14="http://schemas.microsoft.com/office/powerpoint/2010/main" val="131466261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rtl="0"/>
            <a:fld id="{DFB8B9EC-FC92-4B53-8521-C041F9E6CC51}" type="datetime1">
              <a:rPr lang="ru-RU" smtClean="0"/>
              <a:t>11.11.2024</a:t>
            </a:fld>
            <a:endParaRPr lang="ru-RU" dirty="0"/>
          </a:p>
        </p:txBody>
      </p:sp>
      <p:sp>
        <p:nvSpPr>
          <p:cNvPr id="4" name="Образ слайда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ru-RU"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ru-RU" dirty="0" smtClean="0"/>
              <a:t>Щелкните, чтобы изменить стили текста образца слайда</a:t>
            </a:r>
          </a:p>
          <a:p>
            <a:pPr lvl="1" rtl="0"/>
            <a:r>
              <a:rPr lang="ru-RU" dirty="0" smtClean="0"/>
              <a:t>Второй уровень</a:t>
            </a:r>
          </a:p>
          <a:p>
            <a:pPr lvl="2" rtl="0"/>
            <a:r>
              <a:rPr lang="ru-RU" dirty="0" smtClean="0"/>
              <a:t>Третий уровень</a:t>
            </a:r>
          </a:p>
          <a:p>
            <a:pPr lvl="3" rtl="0"/>
            <a:r>
              <a:rPr lang="ru-RU" dirty="0" smtClean="0"/>
              <a:t>Четвертый уровень</a:t>
            </a:r>
          </a:p>
          <a:p>
            <a:pPr lvl="4" rtl="0"/>
            <a:r>
              <a:rPr lang="ru-RU" dirty="0" smtClean="0"/>
              <a:t>Пятый уровень</a:t>
            </a:r>
            <a:endParaRPr lang="ru-RU" dirty="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F93199CD-3E1B-4AE6-990F-76F925F5EA9F}" type="slidenum">
              <a:rPr lang="ru-RU" smtClean="0"/>
              <a:t>‹#›</a:t>
            </a:fld>
            <a:endParaRPr lang="ru-RU" dirty="0"/>
          </a:p>
        </p:txBody>
      </p:sp>
    </p:spTree>
    <p:extLst>
      <p:ext uri="{BB962C8B-B14F-4D97-AF65-F5344CB8AC3E}">
        <p14:creationId xmlns:p14="http://schemas.microsoft.com/office/powerpoint/2010/main" val="427657982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1</a:t>
            </a:fld>
            <a:endParaRPr lang="ru-RU" dirty="0"/>
          </a:p>
        </p:txBody>
      </p:sp>
    </p:spTree>
    <p:extLst>
      <p:ext uri="{BB962C8B-B14F-4D97-AF65-F5344CB8AC3E}">
        <p14:creationId xmlns:p14="http://schemas.microsoft.com/office/powerpoint/2010/main" val="2590771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2</a:t>
            </a:fld>
            <a:endParaRPr lang="ru-RU" dirty="0"/>
          </a:p>
        </p:txBody>
      </p:sp>
    </p:spTree>
    <p:extLst>
      <p:ext uri="{BB962C8B-B14F-4D97-AF65-F5344CB8AC3E}">
        <p14:creationId xmlns:p14="http://schemas.microsoft.com/office/powerpoint/2010/main" val="28394990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93199CD-3E1B-4AE6-990F-76F925F5EA9F}" type="slidenum">
              <a:rPr lang="ru-RU" smtClean="0">
                <a:solidFill>
                  <a:srgbClr val="303030"/>
                </a:solidFill>
              </a:rPr>
              <a:pPr/>
              <a:t>3</a:t>
            </a:fld>
            <a:endParaRPr lang="ru-RU" dirty="0">
              <a:solidFill>
                <a:srgbClr val="303030"/>
              </a:solidFill>
            </a:endParaRPr>
          </a:p>
        </p:txBody>
      </p:sp>
    </p:spTree>
    <p:extLst>
      <p:ext uri="{BB962C8B-B14F-4D97-AF65-F5344CB8AC3E}">
        <p14:creationId xmlns:p14="http://schemas.microsoft.com/office/powerpoint/2010/main" val="7550495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93199CD-3E1B-4AE6-990F-76F925F5EA9F}" type="slidenum">
              <a:rPr lang="ru-RU" smtClean="0">
                <a:solidFill>
                  <a:srgbClr val="303030"/>
                </a:solidFill>
              </a:rPr>
              <a:pPr/>
              <a:t>4</a:t>
            </a:fld>
            <a:endParaRPr lang="ru-RU" dirty="0">
              <a:solidFill>
                <a:srgbClr val="303030"/>
              </a:solidFill>
            </a:endParaRPr>
          </a:p>
        </p:txBody>
      </p:sp>
    </p:spTree>
    <p:extLst>
      <p:ext uri="{BB962C8B-B14F-4D97-AF65-F5344CB8AC3E}">
        <p14:creationId xmlns:p14="http://schemas.microsoft.com/office/powerpoint/2010/main" val="2885740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93199CD-3E1B-4AE6-990F-76F925F5EA9F}" type="slidenum">
              <a:rPr lang="ru-RU" smtClean="0">
                <a:solidFill>
                  <a:srgbClr val="303030"/>
                </a:solidFill>
              </a:rPr>
              <a:pPr/>
              <a:t>5</a:t>
            </a:fld>
            <a:endParaRPr lang="ru-RU" dirty="0">
              <a:solidFill>
                <a:srgbClr val="303030"/>
              </a:solidFill>
            </a:endParaRPr>
          </a:p>
        </p:txBody>
      </p:sp>
    </p:spTree>
    <p:extLst>
      <p:ext uri="{BB962C8B-B14F-4D97-AF65-F5344CB8AC3E}">
        <p14:creationId xmlns:p14="http://schemas.microsoft.com/office/powerpoint/2010/main" val="1766842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93199CD-3E1B-4AE6-990F-76F925F5EA9F}" type="slidenum">
              <a:rPr lang="ru-RU" smtClean="0">
                <a:solidFill>
                  <a:srgbClr val="303030"/>
                </a:solidFill>
              </a:rPr>
              <a:pPr/>
              <a:t>6</a:t>
            </a:fld>
            <a:endParaRPr lang="ru-RU" dirty="0">
              <a:solidFill>
                <a:srgbClr val="303030"/>
              </a:solidFill>
            </a:endParaRPr>
          </a:p>
        </p:txBody>
      </p:sp>
    </p:spTree>
    <p:extLst>
      <p:ext uri="{BB962C8B-B14F-4D97-AF65-F5344CB8AC3E}">
        <p14:creationId xmlns:p14="http://schemas.microsoft.com/office/powerpoint/2010/main" val="20940025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7</a:t>
            </a:fld>
            <a:endParaRPr lang="ru-RU" dirty="0"/>
          </a:p>
        </p:txBody>
      </p:sp>
    </p:spTree>
    <p:extLst>
      <p:ext uri="{BB962C8B-B14F-4D97-AF65-F5344CB8AC3E}">
        <p14:creationId xmlns:p14="http://schemas.microsoft.com/office/powerpoint/2010/main" val="7288587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8</a:t>
            </a:fld>
            <a:endParaRPr lang="ru-RU" dirty="0"/>
          </a:p>
        </p:txBody>
      </p:sp>
    </p:spTree>
    <p:extLst>
      <p:ext uri="{BB962C8B-B14F-4D97-AF65-F5344CB8AC3E}">
        <p14:creationId xmlns:p14="http://schemas.microsoft.com/office/powerpoint/2010/main" val="1039014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9</a:t>
            </a:fld>
            <a:endParaRPr lang="ru-RU" dirty="0"/>
          </a:p>
        </p:txBody>
      </p:sp>
    </p:spTree>
    <p:extLst>
      <p:ext uri="{BB962C8B-B14F-4D97-AF65-F5344CB8AC3E}">
        <p14:creationId xmlns:p14="http://schemas.microsoft.com/office/powerpoint/2010/main" val="306696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10</a:t>
            </a:fld>
            <a:endParaRPr lang="ru-RU" dirty="0"/>
          </a:p>
        </p:txBody>
      </p:sp>
    </p:spTree>
    <p:extLst>
      <p:ext uri="{BB962C8B-B14F-4D97-AF65-F5344CB8AC3E}">
        <p14:creationId xmlns:p14="http://schemas.microsoft.com/office/powerpoint/2010/main" val="24134835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11</a:t>
            </a:fld>
            <a:endParaRPr lang="ru-RU" dirty="0"/>
          </a:p>
        </p:txBody>
      </p:sp>
    </p:spTree>
    <p:extLst>
      <p:ext uri="{BB962C8B-B14F-4D97-AF65-F5344CB8AC3E}">
        <p14:creationId xmlns:p14="http://schemas.microsoft.com/office/powerpoint/2010/main" val="10963386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12</a:t>
            </a:fld>
            <a:endParaRPr lang="ru-RU" dirty="0"/>
          </a:p>
        </p:txBody>
      </p:sp>
    </p:spTree>
    <p:extLst>
      <p:ext uri="{BB962C8B-B14F-4D97-AF65-F5344CB8AC3E}">
        <p14:creationId xmlns:p14="http://schemas.microsoft.com/office/powerpoint/2010/main" val="24271141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13</a:t>
            </a:fld>
            <a:endParaRPr lang="ru-RU" dirty="0"/>
          </a:p>
        </p:txBody>
      </p:sp>
    </p:spTree>
    <p:extLst>
      <p:ext uri="{BB962C8B-B14F-4D97-AF65-F5344CB8AC3E}">
        <p14:creationId xmlns:p14="http://schemas.microsoft.com/office/powerpoint/2010/main" val="35058187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14</a:t>
            </a:fld>
            <a:endParaRPr lang="ru-RU" dirty="0"/>
          </a:p>
        </p:txBody>
      </p:sp>
    </p:spTree>
    <p:extLst>
      <p:ext uri="{BB962C8B-B14F-4D97-AF65-F5344CB8AC3E}">
        <p14:creationId xmlns:p14="http://schemas.microsoft.com/office/powerpoint/2010/main" val="1375805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15</a:t>
            </a:fld>
            <a:endParaRPr lang="ru-RU" dirty="0"/>
          </a:p>
        </p:txBody>
      </p:sp>
    </p:spTree>
    <p:extLst>
      <p:ext uri="{BB962C8B-B14F-4D97-AF65-F5344CB8AC3E}">
        <p14:creationId xmlns:p14="http://schemas.microsoft.com/office/powerpoint/2010/main" val="20463022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16</a:t>
            </a:fld>
            <a:endParaRPr lang="ru-RU" dirty="0"/>
          </a:p>
        </p:txBody>
      </p:sp>
    </p:spTree>
    <p:extLst>
      <p:ext uri="{BB962C8B-B14F-4D97-AF65-F5344CB8AC3E}">
        <p14:creationId xmlns:p14="http://schemas.microsoft.com/office/powerpoint/2010/main" val="8944208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17</a:t>
            </a:fld>
            <a:endParaRPr lang="ru-RU" dirty="0"/>
          </a:p>
        </p:txBody>
      </p:sp>
    </p:spTree>
    <p:extLst>
      <p:ext uri="{BB962C8B-B14F-4D97-AF65-F5344CB8AC3E}">
        <p14:creationId xmlns:p14="http://schemas.microsoft.com/office/powerpoint/2010/main" val="24462803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18</a:t>
            </a:fld>
            <a:endParaRPr lang="ru-RU" dirty="0"/>
          </a:p>
        </p:txBody>
      </p:sp>
    </p:spTree>
    <p:extLst>
      <p:ext uri="{BB962C8B-B14F-4D97-AF65-F5344CB8AC3E}">
        <p14:creationId xmlns:p14="http://schemas.microsoft.com/office/powerpoint/2010/main" val="33221944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19</a:t>
            </a:fld>
            <a:endParaRPr lang="ru-RU" dirty="0"/>
          </a:p>
        </p:txBody>
      </p:sp>
    </p:spTree>
    <p:extLst>
      <p:ext uri="{BB962C8B-B14F-4D97-AF65-F5344CB8AC3E}">
        <p14:creationId xmlns:p14="http://schemas.microsoft.com/office/powerpoint/2010/main" val="18836495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20</a:t>
            </a:fld>
            <a:endParaRPr lang="ru-RU" dirty="0"/>
          </a:p>
        </p:txBody>
      </p:sp>
    </p:spTree>
    <p:extLst>
      <p:ext uri="{BB962C8B-B14F-4D97-AF65-F5344CB8AC3E}">
        <p14:creationId xmlns:p14="http://schemas.microsoft.com/office/powerpoint/2010/main" val="10772586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21</a:t>
            </a:fld>
            <a:endParaRPr lang="ru-RU" dirty="0"/>
          </a:p>
        </p:txBody>
      </p:sp>
    </p:spTree>
    <p:extLst>
      <p:ext uri="{BB962C8B-B14F-4D97-AF65-F5344CB8AC3E}">
        <p14:creationId xmlns:p14="http://schemas.microsoft.com/office/powerpoint/2010/main" val="25060958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22</a:t>
            </a:fld>
            <a:endParaRPr lang="ru-RU" dirty="0"/>
          </a:p>
        </p:txBody>
      </p:sp>
    </p:spTree>
    <p:extLst>
      <p:ext uri="{BB962C8B-B14F-4D97-AF65-F5344CB8AC3E}">
        <p14:creationId xmlns:p14="http://schemas.microsoft.com/office/powerpoint/2010/main" val="28748197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23</a:t>
            </a:fld>
            <a:endParaRPr lang="ru-RU" dirty="0"/>
          </a:p>
        </p:txBody>
      </p:sp>
    </p:spTree>
    <p:extLst>
      <p:ext uri="{BB962C8B-B14F-4D97-AF65-F5344CB8AC3E}">
        <p14:creationId xmlns:p14="http://schemas.microsoft.com/office/powerpoint/2010/main" val="8522917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24</a:t>
            </a:fld>
            <a:endParaRPr lang="ru-RU" dirty="0"/>
          </a:p>
        </p:txBody>
      </p:sp>
    </p:spTree>
    <p:extLst>
      <p:ext uri="{BB962C8B-B14F-4D97-AF65-F5344CB8AC3E}">
        <p14:creationId xmlns:p14="http://schemas.microsoft.com/office/powerpoint/2010/main" val="19014063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25</a:t>
            </a:fld>
            <a:endParaRPr lang="ru-RU" dirty="0"/>
          </a:p>
        </p:txBody>
      </p:sp>
    </p:spTree>
    <p:extLst>
      <p:ext uri="{BB962C8B-B14F-4D97-AF65-F5344CB8AC3E}">
        <p14:creationId xmlns:p14="http://schemas.microsoft.com/office/powerpoint/2010/main" val="255285336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26</a:t>
            </a:fld>
            <a:endParaRPr lang="ru-RU" dirty="0"/>
          </a:p>
        </p:txBody>
      </p:sp>
    </p:spTree>
    <p:extLst>
      <p:ext uri="{BB962C8B-B14F-4D97-AF65-F5344CB8AC3E}">
        <p14:creationId xmlns:p14="http://schemas.microsoft.com/office/powerpoint/2010/main" val="14236452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27</a:t>
            </a:fld>
            <a:endParaRPr lang="ru-RU" dirty="0"/>
          </a:p>
        </p:txBody>
      </p:sp>
    </p:spTree>
    <p:extLst>
      <p:ext uri="{BB962C8B-B14F-4D97-AF65-F5344CB8AC3E}">
        <p14:creationId xmlns:p14="http://schemas.microsoft.com/office/powerpoint/2010/main" val="170418363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28</a:t>
            </a:fld>
            <a:endParaRPr lang="ru-RU" dirty="0"/>
          </a:p>
        </p:txBody>
      </p:sp>
    </p:spTree>
    <p:extLst>
      <p:ext uri="{BB962C8B-B14F-4D97-AF65-F5344CB8AC3E}">
        <p14:creationId xmlns:p14="http://schemas.microsoft.com/office/powerpoint/2010/main" val="188131899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29</a:t>
            </a:fld>
            <a:endParaRPr lang="ru-RU" dirty="0"/>
          </a:p>
        </p:txBody>
      </p:sp>
    </p:spTree>
    <p:extLst>
      <p:ext uri="{BB962C8B-B14F-4D97-AF65-F5344CB8AC3E}">
        <p14:creationId xmlns:p14="http://schemas.microsoft.com/office/powerpoint/2010/main" val="16316352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30</a:t>
            </a:fld>
            <a:endParaRPr lang="ru-RU" dirty="0"/>
          </a:p>
        </p:txBody>
      </p:sp>
    </p:spTree>
    <p:extLst>
      <p:ext uri="{BB962C8B-B14F-4D97-AF65-F5344CB8AC3E}">
        <p14:creationId xmlns:p14="http://schemas.microsoft.com/office/powerpoint/2010/main" val="111201992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31</a:t>
            </a:fld>
            <a:endParaRPr lang="ru-RU" dirty="0"/>
          </a:p>
        </p:txBody>
      </p:sp>
    </p:spTree>
    <p:extLst>
      <p:ext uri="{BB962C8B-B14F-4D97-AF65-F5344CB8AC3E}">
        <p14:creationId xmlns:p14="http://schemas.microsoft.com/office/powerpoint/2010/main" val="261375130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32</a:t>
            </a:fld>
            <a:endParaRPr lang="ru-RU" dirty="0"/>
          </a:p>
        </p:txBody>
      </p:sp>
    </p:spTree>
    <p:extLst>
      <p:ext uri="{BB962C8B-B14F-4D97-AF65-F5344CB8AC3E}">
        <p14:creationId xmlns:p14="http://schemas.microsoft.com/office/powerpoint/2010/main" val="260942690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33</a:t>
            </a:fld>
            <a:endParaRPr lang="ru-RU" dirty="0"/>
          </a:p>
        </p:txBody>
      </p:sp>
    </p:spTree>
    <p:extLst>
      <p:ext uri="{BB962C8B-B14F-4D97-AF65-F5344CB8AC3E}">
        <p14:creationId xmlns:p14="http://schemas.microsoft.com/office/powerpoint/2010/main" val="40803490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34</a:t>
            </a:fld>
            <a:endParaRPr lang="ru-RU" dirty="0"/>
          </a:p>
        </p:txBody>
      </p:sp>
    </p:spTree>
    <p:extLst>
      <p:ext uri="{BB962C8B-B14F-4D97-AF65-F5344CB8AC3E}">
        <p14:creationId xmlns:p14="http://schemas.microsoft.com/office/powerpoint/2010/main" val="1663712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35</a:t>
            </a:fld>
            <a:endParaRPr lang="ru-RU" dirty="0"/>
          </a:p>
        </p:txBody>
      </p:sp>
    </p:spTree>
    <p:extLst>
      <p:ext uri="{BB962C8B-B14F-4D97-AF65-F5344CB8AC3E}">
        <p14:creationId xmlns:p14="http://schemas.microsoft.com/office/powerpoint/2010/main" val="7054015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36</a:t>
            </a:fld>
            <a:endParaRPr lang="ru-RU" dirty="0"/>
          </a:p>
        </p:txBody>
      </p:sp>
    </p:spTree>
    <p:extLst>
      <p:ext uri="{BB962C8B-B14F-4D97-AF65-F5344CB8AC3E}">
        <p14:creationId xmlns:p14="http://schemas.microsoft.com/office/powerpoint/2010/main" val="30369845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37</a:t>
            </a:fld>
            <a:endParaRPr lang="ru-RU" dirty="0"/>
          </a:p>
        </p:txBody>
      </p:sp>
    </p:spTree>
    <p:extLst>
      <p:ext uri="{BB962C8B-B14F-4D97-AF65-F5344CB8AC3E}">
        <p14:creationId xmlns:p14="http://schemas.microsoft.com/office/powerpoint/2010/main" val="134861649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38</a:t>
            </a:fld>
            <a:endParaRPr lang="ru-RU" dirty="0"/>
          </a:p>
        </p:txBody>
      </p:sp>
    </p:spTree>
    <p:extLst>
      <p:ext uri="{BB962C8B-B14F-4D97-AF65-F5344CB8AC3E}">
        <p14:creationId xmlns:p14="http://schemas.microsoft.com/office/powerpoint/2010/main" val="207299922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39</a:t>
            </a:fld>
            <a:endParaRPr lang="ru-RU" dirty="0"/>
          </a:p>
        </p:txBody>
      </p:sp>
    </p:spTree>
    <p:extLst>
      <p:ext uri="{BB962C8B-B14F-4D97-AF65-F5344CB8AC3E}">
        <p14:creationId xmlns:p14="http://schemas.microsoft.com/office/powerpoint/2010/main" val="292248282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40</a:t>
            </a:fld>
            <a:endParaRPr lang="ru-RU" dirty="0"/>
          </a:p>
        </p:txBody>
      </p:sp>
    </p:spTree>
    <p:extLst>
      <p:ext uri="{BB962C8B-B14F-4D97-AF65-F5344CB8AC3E}">
        <p14:creationId xmlns:p14="http://schemas.microsoft.com/office/powerpoint/2010/main" val="344827450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41</a:t>
            </a:fld>
            <a:endParaRPr lang="ru-RU" dirty="0"/>
          </a:p>
        </p:txBody>
      </p:sp>
    </p:spTree>
    <p:extLst>
      <p:ext uri="{BB962C8B-B14F-4D97-AF65-F5344CB8AC3E}">
        <p14:creationId xmlns:p14="http://schemas.microsoft.com/office/powerpoint/2010/main" val="31542408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42</a:t>
            </a:fld>
            <a:endParaRPr lang="ru-RU" dirty="0"/>
          </a:p>
        </p:txBody>
      </p:sp>
    </p:spTree>
    <p:extLst>
      <p:ext uri="{BB962C8B-B14F-4D97-AF65-F5344CB8AC3E}">
        <p14:creationId xmlns:p14="http://schemas.microsoft.com/office/powerpoint/2010/main" val="309765218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43</a:t>
            </a:fld>
            <a:endParaRPr lang="ru-RU" dirty="0"/>
          </a:p>
        </p:txBody>
      </p:sp>
    </p:spTree>
    <p:extLst>
      <p:ext uri="{BB962C8B-B14F-4D97-AF65-F5344CB8AC3E}">
        <p14:creationId xmlns:p14="http://schemas.microsoft.com/office/powerpoint/2010/main" val="398467506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44</a:t>
            </a:fld>
            <a:endParaRPr lang="ru-RU" dirty="0"/>
          </a:p>
        </p:txBody>
      </p:sp>
    </p:spTree>
    <p:extLst>
      <p:ext uri="{BB962C8B-B14F-4D97-AF65-F5344CB8AC3E}">
        <p14:creationId xmlns:p14="http://schemas.microsoft.com/office/powerpoint/2010/main" val="69198760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45</a:t>
            </a:fld>
            <a:endParaRPr lang="ru-RU" dirty="0"/>
          </a:p>
        </p:txBody>
      </p:sp>
    </p:spTree>
    <p:extLst>
      <p:ext uri="{BB962C8B-B14F-4D97-AF65-F5344CB8AC3E}">
        <p14:creationId xmlns:p14="http://schemas.microsoft.com/office/powerpoint/2010/main" val="3297184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46</a:t>
            </a:fld>
            <a:endParaRPr lang="ru-RU" dirty="0"/>
          </a:p>
        </p:txBody>
      </p:sp>
    </p:spTree>
    <p:extLst>
      <p:ext uri="{BB962C8B-B14F-4D97-AF65-F5344CB8AC3E}">
        <p14:creationId xmlns:p14="http://schemas.microsoft.com/office/powerpoint/2010/main" val="142494788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47</a:t>
            </a:fld>
            <a:endParaRPr lang="ru-RU" dirty="0"/>
          </a:p>
        </p:txBody>
      </p:sp>
    </p:spTree>
    <p:extLst>
      <p:ext uri="{BB962C8B-B14F-4D97-AF65-F5344CB8AC3E}">
        <p14:creationId xmlns:p14="http://schemas.microsoft.com/office/powerpoint/2010/main" val="216612039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48</a:t>
            </a:fld>
            <a:endParaRPr lang="ru-RU" dirty="0"/>
          </a:p>
        </p:txBody>
      </p:sp>
    </p:spTree>
    <p:extLst>
      <p:ext uri="{BB962C8B-B14F-4D97-AF65-F5344CB8AC3E}">
        <p14:creationId xmlns:p14="http://schemas.microsoft.com/office/powerpoint/2010/main" val="80805934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49</a:t>
            </a:fld>
            <a:endParaRPr lang="ru-RU" dirty="0"/>
          </a:p>
        </p:txBody>
      </p:sp>
    </p:spTree>
    <p:extLst>
      <p:ext uri="{BB962C8B-B14F-4D97-AF65-F5344CB8AC3E}">
        <p14:creationId xmlns:p14="http://schemas.microsoft.com/office/powerpoint/2010/main" val="116400715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50</a:t>
            </a:fld>
            <a:endParaRPr lang="ru-RU" dirty="0"/>
          </a:p>
        </p:txBody>
      </p:sp>
    </p:spTree>
    <p:extLst>
      <p:ext uri="{BB962C8B-B14F-4D97-AF65-F5344CB8AC3E}">
        <p14:creationId xmlns:p14="http://schemas.microsoft.com/office/powerpoint/2010/main" val="47349678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51</a:t>
            </a:fld>
            <a:endParaRPr lang="ru-RU" dirty="0"/>
          </a:p>
        </p:txBody>
      </p:sp>
    </p:spTree>
    <p:extLst>
      <p:ext uri="{BB962C8B-B14F-4D97-AF65-F5344CB8AC3E}">
        <p14:creationId xmlns:p14="http://schemas.microsoft.com/office/powerpoint/2010/main" val="348297508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52</a:t>
            </a:fld>
            <a:endParaRPr lang="ru-RU" dirty="0"/>
          </a:p>
        </p:txBody>
      </p:sp>
    </p:spTree>
    <p:extLst>
      <p:ext uri="{BB962C8B-B14F-4D97-AF65-F5344CB8AC3E}">
        <p14:creationId xmlns:p14="http://schemas.microsoft.com/office/powerpoint/2010/main" val="87842273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53</a:t>
            </a:fld>
            <a:endParaRPr lang="ru-RU" dirty="0"/>
          </a:p>
        </p:txBody>
      </p:sp>
    </p:spTree>
    <p:extLst>
      <p:ext uri="{BB962C8B-B14F-4D97-AF65-F5344CB8AC3E}">
        <p14:creationId xmlns:p14="http://schemas.microsoft.com/office/powerpoint/2010/main" val="109324679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54</a:t>
            </a:fld>
            <a:endParaRPr lang="ru-RU" dirty="0"/>
          </a:p>
        </p:txBody>
      </p:sp>
    </p:spTree>
    <p:extLst>
      <p:ext uri="{BB962C8B-B14F-4D97-AF65-F5344CB8AC3E}">
        <p14:creationId xmlns:p14="http://schemas.microsoft.com/office/powerpoint/2010/main" val="309685666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55</a:t>
            </a:fld>
            <a:endParaRPr lang="ru-RU" dirty="0"/>
          </a:p>
        </p:txBody>
      </p:sp>
    </p:spTree>
    <p:extLst>
      <p:ext uri="{BB962C8B-B14F-4D97-AF65-F5344CB8AC3E}">
        <p14:creationId xmlns:p14="http://schemas.microsoft.com/office/powerpoint/2010/main" val="379818825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56</a:t>
            </a:fld>
            <a:endParaRPr lang="ru-RU" dirty="0"/>
          </a:p>
        </p:txBody>
      </p:sp>
    </p:spTree>
    <p:extLst>
      <p:ext uri="{BB962C8B-B14F-4D97-AF65-F5344CB8AC3E}">
        <p14:creationId xmlns:p14="http://schemas.microsoft.com/office/powerpoint/2010/main" val="16752275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rtl="0"/>
            <a:fld id="{F93199CD-3E1B-4AE6-990F-76F925F5EA9F}" type="slidenum">
              <a:rPr lang="ru-RU" smtClean="0"/>
              <a:t>57</a:t>
            </a:fld>
            <a:endParaRPr lang="ru-RU" dirty="0"/>
          </a:p>
        </p:txBody>
      </p:sp>
    </p:spTree>
    <p:extLst>
      <p:ext uri="{BB962C8B-B14F-4D97-AF65-F5344CB8AC3E}">
        <p14:creationId xmlns:p14="http://schemas.microsoft.com/office/powerpoint/2010/main" val="27570867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0824" y="1600200"/>
            <a:ext cx="5945188" cy="3048000"/>
          </a:xfrm>
        </p:spPr>
        <p:txBody>
          <a:bodyPr rtlCol="0" anchor="b">
            <a:normAutofit/>
          </a:bodyPr>
          <a:lstStyle>
            <a:lvl1pPr>
              <a:lnSpc>
                <a:spcPct val="80000"/>
              </a:lnSpc>
              <a:defRPr sz="6600">
                <a:solidFill>
                  <a:schemeClr val="tx1"/>
                </a:solidFill>
              </a:defRPr>
            </a:lvl1pPr>
          </a:lstStyle>
          <a:p>
            <a:pPr rtl="0"/>
            <a:r>
              <a:rPr lang="ru-RU" smtClean="0"/>
              <a:t>Образец заголовка</a:t>
            </a:r>
            <a:endParaRPr lang="ru-RU" dirty="0"/>
          </a:p>
        </p:txBody>
      </p:sp>
      <p:sp>
        <p:nvSpPr>
          <p:cNvPr id="3" name="Подзаголовок 2"/>
          <p:cNvSpPr>
            <a:spLocks noGrp="1"/>
          </p:cNvSpPr>
          <p:nvPr>
            <p:ph type="subTitle" idx="1" hasCustomPrompt="1"/>
          </p:nvPr>
        </p:nvSpPr>
        <p:spPr>
          <a:xfrm>
            <a:off x="1520825" y="4898572"/>
            <a:ext cx="5945187" cy="1270453"/>
          </a:xfrm>
        </p:spPr>
        <p:txBody>
          <a:bodyPr rtlCol="0">
            <a:noAutofit/>
          </a:bodyPr>
          <a:lstStyle>
            <a:lvl1pPr marL="0" indent="0" algn="l">
              <a:spcBef>
                <a:spcPts val="0"/>
              </a:spcBef>
              <a:buNone/>
              <a:defRPr sz="2800" cap="none" baseline="0">
                <a:solidFill>
                  <a:schemeClr val="accent1">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ru-RU" dirty="0" smtClean="0"/>
              <a:t>Образец подзаголовка</a:t>
            </a:r>
            <a:endParaRPr lang="ru-RU" dirty="0"/>
          </a:p>
        </p:txBody>
      </p:sp>
      <p:cxnSp>
        <p:nvCxnSpPr>
          <p:cNvPr id="6" name="Прямая соединительная линия 5"/>
          <p:cNvCxnSpPr/>
          <p:nvPr/>
        </p:nvCxnSpPr>
        <p:spPr>
          <a:xfrm>
            <a:off x="1658936" y="4782971"/>
            <a:ext cx="56546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grpSp>
        <p:nvGrpSpPr>
          <p:cNvPr id="5" name="Группа 4"/>
          <p:cNvGrpSpPr/>
          <p:nvPr userDrawn="1"/>
        </p:nvGrpSpPr>
        <p:grpSpPr>
          <a:xfrm>
            <a:off x="7923213" y="0"/>
            <a:ext cx="4265612" cy="6858000"/>
            <a:chOff x="7923213" y="0"/>
            <a:chExt cx="4265612" cy="6858000"/>
          </a:xfrm>
        </p:grpSpPr>
        <p:pic>
          <p:nvPicPr>
            <p:cNvPr id="4" name="Рисунок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7923213" y="0"/>
              <a:ext cx="4265612" cy="6858000"/>
            </a:xfrm>
            <a:prstGeom prst="rect">
              <a:avLst/>
            </a:prstGeom>
          </p:spPr>
        </p:pic>
        <p:sp>
          <p:nvSpPr>
            <p:cNvPr id="13" name="Прямоугольник 12"/>
            <p:cNvSpPr/>
            <p:nvPr/>
          </p:nvSpPr>
          <p:spPr>
            <a:xfrm>
              <a:off x="7923213" y="0"/>
              <a:ext cx="1065213" cy="6858000"/>
            </a:xfrm>
            <a:prstGeom prst="rect">
              <a:avLst/>
            </a:prstGeom>
            <a:gradFill flip="none" rotWithShape="1">
              <a:gsLst>
                <a:gs pos="75000">
                  <a:schemeClr val="tx2">
                    <a:alpha val="0"/>
                  </a:schemeClr>
                </a:gs>
                <a:gs pos="100000">
                  <a:schemeClr val="tx2">
                    <a:alpha val="2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dirty="0"/>
            </a:p>
          </p:txBody>
        </p:sp>
      </p:grpSp>
    </p:spTree>
    <p:extLst>
      <p:ext uri="{BB962C8B-B14F-4D97-AF65-F5344CB8AC3E}">
        <p14:creationId xmlns:p14="http://schemas.microsoft.com/office/powerpoint/2010/main" val="94999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lvl1pPr>
              <a:defRPr>
                <a:solidFill>
                  <a:schemeClr val="accent1">
                    <a:lumMod val="50000"/>
                  </a:schemeClr>
                </a:solidFill>
              </a:defRPr>
            </a:lvl1pPr>
          </a:lstStyle>
          <a:p>
            <a:pPr rtl="0"/>
            <a:r>
              <a:rPr lang="ru-RU" smtClean="0"/>
              <a:t>Образец заголовка</a:t>
            </a:r>
            <a:endParaRPr lang="ru-RU" dirty="0"/>
          </a:p>
        </p:txBody>
      </p:sp>
      <p:sp>
        <p:nvSpPr>
          <p:cNvPr id="3" name="Объект 2"/>
          <p:cNvSpPr>
            <a:spLocks noGrp="1"/>
          </p:cNvSpPr>
          <p:nvPr>
            <p:ph idx="1"/>
          </p:nvPr>
        </p:nvSpPr>
        <p:spPr/>
        <p:txBody>
          <a:bodyPr rtlCol="0"/>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5" name="Нижний колонтитул 4"/>
          <p:cNvSpPr>
            <a:spLocks noGrp="1"/>
          </p:cNvSpPr>
          <p:nvPr>
            <p:ph type="ftr" sz="quarter" idx="11"/>
          </p:nvPr>
        </p:nvSpPr>
        <p:spPr/>
        <p:txBody>
          <a:bodyPr rtlCol="0"/>
          <a:lstStyle/>
          <a:p>
            <a:pPr rtl="0"/>
            <a:r>
              <a:rPr lang="ru-RU" dirty="0" smtClean="0"/>
              <a:t>Добавить нижний колонтитул</a:t>
            </a:r>
            <a:endParaRPr lang="ru-RU" dirty="0"/>
          </a:p>
        </p:txBody>
      </p:sp>
      <p:sp>
        <p:nvSpPr>
          <p:cNvPr id="4" name="Дата 3"/>
          <p:cNvSpPr>
            <a:spLocks noGrp="1"/>
          </p:cNvSpPr>
          <p:nvPr>
            <p:ph type="dt" sz="half" idx="10"/>
          </p:nvPr>
        </p:nvSpPr>
        <p:spPr/>
        <p:txBody>
          <a:bodyPr rtlCol="0"/>
          <a:lstStyle/>
          <a:p>
            <a:pPr rtl="0"/>
            <a:fld id="{2EDB3B26-218C-4385-B364-F4EB12FE238A}" type="datetime1">
              <a:rPr lang="ru-RU" smtClean="0"/>
              <a:t>11.11.2024</a:t>
            </a:fld>
            <a:endParaRPr lang="ru-RU" dirty="0"/>
          </a:p>
        </p:txBody>
      </p:sp>
      <p:sp>
        <p:nvSpPr>
          <p:cNvPr id="6" name="Номер слайда 5"/>
          <p:cNvSpPr>
            <a:spLocks noGrp="1"/>
          </p:cNvSpPr>
          <p:nvPr>
            <p:ph type="sldNum" sz="quarter" idx="12"/>
          </p:nvPr>
        </p:nvSpPr>
        <p:spPr/>
        <p:txBody>
          <a:bodyPr rtlCol="0"/>
          <a:lstStyle/>
          <a:p>
            <a:pPr rtl="0"/>
            <a:fld id="{2A013F82-EE5E-44EE-A61D-E31C6657F26F}" type="slidenum">
              <a:rPr lang="ru-RU" smtClean="0"/>
              <a:t>‹#›</a:t>
            </a:fld>
            <a:endParaRPr lang="ru-RU" dirty="0"/>
          </a:p>
        </p:txBody>
      </p:sp>
      <p:cxnSp>
        <p:nvCxnSpPr>
          <p:cNvPr id="7" name="Прямая соединительная линия 6"/>
          <p:cNvCxnSpPr/>
          <p:nvPr/>
        </p:nvCxnSpPr>
        <p:spPr>
          <a:xfrm>
            <a:off x="1658936" y="1709058"/>
            <a:ext cx="96170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8254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2410" y="2237096"/>
            <a:ext cx="8229601" cy="2411103"/>
          </a:xfrm>
        </p:spPr>
        <p:txBody>
          <a:bodyPr rtlCol="0" anchor="b">
            <a:normAutofit/>
          </a:bodyPr>
          <a:lstStyle>
            <a:lvl1pPr algn="l">
              <a:lnSpc>
                <a:spcPct val="80000"/>
              </a:lnSpc>
              <a:defRPr sz="4800" b="0" cap="none" baseline="0">
                <a:solidFill>
                  <a:schemeClr val="tx1"/>
                </a:solidFill>
              </a:defRPr>
            </a:lvl1pPr>
          </a:lstStyle>
          <a:p>
            <a:pPr rtl="0"/>
            <a:r>
              <a:rPr lang="ru-RU" smtClean="0"/>
              <a:t>Образец заголовка</a:t>
            </a:r>
            <a:endParaRPr lang="ru-RU" dirty="0"/>
          </a:p>
        </p:txBody>
      </p:sp>
      <p:sp>
        <p:nvSpPr>
          <p:cNvPr id="3" name="Текст 2"/>
          <p:cNvSpPr>
            <a:spLocks noGrp="1"/>
          </p:cNvSpPr>
          <p:nvPr>
            <p:ph type="body" idx="1"/>
          </p:nvPr>
        </p:nvSpPr>
        <p:spPr>
          <a:xfrm>
            <a:off x="1522412" y="4876800"/>
            <a:ext cx="8229601" cy="1292225"/>
          </a:xfrm>
        </p:spPr>
        <p:txBody>
          <a:bodyPr rtlCol="0" anchor="t">
            <a:normAutofit/>
          </a:bodyPr>
          <a:lstStyle>
            <a:lvl1pPr marL="0" indent="0">
              <a:spcBef>
                <a:spcPts val="0"/>
              </a:spcBef>
              <a:buNone/>
              <a:defRPr sz="2800" cap="none" baseline="0">
                <a:solidFill>
                  <a:schemeClr val="accent1">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ru-RU" smtClean="0"/>
              <a:t>Образец текста</a:t>
            </a:r>
          </a:p>
        </p:txBody>
      </p:sp>
      <p:grpSp>
        <p:nvGrpSpPr>
          <p:cNvPr id="7" name="Группа 6"/>
          <p:cNvGrpSpPr/>
          <p:nvPr userDrawn="1"/>
        </p:nvGrpSpPr>
        <p:grpSpPr>
          <a:xfrm>
            <a:off x="11123611" y="0"/>
            <a:ext cx="1065214" cy="6868886"/>
            <a:chOff x="11123611" y="0"/>
            <a:chExt cx="1065214" cy="6868886"/>
          </a:xfrm>
        </p:grpSpPr>
        <p:pic>
          <p:nvPicPr>
            <p:cNvPr id="10" name="Рисунок 9"/>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1123611" y="0"/>
              <a:ext cx="1065213" cy="6858000"/>
            </a:xfrm>
            <a:prstGeom prst="rect">
              <a:avLst/>
            </a:prstGeom>
          </p:spPr>
        </p:pic>
        <p:sp>
          <p:nvSpPr>
            <p:cNvPr id="12" name="Прямоугольник 11"/>
            <p:cNvSpPr/>
            <p:nvPr/>
          </p:nvSpPr>
          <p:spPr>
            <a:xfrm>
              <a:off x="11123612" y="10886"/>
              <a:ext cx="1065213" cy="6858000"/>
            </a:xfrm>
            <a:prstGeom prst="rect">
              <a:avLst/>
            </a:prstGeom>
            <a:gradFill flip="none" rotWithShape="1">
              <a:gsLst>
                <a:gs pos="75000">
                  <a:schemeClr val="tx2">
                    <a:alpha val="0"/>
                  </a:schemeClr>
                </a:gs>
                <a:gs pos="100000">
                  <a:schemeClr val="tx2">
                    <a:alpha val="2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dirty="0"/>
            </a:p>
          </p:txBody>
        </p:sp>
      </p:grpSp>
      <p:sp>
        <p:nvSpPr>
          <p:cNvPr id="5" name="Нижний колонтитул 4"/>
          <p:cNvSpPr>
            <a:spLocks noGrp="1"/>
          </p:cNvSpPr>
          <p:nvPr>
            <p:ph type="ftr" sz="quarter" idx="11"/>
          </p:nvPr>
        </p:nvSpPr>
        <p:spPr/>
        <p:txBody>
          <a:bodyPr rtlCol="0"/>
          <a:lstStyle/>
          <a:p>
            <a:pPr rtl="0"/>
            <a:r>
              <a:rPr lang="ru-RU" dirty="0" smtClean="0"/>
              <a:t>Добавить нижний колонтитул</a:t>
            </a:r>
            <a:endParaRPr lang="ru-RU" dirty="0"/>
          </a:p>
        </p:txBody>
      </p:sp>
      <p:sp>
        <p:nvSpPr>
          <p:cNvPr id="4" name="Дата 3"/>
          <p:cNvSpPr>
            <a:spLocks noGrp="1"/>
          </p:cNvSpPr>
          <p:nvPr>
            <p:ph type="dt" sz="half" idx="10"/>
          </p:nvPr>
        </p:nvSpPr>
        <p:spPr/>
        <p:txBody>
          <a:bodyPr rtlCol="0"/>
          <a:lstStyle/>
          <a:p>
            <a:pPr rtl="0"/>
            <a:fld id="{57486078-CAD5-4DC2-BE56-4C049F6B33BC}" type="datetime1">
              <a:rPr lang="ru-RU" smtClean="0"/>
              <a:t>11.11.2024</a:t>
            </a:fld>
            <a:endParaRPr lang="ru-RU" dirty="0"/>
          </a:p>
        </p:txBody>
      </p:sp>
      <p:sp>
        <p:nvSpPr>
          <p:cNvPr id="6" name="Номер слайда 5"/>
          <p:cNvSpPr>
            <a:spLocks noGrp="1"/>
          </p:cNvSpPr>
          <p:nvPr>
            <p:ph type="sldNum" sz="quarter" idx="12"/>
          </p:nvPr>
        </p:nvSpPr>
        <p:spPr/>
        <p:txBody>
          <a:bodyPr rtlCol="0"/>
          <a:lstStyle/>
          <a:p>
            <a:pPr rtl="0"/>
            <a:fld id="{2A013F82-EE5E-44EE-A61D-E31C6657F26F}" type="slidenum">
              <a:rPr lang="ru-RU" smtClean="0"/>
              <a:t>‹#›</a:t>
            </a:fld>
            <a:endParaRPr lang="ru-RU" dirty="0"/>
          </a:p>
        </p:txBody>
      </p:sp>
      <p:cxnSp>
        <p:nvCxnSpPr>
          <p:cNvPr id="9" name="Прямая соединительная линия 8"/>
          <p:cNvCxnSpPr/>
          <p:nvPr/>
        </p:nvCxnSpPr>
        <p:spPr>
          <a:xfrm>
            <a:off x="1658936" y="4782971"/>
            <a:ext cx="80168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1813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2413" y="381000"/>
            <a:ext cx="9829798" cy="1219200"/>
          </a:xfrm>
        </p:spPr>
        <p:txBody>
          <a:bodyPr rtlCol="0"/>
          <a:lstStyle>
            <a:lvl1pPr>
              <a:defRPr>
                <a:solidFill>
                  <a:schemeClr val="accent1">
                    <a:lumMod val="50000"/>
                  </a:schemeClr>
                </a:solidFill>
              </a:defRPr>
            </a:lvl1pPr>
          </a:lstStyle>
          <a:p>
            <a:pPr rtl="0"/>
            <a:r>
              <a:rPr lang="ru-RU" smtClean="0"/>
              <a:t>Образец заголовка</a:t>
            </a:r>
            <a:endParaRPr lang="ru-RU" dirty="0"/>
          </a:p>
        </p:txBody>
      </p:sp>
      <p:sp>
        <p:nvSpPr>
          <p:cNvPr id="3" name="Объект 2"/>
          <p:cNvSpPr>
            <a:spLocks noGrp="1"/>
          </p:cNvSpPr>
          <p:nvPr>
            <p:ph sz="half" idx="1"/>
          </p:nvPr>
        </p:nvSpPr>
        <p:spPr>
          <a:xfrm>
            <a:off x="1488168" y="1984248"/>
            <a:ext cx="4800600" cy="4187952"/>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4" name="Объект 3"/>
          <p:cNvSpPr>
            <a:spLocks noGrp="1"/>
          </p:cNvSpPr>
          <p:nvPr>
            <p:ph sz="half" idx="2"/>
          </p:nvPr>
        </p:nvSpPr>
        <p:spPr>
          <a:xfrm>
            <a:off x="6551612" y="1984248"/>
            <a:ext cx="4800601" cy="4187952"/>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6" name="Нижний колонтитул 5"/>
          <p:cNvSpPr>
            <a:spLocks noGrp="1"/>
          </p:cNvSpPr>
          <p:nvPr>
            <p:ph type="ftr" sz="quarter" idx="11"/>
          </p:nvPr>
        </p:nvSpPr>
        <p:spPr/>
        <p:txBody>
          <a:bodyPr rtlCol="0"/>
          <a:lstStyle/>
          <a:p>
            <a:pPr rtl="0"/>
            <a:r>
              <a:rPr lang="ru-RU" dirty="0" smtClean="0"/>
              <a:t>Добавить нижний колонтитул</a:t>
            </a:r>
            <a:endParaRPr lang="ru-RU" dirty="0"/>
          </a:p>
        </p:txBody>
      </p:sp>
      <p:sp>
        <p:nvSpPr>
          <p:cNvPr id="5" name="Дата 4"/>
          <p:cNvSpPr>
            <a:spLocks noGrp="1"/>
          </p:cNvSpPr>
          <p:nvPr>
            <p:ph type="dt" sz="half" idx="10"/>
          </p:nvPr>
        </p:nvSpPr>
        <p:spPr/>
        <p:txBody>
          <a:bodyPr rtlCol="0"/>
          <a:lstStyle/>
          <a:p>
            <a:pPr rtl="0"/>
            <a:fld id="{46FC5052-FE68-4F34-A074-3C8ABF68DAC4}" type="datetime1">
              <a:rPr lang="ru-RU" smtClean="0"/>
              <a:t>11.11.2024</a:t>
            </a:fld>
            <a:endParaRPr lang="ru-RU" dirty="0"/>
          </a:p>
        </p:txBody>
      </p:sp>
      <p:sp>
        <p:nvSpPr>
          <p:cNvPr id="7" name="Номер слайда 6"/>
          <p:cNvSpPr>
            <a:spLocks noGrp="1"/>
          </p:cNvSpPr>
          <p:nvPr>
            <p:ph type="sldNum" sz="quarter" idx="12"/>
          </p:nvPr>
        </p:nvSpPr>
        <p:spPr/>
        <p:txBody>
          <a:bodyPr rtlCol="0"/>
          <a:lstStyle/>
          <a:p>
            <a:pPr rtl="0"/>
            <a:fld id="{2A013F82-EE5E-44EE-A61D-E31C6657F26F}" type="slidenum">
              <a:rPr lang="ru-RU" smtClean="0"/>
              <a:t>‹#›</a:t>
            </a:fld>
            <a:endParaRPr lang="ru-RU" dirty="0"/>
          </a:p>
        </p:txBody>
      </p:sp>
      <p:cxnSp>
        <p:nvCxnSpPr>
          <p:cNvPr id="8" name="Прямая соединительная линия 7"/>
          <p:cNvCxnSpPr/>
          <p:nvPr/>
        </p:nvCxnSpPr>
        <p:spPr>
          <a:xfrm>
            <a:off x="1658936" y="1709058"/>
            <a:ext cx="96170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5340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2413" y="381000"/>
            <a:ext cx="9829798" cy="1219200"/>
          </a:xfrm>
        </p:spPr>
        <p:txBody>
          <a:bodyPr rtlCol="0"/>
          <a:lstStyle>
            <a:lvl1pPr>
              <a:defRPr>
                <a:solidFill>
                  <a:schemeClr val="accent1">
                    <a:lumMod val="50000"/>
                  </a:schemeClr>
                </a:solidFill>
              </a:defRPr>
            </a:lvl1pPr>
          </a:lstStyle>
          <a:p>
            <a:pPr rtl="0"/>
            <a:r>
              <a:rPr lang="ru-RU" smtClean="0"/>
              <a:t>Образец заголовка</a:t>
            </a:r>
            <a:endParaRPr lang="ru-RU" dirty="0"/>
          </a:p>
        </p:txBody>
      </p:sp>
      <p:sp>
        <p:nvSpPr>
          <p:cNvPr id="3" name="Текст 2"/>
          <p:cNvSpPr>
            <a:spLocks noGrp="1"/>
          </p:cNvSpPr>
          <p:nvPr>
            <p:ph type="body" idx="1"/>
          </p:nvPr>
        </p:nvSpPr>
        <p:spPr>
          <a:xfrm>
            <a:off x="1522413" y="1828800"/>
            <a:ext cx="4800600" cy="838200"/>
          </a:xfrm>
        </p:spPr>
        <p:txBody>
          <a:bodyPr rtlCol="0" anchor="ctr">
            <a:noAutofit/>
          </a:bodyPr>
          <a:lstStyle>
            <a:lvl1pPr marL="0" indent="0">
              <a:spcBef>
                <a:spcPts val="0"/>
              </a:spcBef>
              <a:buNone/>
              <a:defRPr sz="2400" b="0" cap="none"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smtClean="0"/>
              <a:t>Образец текста</a:t>
            </a:r>
          </a:p>
        </p:txBody>
      </p:sp>
      <p:sp>
        <p:nvSpPr>
          <p:cNvPr id="4" name="Объект 3"/>
          <p:cNvSpPr>
            <a:spLocks noGrp="1"/>
          </p:cNvSpPr>
          <p:nvPr>
            <p:ph sz="half" idx="2"/>
          </p:nvPr>
        </p:nvSpPr>
        <p:spPr>
          <a:xfrm>
            <a:off x="1522413" y="2743200"/>
            <a:ext cx="4800600" cy="3425825"/>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5" name="Текст 4"/>
          <p:cNvSpPr>
            <a:spLocks noGrp="1"/>
          </p:cNvSpPr>
          <p:nvPr>
            <p:ph type="body" sz="quarter" idx="3"/>
          </p:nvPr>
        </p:nvSpPr>
        <p:spPr>
          <a:xfrm>
            <a:off x="6551613" y="1828800"/>
            <a:ext cx="4800600" cy="838200"/>
          </a:xfrm>
        </p:spPr>
        <p:txBody>
          <a:bodyPr rtlCol="0" anchor="ctr">
            <a:noAutofit/>
          </a:bodyPr>
          <a:lstStyle>
            <a:lvl1pPr marL="0" indent="0">
              <a:spcBef>
                <a:spcPts val="0"/>
              </a:spcBef>
              <a:buNone/>
              <a:defRPr sz="2400" b="0" cap="none"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smtClean="0"/>
              <a:t>Образец текста</a:t>
            </a:r>
          </a:p>
        </p:txBody>
      </p:sp>
      <p:sp>
        <p:nvSpPr>
          <p:cNvPr id="6" name="Объект 5"/>
          <p:cNvSpPr>
            <a:spLocks noGrp="1"/>
          </p:cNvSpPr>
          <p:nvPr>
            <p:ph sz="quarter" idx="4"/>
          </p:nvPr>
        </p:nvSpPr>
        <p:spPr>
          <a:xfrm>
            <a:off x="6551613" y="2743200"/>
            <a:ext cx="4800600" cy="3425825"/>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8" name="Нижний колонтитул 7"/>
          <p:cNvSpPr>
            <a:spLocks noGrp="1"/>
          </p:cNvSpPr>
          <p:nvPr>
            <p:ph type="ftr" sz="quarter" idx="11"/>
          </p:nvPr>
        </p:nvSpPr>
        <p:spPr/>
        <p:txBody>
          <a:bodyPr rtlCol="0"/>
          <a:lstStyle/>
          <a:p>
            <a:pPr rtl="0"/>
            <a:r>
              <a:rPr lang="ru-RU" dirty="0" smtClean="0"/>
              <a:t>Добавить нижний колонтитул</a:t>
            </a:r>
            <a:endParaRPr lang="ru-RU" dirty="0"/>
          </a:p>
        </p:txBody>
      </p:sp>
      <p:sp>
        <p:nvSpPr>
          <p:cNvPr id="7" name="Дата 6"/>
          <p:cNvSpPr>
            <a:spLocks noGrp="1"/>
          </p:cNvSpPr>
          <p:nvPr>
            <p:ph type="dt" sz="half" idx="10"/>
          </p:nvPr>
        </p:nvSpPr>
        <p:spPr/>
        <p:txBody>
          <a:bodyPr rtlCol="0"/>
          <a:lstStyle/>
          <a:p>
            <a:pPr rtl="0"/>
            <a:fld id="{50BEE46C-0FDF-4330-B0FD-2811B4F88353}" type="datetime1">
              <a:rPr lang="ru-RU" smtClean="0"/>
              <a:t>11.11.2024</a:t>
            </a:fld>
            <a:endParaRPr lang="ru-RU" dirty="0"/>
          </a:p>
        </p:txBody>
      </p:sp>
      <p:sp>
        <p:nvSpPr>
          <p:cNvPr id="9" name="Номер слайда 8"/>
          <p:cNvSpPr>
            <a:spLocks noGrp="1"/>
          </p:cNvSpPr>
          <p:nvPr>
            <p:ph type="sldNum" sz="quarter" idx="12"/>
          </p:nvPr>
        </p:nvSpPr>
        <p:spPr/>
        <p:txBody>
          <a:bodyPr rtlCol="0"/>
          <a:lstStyle/>
          <a:p>
            <a:pPr rtl="0"/>
            <a:fld id="{2A013F82-EE5E-44EE-A61D-E31C6657F26F}" type="slidenum">
              <a:rPr lang="ru-RU" smtClean="0"/>
              <a:t>‹#›</a:t>
            </a:fld>
            <a:endParaRPr lang="ru-RU" dirty="0"/>
          </a:p>
        </p:txBody>
      </p:sp>
      <p:cxnSp>
        <p:nvCxnSpPr>
          <p:cNvPr id="10" name="Прямая соединительная линия 9"/>
          <p:cNvCxnSpPr/>
          <p:nvPr/>
        </p:nvCxnSpPr>
        <p:spPr>
          <a:xfrm>
            <a:off x="1658936" y="1709058"/>
            <a:ext cx="96170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8419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lvl1pPr>
              <a:defRPr>
                <a:solidFill>
                  <a:schemeClr val="accent1">
                    <a:lumMod val="50000"/>
                  </a:schemeClr>
                </a:solidFill>
              </a:defRPr>
            </a:lvl1pPr>
          </a:lstStyle>
          <a:p>
            <a:pPr rtl="0"/>
            <a:r>
              <a:rPr lang="ru-RU" smtClean="0"/>
              <a:t>Образец заголовка</a:t>
            </a:r>
            <a:endParaRPr lang="ru-RU" dirty="0"/>
          </a:p>
        </p:txBody>
      </p:sp>
      <p:sp>
        <p:nvSpPr>
          <p:cNvPr id="4" name="Нижний колонтитул 3"/>
          <p:cNvSpPr>
            <a:spLocks noGrp="1"/>
          </p:cNvSpPr>
          <p:nvPr>
            <p:ph type="ftr" sz="quarter" idx="11"/>
          </p:nvPr>
        </p:nvSpPr>
        <p:spPr/>
        <p:txBody>
          <a:bodyPr rtlCol="0"/>
          <a:lstStyle/>
          <a:p>
            <a:pPr rtl="0"/>
            <a:r>
              <a:rPr lang="ru-RU" dirty="0" smtClean="0"/>
              <a:t>Добавить нижний колонтитул</a:t>
            </a:r>
            <a:endParaRPr lang="ru-RU" dirty="0"/>
          </a:p>
        </p:txBody>
      </p:sp>
      <p:sp>
        <p:nvSpPr>
          <p:cNvPr id="3" name="Дата 2"/>
          <p:cNvSpPr>
            <a:spLocks noGrp="1"/>
          </p:cNvSpPr>
          <p:nvPr>
            <p:ph type="dt" sz="half" idx="10"/>
          </p:nvPr>
        </p:nvSpPr>
        <p:spPr/>
        <p:txBody>
          <a:bodyPr rtlCol="0"/>
          <a:lstStyle/>
          <a:p>
            <a:pPr rtl="0"/>
            <a:fld id="{086150D2-A307-4104-8E0A-5AAD3C64DB47}" type="datetime1">
              <a:rPr lang="ru-RU" smtClean="0"/>
              <a:t>11.11.2024</a:t>
            </a:fld>
            <a:endParaRPr lang="ru-RU" dirty="0"/>
          </a:p>
        </p:txBody>
      </p:sp>
      <p:sp>
        <p:nvSpPr>
          <p:cNvPr id="5" name="Номер слайда 4"/>
          <p:cNvSpPr>
            <a:spLocks noGrp="1"/>
          </p:cNvSpPr>
          <p:nvPr>
            <p:ph type="sldNum" sz="quarter" idx="12"/>
          </p:nvPr>
        </p:nvSpPr>
        <p:spPr/>
        <p:txBody>
          <a:bodyPr rtlCol="0"/>
          <a:lstStyle/>
          <a:p>
            <a:pPr rtl="0"/>
            <a:fld id="{2A013F82-EE5E-44EE-A61D-E31C6657F26F}" type="slidenum">
              <a:rPr lang="ru-RU" smtClean="0"/>
              <a:t>‹#›</a:t>
            </a:fld>
            <a:endParaRPr lang="ru-RU" dirty="0"/>
          </a:p>
        </p:txBody>
      </p:sp>
      <p:cxnSp>
        <p:nvCxnSpPr>
          <p:cNvPr id="6" name="Прямая соединительная линия 5"/>
          <p:cNvCxnSpPr/>
          <p:nvPr/>
        </p:nvCxnSpPr>
        <p:spPr>
          <a:xfrm>
            <a:off x="1658936" y="1709058"/>
            <a:ext cx="96170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6631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3" name="Нижний колонтитул 2"/>
          <p:cNvSpPr>
            <a:spLocks noGrp="1"/>
          </p:cNvSpPr>
          <p:nvPr>
            <p:ph type="ftr" sz="quarter" idx="11"/>
          </p:nvPr>
        </p:nvSpPr>
        <p:spPr/>
        <p:txBody>
          <a:bodyPr rtlCol="0"/>
          <a:lstStyle/>
          <a:p>
            <a:pPr rtl="0"/>
            <a:r>
              <a:rPr lang="ru-RU" dirty="0" smtClean="0"/>
              <a:t>Добавить нижний колонтитул</a:t>
            </a:r>
            <a:endParaRPr lang="ru-RU" dirty="0"/>
          </a:p>
        </p:txBody>
      </p:sp>
      <p:sp>
        <p:nvSpPr>
          <p:cNvPr id="2" name="Дата 1"/>
          <p:cNvSpPr>
            <a:spLocks noGrp="1"/>
          </p:cNvSpPr>
          <p:nvPr>
            <p:ph type="dt" sz="half" idx="10"/>
          </p:nvPr>
        </p:nvSpPr>
        <p:spPr/>
        <p:txBody>
          <a:bodyPr rtlCol="0"/>
          <a:lstStyle/>
          <a:p>
            <a:pPr rtl="0"/>
            <a:fld id="{04FED335-4992-4A23-99AA-B0584DE3A962}" type="datetime1">
              <a:rPr lang="ru-RU" smtClean="0"/>
              <a:t>11.11.2024</a:t>
            </a:fld>
            <a:endParaRPr lang="ru-RU" dirty="0"/>
          </a:p>
        </p:txBody>
      </p:sp>
      <p:sp>
        <p:nvSpPr>
          <p:cNvPr id="4" name="Номер слайда 3"/>
          <p:cNvSpPr>
            <a:spLocks noGrp="1"/>
          </p:cNvSpPr>
          <p:nvPr>
            <p:ph type="sldNum" sz="quarter" idx="12"/>
          </p:nvPr>
        </p:nvSpPr>
        <p:spPr/>
        <p:txBody>
          <a:bodyPr rtlCol="0"/>
          <a:lstStyle/>
          <a:p>
            <a:pPr rtl="0"/>
            <a:fld id="{2A013F82-EE5E-44EE-A61D-E31C6657F26F}" type="slidenum">
              <a:rPr lang="ru-RU" smtClean="0"/>
              <a:t>‹#›</a:t>
            </a:fld>
            <a:endParaRPr lang="ru-RU" dirty="0"/>
          </a:p>
        </p:txBody>
      </p:sp>
    </p:spTree>
    <p:extLst>
      <p:ext uri="{BB962C8B-B14F-4D97-AF65-F5344CB8AC3E}">
        <p14:creationId xmlns:p14="http://schemas.microsoft.com/office/powerpoint/2010/main" val="3607540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2413" y="685800"/>
            <a:ext cx="4114800" cy="1925637"/>
          </a:xfrm>
        </p:spPr>
        <p:txBody>
          <a:bodyPr rtlCol="0" anchor="b">
            <a:noAutofit/>
          </a:bodyPr>
          <a:lstStyle>
            <a:lvl1pPr algn="l">
              <a:lnSpc>
                <a:spcPct val="80000"/>
              </a:lnSpc>
              <a:defRPr sz="4000" b="0">
                <a:solidFill>
                  <a:schemeClr val="accent1">
                    <a:lumMod val="50000"/>
                  </a:schemeClr>
                </a:solidFill>
              </a:defRPr>
            </a:lvl1pPr>
          </a:lstStyle>
          <a:p>
            <a:pPr rtl="0"/>
            <a:r>
              <a:rPr lang="ru-RU" smtClean="0"/>
              <a:t>Образец заголовка</a:t>
            </a:r>
            <a:endParaRPr lang="ru-RU" dirty="0"/>
          </a:p>
        </p:txBody>
      </p:sp>
      <p:sp>
        <p:nvSpPr>
          <p:cNvPr id="3" name="Объект 2"/>
          <p:cNvSpPr>
            <a:spLocks noGrp="1"/>
          </p:cNvSpPr>
          <p:nvPr>
            <p:ph idx="1"/>
          </p:nvPr>
        </p:nvSpPr>
        <p:spPr>
          <a:xfrm>
            <a:off x="6094414" y="685800"/>
            <a:ext cx="5257799" cy="5486400"/>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4" name="Замещающий текст 3"/>
          <p:cNvSpPr>
            <a:spLocks noGrp="1"/>
          </p:cNvSpPr>
          <p:nvPr>
            <p:ph type="body" sz="half" idx="2"/>
          </p:nvPr>
        </p:nvSpPr>
        <p:spPr>
          <a:xfrm>
            <a:off x="1522413" y="2895599"/>
            <a:ext cx="4114800" cy="1752601"/>
          </a:xfrm>
        </p:spPr>
        <p:txBody>
          <a:bodyPr rtlCol="0">
            <a:normAutofit/>
          </a:bodyPr>
          <a:lstStyle>
            <a:lvl1pPr marL="0" indent="0">
              <a:lnSpc>
                <a:spcPct val="90000"/>
              </a:lnSpc>
              <a:spcBef>
                <a:spcPts val="180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smtClean="0"/>
              <a:t>Образец текста</a:t>
            </a:r>
          </a:p>
        </p:txBody>
      </p:sp>
      <p:sp>
        <p:nvSpPr>
          <p:cNvPr id="6" name="Нижний колонтитул 5"/>
          <p:cNvSpPr>
            <a:spLocks noGrp="1"/>
          </p:cNvSpPr>
          <p:nvPr>
            <p:ph type="ftr" sz="quarter" idx="11"/>
          </p:nvPr>
        </p:nvSpPr>
        <p:spPr/>
        <p:txBody>
          <a:bodyPr rtlCol="0"/>
          <a:lstStyle/>
          <a:p>
            <a:pPr rtl="0"/>
            <a:r>
              <a:rPr lang="ru-RU" dirty="0" smtClean="0"/>
              <a:t>Добавить нижний колонтитул</a:t>
            </a:r>
            <a:endParaRPr lang="ru-RU" dirty="0"/>
          </a:p>
        </p:txBody>
      </p:sp>
      <p:sp>
        <p:nvSpPr>
          <p:cNvPr id="5" name="Дата 4"/>
          <p:cNvSpPr>
            <a:spLocks noGrp="1"/>
          </p:cNvSpPr>
          <p:nvPr>
            <p:ph type="dt" sz="half" idx="10"/>
          </p:nvPr>
        </p:nvSpPr>
        <p:spPr/>
        <p:txBody>
          <a:bodyPr rtlCol="0"/>
          <a:lstStyle/>
          <a:p>
            <a:pPr rtl="0"/>
            <a:fld id="{28888EB2-6B1D-4D18-B69E-1CF3BE0C50A1}" type="datetime1">
              <a:rPr lang="ru-RU" smtClean="0"/>
              <a:t>11.11.2024</a:t>
            </a:fld>
            <a:endParaRPr lang="ru-RU" dirty="0"/>
          </a:p>
        </p:txBody>
      </p:sp>
      <p:sp>
        <p:nvSpPr>
          <p:cNvPr id="7" name="Номер слайда 6"/>
          <p:cNvSpPr>
            <a:spLocks noGrp="1"/>
          </p:cNvSpPr>
          <p:nvPr>
            <p:ph type="sldNum" sz="quarter" idx="12"/>
          </p:nvPr>
        </p:nvSpPr>
        <p:spPr/>
        <p:txBody>
          <a:bodyPr rtlCol="0"/>
          <a:lstStyle/>
          <a:p>
            <a:pPr rtl="0"/>
            <a:fld id="{2A013F82-EE5E-44EE-A61D-E31C6657F26F}" type="slidenum">
              <a:rPr lang="ru-RU" smtClean="0"/>
              <a:t>‹#›</a:t>
            </a:fld>
            <a:endParaRPr lang="ru-RU" dirty="0"/>
          </a:p>
        </p:txBody>
      </p:sp>
      <p:cxnSp>
        <p:nvCxnSpPr>
          <p:cNvPr id="8" name="Прямая соединительная линия 7"/>
          <p:cNvCxnSpPr/>
          <p:nvPr/>
        </p:nvCxnSpPr>
        <p:spPr>
          <a:xfrm>
            <a:off x="1658936" y="2743200"/>
            <a:ext cx="39020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4981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2413" y="685800"/>
            <a:ext cx="4114800" cy="1925638"/>
          </a:xfrm>
        </p:spPr>
        <p:txBody>
          <a:bodyPr rtlCol="0" anchor="b">
            <a:normAutofit/>
          </a:bodyPr>
          <a:lstStyle>
            <a:lvl1pPr algn="l">
              <a:lnSpc>
                <a:spcPct val="80000"/>
              </a:lnSpc>
              <a:defRPr sz="4000" b="0" i="0" baseline="0">
                <a:solidFill>
                  <a:schemeClr val="accent1">
                    <a:lumMod val="50000"/>
                  </a:schemeClr>
                </a:solidFill>
              </a:defRPr>
            </a:lvl1pPr>
          </a:lstStyle>
          <a:p>
            <a:pPr rtl="0"/>
            <a:r>
              <a:rPr lang="ru-RU" smtClean="0"/>
              <a:t>Образец заголовка</a:t>
            </a:r>
            <a:endParaRPr lang="ru-RU" dirty="0"/>
          </a:p>
        </p:txBody>
      </p:sp>
      <p:sp>
        <p:nvSpPr>
          <p:cNvPr id="3" name="Рисунок 2" descr="Пустой заполнитель, вместо которого можно добавить изображение. Щелкните заполнитель и выберите изображение, которое необходимо добавить"/>
          <p:cNvSpPr>
            <a:spLocks noGrp="1"/>
          </p:cNvSpPr>
          <p:nvPr>
            <p:ph type="pic" idx="1"/>
          </p:nvPr>
        </p:nvSpPr>
        <p:spPr>
          <a:xfrm>
            <a:off x="6025925" y="-50118"/>
            <a:ext cx="6172198" cy="6857999"/>
          </a:xfrm>
          <a:solidFill>
            <a:schemeClr val="bg2"/>
          </a:solidFill>
          <a:effectLst>
            <a:outerShdw blurRad="152400" dist="50800" dir="10800000" algn="r" rotWithShape="0">
              <a:prstClr val="black">
                <a:alpha val="25000"/>
              </a:prstClr>
            </a:outerShdw>
          </a:effectLst>
        </p:spPr>
        <p:txBody>
          <a:bodyPr rtlCol="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ru-RU" smtClean="0"/>
              <a:t>Вставка рисунка</a:t>
            </a:r>
            <a:endParaRPr lang="ru-RU" dirty="0"/>
          </a:p>
        </p:txBody>
      </p:sp>
      <p:sp>
        <p:nvSpPr>
          <p:cNvPr id="4" name="Текст 3"/>
          <p:cNvSpPr>
            <a:spLocks noGrp="1"/>
          </p:cNvSpPr>
          <p:nvPr>
            <p:ph type="body" sz="half" idx="2"/>
          </p:nvPr>
        </p:nvSpPr>
        <p:spPr>
          <a:xfrm>
            <a:off x="1522413" y="2895599"/>
            <a:ext cx="4114800" cy="1752601"/>
          </a:xfrm>
        </p:spPr>
        <p:txBody>
          <a:bodyPr rtlCol="0">
            <a:normAutofit/>
          </a:bodyPr>
          <a:lstStyle>
            <a:lvl1pPr marL="0" indent="0">
              <a:lnSpc>
                <a:spcPct val="90000"/>
              </a:lnSpc>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smtClean="0"/>
              <a:t>Образец текста</a:t>
            </a:r>
          </a:p>
        </p:txBody>
      </p:sp>
      <p:cxnSp>
        <p:nvCxnSpPr>
          <p:cNvPr id="10" name="Прямая соединительная линия 9"/>
          <p:cNvCxnSpPr/>
          <p:nvPr/>
        </p:nvCxnSpPr>
        <p:spPr>
          <a:xfrm>
            <a:off x="1658936" y="2743200"/>
            <a:ext cx="3902076" cy="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9172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lvl1pPr>
              <a:defRPr>
                <a:solidFill>
                  <a:schemeClr val="accent1">
                    <a:lumMod val="50000"/>
                  </a:schemeClr>
                </a:solidFill>
              </a:defRPr>
            </a:lvl1pPr>
          </a:lstStyle>
          <a:p>
            <a:pPr rtl="0"/>
            <a:r>
              <a:rPr lang="ru-RU" smtClean="0"/>
              <a:t>Образец заголовка</a:t>
            </a:r>
            <a:endParaRPr lang="ru-RU" dirty="0"/>
          </a:p>
        </p:txBody>
      </p:sp>
      <p:sp>
        <p:nvSpPr>
          <p:cNvPr id="3" name="Вертикальный текст 2"/>
          <p:cNvSpPr>
            <a:spLocks noGrp="1"/>
          </p:cNvSpPr>
          <p:nvPr>
            <p:ph type="body" orient="vert" idx="1"/>
          </p:nvPr>
        </p:nvSpPr>
        <p:spPr/>
        <p:txBody>
          <a:bodyPr vert="eaVert" rtlCol="0"/>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5" name="Нижний колонтитул 4"/>
          <p:cNvSpPr>
            <a:spLocks noGrp="1"/>
          </p:cNvSpPr>
          <p:nvPr>
            <p:ph type="ftr" sz="quarter" idx="11"/>
          </p:nvPr>
        </p:nvSpPr>
        <p:spPr/>
        <p:txBody>
          <a:bodyPr rtlCol="0"/>
          <a:lstStyle/>
          <a:p>
            <a:pPr rtl="0"/>
            <a:r>
              <a:rPr lang="ru-RU" dirty="0" smtClean="0"/>
              <a:t>Добавить нижний колонтитул</a:t>
            </a:r>
            <a:endParaRPr lang="ru-RU" dirty="0"/>
          </a:p>
        </p:txBody>
      </p:sp>
      <p:sp>
        <p:nvSpPr>
          <p:cNvPr id="4" name="Дата 3"/>
          <p:cNvSpPr>
            <a:spLocks noGrp="1"/>
          </p:cNvSpPr>
          <p:nvPr>
            <p:ph type="dt" sz="half" idx="10"/>
          </p:nvPr>
        </p:nvSpPr>
        <p:spPr/>
        <p:txBody>
          <a:bodyPr rtlCol="0"/>
          <a:lstStyle/>
          <a:p>
            <a:pPr rtl="0"/>
            <a:fld id="{C11E6C1C-7AAC-4A74-8261-4D4E3F5ACF06}" type="datetime1">
              <a:rPr lang="ru-RU" smtClean="0"/>
              <a:t>11.11.2024</a:t>
            </a:fld>
            <a:endParaRPr lang="ru-RU" dirty="0"/>
          </a:p>
        </p:txBody>
      </p:sp>
      <p:sp>
        <p:nvSpPr>
          <p:cNvPr id="6" name="Номер слайда 5"/>
          <p:cNvSpPr>
            <a:spLocks noGrp="1"/>
          </p:cNvSpPr>
          <p:nvPr>
            <p:ph type="sldNum" sz="quarter" idx="12"/>
          </p:nvPr>
        </p:nvSpPr>
        <p:spPr/>
        <p:txBody>
          <a:bodyPr rtlCol="0"/>
          <a:lstStyle/>
          <a:p>
            <a:pPr rtl="0"/>
            <a:fld id="{2A013F82-EE5E-44EE-A61D-E31C6657F26F}" type="slidenum">
              <a:rPr lang="ru-RU" smtClean="0"/>
              <a:t>‹#›</a:t>
            </a:fld>
            <a:endParaRPr lang="ru-RU" dirty="0"/>
          </a:p>
        </p:txBody>
      </p:sp>
    </p:spTree>
    <p:extLst>
      <p:ext uri="{BB962C8B-B14F-4D97-AF65-F5344CB8AC3E}">
        <p14:creationId xmlns:p14="http://schemas.microsoft.com/office/powerpoint/2010/main" val="460095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523412" y="646112"/>
            <a:ext cx="1828801" cy="5522913"/>
          </a:xfrm>
        </p:spPr>
        <p:txBody>
          <a:bodyPr vert="eaVert" rtlCol="0"/>
          <a:lstStyle>
            <a:lvl1pPr>
              <a:defRPr>
                <a:solidFill>
                  <a:schemeClr val="accent1">
                    <a:lumMod val="50000"/>
                  </a:schemeClr>
                </a:solidFill>
              </a:defRPr>
            </a:lvl1pPr>
          </a:lstStyle>
          <a:p>
            <a:pPr rtl="0"/>
            <a:r>
              <a:rPr lang="ru-RU" smtClean="0"/>
              <a:t>Образец заголовка</a:t>
            </a:r>
            <a:endParaRPr lang="ru-RU" dirty="0"/>
          </a:p>
        </p:txBody>
      </p:sp>
      <p:sp>
        <p:nvSpPr>
          <p:cNvPr id="3" name="Вертикальный текст 2"/>
          <p:cNvSpPr>
            <a:spLocks noGrp="1"/>
          </p:cNvSpPr>
          <p:nvPr>
            <p:ph type="body" orient="vert" idx="1"/>
          </p:nvPr>
        </p:nvSpPr>
        <p:spPr>
          <a:xfrm>
            <a:off x="1522412" y="646112"/>
            <a:ext cx="7620000" cy="5522913"/>
          </a:xfrm>
        </p:spPr>
        <p:txBody>
          <a:bodyPr vert="eaVert" rtlCol="0"/>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lang="ru-RU" dirty="0"/>
          </a:p>
        </p:txBody>
      </p:sp>
      <p:sp>
        <p:nvSpPr>
          <p:cNvPr id="5" name="Нижний колонтитул 4"/>
          <p:cNvSpPr>
            <a:spLocks noGrp="1"/>
          </p:cNvSpPr>
          <p:nvPr>
            <p:ph type="ftr" sz="quarter" idx="11"/>
          </p:nvPr>
        </p:nvSpPr>
        <p:spPr/>
        <p:txBody>
          <a:bodyPr rtlCol="0"/>
          <a:lstStyle/>
          <a:p>
            <a:pPr rtl="0"/>
            <a:r>
              <a:rPr lang="ru-RU" dirty="0" smtClean="0"/>
              <a:t>Добавить нижний колонтитул</a:t>
            </a:r>
            <a:endParaRPr lang="ru-RU" dirty="0"/>
          </a:p>
        </p:txBody>
      </p:sp>
      <p:sp>
        <p:nvSpPr>
          <p:cNvPr id="4" name="Дата 3"/>
          <p:cNvSpPr>
            <a:spLocks noGrp="1"/>
          </p:cNvSpPr>
          <p:nvPr>
            <p:ph type="dt" sz="half" idx="10"/>
          </p:nvPr>
        </p:nvSpPr>
        <p:spPr/>
        <p:txBody>
          <a:bodyPr rtlCol="0"/>
          <a:lstStyle/>
          <a:p>
            <a:pPr rtl="0"/>
            <a:fld id="{FC848C03-1F59-4195-894F-AFC5ABD1EBA3}" type="datetime1">
              <a:rPr lang="ru-RU" smtClean="0"/>
              <a:t>11.11.2024</a:t>
            </a:fld>
            <a:endParaRPr lang="ru-RU" dirty="0"/>
          </a:p>
        </p:txBody>
      </p:sp>
      <p:sp>
        <p:nvSpPr>
          <p:cNvPr id="6" name="Номер слайда 5"/>
          <p:cNvSpPr>
            <a:spLocks noGrp="1"/>
          </p:cNvSpPr>
          <p:nvPr>
            <p:ph type="sldNum" sz="quarter" idx="12"/>
          </p:nvPr>
        </p:nvSpPr>
        <p:spPr/>
        <p:txBody>
          <a:bodyPr rtlCol="0"/>
          <a:lstStyle/>
          <a:p>
            <a:pPr rtl="0"/>
            <a:fld id="{2A013F82-EE5E-44EE-A61D-E31C6657F26F}" type="slidenum">
              <a:rPr lang="ru-RU" smtClean="0"/>
              <a:t>‹#›</a:t>
            </a:fld>
            <a:endParaRPr lang="ru-RU" dirty="0"/>
          </a:p>
        </p:txBody>
      </p:sp>
      <p:cxnSp>
        <p:nvCxnSpPr>
          <p:cNvPr id="7" name="Прямая соединительная линия 6"/>
          <p:cNvCxnSpPr/>
          <p:nvPr/>
        </p:nvCxnSpPr>
        <p:spPr>
          <a:xfrm>
            <a:off x="9371012" y="762000"/>
            <a:ext cx="0" cy="5334000"/>
          </a:xfrm>
          <a:prstGeom prst="line">
            <a:avLst/>
          </a:prstGeom>
          <a:ln w="12700">
            <a:solidFill>
              <a:schemeClr val="accent1">
                <a:lumMod val="50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79035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2413" y="381000"/>
            <a:ext cx="9829799" cy="1219200"/>
          </a:xfrm>
          <a:prstGeom prst="rect">
            <a:avLst/>
          </a:prstGeom>
        </p:spPr>
        <p:txBody>
          <a:bodyPr vert="horz" lIns="91440" tIns="45720" rIns="91440" bIns="45720" rtlCol="0" anchor="b">
            <a:normAutofit/>
          </a:bodyPr>
          <a:lstStyle/>
          <a:p>
            <a:pPr rtl="0"/>
            <a:r>
              <a:rPr lang="ru-RU" dirty="0" smtClean="0"/>
              <a:t>Образец заголовка</a:t>
            </a:r>
            <a:endParaRPr lang="ru-RU" dirty="0"/>
          </a:p>
        </p:txBody>
      </p:sp>
      <p:sp>
        <p:nvSpPr>
          <p:cNvPr id="3" name="Текст 2"/>
          <p:cNvSpPr>
            <a:spLocks noGrp="1"/>
          </p:cNvSpPr>
          <p:nvPr>
            <p:ph type="body" idx="1"/>
          </p:nvPr>
        </p:nvSpPr>
        <p:spPr>
          <a:xfrm>
            <a:off x="1522413" y="1981200"/>
            <a:ext cx="9829799" cy="4187825"/>
          </a:xfrm>
          <a:prstGeom prst="rect">
            <a:avLst/>
          </a:prstGeom>
        </p:spPr>
        <p:txBody>
          <a:bodyPr vert="horz" lIns="91440" tIns="45720" rIns="91440" bIns="45720" rtlCol="0">
            <a:normAutofit/>
          </a:bodyPr>
          <a:lstStyle/>
          <a:p>
            <a:pPr lvl="0" rtl="0"/>
            <a:r>
              <a:rPr lang="ru-RU" dirty="0" smtClean="0"/>
              <a:t>Образец текста</a:t>
            </a:r>
          </a:p>
          <a:p>
            <a:pPr lvl="1" rtl="0"/>
            <a:r>
              <a:rPr lang="ru-RU" dirty="0" smtClean="0"/>
              <a:t>Второй уровень</a:t>
            </a:r>
          </a:p>
          <a:p>
            <a:pPr lvl="2" rtl="0"/>
            <a:r>
              <a:rPr lang="ru-RU" dirty="0" smtClean="0"/>
              <a:t>Третий уровень</a:t>
            </a:r>
          </a:p>
          <a:p>
            <a:pPr lvl="3" rtl="0"/>
            <a:r>
              <a:rPr lang="ru-RU" dirty="0" smtClean="0"/>
              <a:t>Четвертый уровень</a:t>
            </a:r>
          </a:p>
          <a:p>
            <a:pPr lvl="4" rtl="0"/>
            <a:r>
              <a:rPr lang="ru-RU" dirty="0" smtClean="0"/>
              <a:t>Пятый уровень</a:t>
            </a:r>
            <a:endParaRPr lang="ru-RU" dirty="0"/>
          </a:p>
        </p:txBody>
      </p:sp>
      <p:sp>
        <p:nvSpPr>
          <p:cNvPr id="5" name="Нижний колонтитул 4"/>
          <p:cNvSpPr>
            <a:spLocks noGrp="1"/>
          </p:cNvSpPr>
          <p:nvPr>
            <p:ph type="ftr" sz="quarter" idx="3"/>
          </p:nvPr>
        </p:nvSpPr>
        <p:spPr>
          <a:xfrm>
            <a:off x="1522413" y="6400800"/>
            <a:ext cx="5954834" cy="276228"/>
          </a:xfrm>
          <a:prstGeom prst="rect">
            <a:avLst/>
          </a:prstGeom>
        </p:spPr>
        <p:txBody>
          <a:bodyPr vert="horz" lIns="91440" tIns="45720" rIns="91440" bIns="45720" rtlCol="0" anchor="ctr"/>
          <a:lstStyle>
            <a:lvl1pPr algn="l">
              <a:defRPr sz="1100">
                <a:solidFill>
                  <a:schemeClr val="tx1"/>
                </a:solidFill>
              </a:defRPr>
            </a:lvl1pPr>
          </a:lstStyle>
          <a:p>
            <a:pPr rtl="0"/>
            <a:r>
              <a:rPr lang="ru-RU" dirty="0" smtClean="0"/>
              <a:t>Добавить нижний колонтитул</a:t>
            </a:r>
            <a:endParaRPr lang="ru-RU" dirty="0"/>
          </a:p>
        </p:txBody>
      </p:sp>
      <p:sp>
        <p:nvSpPr>
          <p:cNvPr id="4" name="Дата 3"/>
          <p:cNvSpPr>
            <a:spLocks noGrp="1"/>
          </p:cNvSpPr>
          <p:nvPr>
            <p:ph type="dt" sz="half" idx="2"/>
          </p:nvPr>
        </p:nvSpPr>
        <p:spPr>
          <a:xfrm>
            <a:off x="8228011" y="6400800"/>
            <a:ext cx="1548659" cy="276228"/>
          </a:xfrm>
          <a:prstGeom prst="rect">
            <a:avLst/>
          </a:prstGeom>
        </p:spPr>
        <p:txBody>
          <a:bodyPr vert="horz" lIns="91440" tIns="45720" rIns="91440" bIns="45720" rtlCol="0" anchor="ctr"/>
          <a:lstStyle>
            <a:lvl1pPr algn="r">
              <a:defRPr sz="1100">
                <a:solidFill>
                  <a:schemeClr val="tx1"/>
                </a:solidFill>
              </a:defRPr>
            </a:lvl1pPr>
          </a:lstStyle>
          <a:p>
            <a:pPr rtl="0"/>
            <a:fld id="{802820C2-F78E-4F67-8290-3B24EA20B54C}" type="datetime1">
              <a:rPr lang="ru-RU" smtClean="0"/>
              <a:t>11.11.2024</a:t>
            </a:fld>
            <a:endParaRPr lang="ru-RU" dirty="0"/>
          </a:p>
        </p:txBody>
      </p:sp>
      <p:sp>
        <p:nvSpPr>
          <p:cNvPr id="6" name="Номер слайда 5"/>
          <p:cNvSpPr>
            <a:spLocks noGrp="1"/>
          </p:cNvSpPr>
          <p:nvPr>
            <p:ph type="sldNum" sz="quarter" idx="4"/>
          </p:nvPr>
        </p:nvSpPr>
        <p:spPr>
          <a:xfrm>
            <a:off x="10285411" y="6400800"/>
            <a:ext cx="1066802" cy="276228"/>
          </a:xfrm>
          <a:prstGeom prst="rect">
            <a:avLst/>
          </a:prstGeom>
        </p:spPr>
        <p:txBody>
          <a:bodyPr vert="horz" lIns="91440" tIns="45720" rIns="91440" bIns="45720" rtlCol="0" anchor="ctr"/>
          <a:lstStyle>
            <a:lvl1pPr algn="r">
              <a:defRPr sz="1100">
                <a:solidFill>
                  <a:schemeClr val="tx1"/>
                </a:solidFill>
              </a:defRPr>
            </a:lvl1pPr>
          </a:lstStyle>
          <a:p>
            <a:pPr rtl="0"/>
            <a:fld id="{2A013F82-EE5E-44EE-A61D-E31C6657F26F}" type="slidenum">
              <a:rPr lang="ru-RU" smtClean="0"/>
              <a:pPr/>
              <a:t>‹#›</a:t>
            </a:fld>
            <a:endParaRPr lang="ru-RU" dirty="0"/>
          </a:p>
        </p:txBody>
      </p:sp>
      <p:pic>
        <p:nvPicPr>
          <p:cNvPr id="9" name="Рисунок 8"/>
          <p:cNvPicPr>
            <a:picLocks noChangeAspect="1"/>
          </p:cNvPicPr>
          <p:nvPr/>
        </p:nvPicPr>
        <p:blipFill rotWithShape="1">
          <a:blip r:embed="rId13" cstate="print">
            <a:extLst>
              <a:ext uri="{28A0092B-C50C-407E-A947-70E740481C1C}">
                <a14:useLocalDpi xmlns:a14="http://schemas.microsoft.com/office/drawing/2010/main" val="0"/>
              </a:ext>
            </a:extLst>
          </a:blip>
          <a:srcRect/>
          <a:stretch/>
        </p:blipFill>
        <p:spPr>
          <a:xfrm>
            <a:off x="1" y="0"/>
            <a:ext cx="1065213" cy="6858000"/>
          </a:xfrm>
          <a:prstGeom prst="rect">
            <a:avLst/>
          </a:prstGeom>
        </p:spPr>
      </p:pic>
      <p:sp>
        <p:nvSpPr>
          <p:cNvPr id="10" name="Прямоугольник 9"/>
          <p:cNvSpPr/>
          <p:nvPr/>
        </p:nvSpPr>
        <p:spPr>
          <a:xfrm>
            <a:off x="1" y="0"/>
            <a:ext cx="1065213" cy="6858000"/>
          </a:xfrm>
          <a:prstGeom prst="rect">
            <a:avLst/>
          </a:prstGeom>
          <a:gradFill flip="none" rotWithShape="1">
            <a:gsLst>
              <a:gs pos="75000">
                <a:schemeClr val="tx2">
                  <a:alpha val="0"/>
                </a:schemeClr>
              </a:gs>
              <a:gs pos="100000">
                <a:schemeClr val="tx2">
                  <a:alpha val="2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dirty="0"/>
          </a:p>
        </p:txBody>
      </p:sp>
    </p:spTree>
    <p:extLst>
      <p:ext uri="{BB962C8B-B14F-4D97-AF65-F5344CB8AC3E}">
        <p14:creationId xmlns:p14="http://schemas.microsoft.com/office/powerpoint/2010/main" val="14030599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600" kern="1200">
          <a:solidFill>
            <a:schemeClr val="accent1">
              <a:lumMod val="50000"/>
            </a:schemeClr>
          </a:solidFill>
          <a:latin typeface="+mj-lt"/>
          <a:ea typeface="+mj-ea"/>
          <a:cs typeface="+mj-cs"/>
        </a:defRPr>
      </a:lvl1pPr>
    </p:titleStyle>
    <p:bodyStyle>
      <a:lvl1pPr marL="223838" indent="-223838" algn="l" defTabSz="914400" rtl="0" eaLnBrk="1" latinLnBrk="0" hangingPunct="1">
        <a:lnSpc>
          <a:spcPct val="90000"/>
        </a:lnSpc>
        <a:spcBef>
          <a:spcPts val="1800"/>
        </a:spcBef>
        <a:buClr>
          <a:schemeClr val="tx1">
            <a:lumMod val="90000"/>
            <a:lumOff val="10000"/>
          </a:schemeClr>
        </a:buClr>
        <a:buSzPct val="80000"/>
        <a:buFont typeface="Arial" pitchFamily="34" charset="0"/>
        <a:buChar char="•"/>
        <a:defRPr sz="2400" kern="1200">
          <a:solidFill>
            <a:schemeClr val="tx1"/>
          </a:solidFill>
          <a:latin typeface="+mn-lt"/>
          <a:ea typeface="+mn-ea"/>
          <a:cs typeface="+mn-cs"/>
        </a:defRPr>
      </a:lvl1pPr>
      <a:lvl2pPr marL="511175" indent="-228600" algn="l" defTabSz="914400" rtl="0" eaLnBrk="1" latinLnBrk="0" hangingPunct="1">
        <a:lnSpc>
          <a:spcPct val="90000"/>
        </a:lnSpc>
        <a:spcBef>
          <a:spcPts val="1000"/>
        </a:spcBef>
        <a:buClr>
          <a:schemeClr val="tx1">
            <a:lumMod val="90000"/>
            <a:lumOff val="10000"/>
          </a:schemeClr>
        </a:buClr>
        <a:buSzPct val="80000"/>
        <a:buFont typeface="Arial" pitchFamily="34" charset="0"/>
        <a:buChar char="•"/>
        <a:defRPr sz="2000" kern="1200">
          <a:solidFill>
            <a:schemeClr val="tx1"/>
          </a:solidFill>
          <a:latin typeface="+mn-lt"/>
          <a:ea typeface="+mn-ea"/>
          <a:cs typeface="+mn-cs"/>
        </a:defRPr>
      </a:lvl2pPr>
      <a:lvl3pPr marL="685800" indent="-174625" algn="l" defTabSz="914400" rtl="0" eaLnBrk="1" latinLnBrk="0" hangingPunct="1">
        <a:lnSpc>
          <a:spcPct val="90000"/>
        </a:lnSpc>
        <a:spcBef>
          <a:spcPts val="600"/>
        </a:spcBef>
        <a:buClr>
          <a:schemeClr val="tx1">
            <a:lumMod val="90000"/>
            <a:lumOff val="10000"/>
          </a:schemeClr>
        </a:buClr>
        <a:buSzPct val="80000"/>
        <a:buFont typeface="Arial" pitchFamily="34" charset="0"/>
        <a:buChar char="•"/>
        <a:defRPr sz="1800" kern="1200">
          <a:solidFill>
            <a:schemeClr val="tx1"/>
          </a:solidFill>
          <a:latin typeface="+mn-lt"/>
          <a:ea typeface="+mn-ea"/>
          <a:cs typeface="+mn-cs"/>
        </a:defRPr>
      </a:lvl3pPr>
      <a:lvl4pPr marL="860425" indent="-174625" algn="l" defTabSz="914400" rtl="0" eaLnBrk="1" latinLnBrk="0" hangingPunct="1">
        <a:lnSpc>
          <a:spcPct val="90000"/>
        </a:lnSpc>
        <a:spcBef>
          <a:spcPts val="600"/>
        </a:spcBef>
        <a:buClr>
          <a:schemeClr val="tx1">
            <a:lumMod val="90000"/>
            <a:lumOff val="10000"/>
          </a:schemeClr>
        </a:buClr>
        <a:buSzPct val="80000"/>
        <a:buFont typeface="Arial" pitchFamily="34" charset="0"/>
        <a:buChar char="•"/>
        <a:defRPr sz="1600" kern="1200">
          <a:solidFill>
            <a:schemeClr val="tx1"/>
          </a:solidFill>
          <a:latin typeface="+mn-lt"/>
          <a:ea typeface="+mn-ea"/>
          <a:cs typeface="+mn-cs"/>
        </a:defRPr>
      </a:lvl4pPr>
      <a:lvl5pPr marL="1033463" indent="-173038" algn="l" defTabSz="914400" rtl="0" eaLnBrk="1" latinLnBrk="0" hangingPunct="1">
        <a:lnSpc>
          <a:spcPct val="90000"/>
        </a:lnSpc>
        <a:spcBef>
          <a:spcPts val="600"/>
        </a:spcBef>
        <a:buClr>
          <a:schemeClr val="tx1">
            <a:lumMod val="90000"/>
            <a:lumOff val="10000"/>
          </a:schemeClr>
        </a:buClr>
        <a:buSzPct val="80000"/>
        <a:buFont typeface="Arial" pitchFamily="34" charset="0"/>
        <a:buChar char="•"/>
        <a:defRPr sz="1600" kern="1200">
          <a:solidFill>
            <a:schemeClr val="tx1"/>
          </a:solidFill>
          <a:latin typeface="+mn-lt"/>
          <a:ea typeface="+mn-ea"/>
          <a:cs typeface="+mn-cs"/>
        </a:defRPr>
      </a:lvl5pPr>
      <a:lvl6pPr marL="1207008" indent="-173736" algn="l" defTabSz="914400" rtl="0" eaLnBrk="1" latinLnBrk="0" hangingPunct="1">
        <a:spcBef>
          <a:spcPts val="600"/>
        </a:spcBef>
        <a:buClr>
          <a:schemeClr val="tx1">
            <a:lumMod val="90000"/>
            <a:lumOff val="10000"/>
          </a:schemeClr>
        </a:buClr>
        <a:buSzPct val="80000"/>
        <a:buFont typeface="Arial" pitchFamily="34" charset="0"/>
        <a:buChar char="•"/>
        <a:defRPr sz="1600" kern="1200">
          <a:solidFill>
            <a:schemeClr val="tx1"/>
          </a:solidFill>
          <a:latin typeface="+mn-lt"/>
          <a:ea typeface="+mn-ea"/>
          <a:cs typeface="+mn-cs"/>
        </a:defRPr>
      </a:lvl6pPr>
      <a:lvl7pPr marL="1380744" indent="-173736" algn="l" defTabSz="914400" rtl="0" eaLnBrk="1" latinLnBrk="0" hangingPunct="1">
        <a:spcBef>
          <a:spcPts val="600"/>
        </a:spcBef>
        <a:buClr>
          <a:schemeClr val="tx1">
            <a:lumMod val="90000"/>
            <a:lumOff val="10000"/>
          </a:schemeClr>
        </a:buClr>
        <a:buSzPct val="80000"/>
        <a:buFont typeface="Arial" pitchFamily="34" charset="0"/>
        <a:buChar char="•"/>
        <a:defRPr sz="1600" kern="1200">
          <a:solidFill>
            <a:schemeClr val="tx1"/>
          </a:solidFill>
          <a:latin typeface="+mn-lt"/>
          <a:ea typeface="+mn-ea"/>
          <a:cs typeface="+mn-cs"/>
        </a:defRPr>
      </a:lvl7pPr>
      <a:lvl8pPr marL="1554480" indent="-173736" algn="l" defTabSz="914400" rtl="0" eaLnBrk="1" latinLnBrk="0" hangingPunct="1">
        <a:spcBef>
          <a:spcPts val="600"/>
        </a:spcBef>
        <a:buClr>
          <a:schemeClr val="tx1">
            <a:lumMod val="90000"/>
            <a:lumOff val="10000"/>
          </a:schemeClr>
        </a:buClr>
        <a:buSzPct val="80000"/>
        <a:buFont typeface="Arial" pitchFamily="34" charset="0"/>
        <a:buChar char="•"/>
        <a:defRPr sz="1600" kern="1200">
          <a:solidFill>
            <a:schemeClr val="tx1"/>
          </a:solidFill>
          <a:latin typeface="+mn-lt"/>
          <a:ea typeface="+mn-ea"/>
          <a:cs typeface="+mn-cs"/>
        </a:defRPr>
      </a:lvl8pPr>
      <a:lvl9pPr marL="1728216" indent="-173736" algn="l" defTabSz="914400" rtl="0" eaLnBrk="1" latinLnBrk="0" hangingPunct="1">
        <a:spcBef>
          <a:spcPts val="600"/>
        </a:spcBef>
        <a:buClr>
          <a:schemeClr val="tx1">
            <a:lumMod val="90000"/>
            <a:lumOff val="10000"/>
          </a:schemeClr>
        </a:buClr>
        <a:buSzPct val="80000"/>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hyperlink" Target="file:///C:\Users\agvinokurova\Documents\&#1054;&#1073;&#1079;&#1086;&#1088;%20&#1092;&#1080;&#1083;&#1086;&#1089;&#1086;&#1092;&#1080;&#1080;%20&#1082;&#1088;&#1077;&#1076;&#1080;&#1090;&#1085;&#1099;&#1093;%20&#1089;&#1086;&#1102;&#1079;&#1086;&#1074;.ppt"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hyperlink" Target="https://dzen.ru/a/YDdRUBCfTBAuzFwB"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8.xml"/><Relationship Id="rId4" Type="http://schemas.openxmlformats.org/officeDocument/2006/relationships/hyperlink" Target="https://en.wikipedia.org/wiki/Desjardins_Group"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6.png"/></Relationships>
</file>

<file path=ppt/slides/_rels/slide2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43.png"/><Relationship Id="rId4" Type="http://schemas.openxmlformats.org/officeDocument/2006/relationships/hyperlink" Target="https://ligaks.ru/credit-cooperation/history"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s://ligaks.ru/credit-cooperation/history" TargetMode="External"/><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46.emf"/></Relationships>
</file>

<file path=ppt/slides/_rels/slide3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s://credits.ru/publications/363810/kreditnye-soyuzy-pomogayut-li-oni-zaemschikam/" TargetMode="External"/><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40.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42.xml.rels><?xml version="1.0" encoding="UTF-8" standalone="yes"?>
<Relationships xmlns="http://schemas.openxmlformats.org/package/2006/relationships"><Relationship Id="rId3" Type="http://schemas.openxmlformats.org/officeDocument/2006/relationships/hyperlink" Target="https://www.litres.ru/book/sergey-borodaevskiy/melkiy-kredit-485485/" TargetMode="External"/><Relationship Id="rId2" Type="http://schemas.openxmlformats.org/officeDocument/2006/relationships/notesSlide" Target="../notesSlides/notesSlide42.xml"/><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55.png"/></Relationships>
</file>

<file path=ppt/slides/_rels/slide4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hyperlink" Target="https://elib.altlib.ru/files_elib/altk02.tiff" TargetMode="External"/><Relationship Id="rId5" Type="http://schemas.openxmlformats.org/officeDocument/2006/relationships/hyperlink" Target="https://elib.altlib.ru/files_elib/altk01.JPG" TargetMode="External"/><Relationship Id="rId4" Type="http://schemas.openxmlformats.org/officeDocument/2006/relationships/hyperlink" Target="https://elib.altlib.ru/files_elib/pmv008.pdf" TargetMode="External"/></Relationships>
</file>

<file path=ppt/slides/_rels/slide46.xml.rels><?xml version="1.0" encoding="UTF-8" standalone="yes"?>
<Relationships xmlns="http://schemas.openxmlformats.org/package/2006/relationships"><Relationship Id="rId3" Type="http://schemas.openxmlformats.org/officeDocument/2006/relationships/hyperlink" Target="http://www.gramota.net/materials/9/2020/10/17.html" TargetMode="External"/><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hyperlink" Target="http://www.gramota.net/editions/9.html"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63.emf"/></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hyperlink" Target="http://lavkagazeta.com/otvetstvennost/uroki-iz-proshlogo-neobyknovennaya-istoriya-odnoy-kooperacii"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51.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51.xml"/><Relationship Id="rId1" Type="http://schemas.openxmlformats.org/officeDocument/2006/relationships/slideLayout" Target="../slideLayouts/slideLayout7.xml"/><Relationship Id="rId4" Type="http://schemas.openxmlformats.org/officeDocument/2006/relationships/hyperlink" Target="https://archportal.nso.ru/kartograficheskie-materialy/kollektsiya-kartograficheskikh-dokumentov/kartograficheskie-dokumenty-perioda-posle-1917-g/obshcheekonomicheskie-karty/27708/" TargetMode="Externa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s://www.litres.ru/book/sergey-borodaevskiy/melkiy-kredit-485485/" TargetMode="External"/><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hyperlink" Target="https://elib.altlib.ru/files_elib/pmv008.pdf" TargetMode="External"/><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hyperlink" Target="https://elib.altlib.ru/files_elib/altk02.tiff" TargetMode="External"/><Relationship Id="rId5" Type="http://schemas.openxmlformats.org/officeDocument/2006/relationships/hyperlink" Target="https://elib.altlib.ru/files_elib/altk01.JPG" TargetMode="External"/><Relationship Id="rId4" Type="http://schemas.openxmlformats.org/officeDocument/2006/relationships/hyperlink" Target="https://www.dissercat.com/content/kreditnye-potrebitelskie-kooperativy-grazhdan-v-kreditnoi-sisteme-rossii/read"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57.xml"/><Relationship Id="rId1" Type="http://schemas.openxmlformats.org/officeDocument/2006/relationships/slideLayout" Target="../slideLayouts/slideLayout7.xml"/><Relationship Id="rId5" Type="http://schemas.openxmlformats.org/officeDocument/2006/relationships/hyperlink" Target="https://rusneb.ru/catalog/000199_000009_004966803_1000227542/" TargetMode="External"/><Relationship Id="rId4" Type="http://schemas.openxmlformats.org/officeDocument/2006/relationships/hyperlink" Target="https://rusneb.ru/search/?f_field%5bauthorbook%5d=f/authorbook/%D0%9F%D1%83%D1%88%D0%BA%D0%B8%D0%BD+%D0%90.%D0%A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rtlCol="0"/>
          <a:lstStyle/>
          <a:p>
            <a:pPr rtl="0"/>
            <a:r>
              <a:rPr lang="ru-RU" dirty="0" smtClean="0"/>
              <a:t>Макет заголовка</a:t>
            </a:r>
            <a:endParaRPr lang="ru-RU" dirty="0"/>
          </a:p>
        </p:txBody>
      </p:sp>
      <p:sp>
        <p:nvSpPr>
          <p:cNvPr id="3" name="Подзаголовок 2"/>
          <p:cNvSpPr>
            <a:spLocks noGrp="1"/>
          </p:cNvSpPr>
          <p:nvPr>
            <p:ph type="subTitle" idx="1"/>
          </p:nvPr>
        </p:nvSpPr>
        <p:spPr>
          <a:xfrm>
            <a:off x="1520825" y="4898572"/>
            <a:ext cx="6085755" cy="1959428"/>
          </a:xfrm>
        </p:spPr>
        <p:txBody>
          <a:bodyPr rtlCol="0"/>
          <a:lstStyle/>
          <a:p>
            <a:pPr rtl="0"/>
            <a:endParaRPr lang="ru-RU" dirty="0"/>
          </a:p>
          <a:p>
            <a:pPr algn="r" rtl="0"/>
            <a:r>
              <a:rPr lang="ru-RU" dirty="0" smtClean="0">
                <a:latin typeface="Book Antiqua" panose="02040602050305030304" pitchFamily="18" charset="0"/>
              </a:rPr>
              <a:t>Виртуальная выставка, посвященная Международному дню кредитных союзов</a:t>
            </a:r>
          </a:p>
          <a:p>
            <a:pPr rtl="0"/>
            <a:endParaRPr lang="ru-RU" dirty="0"/>
          </a:p>
        </p:txBody>
      </p:sp>
      <p:pic>
        <p:nvPicPr>
          <p:cNvPr id="4" name="Рисунок 3"/>
          <p:cNvPicPr>
            <a:picLocks noChangeAspect="1"/>
          </p:cNvPicPr>
          <p:nvPr/>
        </p:nvPicPr>
        <p:blipFill>
          <a:blip r:embed="rId3"/>
          <a:stretch>
            <a:fillRect/>
          </a:stretch>
        </p:blipFill>
        <p:spPr>
          <a:xfrm>
            <a:off x="1264469" y="116632"/>
            <a:ext cx="6457897" cy="4860000"/>
          </a:xfrm>
          <a:prstGeom prst="rect">
            <a:avLst/>
          </a:prstGeom>
        </p:spPr>
      </p:pic>
    </p:spTree>
    <p:extLst>
      <p:ext uri="{BB962C8B-B14F-4D97-AF65-F5344CB8AC3E}">
        <p14:creationId xmlns:p14="http://schemas.microsoft.com/office/powerpoint/2010/main" val="2320115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descr="C:\Users\agvinokurova\Downloads\slide-1.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3280" y="0"/>
            <a:ext cx="9125522" cy="6840000"/>
          </a:xfrm>
          <a:prstGeom prst="rect">
            <a:avLst/>
          </a:prstGeom>
          <a:noFill/>
          <a:ln>
            <a:noFill/>
          </a:ln>
        </p:spPr>
      </p:pic>
      <p:sp>
        <p:nvSpPr>
          <p:cNvPr id="2" name="Заголовок 1"/>
          <p:cNvSpPr>
            <a:spLocks noGrp="1"/>
          </p:cNvSpPr>
          <p:nvPr>
            <p:ph type="title"/>
          </p:nvPr>
        </p:nvSpPr>
        <p:spPr>
          <a:xfrm>
            <a:off x="1543280" y="188640"/>
            <a:ext cx="9159644" cy="6480720"/>
          </a:xfrm>
        </p:spPr>
        <p:txBody>
          <a:bodyPr rtlCol="0"/>
          <a:lstStyle/>
          <a:p>
            <a:pPr rtl="0"/>
            <a:endParaRPr lang="ru-RU" dirty="0"/>
          </a:p>
        </p:txBody>
      </p:sp>
      <p:sp>
        <p:nvSpPr>
          <p:cNvPr id="4" name="Текст 3"/>
          <p:cNvSpPr>
            <a:spLocks noGrp="1"/>
          </p:cNvSpPr>
          <p:nvPr>
            <p:ph type="body" idx="1"/>
          </p:nvPr>
        </p:nvSpPr>
        <p:spPr>
          <a:xfrm>
            <a:off x="3142084" y="4365104"/>
            <a:ext cx="7272808" cy="2376264"/>
          </a:xfrm>
        </p:spPr>
        <p:txBody>
          <a:bodyPr rtlCol="0">
            <a:normAutofit fontScale="92500" lnSpcReduction="10000"/>
          </a:bodyPr>
          <a:lstStyle/>
          <a:p>
            <a:pPr algn="r"/>
            <a:r>
              <a:rPr lang="ru-RU" dirty="0">
                <a:latin typeface="Book Antiqua" panose="02040602050305030304" pitchFamily="18" charset="0"/>
              </a:rPr>
              <a:t>Какие прекрасные строки! Согласитесь: Александр Сергеевич – истинный гений. </a:t>
            </a:r>
            <a:endParaRPr lang="ru-RU" dirty="0" smtClean="0">
              <a:latin typeface="Book Antiqua" panose="02040602050305030304" pitchFamily="18" charset="0"/>
            </a:endParaRPr>
          </a:p>
          <a:p>
            <a:pPr algn="r"/>
            <a:r>
              <a:rPr lang="ru-RU" dirty="0" smtClean="0">
                <a:latin typeface="Book Antiqua" panose="02040602050305030304" pitchFamily="18" charset="0"/>
              </a:rPr>
              <a:t>Словосочетание </a:t>
            </a:r>
            <a:r>
              <a:rPr lang="ru-RU" dirty="0">
                <a:latin typeface="Book Antiqua" panose="02040602050305030304" pitchFamily="18" charset="0"/>
              </a:rPr>
              <a:t>«кредитный союз» было ему не ведомо. Да и праздник, которому посвящена эта выставка, возникнет более чем через </a:t>
            </a:r>
            <a:r>
              <a:rPr lang="ru-RU" dirty="0" smtClean="0">
                <a:latin typeface="Book Antiqua" panose="02040602050305030304" pitchFamily="18" charset="0"/>
              </a:rPr>
              <a:t>100 лет</a:t>
            </a:r>
            <a:r>
              <a:rPr lang="ru-RU" dirty="0">
                <a:latin typeface="Book Antiqua" panose="02040602050305030304" pitchFamily="18" charset="0"/>
              </a:rPr>
              <a:t>. </a:t>
            </a:r>
            <a:endParaRPr lang="ru-RU" dirty="0" smtClean="0">
              <a:latin typeface="Book Antiqua" panose="02040602050305030304" pitchFamily="18" charset="0"/>
            </a:endParaRPr>
          </a:p>
          <a:p>
            <a:pPr algn="r"/>
            <a:r>
              <a:rPr lang="ru-RU" dirty="0" smtClean="0">
                <a:latin typeface="Book Antiqua" panose="02040602050305030304" pitchFamily="18" charset="0"/>
              </a:rPr>
              <a:t>Но </a:t>
            </a:r>
            <a:r>
              <a:rPr lang="ru-RU" dirty="0">
                <a:latin typeface="Book Antiqua" panose="02040602050305030304" pitchFamily="18" charset="0"/>
              </a:rPr>
              <a:t>как точна цитата! </a:t>
            </a:r>
          </a:p>
          <a:p>
            <a:pPr rtl="0"/>
            <a:endParaRPr lang="ru-RU" dirty="0">
              <a:latin typeface="Book Antiqua" panose="02040602050305030304" pitchFamily="18" charset="0"/>
            </a:endParaRPr>
          </a:p>
        </p:txBody>
      </p:sp>
    </p:spTree>
    <p:extLst>
      <p:ext uri="{BB962C8B-B14F-4D97-AF65-F5344CB8AC3E}">
        <p14:creationId xmlns:p14="http://schemas.microsoft.com/office/powerpoint/2010/main" val="3444006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rtlCol="0">
            <a:noAutofit/>
          </a:bodyPr>
          <a:lstStyle/>
          <a:p>
            <a:r>
              <a:rPr lang="ru-RU" dirty="0"/>
              <a:t>Международный день кредитных </a:t>
            </a:r>
            <a:r>
              <a:rPr lang="ru-RU" dirty="0" smtClean="0"/>
              <a:t>союзов</a:t>
            </a:r>
            <a:endParaRPr lang="ru-RU" dirty="0"/>
          </a:p>
        </p:txBody>
      </p:sp>
      <p:sp>
        <p:nvSpPr>
          <p:cNvPr id="6" name="Текст 5"/>
          <p:cNvSpPr>
            <a:spLocks noGrp="1"/>
          </p:cNvSpPr>
          <p:nvPr>
            <p:ph type="body" sz="half" idx="2"/>
          </p:nvPr>
        </p:nvSpPr>
        <p:spPr>
          <a:xfrm>
            <a:off x="1522413" y="2895599"/>
            <a:ext cx="4114800" cy="3701753"/>
          </a:xfrm>
        </p:spPr>
        <p:txBody>
          <a:bodyPr rtlCol="0"/>
          <a:lstStyle/>
          <a:p>
            <a:r>
              <a:rPr lang="ru-RU" dirty="0">
                <a:latin typeface="Book Antiqua" panose="02040602050305030304" pitchFamily="18" charset="0"/>
              </a:rPr>
              <a:t>Учрежден:	 </a:t>
            </a:r>
            <a:r>
              <a:rPr lang="ru-RU" dirty="0" smtClean="0">
                <a:latin typeface="Book Antiqua" panose="02040602050305030304" pitchFamily="18" charset="0"/>
              </a:rPr>
              <a:t>в </a:t>
            </a:r>
            <a:r>
              <a:rPr lang="ru-RU" dirty="0">
                <a:latin typeface="Book Antiqua" panose="02040602050305030304" pitchFamily="18" charset="0"/>
              </a:rPr>
              <a:t>1948 году</a:t>
            </a:r>
          </a:p>
          <a:p>
            <a:r>
              <a:rPr lang="ru-RU" dirty="0">
                <a:latin typeface="Book Antiqua" panose="02040602050305030304" pitchFamily="18" charset="0"/>
              </a:rPr>
              <a:t>Когда отмечают:</a:t>
            </a:r>
          </a:p>
          <a:p>
            <a:r>
              <a:rPr lang="ru-RU" dirty="0">
                <a:latin typeface="Book Antiqua" panose="02040602050305030304" pitchFamily="18" charset="0"/>
              </a:rPr>
              <a:t>Каждый третий четверг октября</a:t>
            </a:r>
          </a:p>
        </p:txBody>
      </p:sp>
      <p:pic>
        <p:nvPicPr>
          <p:cNvPr id="7" name="Рисунок 6"/>
          <p:cNvPicPr>
            <a:picLocks noGrp="1" noChangeAspect="1"/>
          </p:cNvPicPr>
          <p:nvPr>
            <p:ph type="pic" idx="1"/>
          </p:nvPr>
        </p:nvPicPr>
        <p:blipFill>
          <a:blip r:embed="rId3"/>
          <a:srcRect t="7440" b="7440"/>
          <a:stretch>
            <a:fillRect/>
          </a:stretch>
        </p:blipFill>
        <p:spPr>
          <a:xfrm>
            <a:off x="5987979" y="0"/>
            <a:ext cx="6188399" cy="6876000"/>
          </a:xfrm>
          <a:prstGeom prst="rect">
            <a:avLst/>
          </a:prstGeom>
        </p:spPr>
      </p:pic>
      <p:pic>
        <p:nvPicPr>
          <p:cNvPr id="8" name="Рисунок 7" descr="Picture background"/>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3178" y="4746475"/>
            <a:ext cx="3186000" cy="2124000"/>
          </a:xfrm>
          <a:prstGeom prst="rect">
            <a:avLst/>
          </a:prstGeom>
          <a:noFill/>
          <a:ln>
            <a:noFill/>
          </a:ln>
        </p:spPr>
      </p:pic>
    </p:spTree>
    <p:extLst>
      <p:ext uri="{BB962C8B-B14F-4D97-AF65-F5344CB8AC3E}">
        <p14:creationId xmlns:p14="http://schemas.microsoft.com/office/powerpoint/2010/main" val="253053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13892" y="685800"/>
            <a:ext cx="4223321" cy="1951112"/>
          </a:xfrm>
        </p:spPr>
        <p:txBody>
          <a:bodyPr rtlCol="0"/>
          <a:lstStyle/>
          <a:p>
            <a:r>
              <a:rPr lang="ru-RU" sz="2000" dirty="0">
                <a:latin typeface="Book Antiqua" panose="02040602050305030304" pitchFamily="18" charset="0"/>
              </a:rPr>
              <a:t>Официально первое празднование пайщиков и рабочих кредитных союзов состоялось в США (штат Массачусетс) 17 января 1927 года. Событие было приурочено ко дню рождения любимого многими в Америке Бенджамина Франклина. </a:t>
            </a:r>
          </a:p>
        </p:txBody>
      </p:sp>
      <p:sp>
        <p:nvSpPr>
          <p:cNvPr id="6" name="Текст 5"/>
          <p:cNvSpPr>
            <a:spLocks noGrp="1"/>
          </p:cNvSpPr>
          <p:nvPr>
            <p:ph type="body" sz="half" idx="2"/>
          </p:nvPr>
        </p:nvSpPr>
        <p:spPr>
          <a:xfrm>
            <a:off x="1413892" y="3429000"/>
            <a:ext cx="4223321" cy="3240360"/>
          </a:xfrm>
        </p:spPr>
        <p:txBody>
          <a:bodyPr rtlCol="0"/>
          <a:lstStyle/>
          <a:p>
            <a:endParaRPr lang="ru-RU" dirty="0" smtClean="0"/>
          </a:p>
          <a:p>
            <a:r>
              <a:rPr lang="ru-RU" dirty="0" smtClean="0">
                <a:latin typeface="Book Antiqua" panose="02040602050305030304" pitchFamily="18" charset="0"/>
              </a:rPr>
              <a:t>В </a:t>
            </a:r>
            <a:r>
              <a:rPr lang="ru-RU" dirty="0">
                <a:latin typeface="Book Antiqua" panose="02040602050305030304" pitchFamily="18" charset="0"/>
              </a:rPr>
              <a:t>30-е годы 20 века кредитные союзы развивались стремительными темпами. Но, тем не менее, провозглашенный День кредитных союзов не пользовался популярностью ни у сотрудников, ни у пайщиков и был со временем упразднен.</a:t>
            </a:r>
          </a:p>
          <a:p>
            <a:pPr rtl="0"/>
            <a:endParaRPr lang="ru-RU" dirty="0"/>
          </a:p>
        </p:txBody>
      </p:sp>
      <p:pic>
        <p:nvPicPr>
          <p:cNvPr id="8" name="Объект 7" descr="Picture background"/>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294212" y="116632"/>
            <a:ext cx="7723750" cy="6660000"/>
          </a:xfrm>
          <a:prstGeom prst="rect">
            <a:avLst/>
          </a:prstGeom>
          <a:noFill/>
          <a:ln>
            <a:noFill/>
          </a:ln>
        </p:spPr>
      </p:pic>
    </p:spTree>
    <p:extLst>
      <p:ext uri="{BB962C8B-B14F-4D97-AF65-F5344CB8AC3E}">
        <p14:creationId xmlns:p14="http://schemas.microsoft.com/office/powerpoint/2010/main" val="2822919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25860" y="620688"/>
            <a:ext cx="4392489" cy="4824536"/>
          </a:xfrm>
        </p:spPr>
        <p:txBody>
          <a:bodyPr rtlCol="0"/>
          <a:lstStyle/>
          <a:p>
            <a:r>
              <a:rPr lang="ru-RU" sz="2000" dirty="0">
                <a:latin typeface="Book Antiqua" panose="02040602050305030304" pitchFamily="18" charset="0"/>
              </a:rPr>
              <a:t>«Вторая жизнь» празднику была дана в 1948 году, когда было принято общее решение Национальной ассоциации кредитных союзов США и Общества взаимного страхования возобновить празднование. Они и избрали третий четверг октября как Международный день кредитных союзов. </a:t>
            </a:r>
            <a:br>
              <a:rPr lang="ru-RU" sz="2000" dirty="0">
                <a:latin typeface="Book Antiqua" panose="02040602050305030304" pitchFamily="18" charset="0"/>
              </a:rPr>
            </a:br>
            <a:endParaRPr lang="ru-RU" sz="2000" dirty="0">
              <a:latin typeface="Book Antiqua" panose="02040602050305030304" pitchFamily="18" charset="0"/>
            </a:endParaRPr>
          </a:p>
        </p:txBody>
      </p:sp>
      <p:sp>
        <p:nvSpPr>
          <p:cNvPr id="6" name="Текст 5"/>
          <p:cNvSpPr>
            <a:spLocks noGrp="1"/>
          </p:cNvSpPr>
          <p:nvPr>
            <p:ph type="body" sz="half" idx="2"/>
          </p:nvPr>
        </p:nvSpPr>
        <p:spPr>
          <a:xfrm>
            <a:off x="1485900" y="6021287"/>
            <a:ext cx="5328592" cy="609349"/>
          </a:xfrm>
        </p:spPr>
        <p:txBody>
          <a:bodyPr rtlCol="0">
            <a:normAutofit fontScale="62500" lnSpcReduction="20000"/>
          </a:bodyPr>
          <a:lstStyle/>
          <a:p>
            <a:endParaRPr lang="ru-RU" dirty="0"/>
          </a:p>
          <a:p>
            <a:pPr rtl="0"/>
            <a:r>
              <a:rPr lang="ru-RU" dirty="0" smtClean="0"/>
              <a:t>О философии кредитных союзов тут</a:t>
            </a:r>
            <a:endParaRPr lang="ru-RU" dirty="0"/>
          </a:p>
        </p:txBody>
      </p:sp>
      <p:pic>
        <p:nvPicPr>
          <p:cNvPr id="7" name="Объект 6" descr="Picture background"/>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rot="2040000">
            <a:off x="5363850" y="1322999"/>
            <a:ext cx="6318000" cy="4212000"/>
          </a:xfrm>
          <a:prstGeom prst="rect">
            <a:avLst/>
          </a:prstGeom>
          <a:noFill/>
          <a:ln>
            <a:noFill/>
          </a:ln>
        </p:spPr>
      </p:pic>
      <p:sp>
        <p:nvSpPr>
          <p:cNvPr id="4" name="Прямоугольник 3">
            <a:hlinkClick r:id="rId4" action="ppaction://hlinkpres?slideindex=1&amp;slidetitle="/>
          </p:cNvPr>
          <p:cNvSpPr/>
          <p:nvPr/>
        </p:nvSpPr>
        <p:spPr>
          <a:xfrm>
            <a:off x="5851035" y="6004200"/>
            <a:ext cx="579512" cy="60934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Стрелка вправо 4"/>
          <p:cNvSpPr/>
          <p:nvPr/>
        </p:nvSpPr>
        <p:spPr>
          <a:xfrm>
            <a:off x="4618106" y="6325961"/>
            <a:ext cx="900243" cy="17548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349081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2412" y="116632"/>
            <a:ext cx="4355976" cy="3816424"/>
          </a:xfrm>
        </p:spPr>
        <p:txBody>
          <a:bodyPr rtlCol="0"/>
          <a:lstStyle/>
          <a:p>
            <a:r>
              <a:rPr lang="ru-RU" sz="2000" dirty="0">
                <a:latin typeface="Book Antiqua" panose="02040602050305030304" pitchFamily="18" charset="0"/>
              </a:rPr>
              <a:t>Кредитный союз – это предприятие для денежной взаимопомощи своим членам, некоммерческая альтернатива банкам. Он считается одной из самых привлекательных экономических структур для населения. Как особая форма потребительской кооперации, кредитный союз строит свою деятельность на принципах кооперативной философии и кооперативной демократии.</a:t>
            </a:r>
          </a:p>
        </p:txBody>
      </p:sp>
      <p:sp>
        <p:nvSpPr>
          <p:cNvPr id="6" name="Текст 5"/>
          <p:cNvSpPr>
            <a:spLocks noGrp="1"/>
          </p:cNvSpPr>
          <p:nvPr>
            <p:ph type="body" sz="half" idx="2"/>
          </p:nvPr>
        </p:nvSpPr>
        <p:spPr>
          <a:xfrm>
            <a:off x="1413892" y="4149080"/>
            <a:ext cx="5112568" cy="2520280"/>
          </a:xfrm>
        </p:spPr>
        <p:txBody>
          <a:bodyPr rtlCol="0"/>
          <a:lstStyle/>
          <a:p>
            <a:endParaRPr lang="ru-RU" dirty="0" smtClean="0"/>
          </a:p>
          <a:p>
            <a:endParaRPr lang="ru-RU" dirty="0"/>
          </a:p>
          <a:p>
            <a:pPr rtl="0"/>
            <a:endParaRPr lang="ru-RU" dirty="0"/>
          </a:p>
        </p:txBody>
      </p:sp>
      <p:pic>
        <p:nvPicPr>
          <p:cNvPr id="4" name="Объект 3"/>
          <p:cNvPicPr>
            <a:picLocks noGrp="1" noChangeAspect="1"/>
          </p:cNvPicPr>
          <p:nvPr>
            <p:ph idx="1"/>
          </p:nvPr>
        </p:nvPicPr>
        <p:blipFill>
          <a:blip r:embed="rId3"/>
          <a:stretch>
            <a:fillRect/>
          </a:stretch>
        </p:blipFill>
        <p:spPr>
          <a:xfrm>
            <a:off x="6526460" y="1196752"/>
            <a:ext cx="5350752" cy="4752000"/>
          </a:xfrm>
          <a:prstGeom prst="rect">
            <a:avLst/>
          </a:prstGeom>
        </p:spPr>
      </p:pic>
      <p:sp>
        <p:nvSpPr>
          <p:cNvPr id="5" name="Прямоугольник 4"/>
          <p:cNvSpPr/>
          <p:nvPr/>
        </p:nvSpPr>
        <p:spPr>
          <a:xfrm>
            <a:off x="1522413" y="4437112"/>
            <a:ext cx="5292080" cy="2166875"/>
          </a:xfrm>
          <a:prstGeom prst="rect">
            <a:avLst/>
          </a:prstGeom>
        </p:spPr>
        <p:txBody>
          <a:bodyPr wrap="square">
            <a:spAutoFit/>
          </a:bodyPr>
          <a:lstStyle/>
          <a:p>
            <a:pPr>
              <a:lnSpc>
                <a:spcPct val="107000"/>
              </a:lnSpc>
              <a:spcAft>
                <a:spcPts val="800"/>
              </a:spcAft>
            </a:pPr>
            <a:r>
              <a:rPr lang="ru-RU" dirty="0">
                <a:latin typeface="Book Antiqua" panose="02040602050305030304" pitchFamily="18" charset="0"/>
                <a:ea typeface="Calibri" panose="020F0502020204030204" pitchFamily="34" charset="0"/>
                <a:cs typeface="Times New Roman" panose="02020603050405020304" pitchFamily="18" charset="0"/>
              </a:rPr>
              <a:t>Международное празднование Дня кредитных союзов – дань истории развития кредитных кооперативов. На данный момент более 50 000 кредитных организаций объединяют почти 180 миллионов человек в более чем 100 странах мира, не только развитых, но и развивающихся.</a:t>
            </a:r>
            <a:endParaRPr lang="ru-RU" dirty="0">
              <a:effectLst/>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2781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41884" y="332656"/>
            <a:ext cx="6124127" cy="2016224"/>
          </a:xfrm>
        </p:spPr>
        <p:txBody>
          <a:bodyPr rtlCol="0">
            <a:normAutofit/>
          </a:bodyPr>
          <a:lstStyle/>
          <a:p>
            <a:r>
              <a:rPr lang="ru-RU" sz="4000" dirty="0"/>
              <a:t>Кредитный союз: </a:t>
            </a:r>
            <a:r>
              <a:rPr lang="ru-RU" sz="4000" dirty="0" smtClean="0"/>
              <a:t/>
            </a:r>
            <a:br>
              <a:rPr lang="ru-RU" sz="4000" dirty="0" smtClean="0"/>
            </a:br>
            <a:r>
              <a:rPr lang="ru-RU" sz="4000" dirty="0" smtClean="0"/>
              <a:t>истоки </a:t>
            </a:r>
            <a:r>
              <a:rPr lang="ru-RU" sz="4000" dirty="0"/>
              <a:t>и вехи развития</a:t>
            </a:r>
            <a:r>
              <a:rPr lang="ru-RU" dirty="0"/>
              <a:t/>
            </a:r>
            <a:br>
              <a:rPr lang="ru-RU" dirty="0"/>
            </a:br>
            <a:endParaRPr lang="ru-RU" dirty="0"/>
          </a:p>
        </p:txBody>
      </p:sp>
      <p:sp>
        <p:nvSpPr>
          <p:cNvPr id="3" name="Подзаголовок 2"/>
          <p:cNvSpPr>
            <a:spLocks noGrp="1"/>
          </p:cNvSpPr>
          <p:nvPr>
            <p:ph type="subTitle" idx="1"/>
          </p:nvPr>
        </p:nvSpPr>
        <p:spPr>
          <a:xfrm>
            <a:off x="1341885" y="2348880"/>
            <a:ext cx="6124128" cy="3820145"/>
          </a:xfrm>
        </p:spPr>
        <p:txBody>
          <a:bodyPr rtlCol="0"/>
          <a:lstStyle/>
          <a:p>
            <a:pPr rtl="0"/>
            <a:endParaRPr lang="ru-RU" dirty="0" smtClean="0"/>
          </a:p>
          <a:p>
            <a:pPr algn="r" rtl="0"/>
            <a:endParaRPr lang="ru-RU" dirty="0" smtClean="0">
              <a:latin typeface="Book Antiqua" panose="02040602050305030304" pitchFamily="18" charset="0"/>
            </a:endParaRPr>
          </a:p>
          <a:p>
            <a:pPr rtl="0"/>
            <a:endParaRPr lang="ru-RU" dirty="0"/>
          </a:p>
        </p:txBody>
      </p:sp>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947" y="2060848"/>
            <a:ext cx="5712000" cy="4284000"/>
          </a:xfrm>
          <a:prstGeom prst="rect">
            <a:avLst/>
          </a:prstGeom>
        </p:spPr>
      </p:pic>
    </p:spTree>
    <p:extLst>
      <p:ext uri="{BB962C8B-B14F-4D97-AF65-F5344CB8AC3E}">
        <p14:creationId xmlns:p14="http://schemas.microsoft.com/office/powerpoint/2010/main" val="33029242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85900" y="332656"/>
            <a:ext cx="10369152" cy="923330"/>
          </a:xfrm>
          <a:prstGeom prst="rect">
            <a:avLst/>
          </a:prstGeom>
        </p:spPr>
        <p:txBody>
          <a:bodyPr wrap="square">
            <a:spAutoFit/>
          </a:bodyPr>
          <a:lstStyle/>
          <a:p>
            <a:r>
              <a:rPr lang="ru-RU" dirty="0"/>
              <a:t>Понятие и идеи кооперации (</a:t>
            </a:r>
            <a:r>
              <a:rPr lang="ru-RU" dirty="0" err="1"/>
              <a:t>cooperation</a:t>
            </a:r>
            <a:r>
              <a:rPr lang="ru-RU" dirty="0"/>
              <a:t> — совместная деятельность) вошли в обиход с середины 19 века и получили большую популярность в странах Европы. Основоположниками кооперативной философии считаются Роберт Оуэн, Шарль Фурье, Луи Блан. </a:t>
            </a:r>
          </a:p>
        </p:txBody>
      </p:sp>
      <p:pic>
        <p:nvPicPr>
          <p:cNvPr id="3" name="Рисунок 2" descr="https://optim.tildacdn.com/tild3361-6233-4762-b633-666433376664/-/resize/180x/-/format/webp/200px-Robertowen.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95500" y="1796089"/>
            <a:ext cx="2589711" cy="3276000"/>
          </a:xfrm>
          <a:prstGeom prst="rect">
            <a:avLst/>
          </a:prstGeom>
          <a:noFill/>
          <a:ln>
            <a:noFill/>
          </a:ln>
        </p:spPr>
      </p:pic>
      <p:pic>
        <p:nvPicPr>
          <p:cNvPr id="4" name="Рисунок 3" descr="https://optim.tildacdn.com/tild3132-6564-4961-b466-363536633165/-/resize/180x/-/format/webp/200px-Hw-fourier.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878388" y="1820613"/>
            <a:ext cx="2503125" cy="3204000"/>
          </a:xfrm>
          <a:prstGeom prst="rect">
            <a:avLst/>
          </a:prstGeom>
          <a:noFill/>
          <a:ln>
            <a:noFill/>
          </a:ln>
        </p:spPr>
      </p:pic>
      <p:pic>
        <p:nvPicPr>
          <p:cNvPr id="5" name="Рисунок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9118748" y="1820613"/>
            <a:ext cx="2653447" cy="3420000"/>
          </a:xfrm>
          <a:prstGeom prst="rect">
            <a:avLst/>
          </a:prstGeom>
          <a:noFill/>
        </p:spPr>
      </p:pic>
      <p:sp>
        <p:nvSpPr>
          <p:cNvPr id="7" name="Прямоугольник 6"/>
          <p:cNvSpPr/>
          <p:nvPr/>
        </p:nvSpPr>
        <p:spPr>
          <a:xfrm>
            <a:off x="9838828" y="5544170"/>
            <a:ext cx="2232247" cy="383624"/>
          </a:xfrm>
          <a:prstGeom prst="rect">
            <a:avLst/>
          </a:prstGeom>
        </p:spPr>
        <p:txBody>
          <a:bodyPr wrap="square">
            <a:spAutoFit/>
          </a:bodyPr>
          <a:lstStyle/>
          <a:p>
            <a:r>
              <a:rPr lang="ru-RU" b="1" dirty="0"/>
              <a:t>Луи Блан</a:t>
            </a:r>
          </a:p>
        </p:txBody>
      </p:sp>
      <p:sp>
        <p:nvSpPr>
          <p:cNvPr id="8" name="Прямоугольник 7"/>
          <p:cNvSpPr/>
          <p:nvPr/>
        </p:nvSpPr>
        <p:spPr>
          <a:xfrm>
            <a:off x="6142169" y="5544170"/>
            <a:ext cx="1975562" cy="369332"/>
          </a:xfrm>
          <a:prstGeom prst="rect">
            <a:avLst/>
          </a:prstGeom>
        </p:spPr>
        <p:txBody>
          <a:bodyPr wrap="square">
            <a:spAutoFit/>
          </a:bodyPr>
          <a:lstStyle/>
          <a:p>
            <a:r>
              <a:rPr lang="ru-RU" b="1" dirty="0"/>
              <a:t>Шарль Фурье</a:t>
            </a:r>
          </a:p>
        </p:txBody>
      </p:sp>
      <p:sp>
        <p:nvSpPr>
          <p:cNvPr id="9" name="Прямоугольник 8"/>
          <p:cNvSpPr/>
          <p:nvPr/>
        </p:nvSpPr>
        <p:spPr>
          <a:xfrm>
            <a:off x="2412426" y="5610999"/>
            <a:ext cx="1728193" cy="369332"/>
          </a:xfrm>
          <a:prstGeom prst="rect">
            <a:avLst/>
          </a:prstGeom>
        </p:spPr>
        <p:txBody>
          <a:bodyPr wrap="square">
            <a:spAutoFit/>
          </a:bodyPr>
          <a:lstStyle/>
          <a:p>
            <a:r>
              <a:rPr lang="ru-RU" b="1" dirty="0"/>
              <a:t>Роберт Оуэн</a:t>
            </a:r>
          </a:p>
        </p:txBody>
      </p:sp>
    </p:spTree>
    <p:extLst>
      <p:ext uri="{BB962C8B-B14F-4D97-AF65-F5344CB8AC3E}">
        <p14:creationId xmlns:p14="http://schemas.microsoft.com/office/powerpoint/2010/main" val="1604262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2413" y="685800"/>
            <a:ext cx="4114800" cy="3031232"/>
          </a:xfrm>
        </p:spPr>
        <p:txBody>
          <a:bodyPr rtlCol="0"/>
          <a:lstStyle/>
          <a:p>
            <a:r>
              <a:rPr lang="ru-RU" sz="2000" dirty="0"/>
              <a:t>Первыми практиками, воплотившими в жизнь эту идею, стали английские ткачи из города </a:t>
            </a:r>
            <a:r>
              <a:rPr lang="ru-RU" sz="2000" dirty="0" err="1"/>
              <a:t>Рочдейл</a:t>
            </a:r>
            <a:r>
              <a:rPr lang="ru-RU" sz="2000" dirty="0"/>
              <a:t>. Они открыли в 1844 г "Общество справедливых пионеров из </a:t>
            </a:r>
            <a:r>
              <a:rPr lang="ru-RU" sz="2000" dirty="0" err="1"/>
              <a:t>Рочдейла</a:t>
            </a:r>
            <a:r>
              <a:rPr lang="ru-RU" sz="2000" dirty="0"/>
              <a:t>" - потребительский кооператив, члены которого могли покупать товары по «справедливым ценам» в кооперативном магазине и получать долю прибыли. </a:t>
            </a:r>
          </a:p>
        </p:txBody>
      </p:sp>
      <p:sp>
        <p:nvSpPr>
          <p:cNvPr id="6" name="Текст 5"/>
          <p:cNvSpPr>
            <a:spLocks noGrp="1"/>
          </p:cNvSpPr>
          <p:nvPr>
            <p:ph type="body" sz="half" idx="2"/>
          </p:nvPr>
        </p:nvSpPr>
        <p:spPr>
          <a:xfrm>
            <a:off x="1413892" y="3429000"/>
            <a:ext cx="4223321" cy="3240360"/>
          </a:xfrm>
        </p:spPr>
        <p:txBody>
          <a:bodyPr rtlCol="0"/>
          <a:lstStyle/>
          <a:p>
            <a:endParaRPr lang="ru-RU" dirty="0" smtClean="0"/>
          </a:p>
          <a:p>
            <a:endParaRPr lang="ru-RU" dirty="0" smtClean="0"/>
          </a:p>
          <a:p>
            <a:r>
              <a:rPr lang="ru-RU" dirty="0"/>
              <a:t>28 фунтов - первоначальный капитал кооператива, который собирали несколько месяцев.</a:t>
            </a:r>
          </a:p>
          <a:p>
            <a:pPr rtl="0"/>
            <a:endParaRPr lang="ru-RU" dirty="0"/>
          </a:p>
        </p:txBody>
      </p:sp>
      <p:pic>
        <p:nvPicPr>
          <p:cNvPr id="4" name="Объект 3"/>
          <p:cNvPicPr>
            <a:picLocks noGrp="1" noChangeAspect="1"/>
          </p:cNvPicPr>
          <p:nvPr>
            <p:ph idx="1"/>
          </p:nvPr>
        </p:nvPicPr>
        <p:blipFill>
          <a:blip r:embed="rId3"/>
          <a:stretch>
            <a:fillRect/>
          </a:stretch>
        </p:blipFill>
        <p:spPr>
          <a:xfrm>
            <a:off x="5878388" y="1124744"/>
            <a:ext cx="6054535" cy="5004000"/>
          </a:xfrm>
          <a:prstGeom prst="rect">
            <a:avLst/>
          </a:prstGeom>
        </p:spPr>
      </p:pic>
    </p:spTree>
    <p:extLst>
      <p:ext uri="{BB962C8B-B14F-4D97-AF65-F5344CB8AC3E}">
        <p14:creationId xmlns:p14="http://schemas.microsoft.com/office/powerpoint/2010/main" val="2215150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13892" y="908720"/>
            <a:ext cx="4114800" cy="3031232"/>
          </a:xfrm>
        </p:spPr>
        <p:txBody>
          <a:bodyPr rtlCol="0"/>
          <a:lstStyle/>
          <a:p>
            <a:r>
              <a:rPr lang="ru-RU" sz="2400" dirty="0"/>
              <a:t>На собранные средства основатели арендуют в Жабьем переулке, рабочей окраине города, помещение, переоборудуют его под магазин и покупают первую партию товаров. Покупателям предлагалась мука, сахар, овсяные хлопья, масло и свечи.</a:t>
            </a:r>
            <a:br>
              <a:rPr lang="ru-RU" sz="2400" dirty="0"/>
            </a:br>
            <a:endParaRPr lang="ru-RU" sz="2400" dirty="0"/>
          </a:p>
        </p:txBody>
      </p:sp>
      <p:sp>
        <p:nvSpPr>
          <p:cNvPr id="6" name="Текст 5"/>
          <p:cNvSpPr>
            <a:spLocks noGrp="1"/>
          </p:cNvSpPr>
          <p:nvPr>
            <p:ph type="body" sz="half" idx="2"/>
          </p:nvPr>
        </p:nvSpPr>
        <p:spPr>
          <a:xfrm>
            <a:off x="1197868" y="4365104"/>
            <a:ext cx="4439345" cy="2304256"/>
          </a:xfrm>
        </p:spPr>
        <p:txBody>
          <a:bodyPr rtlCol="0"/>
          <a:lstStyle/>
          <a:p>
            <a:endParaRPr lang="ru-RU" dirty="0" smtClean="0"/>
          </a:p>
          <a:p>
            <a:endParaRPr lang="ru-RU" dirty="0" smtClean="0"/>
          </a:p>
          <a:p>
            <a:r>
              <a:rPr lang="ru-RU" dirty="0"/>
              <a:t>Тот самый дом в Жабьем переулке, с </a:t>
            </a:r>
            <a:r>
              <a:rPr lang="ru-RU" dirty="0" smtClean="0"/>
              <a:t>которого все </a:t>
            </a:r>
            <a:r>
              <a:rPr lang="ru-RU" dirty="0"/>
              <a:t>начиналось в </a:t>
            </a:r>
            <a:r>
              <a:rPr lang="ru-RU" dirty="0" err="1"/>
              <a:t>Рочдейле</a:t>
            </a:r>
            <a:endParaRPr lang="ru-RU" dirty="0"/>
          </a:p>
          <a:p>
            <a:pPr rtl="0"/>
            <a:endParaRPr lang="ru-RU" dirty="0"/>
          </a:p>
        </p:txBody>
      </p:sp>
      <p:pic>
        <p:nvPicPr>
          <p:cNvPr id="5" name="Объект 4"/>
          <p:cNvPicPr>
            <a:picLocks noGrp="1" noChangeAspect="1"/>
          </p:cNvPicPr>
          <p:nvPr>
            <p:ph idx="1"/>
          </p:nvPr>
        </p:nvPicPr>
        <p:blipFill>
          <a:blip r:embed="rId3"/>
          <a:stretch>
            <a:fillRect/>
          </a:stretch>
        </p:blipFill>
        <p:spPr>
          <a:xfrm>
            <a:off x="5725839" y="1124744"/>
            <a:ext cx="6331664" cy="4752000"/>
          </a:xfrm>
          <a:prstGeom prst="rect">
            <a:avLst/>
          </a:prstGeom>
        </p:spPr>
      </p:pic>
    </p:spTree>
    <p:extLst>
      <p:ext uri="{BB962C8B-B14F-4D97-AF65-F5344CB8AC3E}">
        <p14:creationId xmlns:p14="http://schemas.microsoft.com/office/powerpoint/2010/main" val="2894942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13892" y="3284984"/>
            <a:ext cx="5400600" cy="2808312"/>
          </a:xfrm>
        </p:spPr>
        <p:txBody>
          <a:bodyPr rtlCol="0"/>
          <a:lstStyle/>
          <a:p>
            <a:r>
              <a:rPr lang="ru-RU" sz="2400" dirty="0" smtClean="0"/>
              <a:t/>
            </a:r>
            <a:br>
              <a:rPr lang="ru-RU" sz="2400" dirty="0" smtClean="0"/>
            </a:br>
            <a:r>
              <a:rPr lang="ru-RU" sz="2400" dirty="0"/>
              <a:t/>
            </a:r>
            <a:br>
              <a:rPr lang="ru-RU" sz="2400" dirty="0"/>
            </a:br>
            <a:endParaRPr lang="ru-RU" sz="2400" dirty="0"/>
          </a:p>
        </p:txBody>
      </p:sp>
      <p:sp>
        <p:nvSpPr>
          <p:cNvPr id="6" name="Текст 5"/>
          <p:cNvSpPr>
            <a:spLocks noGrp="1"/>
          </p:cNvSpPr>
          <p:nvPr>
            <p:ph type="body" sz="half" idx="2"/>
          </p:nvPr>
        </p:nvSpPr>
        <p:spPr>
          <a:xfrm>
            <a:off x="1197868" y="4365104"/>
            <a:ext cx="4439345" cy="2304256"/>
          </a:xfrm>
        </p:spPr>
        <p:txBody>
          <a:bodyPr rtlCol="0"/>
          <a:lstStyle/>
          <a:p>
            <a:endParaRPr lang="ru-RU" dirty="0" smtClean="0"/>
          </a:p>
          <a:p>
            <a:endParaRPr lang="ru-RU" dirty="0" smtClean="0"/>
          </a:p>
          <a:p>
            <a:endParaRPr lang="ru-RU" dirty="0"/>
          </a:p>
        </p:txBody>
      </p:sp>
      <p:pic>
        <p:nvPicPr>
          <p:cNvPr id="4" name="Объект 3"/>
          <p:cNvPicPr>
            <a:picLocks noGrp="1" noChangeAspect="1"/>
          </p:cNvPicPr>
          <p:nvPr>
            <p:ph idx="1"/>
          </p:nvPr>
        </p:nvPicPr>
        <p:blipFill>
          <a:blip r:embed="rId3"/>
          <a:stretch>
            <a:fillRect/>
          </a:stretch>
        </p:blipFill>
        <p:spPr>
          <a:xfrm>
            <a:off x="7174532" y="260648"/>
            <a:ext cx="4330308" cy="6336000"/>
          </a:xfrm>
          <a:prstGeom prst="rect">
            <a:avLst/>
          </a:prstGeom>
        </p:spPr>
      </p:pic>
      <p:sp>
        <p:nvSpPr>
          <p:cNvPr id="7" name="Прямоугольник 6"/>
          <p:cNvSpPr/>
          <p:nvPr/>
        </p:nvSpPr>
        <p:spPr>
          <a:xfrm>
            <a:off x="1413893" y="620688"/>
            <a:ext cx="5112568" cy="1754326"/>
          </a:xfrm>
          <a:prstGeom prst="rect">
            <a:avLst/>
          </a:prstGeom>
        </p:spPr>
        <p:txBody>
          <a:bodyPr wrap="square">
            <a:spAutoFit/>
          </a:bodyPr>
          <a:lstStyle/>
          <a:p>
            <a:r>
              <a:rPr lang="ru-RU" dirty="0" err="1"/>
              <a:t>Холиок</a:t>
            </a:r>
            <a:r>
              <a:rPr lang="ru-RU" dirty="0"/>
              <a:t>, Джордж </a:t>
            </a:r>
            <a:r>
              <a:rPr lang="ru-RU" dirty="0" err="1"/>
              <a:t>Джекоб</a:t>
            </a:r>
            <a:r>
              <a:rPr lang="ru-RU" dirty="0"/>
              <a:t>. История </a:t>
            </a:r>
            <a:r>
              <a:rPr lang="ru-RU" dirty="0" err="1"/>
              <a:t>рочдэльских</a:t>
            </a:r>
            <a:r>
              <a:rPr lang="ru-RU" dirty="0"/>
              <a:t> пионеров. 1844-1892 / / Джордж </a:t>
            </a:r>
            <a:r>
              <a:rPr lang="ru-RU" dirty="0" err="1"/>
              <a:t>Холиок</a:t>
            </a:r>
            <a:r>
              <a:rPr lang="ru-RU" dirty="0"/>
              <a:t>; Пер. с 10 англ. изд. С. </a:t>
            </a:r>
            <a:r>
              <a:rPr lang="ru-RU" dirty="0" err="1"/>
              <a:t>Цедербаума</a:t>
            </a:r>
            <a:r>
              <a:rPr lang="ru-RU" dirty="0"/>
              <a:t>; Под ред. </a:t>
            </a:r>
            <a:r>
              <a:rPr lang="ru-RU" dirty="0" err="1"/>
              <a:t>прив</a:t>
            </a:r>
            <a:r>
              <a:rPr lang="ru-RU" dirty="0"/>
              <a:t>.-доц. В.Ф. </a:t>
            </a:r>
            <a:r>
              <a:rPr lang="ru-RU" dirty="0" err="1"/>
              <a:t>Тотомианца</a:t>
            </a:r>
            <a:r>
              <a:rPr lang="ru-RU" dirty="0"/>
              <a:t>. — Москва : Труд, 1914. — XXIV, 216 с. </a:t>
            </a:r>
          </a:p>
          <a:p>
            <a:r>
              <a:rPr lang="ru-RU" dirty="0"/>
              <a:t>Находится в РГБ</a:t>
            </a:r>
          </a:p>
        </p:txBody>
      </p:sp>
      <p:sp>
        <p:nvSpPr>
          <p:cNvPr id="8" name="Прямоугольник 7"/>
          <p:cNvSpPr/>
          <p:nvPr/>
        </p:nvSpPr>
        <p:spPr>
          <a:xfrm>
            <a:off x="1485901" y="3645024"/>
            <a:ext cx="4799384" cy="2308324"/>
          </a:xfrm>
          <a:prstGeom prst="rect">
            <a:avLst/>
          </a:prstGeom>
        </p:spPr>
        <p:txBody>
          <a:bodyPr wrap="square">
            <a:spAutoFit/>
          </a:bodyPr>
          <a:lstStyle/>
          <a:p>
            <a:r>
              <a:rPr lang="ru-RU" dirty="0">
                <a:solidFill>
                  <a:schemeClr val="accent1">
                    <a:lumMod val="50000"/>
                  </a:schemeClr>
                </a:solidFill>
              </a:rPr>
              <a:t>Именно эта </a:t>
            </a:r>
            <a:r>
              <a:rPr lang="ru-RU" dirty="0" smtClean="0">
                <a:solidFill>
                  <a:schemeClr val="accent1">
                    <a:lumMod val="50000"/>
                  </a:schemeClr>
                </a:solidFill>
              </a:rPr>
              <a:t>книга </a:t>
            </a:r>
            <a:r>
              <a:rPr lang="ru-RU" dirty="0">
                <a:solidFill>
                  <a:schemeClr val="accent1">
                    <a:lumMod val="50000"/>
                  </a:schemeClr>
                </a:solidFill>
              </a:rPr>
              <a:t>мгновенно сделала знаменитым и </a:t>
            </a:r>
            <a:r>
              <a:rPr lang="ru-RU" dirty="0" err="1">
                <a:solidFill>
                  <a:schemeClr val="accent1">
                    <a:lumMod val="50000"/>
                  </a:schemeClr>
                </a:solidFill>
              </a:rPr>
              <a:t>Холиока</a:t>
            </a:r>
            <a:r>
              <a:rPr lang="ru-RU" dirty="0">
                <a:solidFill>
                  <a:schemeClr val="accent1">
                    <a:lumMod val="50000"/>
                  </a:schemeClr>
                </a:solidFill>
              </a:rPr>
              <a:t>, и "Общество справедливый пионеров из </a:t>
            </a:r>
            <a:r>
              <a:rPr lang="ru-RU" dirty="0" err="1">
                <a:solidFill>
                  <a:schemeClr val="accent1">
                    <a:lumMod val="50000"/>
                  </a:schemeClr>
                </a:solidFill>
              </a:rPr>
              <a:t>Рочдейла</a:t>
            </a:r>
            <a:r>
              <a:rPr lang="ru-RU" dirty="0">
                <a:solidFill>
                  <a:schemeClr val="accent1">
                    <a:lumMod val="50000"/>
                  </a:schemeClr>
                </a:solidFill>
              </a:rPr>
              <a:t>" - книга была тут же переведена на большинство европейских языков, и именно после этого скромный </a:t>
            </a:r>
            <a:r>
              <a:rPr lang="ru-RU" dirty="0" err="1">
                <a:solidFill>
                  <a:schemeClr val="accent1">
                    <a:lumMod val="50000"/>
                  </a:schemeClr>
                </a:solidFill>
              </a:rPr>
              <a:t>Рочдейл</a:t>
            </a:r>
            <a:r>
              <a:rPr lang="ru-RU" dirty="0">
                <a:solidFill>
                  <a:schemeClr val="accent1">
                    <a:lumMod val="50000"/>
                  </a:schemeClr>
                </a:solidFill>
              </a:rPr>
              <a:t> стал Меккой для лучших умов Европы и Америки.</a:t>
            </a:r>
          </a:p>
        </p:txBody>
      </p:sp>
    </p:spTree>
    <p:extLst>
      <p:ext uri="{BB962C8B-B14F-4D97-AF65-F5344CB8AC3E}">
        <p14:creationId xmlns:p14="http://schemas.microsoft.com/office/powerpoint/2010/main" val="3274087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518348" y="5517232"/>
            <a:ext cx="6408712" cy="576064"/>
          </a:xfrm>
        </p:spPr>
        <p:txBody>
          <a:bodyPr rtlCol="0"/>
          <a:lstStyle/>
          <a:p>
            <a:r>
              <a:rPr lang="ru-RU" sz="2400" dirty="0" smtClean="0"/>
              <a:t/>
            </a:r>
            <a:br>
              <a:rPr lang="ru-RU" sz="2400" dirty="0" smtClean="0"/>
            </a:br>
            <a:r>
              <a:rPr lang="ru-RU" sz="2400" dirty="0" smtClean="0"/>
              <a:t/>
            </a:r>
            <a:br>
              <a:rPr lang="ru-RU" sz="2400" dirty="0" smtClean="0"/>
            </a:br>
            <a:endParaRPr lang="ru-RU" sz="2400" dirty="0"/>
          </a:p>
        </p:txBody>
      </p:sp>
      <p:sp>
        <p:nvSpPr>
          <p:cNvPr id="6" name="Текст 5"/>
          <p:cNvSpPr>
            <a:spLocks noGrp="1"/>
          </p:cNvSpPr>
          <p:nvPr>
            <p:ph type="body" sz="half" idx="2"/>
          </p:nvPr>
        </p:nvSpPr>
        <p:spPr>
          <a:xfrm>
            <a:off x="1269876" y="4797152"/>
            <a:ext cx="4439345" cy="2304256"/>
          </a:xfrm>
        </p:spPr>
        <p:txBody>
          <a:bodyPr rtlCol="0"/>
          <a:lstStyle/>
          <a:p>
            <a:endParaRPr lang="ru-RU" dirty="0" smtClean="0"/>
          </a:p>
          <a:p>
            <a:endParaRPr lang="ru-RU" dirty="0" smtClean="0"/>
          </a:p>
          <a:p>
            <a:endParaRPr lang="ru-RU" dirty="0"/>
          </a:p>
        </p:txBody>
      </p:sp>
      <p:pic>
        <p:nvPicPr>
          <p:cNvPr id="5" name="Объект 4"/>
          <p:cNvPicPr>
            <a:picLocks noGrp="1" noChangeAspect="1"/>
          </p:cNvPicPr>
          <p:nvPr>
            <p:ph idx="1"/>
          </p:nvPr>
        </p:nvPicPr>
        <p:blipFill>
          <a:blip r:embed="rId3"/>
          <a:stretch>
            <a:fillRect/>
          </a:stretch>
        </p:blipFill>
        <p:spPr>
          <a:xfrm>
            <a:off x="5709221" y="296317"/>
            <a:ext cx="6231536" cy="4824000"/>
          </a:xfrm>
          <a:prstGeom prst="rect">
            <a:avLst/>
          </a:prstGeom>
        </p:spPr>
      </p:pic>
      <p:sp>
        <p:nvSpPr>
          <p:cNvPr id="9" name="Прямоугольник 8"/>
          <p:cNvSpPr/>
          <p:nvPr/>
        </p:nvSpPr>
        <p:spPr>
          <a:xfrm>
            <a:off x="6670476" y="5517232"/>
            <a:ext cx="5040560" cy="646331"/>
          </a:xfrm>
          <a:prstGeom prst="rect">
            <a:avLst/>
          </a:prstGeom>
        </p:spPr>
        <p:txBody>
          <a:bodyPr wrap="square">
            <a:spAutoFit/>
          </a:bodyPr>
          <a:lstStyle/>
          <a:p>
            <a:r>
              <a:rPr lang="ru-RU" dirty="0" smtClean="0">
                <a:solidFill>
                  <a:schemeClr val="accent1">
                    <a:lumMod val="50000"/>
                  </a:schemeClr>
                </a:solidFill>
              </a:rPr>
              <a:t>Джордж </a:t>
            </a:r>
            <a:r>
              <a:rPr lang="ru-RU" dirty="0" err="1" smtClean="0">
                <a:solidFill>
                  <a:schemeClr val="accent1">
                    <a:lumMod val="50000"/>
                  </a:schemeClr>
                </a:solidFill>
              </a:rPr>
              <a:t>Холиок</a:t>
            </a:r>
            <a:r>
              <a:rPr lang="ru-RU" dirty="0" smtClean="0">
                <a:solidFill>
                  <a:schemeClr val="accent1">
                    <a:lumMod val="50000"/>
                  </a:schemeClr>
                </a:solidFill>
              </a:rPr>
              <a:t>, социалист и неутомимый пропагандист идей кооперации</a:t>
            </a:r>
            <a:endParaRPr lang="ru-RU" dirty="0">
              <a:solidFill>
                <a:schemeClr val="accent1">
                  <a:lumMod val="50000"/>
                </a:schemeClr>
              </a:solidFill>
            </a:endParaRPr>
          </a:p>
        </p:txBody>
      </p:sp>
      <p:sp>
        <p:nvSpPr>
          <p:cNvPr id="10" name="Прямоугольник 9"/>
          <p:cNvSpPr/>
          <p:nvPr/>
        </p:nvSpPr>
        <p:spPr>
          <a:xfrm>
            <a:off x="1269876" y="764704"/>
            <a:ext cx="4104456" cy="5170646"/>
          </a:xfrm>
          <a:prstGeom prst="rect">
            <a:avLst/>
          </a:prstGeom>
        </p:spPr>
        <p:txBody>
          <a:bodyPr wrap="square">
            <a:spAutoFit/>
          </a:bodyPr>
          <a:lstStyle/>
          <a:p>
            <a:pPr fontAlgn="base">
              <a:spcAft>
                <a:spcPts val="0"/>
              </a:spcAft>
            </a:pPr>
            <a:r>
              <a:rPr lang="ru-RU" sz="2000" dirty="0">
                <a:latin typeface="Book Antiqua" panose="02040602050305030304" pitchFamily="18" charset="0"/>
                <a:ea typeface="Calibri" panose="020F0502020204030204" pitchFamily="34" charset="0"/>
                <a:cs typeface="Times New Roman" panose="02020603050405020304" pitchFamily="18" charset="0"/>
              </a:rPr>
              <a:t>Сам кооператив, пережив множество слияний, существует и поныне.</a:t>
            </a:r>
            <a:br>
              <a:rPr lang="ru-RU" sz="2000" dirty="0">
                <a:latin typeface="Book Antiqua" panose="02040602050305030304" pitchFamily="18" charset="0"/>
                <a:ea typeface="Calibri" panose="020F0502020204030204" pitchFamily="34" charset="0"/>
                <a:cs typeface="Times New Roman" panose="02020603050405020304" pitchFamily="18" charset="0"/>
              </a:rPr>
            </a:br>
            <a:r>
              <a:rPr lang="ru-RU" sz="2000" dirty="0">
                <a:latin typeface="Book Antiqua" panose="02040602050305030304" pitchFamily="18" charset="0"/>
                <a:ea typeface="Calibri" panose="020F0502020204030204" pitchFamily="34" charset="0"/>
                <a:cs typeface="Times New Roman" panose="02020603050405020304" pitchFamily="18" charset="0"/>
              </a:rPr>
              <a:t>В доме в Жабьем переулке сейчас музей кооперации.</a:t>
            </a:r>
            <a:br>
              <a:rPr lang="ru-RU" sz="2000" dirty="0">
                <a:latin typeface="Book Antiqua" panose="02040602050305030304" pitchFamily="18" charset="0"/>
                <a:ea typeface="Calibri" panose="020F0502020204030204" pitchFamily="34" charset="0"/>
                <a:cs typeface="Times New Roman" panose="02020603050405020304" pitchFamily="18" charset="0"/>
              </a:rPr>
            </a:br>
            <a:r>
              <a:rPr lang="ru-RU" sz="2000" dirty="0">
                <a:latin typeface="Book Antiqua" panose="02040602050305030304" pitchFamily="18" charset="0"/>
                <a:ea typeface="Calibri" panose="020F0502020204030204" pitchFamily="34" charset="0"/>
                <a:cs typeface="Times New Roman" panose="02020603050405020304" pitchFamily="18" charset="0"/>
              </a:rPr>
              <a:t>А улица в Москве с непроизносимым названием "</a:t>
            </a:r>
            <a:r>
              <a:rPr lang="ru-RU" sz="2000" dirty="0" err="1">
                <a:latin typeface="Book Antiqua" panose="02040602050305030304" pitchFamily="18" charset="0"/>
                <a:ea typeface="Calibri" panose="020F0502020204030204" pitchFamily="34" charset="0"/>
                <a:cs typeface="Times New Roman" panose="02020603050405020304" pitchFamily="18" charset="0"/>
              </a:rPr>
              <a:t>Рочдельская</a:t>
            </a:r>
            <a:r>
              <a:rPr lang="ru-RU" sz="2000" dirty="0">
                <a:latin typeface="Book Antiqua" panose="02040602050305030304" pitchFamily="18" charset="0"/>
                <a:ea typeface="Calibri" panose="020F0502020204030204" pitchFamily="34" charset="0"/>
                <a:cs typeface="Times New Roman" panose="02020603050405020304" pitchFamily="18" charset="0"/>
              </a:rPr>
              <a:t>" названа именно в честь тех самых пионеров</a:t>
            </a:r>
            <a:r>
              <a:rPr lang="ru-RU" sz="2000" dirty="0" smtClean="0">
                <a:latin typeface="Book Antiqua" panose="02040602050305030304" pitchFamily="18" charset="0"/>
                <a:ea typeface="Calibri" panose="020F0502020204030204" pitchFamily="34" charset="0"/>
                <a:cs typeface="Times New Roman" panose="02020603050405020304" pitchFamily="18" charset="0"/>
              </a:rPr>
              <a:t>.</a:t>
            </a:r>
          </a:p>
          <a:p>
            <a:pPr fontAlgn="base">
              <a:lnSpc>
                <a:spcPts val="1800"/>
              </a:lnSpc>
              <a:spcAft>
                <a:spcPts val="0"/>
              </a:spcAft>
            </a:pPr>
            <a:endParaRPr lang="ru-RU" sz="1400" dirty="0">
              <a:latin typeface="Helvetica" panose="020B0604020202020204" pitchFamily="34" charset="0"/>
              <a:ea typeface="Calibri" panose="020F0502020204030204" pitchFamily="34" charset="0"/>
              <a:cs typeface="Times New Roman" panose="02020603050405020304" pitchFamily="18" charset="0"/>
            </a:endParaRPr>
          </a:p>
          <a:p>
            <a:pPr fontAlgn="base">
              <a:lnSpc>
                <a:spcPts val="1800"/>
              </a:lnSpc>
              <a:spcAft>
                <a:spcPts val="0"/>
              </a:spcAft>
            </a:pPr>
            <a:endParaRPr lang="ru-RU" sz="1400" dirty="0" smtClean="0">
              <a:latin typeface="Helvetica" panose="020B0604020202020204" pitchFamily="34" charset="0"/>
              <a:ea typeface="Calibri" panose="020F0502020204030204" pitchFamily="34" charset="0"/>
              <a:cs typeface="Times New Roman" panose="02020603050405020304" pitchFamily="18" charset="0"/>
            </a:endParaRPr>
          </a:p>
          <a:p>
            <a:pPr fontAlgn="base">
              <a:lnSpc>
                <a:spcPts val="1800"/>
              </a:lnSpc>
              <a:spcAft>
                <a:spcPts val="0"/>
              </a:spcAft>
            </a:pPr>
            <a:endParaRPr lang="ru-RU" sz="1400" dirty="0">
              <a:latin typeface="Helvetica" panose="020B0604020202020204" pitchFamily="34" charset="0"/>
              <a:ea typeface="Calibri" panose="020F0502020204030204" pitchFamily="34" charset="0"/>
              <a:cs typeface="Times New Roman" panose="02020603050405020304" pitchFamily="18" charset="0"/>
            </a:endParaRPr>
          </a:p>
          <a:p>
            <a:pPr fontAlgn="base">
              <a:lnSpc>
                <a:spcPts val="1800"/>
              </a:lnSpc>
              <a:spcAft>
                <a:spcPts val="0"/>
              </a:spcAft>
            </a:pPr>
            <a:endParaRPr lang="ru-RU" sz="1400" dirty="0" smtClean="0">
              <a:latin typeface="Helvetica" panose="020B0604020202020204" pitchFamily="34" charset="0"/>
              <a:ea typeface="Calibri" panose="020F0502020204030204" pitchFamily="34" charset="0"/>
              <a:cs typeface="Times New Roman" panose="02020603050405020304" pitchFamily="18" charset="0"/>
            </a:endParaRPr>
          </a:p>
          <a:p>
            <a:pPr fontAlgn="base">
              <a:lnSpc>
                <a:spcPts val="1800"/>
              </a:lnSpc>
              <a:spcAft>
                <a:spcPts val="0"/>
              </a:spcAft>
            </a:pPr>
            <a:endParaRPr lang="ru-RU" sz="1400" dirty="0">
              <a:latin typeface="Helvetica" panose="020B0604020202020204" pitchFamily="34" charset="0"/>
              <a:ea typeface="Calibri" panose="020F0502020204030204" pitchFamily="34" charset="0"/>
              <a:cs typeface="Times New Roman" panose="02020603050405020304" pitchFamily="18" charset="0"/>
            </a:endParaRPr>
          </a:p>
          <a:p>
            <a:pPr fontAlgn="base">
              <a:lnSpc>
                <a:spcPts val="1800"/>
              </a:lnSpc>
              <a:spcAft>
                <a:spcPts val="0"/>
              </a:spcAft>
            </a:pPr>
            <a:endParaRPr lang="ru-RU" sz="1400" dirty="0" smtClean="0">
              <a:latin typeface="Helvetica" panose="020B0604020202020204" pitchFamily="34" charset="0"/>
              <a:ea typeface="Calibri" panose="020F0502020204030204" pitchFamily="34" charset="0"/>
              <a:cs typeface="Times New Roman" panose="02020603050405020304" pitchFamily="18" charset="0"/>
            </a:endParaRPr>
          </a:p>
          <a:p>
            <a:pPr fontAlgn="base">
              <a:lnSpc>
                <a:spcPts val="1800"/>
              </a:lnSpc>
              <a:spcAft>
                <a:spcPts val="0"/>
              </a:spcAft>
            </a:pPr>
            <a:endParaRPr lang="ru-RU" sz="1400" dirty="0">
              <a:latin typeface="Helvetica" panose="020B0604020202020204" pitchFamily="34" charset="0"/>
              <a:ea typeface="Calibri" panose="020F0502020204030204" pitchFamily="34" charset="0"/>
              <a:cs typeface="Times New Roman" panose="02020603050405020304" pitchFamily="18" charset="0"/>
            </a:endParaRPr>
          </a:p>
          <a:p>
            <a:pPr fontAlgn="base">
              <a:lnSpc>
                <a:spcPts val="1800"/>
              </a:lnSpc>
              <a:spcAft>
                <a:spcPts val="0"/>
              </a:spcAft>
            </a:pPr>
            <a:endParaRPr lang="ru-RU" sz="1400" dirty="0" smtClean="0">
              <a:latin typeface="Helvetica" panose="020B0604020202020204" pitchFamily="34" charset="0"/>
              <a:ea typeface="Calibri" panose="020F0502020204030204" pitchFamily="34" charset="0"/>
              <a:cs typeface="Times New Roman" panose="02020603050405020304" pitchFamily="18" charset="0"/>
            </a:endParaRPr>
          </a:p>
          <a:p>
            <a:pPr fontAlgn="base">
              <a:lnSpc>
                <a:spcPts val="1800"/>
              </a:lnSpc>
              <a:spcAft>
                <a:spcPts val="0"/>
              </a:spcAft>
            </a:pP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fontAlgn="base">
              <a:lnSpc>
                <a:spcPts val="1800"/>
              </a:lnSpc>
              <a:spcAft>
                <a:spcPts val="0"/>
              </a:spcAft>
            </a:pPr>
            <a:r>
              <a:rPr lang="ru-RU" sz="1400" u="sng" dirty="0">
                <a:solidFill>
                  <a:srgbClr val="0563C1"/>
                </a:solidFill>
                <a:latin typeface="Segoe UI" panose="020B0502040204020203" pitchFamily="34" charset="0"/>
                <a:ea typeface="Calibri" panose="020F0502020204030204" pitchFamily="34" charset="0"/>
                <a:cs typeface="Times New Roman" panose="02020603050405020304" pitchFamily="18" charset="0"/>
                <a:hlinkClick r:id="rId4"/>
              </a:rPr>
              <a:t>https://dzen.ru/a/YDdRUBCfTBAuzFwB</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9196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2413" y="188640"/>
            <a:ext cx="9829800" cy="792088"/>
          </a:xfrm>
        </p:spPr>
        <p:txBody>
          <a:bodyPr rtlCol="0">
            <a:normAutofit fontScale="90000"/>
          </a:bodyPr>
          <a:lstStyle/>
          <a:p>
            <a:pPr algn="ctr"/>
            <a:r>
              <a:rPr lang="ru-RU" sz="2700" dirty="0"/>
              <a:t>Идея кооперации была использована в Германии и Австрии </a:t>
            </a:r>
            <a:r>
              <a:rPr lang="ru-RU" sz="2700" dirty="0" smtClean="0"/>
              <a:t/>
            </a:r>
            <a:br>
              <a:rPr lang="ru-RU" sz="2700" dirty="0" smtClean="0"/>
            </a:br>
            <a:r>
              <a:rPr lang="ru-RU" sz="2700" dirty="0" smtClean="0"/>
              <a:t>Ф</a:t>
            </a:r>
            <a:r>
              <a:rPr lang="ru-RU" sz="2700" dirty="0"/>
              <a:t>. В. </a:t>
            </a:r>
            <a:r>
              <a:rPr lang="ru-RU" sz="2700" dirty="0" err="1"/>
              <a:t>Райфайзеном</a:t>
            </a:r>
            <a:r>
              <a:rPr lang="ru-RU" sz="2700" dirty="0"/>
              <a:t> и Г. </a:t>
            </a:r>
            <a:r>
              <a:rPr lang="ru-RU" sz="2700" dirty="0" smtClean="0"/>
              <a:t>Шульце-</a:t>
            </a:r>
            <a:r>
              <a:rPr lang="ru-RU" sz="2700" dirty="0" err="1" smtClean="0"/>
              <a:t>Деличем</a:t>
            </a:r>
            <a:endParaRPr lang="ru-RU" dirty="0"/>
          </a:p>
        </p:txBody>
      </p:sp>
      <p:sp>
        <p:nvSpPr>
          <p:cNvPr id="7" name="Текст 6"/>
          <p:cNvSpPr>
            <a:spLocks noGrp="1"/>
          </p:cNvSpPr>
          <p:nvPr>
            <p:ph type="body" idx="1"/>
          </p:nvPr>
        </p:nvSpPr>
        <p:spPr>
          <a:xfrm>
            <a:off x="1522413" y="1828800"/>
            <a:ext cx="4644007" cy="2464296"/>
          </a:xfrm>
        </p:spPr>
        <p:txBody>
          <a:bodyPr rtlCol="0"/>
          <a:lstStyle/>
          <a:p>
            <a:r>
              <a:rPr lang="ru-RU" sz="1600" dirty="0"/>
              <a:t>В 1850 </a:t>
            </a:r>
            <a:r>
              <a:rPr lang="ru-RU" sz="1600" dirty="0" smtClean="0"/>
              <a:t>г. </a:t>
            </a:r>
            <a:r>
              <a:rPr lang="ru-RU" sz="1600" dirty="0"/>
              <a:t>в прусской деревне </a:t>
            </a:r>
            <a:r>
              <a:rPr lang="ru-RU" sz="1600" dirty="0" err="1"/>
              <a:t>Делич</a:t>
            </a:r>
            <a:r>
              <a:rPr lang="ru-RU" sz="1600" dirty="0"/>
              <a:t> (</a:t>
            </a:r>
            <a:r>
              <a:rPr lang="ru-RU" sz="1600" dirty="0" err="1"/>
              <a:t>Delitzsch</a:t>
            </a:r>
            <a:r>
              <a:rPr lang="ru-RU" sz="1600" dirty="0"/>
              <a:t>) Герман Шульце создал «ссудную ассоциацию». Движение Шульца-</a:t>
            </a:r>
            <a:r>
              <a:rPr lang="ru-RU" sz="1600" dirty="0" err="1"/>
              <a:t>Делича</a:t>
            </a:r>
            <a:r>
              <a:rPr lang="ru-RU" sz="1600" dirty="0"/>
              <a:t> получило достаточно широкое распространение.  В 1859 г в Германии насчитывалось уже 183 кооператива (более 18 тыс. пайщиков), а к 1913 г эта цифра выросла до 3 599</a:t>
            </a:r>
            <a:r>
              <a:rPr lang="ru-RU" sz="1600" dirty="0" smtClean="0"/>
              <a:t>.</a:t>
            </a:r>
          </a:p>
          <a:p>
            <a:endParaRPr lang="ru-RU" sz="1600" dirty="0">
              <a:solidFill>
                <a:schemeClr val="accent1">
                  <a:lumMod val="50000"/>
                </a:schemeClr>
              </a:solidFill>
            </a:endParaRPr>
          </a:p>
          <a:p>
            <a:r>
              <a:rPr lang="ru-RU" sz="1200" dirty="0">
                <a:solidFill>
                  <a:schemeClr val="accent1">
                    <a:lumMod val="50000"/>
                  </a:schemeClr>
                </a:solidFill>
              </a:rPr>
              <a:t>Герман Шульце 1808-1883</a:t>
            </a:r>
          </a:p>
        </p:txBody>
      </p:sp>
      <p:pic>
        <p:nvPicPr>
          <p:cNvPr id="3" name="Объект 2"/>
          <p:cNvPicPr>
            <a:picLocks noGrp="1" noChangeAspect="1"/>
          </p:cNvPicPr>
          <p:nvPr>
            <p:ph sz="half" idx="2"/>
          </p:nvPr>
        </p:nvPicPr>
        <p:blipFill>
          <a:blip r:embed="rId3"/>
          <a:stretch>
            <a:fillRect/>
          </a:stretch>
        </p:blipFill>
        <p:spPr>
          <a:xfrm>
            <a:off x="2638028" y="4545128"/>
            <a:ext cx="1611426" cy="2160000"/>
          </a:xfrm>
          <a:prstGeom prst="rect">
            <a:avLst/>
          </a:prstGeom>
        </p:spPr>
      </p:pic>
      <p:sp>
        <p:nvSpPr>
          <p:cNvPr id="9" name="Текст 8"/>
          <p:cNvSpPr>
            <a:spLocks noGrp="1"/>
          </p:cNvSpPr>
          <p:nvPr>
            <p:ph type="body" sz="quarter" idx="3"/>
          </p:nvPr>
        </p:nvSpPr>
        <p:spPr>
          <a:xfrm>
            <a:off x="6310436" y="1828800"/>
            <a:ext cx="5184576" cy="2968352"/>
          </a:xfrm>
        </p:spPr>
        <p:txBody>
          <a:bodyPr rtlCol="0"/>
          <a:lstStyle/>
          <a:p>
            <a:r>
              <a:rPr lang="ru-RU" sz="1600" dirty="0" smtClean="0"/>
              <a:t>Фридрих </a:t>
            </a:r>
            <a:r>
              <a:rPr lang="ru-RU" sz="1600" dirty="0"/>
              <a:t>В</a:t>
            </a:r>
            <a:r>
              <a:rPr lang="ru-RU" sz="1600" dirty="0" smtClean="0"/>
              <a:t>ильгельм фон </a:t>
            </a:r>
            <a:r>
              <a:rPr lang="ru-RU" sz="1600" dirty="0" err="1"/>
              <a:t>Р</a:t>
            </a:r>
            <a:r>
              <a:rPr lang="ru-RU" sz="1600" dirty="0" err="1" smtClean="0"/>
              <a:t>айффайзен</a:t>
            </a:r>
            <a:r>
              <a:rPr lang="ru-RU" sz="1600" dirty="0" smtClean="0"/>
              <a:t>  в 1849г</a:t>
            </a:r>
            <a:r>
              <a:rPr lang="ru-RU" sz="1600" dirty="0"/>
              <a:t>. организовал первый кооператив, а в 1864 г., будучи мэром </a:t>
            </a:r>
            <a:r>
              <a:rPr lang="ru-RU" sz="1600" dirty="0" err="1"/>
              <a:t>Хеддесдорфа</a:t>
            </a:r>
            <a:r>
              <a:rPr lang="ru-RU" sz="1600" dirty="0"/>
              <a:t>, открыл «</a:t>
            </a:r>
            <a:r>
              <a:rPr lang="ru-RU" sz="1600" dirty="0" err="1"/>
              <a:t>Хеддесдорфское</a:t>
            </a:r>
            <a:r>
              <a:rPr lang="ru-RU" sz="1600" dirty="0"/>
              <a:t> общество благосостояния».</a:t>
            </a:r>
          </a:p>
          <a:p>
            <a:r>
              <a:rPr lang="ru-RU" sz="1600" dirty="0" smtClean="0"/>
              <a:t>В </a:t>
            </a:r>
            <a:r>
              <a:rPr lang="ru-RU" sz="1600" dirty="0"/>
              <a:t>1876 г </a:t>
            </a:r>
            <a:r>
              <a:rPr lang="ru-RU" sz="1600" dirty="0" err="1"/>
              <a:t>Райффайзен</a:t>
            </a:r>
            <a:r>
              <a:rPr lang="ru-RU" sz="1600" dirty="0"/>
              <a:t> создал Рейнский банк сельского кредита, объединивший различные кооперативы. Сегодня движение </a:t>
            </a:r>
            <a:r>
              <a:rPr lang="ru-RU" sz="1600" dirty="0" err="1"/>
              <a:t>Райффайзена</a:t>
            </a:r>
            <a:r>
              <a:rPr lang="ru-RU" sz="1600" dirty="0"/>
              <a:t> охватывает 900 000 кооперативов (500 млн. пайщиков) в 100 странах мира</a:t>
            </a:r>
            <a:r>
              <a:rPr lang="ru-RU" sz="1600" dirty="0" smtClean="0"/>
              <a:t>.</a:t>
            </a:r>
          </a:p>
          <a:p>
            <a:endParaRPr lang="ru-RU" sz="1800" dirty="0"/>
          </a:p>
          <a:p>
            <a:r>
              <a:rPr lang="ru-RU" sz="1200" dirty="0" smtClean="0">
                <a:solidFill>
                  <a:schemeClr val="accent1">
                    <a:lumMod val="50000"/>
                  </a:schemeClr>
                </a:solidFill>
              </a:rPr>
              <a:t>Фридрих </a:t>
            </a:r>
            <a:r>
              <a:rPr lang="ru-RU" sz="1200" dirty="0">
                <a:solidFill>
                  <a:schemeClr val="accent1">
                    <a:lumMod val="50000"/>
                  </a:schemeClr>
                </a:solidFill>
              </a:rPr>
              <a:t>Вильгельм Фон </a:t>
            </a:r>
            <a:r>
              <a:rPr lang="ru-RU" sz="1200" dirty="0" err="1" smtClean="0">
                <a:solidFill>
                  <a:schemeClr val="accent1">
                    <a:lumMod val="50000"/>
                  </a:schemeClr>
                </a:solidFill>
              </a:rPr>
              <a:t>Райффайзен</a:t>
            </a:r>
            <a:r>
              <a:rPr lang="ru-RU" sz="1200" dirty="0" smtClean="0">
                <a:solidFill>
                  <a:schemeClr val="accent1">
                    <a:lumMod val="50000"/>
                  </a:schemeClr>
                </a:solidFill>
              </a:rPr>
              <a:t> 1818-1888</a:t>
            </a:r>
            <a:endParaRPr lang="ru-RU" sz="1200" dirty="0">
              <a:solidFill>
                <a:schemeClr val="accent1">
                  <a:lumMod val="50000"/>
                </a:schemeClr>
              </a:solidFill>
            </a:endParaRPr>
          </a:p>
          <a:p>
            <a:pPr rtl="0"/>
            <a:endParaRPr lang="ru-RU" dirty="0"/>
          </a:p>
        </p:txBody>
      </p:sp>
      <p:pic>
        <p:nvPicPr>
          <p:cNvPr id="4" name="Объект 3"/>
          <p:cNvPicPr>
            <a:picLocks noGrp="1" noChangeAspect="1"/>
          </p:cNvPicPr>
          <p:nvPr>
            <p:ph sz="quarter" idx="4"/>
          </p:nvPr>
        </p:nvPicPr>
        <p:blipFill>
          <a:blip r:embed="rId4"/>
          <a:stretch>
            <a:fillRect/>
          </a:stretch>
        </p:blipFill>
        <p:spPr>
          <a:xfrm>
            <a:off x="8254652" y="4581128"/>
            <a:ext cx="1468201" cy="2124000"/>
          </a:xfrm>
          <a:prstGeom prst="rect">
            <a:avLst/>
          </a:prstGeom>
        </p:spPr>
      </p:pic>
    </p:spTree>
    <p:extLst>
      <p:ext uri="{BB962C8B-B14F-4D97-AF65-F5344CB8AC3E}">
        <p14:creationId xmlns:p14="http://schemas.microsoft.com/office/powerpoint/2010/main" val="2537456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13892" y="3284984"/>
            <a:ext cx="4464496" cy="2808312"/>
          </a:xfrm>
        </p:spPr>
        <p:txBody>
          <a:bodyPr rtlCol="0"/>
          <a:lstStyle/>
          <a:p>
            <a:r>
              <a:rPr lang="ru-RU" sz="2400" dirty="0" smtClean="0"/>
              <a:t/>
            </a:r>
            <a:br>
              <a:rPr lang="ru-RU" sz="2400" dirty="0" smtClean="0"/>
            </a:br>
            <a:r>
              <a:rPr lang="ru-RU" sz="2400" dirty="0"/>
              <a:t/>
            </a:r>
            <a:br>
              <a:rPr lang="ru-RU" sz="2400" dirty="0"/>
            </a:br>
            <a:endParaRPr lang="ru-RU" sz="2400" dirty="0"/>
          </a:p>
        </p:txBody>
      </p:sp>
      <p:sp>
        <p:nvSpPr>
          <p:cNvPr id="6" name="Текст 5"/>
          <p:cNvSpPr>
            <a:spLocks noGrp="1"/>
          </p:cNvSpPr>
          <p:nvPr>
            <p:ph type="body" sz="half" idx="2"/>
          </p:nvPr>
        </p:nvSpPr>
        <p:spPr>
          <a:xfrm>
            <a:off x="1197868" y="4365104"/>
            <a:ext cx="4439345" cy="2304256"/>
          </a:xfrm>
        </p:spPr>
        <p:txBody>
          <a:bodyPr rtlCol="0"/>
          <a:lstStyle/>
          <a:p>
            <a:endParaRPr lang="ru-RU" dirty="0" smtClean="0"/>
          </a:p>
          <a:p>
            <a:endParaRPr lang="ru-RU" dirty="0" smtClean="0"/>
          </a:p>
          <a:p>
            <a:endParaRPr lang="ru-RU" dirty="0"/>
          </a:p>
        </p:txBody>
      </p:sp>
      <p:pic>
        <p:nvPicPr>
          <p:cNvPr id="10" name="Объект 9"/>
          <p:cNvPicPr>
            <a:picLocks noGrp="1" noChangeAspect="1"/>
          </p:cNvPicPr>
          <p:nvPr>
            <p:ph idx="1"/>
          </p:nvPr>
        </p:nvPicPr>
        <p:blipFill>
          <a:blip r:embed="rId3"/>
          <a:stretch>
            <a:fillRect/>
          </a:stretch>
        </p:blipFill>
        <p:spPr>
          <a:xfrm>
            <a:off x="5709222" y="1209819"/>
            <a:ext cx="6121508" cy="4500000"/>
          </a:xfrm>
          <a:prstGeom prst="rect">
            <a:avLst/>
          </a:prstGeom>
        </p:spPr>
      </p:pic>
      <p:sp>
        <p:nvSpPr>
          <p:cNvPr id="5" name="Прямоугольник 4"/>
          <p:cNvSpPr/>
          <p:nvPr/>
        </p:nvSpPr>
        <p:spPr>
          <a:xfrm>
            <a:off x="1341884" y="332656"/>
            <a:ext cx="4295329" cy="1754326"/>
          </a:xfrm>
          <a:prstGeom prst="rect">
            <a:avLst/>
          </a:prstGeom>
        </p:spPr>
        <p:txBody>
          <a:bodyPr wrap="square">
            <a:spAutoFit/>
          </a:bodyPr>
          <a:lstStyle/>
          <a:p>
            <a:r>
              <a:rPr lang="ru-RU" dirty="0" err="1">
                <a:solidFill>
                  <a:schemeClr val="accent1">
                    <a:lumMod val="50000"/>
                  </a:schemeClr>
                </a:solidFill>
              </a:rPr>
              <a:t>Райфайзен</a:t>
            </a:r>
            <a:r>
              <a:rPr lang="ru-RU" dirty="0">
                <a:solidFill>
                  <a:schemeClr val="accent1">
                    <a:lumMod val="50000"/>
                  </a:schemeClr>
                </a:solidFill>
              </a:rPr>
              <a:t> и Шульце-</a:t>
            </a:r>
            <a:r>
              <a:rPr lang="ru-RU" dirty="0" err="1">
                <a:solidFill>
                  <a:schemeClr val="accent1">
                    <a:lumMod val="50000"/>
                  </a:schemeClr>
                </a:solidFill>
              </a:rPr>
              <a:t>Делич</a:t>
            </a:r>
            <a:r>
              <a:rPr lang="ru-RU" dirty="0">
                <a:solidFill>
                  <a:schemeClr val="accent1">
                    <a:lumMod val="50000"/>
                  </a:schemeClr>
                </a:solidFill>
              </a:rPr>
              <a:t> сыграли огромную роль в формировании кооперативного движения, разработке и распространении принципов кооперативной философии и поведения.</a:t>
            </a:r>
          </a:p>
        </p:txBody>
      </p:sp>
      <p:sp>
        <p:nvSpPr>
          <p:cNvPr id="9" name="Прямоугольник 8"/>
          <p:cNvSpPr/>
          <p:nvPr/>
        </p:nvSpPr>
        <p:spPr>
          <a:xfrm>
            <a:off x="1485901" y="3284984"/>
            <a:ext cx="3816423" cy="2585323"/>
          </a:xfrm>
          <a:prstGeom prst="rect">
            <a:avLst/>
          </a:prstGeom>
        </p:spPr>
        <p:txBody>
          <a:bodyPr wrap="square">
            <a:spAutoFit/>
          </a:bodyPr>
          <a:lstStyle/>
          <a:p>
            <a:r>
              <a:rPr lang="ru-RU" dirty="0"/>
              <a:t>Эти принципы сохраняют свое значение до настоящего времени, став основой идеологии всего современного кооперативного движения и таких его организаций, как Международный кооперативный альянс и Всемирный совет кредитных союзов.</a:t>
            </a:r>
          </a:p>
        </p:txBody>
      </p:sp>
    </p:spTree>
    <p:extLst>
      <p:ext uri="{BB962C8B-B14F-4D97-AF65-F5344CB8AC3E}">
        <p14:creationId xmlns:p14="http://schemas.microsoft.com/office/powerpoint/2010/main" val="277801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13892" y="3284984"/>
            <a:ext cx="4464496" cy="2808312"/>
          </a:xfrm>
        </p:spPr>
        <p:txBody>
          <a:bodyPr rtlCol="0"/>
          <a:lstStyle/>
          <a:p>
            <a:r>
              <a:rPr lang="ru-RU" sz="2400" dirty="0" smtClean="0"/>
              <a:t/>
            </a:r>
            <a:br>
              <a:rPr lang="ru-RU" sz="2400" dirty="0" smtClean="0"/>
            </a:br>
            <a:r>
              <a:rPr lang="ru-RU" sz="2400" dirty="0"/>
              <a:t/>
            </a:r>
            <a:br>
              <a:rPr lang="ru-RU" sz="2400" dirty="0"/>
            </a:br>
            <a:endParaRPr lang="ru-RU" sz="2400" dirty="0"/>
          </a:p>
        </p:txBody>
      </p:sp>
      <p:sp>
        <p:nvSpPr>
          <p:cNvPr id="6" name="Текст 5"/>
          <p:cNvSpPr>
            <a:spLocks noGrp="1"/>
          </p:cNvSpPr>
          <p:nvPr>
            <p:ph type="body" sz="half" idx="2"/>
          </p:nvPr>
        </p:nvSpPr>
        <p:spPr>
          <a:xfrm>
            <a:off x="1197868" y="4365104"/>
            <a:ext cx="4439345" cy="2304256"/>
          </a:xfrm>
        </p:spPr>
        <p:txBody>
          <a:bodyPr rtlCol="0"/>
          <a:lstStyle/>
          <a:p>
            <a:endParaRPr lang="ru-RU" dirty="0" smtClean="0"/>
          </a:p>
          <a:p>
            <a:endParaRPr lang="ru-RU" dirty="0" smtClean="0"/>
          </a:p>
          <a:p>
            <a:endParaRPr lang="ru-RU" dirty="0"/>
          </a:p>
        </p:txBody>
      </p:sp>
      <p:pic>
        <p:nvPicPr>
          <p:cNvPr id="8" name="Объект 7"/>
          <p:cNvPicPr>
            <a:picLocks noGrp="1" noChangeAspect="1"/>
          </p:cNvPicPr>
          <p:nvPr>
            <p:ph idx="1"/>
          </p:nvPr>
        </p:nvPicPr>
        <p:blipFill>
          <a:blip r:embed="rId3"/>
          <a:stretch>
            <a:fillRect/>
          </a:stretch>
        </p:blipFill>
        <p:spPr>
          <a:xfrm>
            <a:off x="7606580" y="836712"/>
            <a:ext cx="2754852" cy="3852000"/>
          </a:xfrm>
          <a:prstGeom prst="rect">
            <a:avLst/>
          </a:prstGeom>
        </p:spPr>
      </p:pic>
      <p:sp>
        <p:nvSpPr>
          <p:cNvPr id="7" name="Прямоугольник 6"/>
          <p:cNvSpPr/>
          <p:nvPr/>
        </p:nvSpPr>
        <p:spPr>
          <a:xfrm>
            <a:off x="1293304" y="177389"/>
            <a:ext cx="4248471" cy="2585323"/>
          </a:xfrm>
          <a:prstGeom prst="rect">
            <a:avLst/>
          </a:prstGeom>
        </p:spPr>
        <p:txBody>
          <a:bodyPr wrap="square">
            <a:spAutoFit/>
          </a:bodyPr>
          <a:lstStyle/>
          <a:p>
            <a:pPr>
              <a:spcAft>
                <a:spcPts val="0"/>
              </a:spcAft>
            </a:pPr>
            <a:r>
              <a:rPr lang="ru-RU"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В Северной Америке в 1900 г. канадец Габриэль-Альфонс  </a:t>
            </a:r>
            <a:r>
              <a:rPr lang="ru-RU" dirty="0" err="1">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Дежарден</a:t>
            </a:r>
            <a:r>
              <a:rPr lang="ru-RU"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 и его жена </a:t>
            </a:r>
            <a:r>
              <a:rPr lang="ru-RU" dirty="0" err="1">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Доримен</a:t>
            </a:r>
            <a:r>
              <a:rPr lang="ru-RU"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 </a:t>
            </a:r>
            <a:r>
              <a:rPr lang="ru-RU" dirty="0" err="1">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Руа</a:t>
            </a:r>
            <a:r>
              <a:rPr lang="ru-RU"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 основали первую </a:t>
            </a:r>
            <a:r>
              <a:rPr lang="ru-RU" i="1"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сберегательную кассу </a:t>
            </a:r>
            <a:r>
              <a:rPr lang="ru-RU"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   </a:t>
            </a:r>
            <a:r>
              <a:rPr lang="ru-RU" i="1" dirty="0" err="1">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Caisses</a:t>
            </a:r>
            <a:r>
              <a:rPr lang="ru-RU" i="1"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 </a:t>
            </a:r>
            <a:r>
              <a:rPr lang="ru-RU" i="1" dirty="0" err="1">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Populaires</a:t>
            </a:r>
            <a:r>
              <a:rPr lang="ru-RU" i="1"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 </a:t>
            </a:r>
            <a:r>
              <a:rPr lang="ru-RU" i="1" dirty="0" err="1">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Desjardins</a:t>
            </a:r>
            <a:r>
              <a:rPr lang="ru-RU"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 (сегодня </a:t>
            </a:r>
            <a:endParaRPr lang="ru-RU" dirty="0" smtClean="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endParaRPr>
          </a:p>
          <a:p>
            <a:pPr>
              <a:spcAft>
                <a:spcPts val="0"/>
              </a:spcAft>
            </a:pPr>
            <a:r>
              <a:rPr lang="ru-RU" u="sng" dirty="0" err="1" smtClean="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hlinkClick r:id="rId4" tooltip="Группа Дежардена"/>
              </a:rPr>
              <a:t>Desjardins</a:t>
            </a:r>
            <a:r>
              <a:rPr lang="ru-RU" u="sng" dirty="0" smtClean="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hlinkClick r:id="rId4" tooltip="Группа Дежардена"/>
              </a:rPr>
              <a:t> </a:t>
            </a:r>
            <a:r>
              <a:rPr lang="ru-RU" u="sng" dirty="0" err="1">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hlinkClick r:id="rId4" tooltip="Группа Дежардена"/>
              </a:rPr>
              <a:t>Group</a:t>
            </a:r>
            <a:r>
              <a:rPr lang="ru-RU"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 предшественника североамериканских кредитных союзов и общественных банков</a:t>
            </a:r>
            <a:r>
              <a:rPr lang="ru-RU"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a:t>
            </a:r>
            <a:endParaRPr lang="ru-RU"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Прямоугольник 10"/>
          <p:cNvSpPr/>
          <p:nvPr/>
        </p:nvSpPr>
        <p:spPr>
          <a:xfrm>
            <a:off x="1629917" y="3140968"/>
            <a:ext cx="4007296" cy="2308324"/>
          </a:xfrm>
          <a:prstGeom prst="rect">
            <a:avLst/>
          </a:prstGeom>
        </p:spPr>
        <p:txBody>
          <a:bodyPr wrap="square">
            <a:spAutoFit/>
          </a:bodyPr>
          <a:lstStyle/>
          <a:p>
            <a:r>
              <a:rPr lang="ru-RU" dirty="0"/>
              <a:t>Сегодня Движение </a:t>
            </a:r>
            <a:r>
              <a:rPr lang="ru-RU" dirty="0" err="1" smtClean="0"/>
              <a:t>Дежарден</a:t>
            </a:r>
            <a:r>
              <a:rPr lang="ru-RU" dirty="0" smtClean="0"/>
              <a:t> </a:t>
            </a:r>
            <a:r>
              <a:rPr lang="ru-RU" dirty="0"/>
              <a:t>является ведущим финансовым институтом Квебека. Международный отдел движения успешно ведет работу по пропаганде идей движения и оказывает поддержку в 25 странах Европы, Азии, Африки и Америки.</a:t>
            </a:r>
          </a:p>
        </p:txBody>
      </p:sp>
      <p:sp>
        <p:nvSpPr>
          <p:cNvPr id="12" name="Прямоугольник 11"/>
          <p:cNvSpPr/>
          <p:nvPr/>
        </p:nvSpPr>
        <p:spPr>
          <a:xfrm>
            <a:off x="7318548" y="5085184"/>
            <a:ext cx="3528392" cy="307777"/>
          </a:xfrm>
          <a:prstGeom prst="rect">
            <a:avLst/>
          </a:prstGeom>
        </p:spPr>
        <p:txBody>
          <a:bodyPr wrap="square">
            <a:spAutoFit/>
          </a:bodyPr>
          <a:lstStyle/>
          <a:p>
            <a:pPr algn="ctr"/>
            <a:r>
              <a:rPr lang="ru-RU" sz="1400" dirty="0" smtClean="0">
                <a:solidFill>
                  <a:schemeClr val="accent1">
                    <a:lumMod val="50000"/>
                  </a:schemeClr>
                </a:solidFill>
              </a:rPr>
              <a:t>Габриэль-Альфонс </a:t>
            </a:r>
            <a:r>
              <a:rPr lang="ru-RU" sz="1400" dirty="0" err="1" smtClean="0">
                <a:solidFill>
                  <a:schemeClr val="accent1">
                    <a:lumMod val="50000"/>
                  </a:schemeClr>
                </a:solidFill>
              </a:rPr>
              <a:t>Дежарден</a:t>
            </a:r>
            <a:r>
              <a:rPr lang="ru-RU" sz="1400" dirty="0" smtClean="0">
                <a:solidFill>
                  <a:schemeClr val="accent1">
                    <a:lumMod val="50000"/>
                  </a:schemeClr>
                </a:solidFill>
              </a:rPr>
              <a:t> 1854-1920</a:t>
            </a:r>
            <a:endParaRPr lang="ru-RU" sz="1400" dirty="0">
              <a:solidFill>
                <a:schemeClr val="accent1">
                  <a:lumMod val="50000"/>
                </a:schemeClr>
              </a:solidFill>
            </a:endParaRPr>
          </a:p>
        </p:txBody>
      </p:sp>
    </p:spTree>
    <p:extLst>
      <p:ext uri="{BB962C8B-B14F-4D97-AF65-F5344CB8AC3E}">
        <p14:creationId xmlns:p14="http://schemas.microsoft.com/office/powerpoint/2010/main" val="620092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85900" y="3429000"/>
            <a:ext cx="4223321" cy="2664296"/>
          </a:xfrm>
        </p:spPr>
        <p:txBody>
          <a:bodyPr rtlCol="0"/>
          <a:lstStyle/>
          <a:p>
            <a:r>
              <a:rPr lang="ru-RU" sz="2400" dirty="0" smtClean="0"/>
              <a:t/>
            </a:r>
            <a:br>
              <a:rPr lang="ru-RU" sz="2400" dirty="0" smtClean="0"/>
            </a:br>
            <a:r>
              <a:rPr lang="ru-RU" sz="2400" dirty="0" smtClean="0"/>
              <a:t/>
            </a:r>
            <a:br>
              <a:rPr lang="ru-RU" sz="2400" dirty="0" smtClean="0"/>
            </a:br>
            <a:endParaRPr lang="ru-RU" sz="2400" dirty="0"/>
          </a:p>
        </p:txBody>
      </p:sp>
      <p:sp>
        <p:nvSpPr>
          <p:cNvPr id="6" name="Текст 5"/>
          <p:cNvSpPr>
            <a:spLocks noGrp="1"/>
          </p:cNvSpPr>
          <p:nvPr>
            <p:ph type="body" sz="half" idx="2"/>
          </p:nvPr>
        </p:nvSpPr>
        <p:spPr>
          <a:xfrm>
            <a:off x="1269876" y="3068960"/>
            <a:ext cx="4248473" cy="4032448"/>
          </a:xfrm>
        </p:spPr>
        <p:txBody>
          <a:bodyPr rtlCol="0">
            <a:normAutofit/>
          </a:bodyPr>
          <a:lstStyle/>
          <a:p>
            <a:endParaRPr lang="ru-RU" dirty="0" smtClean="0"/>
          </a:p>
          <a:p>
            <a:endParaRPr lang="ru-RU" dirty="0" smtClean="0"/>
          </a:p>
          <a:p>
            <a:r>
              <a:rPr lang="ru-RU" dirty="0">
                <a:latin typeface="Book Antiqua" panose="02040602050305030304" pitchFamily="18" charset="0"/>
              </a:rPr>
              <a:t>Сейчас в мире более </a:t>
            </a:r>
            <a:r>
              <a:rPr lang="ru-RU" dirty="0">
                <a:solidFill>
                  <a:srgbClr val="00B050"/>
                </a:solidFill>
                <a:latin typeface="Book Antiqua" panose="02040602050305030304" pitchFamily="18" charset="0"/>
              </a:rPr>
              <a:t>87 000 </a:t>
            </a:r>
            <a:r>
              <a:rPr lang="ru-RU" dirty="0">
                <a:latin typeface="Book Antiqua" panose="02040602050305030304" pitchFamily="18" charset="0"/>
              </a:rPr>
              <a:t>кредитных союзов, которые предлагают доступные финансовые услуги более </a:t>
            </a:r>
            <a:r>
              <a:rPr lang="ru-RU" dirty="0">
                <a:solidFill>
                  <a:srgbClr val="00B050"/>
                </a:solidFill>
                <a:latin typeface="Book Antiqua" panose="02040602050305030304" pitchFamily="18" charset="0"/>
              </a:rPr>
              <a:t>393</a:t>
            </a:r>
            <a:r>
              <a:rPr lang="ru-RU" dirty="0">
                <a:latin typeface="Book Antiqua" panose="02040602050305030304" pitchFamily="18" charset="0"/>
              </a:rPr>
              <a:t> млн. пайщикам в </a:t>
            </a:r>
            <a:r>
              <a:rPr lang="ru-RU" dirty="0">
                <a:solidFill>
                  <a:srgbClr val="00B050"/>
                </a:solidFill>
                <a:latin typeface="Book Antiqua" panose="02040602050305030304" pitchFamily="18" charset="0"/>
              </a:rPr>
              <a:t>118</a:t>
            </a:r>
            <a:r>
              <a:rPr lang="ru-RU" dirty="0">
                <a:latin typeface="Book Antiqua" panose="02040602050305030304" pitchFamily="18" charset="0"/>
              </a:rPr>
              <a:t> странах мира!</a:t>
            </a:r>
          </a:p>
        </p:txBody>
      </p:sp>
      <p:pic>
        <p:nvPicPr>
          <p:cNvPr id="8" name="Объект 7"/>
          <p:cNvPicPr>
            <a:picLocks noGrp="1" noChangeAspect="1"/>
          </p:cNvPicPr>
          <p:nvPr>
            <p:ph idx="1"/>
          </p:nvPr>
        </p:nvPicPr>
        <p:blipFill>
          <a:blip r:embed="rId3"/>
          <a:stretch>
            <a:fillRect/>
          </a:stretch>
        </p:blipFill>
        <p:spPr>
          <a:xfrm>
            <a:off x="5524063" y="1163970"/>
            <a:ext cx="6261534" cy="4464000"/>
          </a:xfrm>
          <a:prstGeom prst="rect">
            <a:avLst/>
          </a:prstGeom>
        </p:spPr>
      </p:pic>
      <p:sp>
        <p:nvSpPr>
          <p:cNvPr id="7" name="Прямоугольник 6"/>
          <p:cNvSpPr/>
          <p:nvPr/>
        </p:nvSpPr>
        <p:spPr>
          <a:xfrm>
            <a:off x="1269877" y="260648"/>
            <a:ext cx="4248472" cy="1938992"/>
          </a:xfrm>
          <a:prstGeom prst="rect">
            <a:avLst/>
          </a:prstGeom>
        </p:spPr>
        <p:txBody>
          <a:bodyPr wrap="square">
            <a:spAutoFit/>
          </a:bodyPr>
          <a:lstStyle/>
          <a:p>
            <a:r>
              <a:rPr lang="ru-RU" sz="2000" dirty="0">
                <a:latin typeface="Book Antiqua" panose="02040602050305030304" pitchFamily="18" charset="0"/>
              </a:rPr>
              <a:t>В </a:t>
            </a:r>
            <a:r>
              <a:rPr lang="ru-RU" sz="2000" dirty="0">
                <a:solidFill>
                  <a:srgbClr val="00B050"/>
                </a:solidFill>
                <a:latin typeface="Book Antiqua" panose="02040602050305030304" pitchFamily="18" charset="0"/>
              </a:rPr>
              <a:t>1971</a:t>
            </a:r>
            <a:r>
              <a:rPr lang="ru-RU" sz="2000" dirty="0">
                <a:latin typeface="Book Antiqua" panose="02040602050305030304" pitchFamily="18" charset="0"/>
              </a:rPr>
              <a:t> году был создан Всемирный совет кредитных союзов. Сфера его работы: оказание помощи в создании и поддержка движения кредитных сообществ по всей планете.</a:t>
            </a:r>
          </a:p>
        </p:txBody>
      </p:sp>
    </p:spTree>
    <p:extLst>
      <p:ext uri="{BB962C8B-B14F-4D97-AF65-F5344CB8AC3E}">
        <p14:creationId xmlns:p14="http://schemas.microsoft.com/office/powerpoint/2010/main" val="2143786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41884" y="332656"/>
            <a:ext cx="6124127" cy="2016224"/>
          </a:xfrm>
        </p:spPr>
        <p:txBody>
          <a:bodyPr rtlCol="0">
            <a:normAutofit/>
          </a:bodyPr>
          <a:lstStyle/>
          <a:p>
            <a:pPr algn="ctr"/>
            <a:r>
              <a:rPr lang="ru-RU" sz="4000" dirty="0" smtClean="0"/>
              <a:t>Кредитные союзы в России</a:t>
            </a:r>
            <a:r>
              <a:rPr lang="ru-RU" dirty="0"/>
              <a:t/>
            </a:r>
            <a:br>
              <a:rPr lang="ru-RU" dirty="0"/>
            </a:br>
            <a:endParaRPr lang="ru-RU" dirty="0"/>
          </a:p>
        </p:txBody>
      </p:sp>
      <p:sp>
        <p:nvSpPr>
          <p:cNvPr id="3" name="Подзаголовок 2"/>
          <p:cNvSpPr>
            <a:spLocks noGrp="1"/>
          </p:cNvSpPr>
          <p:nvPr>
            <p:ph type="subTitle" idx="1"/>
          </p:nvPr>
        </p:nvSpPr>
        <p:spPr>
          <a:xfrm>
            <a:off x="1744586" y="2348880"/>
            <a:ext cx="5334777" cy="4023051"/>
          </a:xfrm>
        </p:spPr>
        <p:txBody>
          <a:bodyPr rtlCol="0"/>
          <a:lstStyle/>
          <a:p>
            <a:pPr rtl="0"/>
            <a:endParaRPr lang="ru-RU" dirty="0" smtClean="0"/>
          </a:p>
          <a:p>
            <a:pPr algn="r" rtl="0"/>
            <a:endParaRPr lang="ru-RU" dirty="0" smtClean="0">
              <a:latin typeface="Book Antiqua" panose="02040602050305030304" pitchFamily="18" charset="0"/>
            </a:endParaRPr>
          </a:p>
          <a:p>
            <a:pPr rtl="0"/>
            <a:endParaRPr lang="ru-RU" dirty="0"/>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8144" y="2060848"/>
            <a:ext cx="5664000" cy="4248000"/>
          </a:xfrm>
          <a:prstGeom prst="rect">
            <a:avLst/>
          </a:prstGeom>
        </p:spPr>
      </p:pic>
    </p:spTree>
    <p:extLst>
      <p:ext uri="{BB962C8B-B14F-4D97-AF65-F5344CB8AC3E}">
        <p14:creationId xmlns:p14="http://schemas.microsoft.com/office/powerpoint/2010/main" val="9719410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85900" y="3429000"/>
            <a:ext cx="4223321" cy="2664296"/>
          </a:xfrm>
        </p:spPr>
        <p:txBody>
          <a:bodyPr rtlCol="0"/>
          <a:lstStyle/>
          <a:p>
            <a:r>
              <a:rPr lang="ru-RU" sz="2400" dirty="0" smtClean="0"/>
              <a:t/>
            </a:r>
            <a:br>
              <a:rPr lang="ru-RU" sz="2400" dirty="0" smtClean="0"/>
            </a:br>
            <a:r>
              <a:rPr lang="ru-RU" sz="2400" dirty="0" smtClean="0"/>
              <a:t/>
            </a:r>
            <a:br>
              <a:rPr lang="ru-RU" sz="2400" dirty="0" smtClean="0"/>
            </a:br>
            <a:endParaRPr lang="ru-RU" sz="2400" dirty="0"/>
          </a:p>
        </p:txBody>
      </p:sp>
      <p:sp>
        <p:nvSpPr>
          <p:cNvPr id="6" name="Текст 5"/>
          <p:cNvSpPr>
            <a:spLocks noGrp="1"/>
          </p:cNvSpPr>
          <p:nvPr>
            <p:ph type="body" sz="half" idx="2"/>
          </p:nvPr>
        </p:nvSpPr>
        <p:spPr>
          <a:xfrm>
            <a:off x="1989956" y="4725144"/>
            <a:ext cx="4968552" cy="1368152"/>
          </a:xfrm>
        </p:spPr>
        <p:txBody>
          <a:bodyPr rtlCol="0">
            <a:normAutofit/>
          </a:bodyPr>
          <a:lstStyle/>
          <a:p>
            <a:endParaRPr lang="ru-RU" dirty="0" smtClean="0"/>
          </a:p>
          <a:p>
            <a:pPr algn="ctr"/>
            <a:r>
              <a:rPr lang="ru-RU" sz="1600" dirty="0">
                <a:solidFill>
                  <a:schemeClr val="accent1">
                    <a:lumMod val="50000"/>
                  </a:schemeClr>
                </a:solidFill>
              </a:rPr>
              <a:t>Александр Илларионович Васильчиков </a:t>
            </a:r>
            <a:endParaRPr lang="ru-RU" sz="1600" dirty="0" smtClean="0">
              <a:solidFill>
                <a:schemeClr val="accent1">
                  <a:lumMod val="50000"/>
                </a:schemeClr>
              </a:solidFill>
            </a:endParaRPr>
          </a:p>
          <a:p>
            <a:pPr algn="ctr"/>
            <a:r>
              <a:rPr lang="ru-RU" sz="1600" dirty="0" smtClean="0">
                <a:solidFill>
                  <a:schemeClr val="accent1">
                    <a:lumMod val="50000"/>
                  </a:schemeClr>
                </a:solidFill>
              </a:rPr>
              <a:t>(1818-1881) </a:t>
            </a:r>
          </a:p>
          <a:p>
            <a:endParaRPr lang="ru-RU" dirty="0">
              <a:latin typeface="Book Antiqua" panose="02040602050305030304" pitchFamily="18" charset="0"/>
            </a:endParaRPr>
          </a:p>
        </p:txBody>
      </p:sp>
      <p:pic>
        <p:nvPicPr>
          <p:cNvPr id="4" name="Объект 3"/>
          <p:cNvPicPr>
            <a:picLocks noGrp="1" noChangeAspect="1"/>
          </p:cNvPicPr>
          <p:nvPr>
            <p:ph idx="1"/>
          </p:nvPr>
        </p:nvPicPr>
        <p:blipFill>
          <a:blip r:embed="rId3"/>
          <a:stretch>
            <a:fillRect/>
          </a:stretch>
        </p:blipFill>
        <p:spPr>
          <a:xfrm>
            <a:off x="7321111" y="1523835"/>
            <a:ext cx="2804403" cy="3810330"/>
          </a:xfrm>
          <a:prstGeom prst="rect">
            <a:avLst/>
          </a:prstGeom>
        </p:spPr>
      </p:pic>
      <p:sp>
        <p:nvSpPr>
          <p:cNvPr id="5" name="Прямоугольник 4"/>
          <p:cNvSpPr/>
          <p:nvPr/>
        </p:nvSpPr>
        <p:spPr>
          <a:xfrm>
            <a:off x="1298369" y="548680"/>
            <a:ext cx="6092825" cy="1938992"/>
          </a:xfrm>
          <a:prstGeom prst="rect">
            <a:avLst/>
          </a:prstGeom>
        </p:spPr>
        <p:txBody>
          <a:bodyPr>
            <a:spAutoFit/>
          </a:bodyPr>
          <a:lstStyle/>
          <a:p>
            <a:r>
              <a:rPr lang="ru-RU" sz="2000" dirty="0"/>
              <a:t>В 60-х годах 19 века представители российской интеллигенции, по инициативе князя </a:t>
            </a:r>
            <a:endParaRPr lang="ru-RU" sz="2000" dirty="0" smtClean="0"/>
          </a:p>
          <a:p>
            <a:r>
              <a:rPr lang="ru-RU" sz="2000" dirty="0" smtClean="0"/>
              <a:t>А.И</a:t>
            </a:r>
            <a:r>
              <a:rPr lang="ru-RU" sz="2000" dirty="0"/>
              <a:t>. ВАСИЛЬЧИКОВА, организовали просветительское общество. Оно занималось вопросами прогрессивного развития России и, в частности, продвигало идею кооперации.</a:t>
            </a:r>
          </a:p>
        </p:txBody>
      </p:sp>
    </p:spTree>
    <p:extLst>
      <p:ext uri="{BB962C8B-B14F-4D97-AF65-F5344CB8AC3E}">
        <p14:creationId xmlns:p14="http://schemas.microsoft.com/office/powerpoint/2010/main" val="2586292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3"/>
          <a:stretch>
            <a:fillRect/>
          </a:stretch>
        </p:blipFill>
        <p:spPr>
          <a:xfrm>
            <a:off x="3059491" y="547529"/>
            <a:ext cx="5925826" cy="3962743"/>
          </a:xfrm>
          <a:prstGeom prst="rect">
            <a:avLst/>
          </a:prstGeom>
        </p:spPr>
      </p:pic>
      <p:sp>
        <p:nvSpPr>
          <p:cNvPr id="2" name="Заголовок 1"/>
          <p:cNvSpPr>
            <a:spLocks noGrp="1"/>
          </p:cNvSpPr>
          <p:nvPr>
            <p:ph type="title"/>
          </p:nvPr>
        </p:nvSpPr>
        <p:spPr>
          <a:xfrm>
            <a:off x="1543280" y="188640"/>
            <a:ext cx="9159644" cy="6480720"/>
          </a:xfrm>
        </p:spPr>
        <p:txBody>
          <a:bodyPr rtlCol="0"/>
          <a:lstStyle/>
          <a:p>
            <a:pPr rtl="0"/>
            <a:endParaRPr lang="ru-RU" dirty="0"/>
          </a:p>
        </p:txBody>
      </p:sp>
      <p:sp>
        <p:nvSpPr>
          <p:cNvPr id="4" name="Текст 3"/>
          <p:cNvSpPr>
            <a:spLocks noGrp="1"/>
          </p:cNvSpPr>
          <p:nvPr>
            <p:ph type="body" idx="1"/>
          </p:nvPr>
        </p:nvSpPr>
        <p:spPr>
          <a:xfrm>
            <a:off x="1629916" y="4869160"/>
            <a:ext cx="8784976" cy="1584176"/>
          </a:xfrm>
        </p:spPr>
        <p:txBody>
          <a:bodyPr rtlCol="0">
            <a:normAutofit fontScale="85000" lnSpcReduction="10000"/>
          </a:bodyPr>
          <a:lstStyle/>
          <a:p>
            <a:r>
              <a:rPr lang="ru-RU" dirty="0"/>
              <a:t>В 1865 году Россия стала одной из первых держав, в которой были основаны ссудо-сберегательные товарищества. Самое первое из них организовали помещики братья </a:t>
            </a:r>
            <a:r>
              <a:rPr lang="ru-RU" dirty="0" err="1"/>
              <a:t>Лугинины</a:t>
            </a:r>
            <a:r>
              <a:rPr lang="ru-RU" dirty="0"/>
              <a:t> в Костромской губернии. Эту идею они почерпнули у </a:t>
            </a:r>
            <a:r>
              <a:rPr lang="ru-RU" dirty="0" err="1" smtClean="0"/>
              <a:t>енФридриха</a:t>
            </a:r>
            <a:r>
              <a:rPr lang="ru-RU" dirty="0" smtClean="0"/>
              <a:t> Вильгельма </a:t>
            </a:r>
            <a:r>
              <a:rPr lang="ru-RU" dirty="0" err="1" smtClean="0"/>
              <a:t>Райффайзена</a:t>
            </a:r>
            <a:endParaRPr lang="ru-RU" dirty="0"/>
          </a:p>
        </p:txBody>
      </p:sp>
    </p:spTree>
    <p:extLst>
      <p:ext uri="{BB962C8B-B14F-4D97-AF65-F5344CB8AC3E}">
        <p14:creationId xmlns:p14="http://schemas.microsoft.com/office/powerpoint/2010/main" val="32671383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2566016" y="188640"/>
            <a:ext cx="8645925" cy="6480000"/>
          </a:xfrm>
          <a:prstGeom prst="rect">
            <a:avLst/>
          </a:prstGeom>
        </p:spPr>
      </p:pic>
    </p:spTree>
    <p:extLst>
      <p:ext uri="{BB962C8B-B14F-4D97-AF65-F5344CB8AC3E}">
        <p14:creationId xmlns:p14="http://schemas.microsoft.com/office/powerpoint/2010/main" val="1558129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8000" y="332656"/>
            <a:ext cx="6502796" cy="6278642"/>
          </a:xfrm>
          <a:prstGeom prst="rect">
            <a:avLst/>
          </a:prstGeom>
        </p:spPr>
        <p:txBody>
          <a:bodyPr wrap="square">
            <a:spAutoFit/>
          </a:bodyPr>
          <a:lstStyle/>
          <a:p>
            <a:r>
              <a:rPr lang="ru-RU" sz="2400" dirty="0">
                <a:latin typeface="Book Antiqua" panose="02040602050305030304" pitchFamily="18" charset="0"/>
              </a:rPr>
              <a:t>Среди всех видов кооперации в России в конце XIX-начале XX в. кредитная кооперация получила наибольшее распространение. Она была представлена двумя видами учреждений – ссудо-сберегательными и кредитными товариществами. Разница между ними заключалась в основном в способах формирования собственных капиталов. У ссудо-сберегательных товариществ капиталы формировались за счет паевых взносов (от 10 до 100 рублей), а у кредитных товариществ – за счет ссуд Государственного банка. В остальном различия между ними были несущественными.</a:t>
            </a:r>
          </a:p>
          <a:p>
            <a:endParaRPr lang="ru-RU" dirty="0"/>
          </a:p>
        </p:txBody>
      </p:sp>
    </p:spTree>
    <p:extLst>
      <p:ext uri="{BB962C8B-B14F-4D97-AF65-F5344CB8AC3E}">
        <p14:creationId xmlns:p14="http://schemas.microsoft.com/office/powerpoint/2010/main" val="963996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85900" y="3429000"/>
            <a:ext cx="4223321" cy="2664296"/>
          </a:xfrm>
        </p:spPr>
        <p:txBody>
          <a:bodyPr rtlCol="0"/>
          <a:lstStyle/>
          <a:p>
            <a:r>
              <a:rPr lang="ru-RU" sz="2400" dirty="0" smtClean="0"/>
              <a:t/>
            </a:r>
            <a:br>
              <a:rPr lang="ru-RU" sz="2400" dirty="0" smtClean="0"/>
            </a:br>
            <a:r>
              <a:rPr lang="ru-RU" sz="2400" dirty="0" smtClean="0"/>
              <a:t/>
            </a:r>
            <a:br>
              <a:rPr lang="ru-RU" sz="2400" dirty="0" smtClean="0"/>
            </a:br>
            <a:endParaRPr lang="ru-RU" sz="2400" dirty="0"/>
          </a:p>
        </p:txBody>
      </p:sp>
      <p:sp>
        <p:nvSpPr>
          <p:cNvPr id="6" name="Текст 5"/>
          <p:cNvSpPr>
            <a:spLocks noGrp="1"/>
          </p:cNvSpPr>
          <p:nvPr>
            <p:ph type="body" sz="half" idx="2"/>
          </p:nvPr>
        </p:nvSpPr>
        <p:spPr>
          <a:xfrm>
            <a:off x="1989956" y="4725144"/>
            <a:ext cx="4968552" cy="1368152"/>
          </a:xfrm>
        </p:spPr>
        <p:txBody>
          <a:bodyPr rtlCol="0">
            <a:normAutofit/>
          </a:bodyPr>
          <a:lstStyle/>
          <a:p>
            <a:endParaRPr lang="ru-RU" dirty="0" smtClean="0"/>
          </a:p>
          <a:p>
            <a:endParaRPr lang="ru-RU" sz="1600" dirty="0" smtClean="0">
              <a:solidFill>
                <a:schemeClr val="accent1">
                  <a:lumMod val="50000"/>
                </a:schemeClr>
              </a:solidFill>
            </a:endParaRPr>
          </a:p>
          <a:p>
            <a:endParaRPr lang="ru-RU" dirty="0">
              <a:latin typeface="Book Antiqua" panose="02040602050305030304" pitchFamily="18" charset="0"/>
            </a:endParaRPr>
          </a:p>
        </p:txBody>
      </p:sp>
      <p:pic>
        <p:nvPicPr>
          <p:cNvPr id="7" name="Объект 6"/>
          <p:cNvPicPr>
            <a:picLocks noGrp="1" noChangeAspect="1"/>
          </p:cNvPicPr>
          <p:nvPr>
            <p:ph idx="1"/>
          </p:nvPr>
        </p:nvPicPr>
        <p:blipFill>
          <a:blip r:embed="rId3"/>
          <a:stretch>
            <a:fillRect/>
          </a:stretch>
        </p:blipFill>
        <p:spPr>
          <a:xfrm>
            <a:off x="5374332" y="1484784"/>
            <a:ext cx="6718008" cy="3780000"/>
          </a:xfrm>
          <a:prstGeom prst="rect">
            <a:avLst/>
          </a:prstGeom>
        </p:spPr>
      </p:pic>
      <p:sp>
        <p:nvSpPr>
          <p:cNvPr id="8" name="Прямоугольник 7"/>
          <p:cNvSpPr/>
          <p:nvPr/>
        </p:nvSpPr>
        <p:spPr>
          <a:xfrm>
            <a:off x="1269877" y="188640"/>
            <a:ext cx="3888431" cy="3139321"/>
          </a:xfrm>
          <a:prstGeom prst="rect">
            <a:avLst/>
          </a:prstGeom>
        </p:spPr>
        <p:txBody>
          <a:bodyPr wrap="square">
            <a:spAutoFit/>
          </a:bodyPr>
          <a:lstStyle/>
          <a:p>
            <a:r>
              <a:rPr lang="ru-RU" dirty="0"/>
              <a:t>В 1883 г. в России действовало 981 учреждение мелкого кредита, а к 1 января 1914 г. насчитывалось 13 тыс. кооперативов с числом пайщиков около 8 млн человек, 9,5 тыс. кредитных товариществ с числом участников 6,2 млн. человек; ссудо-сберегательных товариществ было 3,5 тыс. с числом участников свыше 2 млн. человек. </a:t>
            </a:r>
          </a:p>
        </p:txBody>
      </p:sp>
      <p:sp>
        <p:nvSpPr>
          <p:cNvPr id="9" name="Прямоугольник 8"/>
          <p:cNvSpPr/>
          <p:nvPr/>
        </p:nvSpPr>
        <p:spPr>
          <a:xfrm>
            <a:off x="1269877" y="4437112"/>
            <a:ext cx="3888431" cy="1477328"/>
          </a:xfrm>
          <a:prstGeom prst="rect">
            <a:avLst/>
          </a:prstGeom>
        </p:spPr>
        <p:txBody>
          <a:bodyPr wrap="square">
            <a:spAutoFit/>
          </a:bodyPr>
          <a:lstStyle/>
          <a:p>
            <a:r>
              <a:rPr lang="ru-RU" dirty="0">
                <a:solidFill>
                  <a:schemeClr val="accent1">
                    <a:lumMod val="50000"/>
                  </a:schemeClr>
                </a:solidFill>
              </a:rPr>
              <a:t>После принятия в 1895 году Положения об учреждениях мелкого кредита, кредитные кооперативы стали учреждаться в виде кредитных товариществ.</a:t>
            </a:r>
          </a:p>
        </p:txBody>
      </p:sp>
    </p:spTree>
    <p:extLst>
      <p:ext uri="{BB962C8B-B14F-4D97-AF65-F5344CB8AC3E}">
        <p14:creationId xmlns:p14="http://schemas.microsoft.com/office/powerpoint/2010/main" val="41058846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85900" y="3429000"/>
            <a:ext cx="4223321" cy="2664296"/>
          </a:xfrm>
        </p:spPr>
        <p:txBody>
          <a:bodyPr rtlCol="0"/>
          <a:lstStyle/>
          <a:p>
            <a:r>
              <a:rPr lang="ru-RU" sz="1600" dirty="0"/>
              <a:t>Творцы </a:t>
            </a:r>
            <a:r>
              <a:rPr lang="ru-RU" sz="1600" dirty="0" smtClean="0"/>
              <a:t>кооперации: сборник </a:t>
            </a:r>
            <a:r>
              <a:rPr lang="ru-RU" sz="1600" dirty="0"/>
              <a:t>/ Сост. Л.А. Самсонов. — М. : </a:t>
            </a:r>
            <a:r>
              <a:rPr lang="ru-RU" sz="1600" dirty="0" err="1"/>
              <a:t>Моск</a:t>
            </a:r>
            <a:r>
              <a:rPr lang="ru-RU" sz="1600" dirty="0"/>
              <a:t>. рабочий, 1991. — 302, [1] с.; 20. — (Экономические чтения).</a:t>
            </a:r>
            <a:r>
              <a:rPr lang="ru-RU" sz="1600" dirty="0" smtClean="0"/>
              <a:t/>
            </a:r>
            <a:br>
              <a:rPr lang="ru-RU" sz="1600" dirty="0" smtClean="0"/>
            </a:br>
            <a:r>
              <a:rPr lang="ru-RU" sz="2400" dirty="0" smtClean="0"/>
              <a:t/>
            </a:r>
            <a:br>
              <a:rPr lang="ru-RU" sz="2400" dirty="0" smtClean="0"/>
            </a:br>
            <a:endParaRPr lang="ru-RU" sz="2400" dirty="0"/>
          </a:p>
        </p:txBody>
      </p:sp>
      <p:sp>
        <p:nvSpPr>
          <p:cNvPr id="6" name="Текст 5"/>
          <p:cNvSpPr>
            <a:spLocks noGrp="1"/>
          </p:cNvSpPr>
          <p:nvPr>
            <p:ph type="body" sz="half" idx="2"/>
          </p:nvPr>
        </p:nvSpPr>
        <p:spPr>
          <a:xfrm>
            <a:off x="1989956" y="4725144"/>
            <a:ext cx="4968552" cy="1368152"/>
          </a:xfrm>
        </p:spPr>
        <p:txBody>
          <a:bodyPr rtlCol="0">
            <a:normAutofit/>
          </a:bodyPr>
          <a:lstStyle/>
          <a:p>
            <a:endParaRPr lang="ru-RU" sz="1600" dirty="0" smtClean="0">
              <a:solidFill>
                <a:schemeClr val="accent1">
                  <a:lumMod val="50000"/>
                </a:schemeClr>
              </a:solidFill>
            </a:endParaRPr>
          </a:p>
          <a:p>
            <a:endParaRPr lang="ru-RU" dirty="0">
              <a:latin typeface="Book Antiqua" panose="02040602050305030304" pitchFamily="18" charset="0"/>
            </a:endParaRPr>
          </a:p>
        </p:txBody>
      </p:sp>
      <p:sp>
        <p:nvSpPr>
          <p:cNvPr id="9" name="Прямоугольник 8"/>
          <p:cNvSpPr/>
          <p:nvPr/>
        </p:nvSpPr>
        <p:spPr>
          <a:xfrm>
            <a:off x="1269877" y="4437112"/>
            <a:ext cx="3888431" cy="369332"/>
          </a:xfrm>
          <a:prstGeom prst="rect">
            <a:avLst/>
          </a:prstGeom>
        </p:spPr>
        <p:txBody>
          <a:bodyPr wrap="square">
            <a:spAutoFit/>
          </a:bodyPr>
          <a:lstStyle/>
          <a:p>
            <a:endParaRPr lang="ru-RU" dirty="0">
              <a:solidFill>
                <a:schemeClr val="accent1">
                  <a:lumMod val="50000"/>
                </a:schemeClr>
              </a:solidFill>
            </a:endParaRPr>
          </a:p>
        </p:txBody>
      </p:sp>
      <p:sp>
        <p:nvSpPr>
          <p:cNvPr id="3" name="Прямоугольник 2"/>
          <p:cNvSpPr/>
          <p:nvPr/>
        </p:nvSpPr>
        <p:spPr>
          <a:xfrm>
            <a:off x="1197869" y="404664"/>
            <a:ext cx="4824536" cy="2308324"/>
          </a:xfrm>
          <a:prstGeom prst="rect">
            <a:avLst/>
          </a:prstGeom>
        </p:spPr>
        <p:txBody>
          <a:bodyPr wrap="square">
            <a:spAutoFit/>
          </a:bodyPr>
          <a:lstStyle/>
          <a:p>
            <a:r>
              <a:rPr lang="ru-RU" dirty="0"/>
              <a:t>Известные далеко за пределами своей страны российские теоретики кооперативного Движения КРОПОТКИН П.А., ТУГАН-БАРАНОВСКИЙ М.И., ЧАЯНОВ А.В., КОНДРАТЬЕВ Н.Д. внесли неоценимый вклад в разработку общей теории кооперативного движения и становления кредитной кооперации в России.</a:t>
            </a:r>
          </a:p>
        </p:txBody>
      </p:sp>
      <p:pic>
        <p:nvPicPr>
          <p:cNvPr id="5" name="Объект 4"/>
          <p:cNvPicPr>
            <a:picLocks noGrp="1" noChangeAspect="1"/>
          </p:cNvPicPr>
          <p:nvPr>
            <p:ph idx="1"/>
          </p:nvPr>
        </p:nvPicPr>
        <p:blipFill>
          <a:blip r:embed="rId3"/>
          <a:stretch>
            <a:fillRect/>
          </a:stretch>
        </p:blipFill>
        <p:spPr>
          <a:xfrm>
            <a:off x="7037623" y="719093"/>
            <a:ext cx="3371380" cy="5419814"/>
          </a:xfrm>
          <a:prstGeom prst="rect">
            <a:avLst/>
          </a:prstGeom>
        </p:spPr>
      </p:pic>
    </p:spTree>
    <p:extLst>
      <p:ext uri="{BB962C8B-B14F-4D97-AF65-F5344CB8AC3E}">
        <p14:creationId xmlns:p14="http://schemas.microsoft.com/office/powerpoint/2010/main" val="2827537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41884" y="332656"/>
            <a:ext cx="6124127" cy="2016224"/>
          </a:xfrm>
        </p:spPr>
        <p:txBody>
          <a:bodyPr rtlCol="0">
            <a:normAutofit fontScale="90000"/>
          </a:bodyPr>
          <a:lstStyle/>
          <a:p>
            <a:pPr algn="ctr"/>
            <a:r>
              <a:rPr lang="ru-RU" sz="4000" dirty="0" smtClean="0"/>
              <a:t/>
            </a:r>
            <a:br>
              <a:rPr lang="ru-RU" sz="4000" dirty="0" smtClean="0"/>
            </a:br>
            <a:r>
              <a:rPr lang="ru-RU" dirty="0"/>
              <a:t/>
            </a:r>
            <a:br>
              <a:rPr lang="ru-RU" dirty="0"/>
            </a:br>
            <a:endParaRPr lang="ru-RU" dirty="0"/>
          </a:p>
        </p:txBody>
      </p:sp>
      <p:sp>
        <p:nvSpPr>
          <p:cNvPr id="3" name="Подзаголовок 2"/>
          <p:cNvSpPr>
            <a:spLocks noGrp="1"/>
          </p:cNvSpPr>
          <p:nvPr>
            <p:ph type="subTitle" idx="1"/>
          </p:nvPr>
        </p:nvSpPr>
        <p:spPr>
          <a:xfrm>
            <a:off x="1744586" y="2348880"/>
            <a:ext cx="5334777" cy="4023051"/>
          </a:xfrm>
        </p:spPr>
        <p:txBody>
          <a:bodyPr rtlCol="0"/>
          <a:lstStyle/>
          <a:p>
            <a:pPr rtl="0"/>
            <a:endParaRPr lang="ru-RU" dirty="0" smtClean="0"/>
          </a:p>
          <a:p>
            <a:pPr algn="r" rtl="0"/>
            <a:endParaRPr lang="ru-RU" dirty="0" smtClean="0">
              <a:latin typeface="Book Antiqua" panose="02040602050305030304" pitchFamily="18" charset="0"/>
            </a:endParaRPr>
          </a:p>
          <a:p>
            <a:pPr rtl="0"/>
            <a:endParaRPr lang="ru-RU" dirty="0"/>
          </a:p>
        </p:txBody>
      </p:sp>
      <p:pic>
        <p:nvPicPr>
          <p:cNvPr id="4" name="Рисунок 3"/>
          <p:cNvPicPr>
            <a:picLocks noChangeAspect="1"/>
          </p:cNvPicPr>
          <p:nvPr/>
        </p:nvPicPr>
        <p:blipFill>
          <a:blip r:embed="rId3"/>
          <a:stretch>
            <a:fillRect/>
          </a:stretch>
        </p:blipFill>
        <p:spPr>
          <a:xfrm>
            <a:off x="1744586" y="2640980"/>
            <a:ext cx="5619846" cy="4212000"/>
          </a:xfrm>
          <a:prstGeom prst="rect">
            <a:avLst/>
          </a:prstGeom>
        </p:spPr>
      </p:pic>
      <p:sp>
        <p:nvSpPr>
          <p:cNvPr id="5" name="Прямоугольник 4"/>
          <p:cNvSpPr/>
          <p:nvPr/>
        </p:nvSpPr>
        <p:spPr>
          <a:xfrm>
            <a:off x="1269877" y="332656"/>
            <a:ext cx="6336704" cy="2308324"/>
          </a:xfrm>
          <a:prstGeom prst="rect">
            <a:avLst/>
          </a:prstGeom>
        </p:spPr>
        <p:txBody>
          <a:bodyPr wrap="square">
            <a:spAutoFit/>
          </a:bodyPr>
          <a:lstStyle/>
          <a:p>
            <a:r>
              <a:rPr lang="ru-RU" dirty="0">
                <a:solidFill>
                  <a:schemeClr val="accent1">
                    <a:lumMod val="50000"/>
                  </a:schemeClr>
                </a:solidFill>
              </a:rPr>
              <a:t>На время реализации </a:t>
            </a:r>
            <a:r>
              <a:rPr lang="ru-RU" dirty="0" err="1">
                <a:solidFill>
                  <a:schemeClr val="accent1">
                    <a:lumMod val="50000"/>
                  </a:schemeClr>
                </a:solidFill>
              </a:rPr>
              <a:t>Столыпинской</a:t>
            </a:r>
            <a:r>
              <a:rPr lang="ru-RU" dirty="0">
                <a:solidFill>
                  <a:schemeClr val="accent1">
                    <a:lumMod val="50000"/>
                  </a:schemeClr>
                </a:solidFill>
              </a:rPr>
              <a:t> реформы приходятся рекордно быстрые темпы роста кооперативной сети в России в целом и в деревне в частности. Этот период можно с полным основанием назвать «триумфальным шествием» кооперации</a:t>
            </a:r>
            <a:r>
              <a:rPr lang="ru-RU" dirty="0" smtClean="0">
                <a:solidFill>
                  <a:schemeClr val="accent1">
                    <a:lumMod val="50000"/>
                  </a:schemeClr>
                </a:solidFill>
              </a:rPr>
              <a:t>.</a:t>
            </a:r>
          </a:p>
          <a:p>
            <a:r>
              <a:rPr lang="ru-RU" dirty="0"/>
              <a:t>В начале ХХ века Россия занимала ведущее место в мире по численности кредитных кооперативов и числу пайщиков. </a:t>
            </a:r>
          </a:p>
        </p:txBody>
      </p:sp>
    </p:spTree>
    <p:extLst>
      <p:ext uri="{BB962C8B-B14F-4D97-AF65-F5344CB8AC3E}">
        <p14:creationId xmlns:p14="http://schemas.microsoft.com/office/powerpoint/2010/main" val="1033588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10036" y="548680"/>
            <a:ext cx="6430789" cy="2308324"/>
          </a:xfrm>
          <a:prstGeom prst="rect">
            <a:avLst/>
          </a:prstGeom>
        </p:spPr>
        <p:txBody>
          <a:bodyPr wrap="square">
            <a:spAutoFit/>
          </a:bodyPr>
          <a:lstStyle/>
          <a:p>
            <a:r>
              <a:rPr lang="ru-RU" dirty="0"/>
              <a:t>Движение кредитной кооперации в России было настолько мощным, что 1 января 1912 г. начал свою деятельность Московский народный банк, выпустивший 4000 акций на сумму 1 млн руб., а учредителями этого банка выступили: 2368 кредитных и </a:t>
            </a:r>
            <a:r>
              <a:rPr lang="ru-RU" dirty="0" err="1"/>
              <a:t>ссудосберегательных</a:t>
            </a:r>
            <a:r>
              <a:rPr lang="ru-RU" dirty="0"/>
              <a:t> товариществ; 499 потребительских обществ; 115 земских касс и сословных учреждений мелкого кредита; 46 обществ взаимного кредита; 127 артелей; 59 обществ и касс взаимопомощи.</a:t>
            </a:r>
          </a:p>
        </p:txBody>
      </p:sp>
      <p:pic>
        <p:nvPicPr>
          <p:cNvPr id="3" name="Рисунок 2"/>
          <p:cNvPicPr>
            <a:picLocks noChangeAspect="1"/>
          </p:cNvPicPr>
          <p:nvPr/>
        </p:nvPicPr>
        <p:blipFill>
          <a:blip r:embed="rId3"/>
          <a:stretch>
            <a:fillRect/>
          </a:stretch>
        </p:blipFill>
        <p:spPr>
          <a:xfrm>
            <a:off x="1485900" y="2924944"/>
            <a:ext cx="5550455" cy="3780000"/>
          </a:xfrm>
          <a:prstGeom prst="rect">
            <a:avLst/>
          </a:prstGeom>
        </p:spPr>
      </p:pic>
      <p:pic>
        <p:nvPicPr>
          <p:cNvPr id="4" name="Рисунок 3"/>
          <p:cNvPicPr>
            <a:picLocks noChangeAspect="1"/>
          </p:cNvPicPr>
          <p:nvPr/>
        </p:nvPicPr>
        <p:blipFill>
          <a:blip r:embed="rId4"/>
          <a:stretch>
            <a:fillRect/>
          </a:stretch>
        </p:blipFill>
        <p:spPr>
          <a:xfrm>
            <a:off x="7174532" y="3266944"/>
            <a:ext cx="4857738" cy="3096000"/>
          </a:xfrm>
          <a:prstGeom prst="rect">
            <a:avLst/>
          </a:prstGeom>
        </p:spPr>
      </p:pic>
    </p:spTree>
    <p:extLst>
      <p:ext uri="{BB962C8B-B14F-4D97-AF65-F5344CB8AC3E}">
        <p14:creationId xmlns:p14="http://schemas.microsoft.com/office/powerpoint/2010/main" val="3204669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6310436" y="404664"/>
            <a:ext cx="4850121" cy="6372000"/>
          </a:xfrm>
          <a:prstGeom prst="rect">
            <a:avLst/>
          </a:prstGeom>
        </p:spPr>
      </p:pic>
      <p:sp>
        <p:nvSpPr>
          <p:cNvPr id="3" name="Прямоугольник 2"/>
          <p:cNvSpPr/>
          <p:nvPr/>
        </p:nvSpPr>
        <p:spPr>
          <a:xfrm>
            <a:off x="1701924" y="836712"/>
            <a:ext cx="3910508" cy="3416320"/>
          </a:xfrm>
          <a:prstGeom prst="rect">
            <a:avLst/>
          </a:prstGeom>
        </p:spPr>
        <p:txBody>
          <a:bodyPr wrap="square">
            <a:spAutoFit/>
          </a:bodyPr>
          <a:lstStyle/>
          <a:p>
            <a:r>
              <a:rPr lang="ru-RU" dirty="0"/>
              <a:t>Экономическо-статистический сборник / Стат. отд. </a:t>
            </a:r>
            <a:r>
              <a:rPr lang="ru-RU" dirty="0" err="1"/>
              <a:t>Моск</a:t>
            </a:r>
            <a:r>
              <a:rPr lang="ru-RU" dirty="0"/>
              <a:t>. уезд. земской управы. - М., 1911-1916.</a:t>
            </a:r>
          </a:p>
          <a:p>
            <a:r>
              <a:rPr lang="ru-RU" dirty="0" err="1"/>
              <a:t>Вып</a:t>
            </a:r>
            <a:r>
              <a:rPr lang="ru-RU" dirty="0"/>
              <a:t>. 2 : Кредитная кооперация в Московском уезде; Кооперативно-организованный кредит и крестьянское хозяйство в Московском уезде; Таблицы. - 1911. - III, 134, 230 с. : табл., 2 л. к. - </a:t>
            </a:r>
            <a:r>
              <a:rPr lang="ru-RU" dirty="0" err="1"/>
              <a:t>Содерж</a:t>
            </a:r>
            <a:r>
              <a:rPr lang="ru-RU" dirty="0"/>
              <a:t>. : Кооперативно-</a:t>
            </a:r>
            <a:r>
              <a:rPr lang="ru-RU" dirty="0" err="1"/>
              <a:t>организов</a:t>
            </a:r>
            <a:r>
              <a:rPr lang="ru-RU" dirty="0"/>
              <a:t>. кредит и крестьян. хоз-во в </a:t>
            </a:r>
            <a:r>
              <a:rPr lang="ru-RU" dirty="0" err="1"/>
              <a:t>Моск</a:t>
            </a:r>
            <a:r>
              <a:rPr lang="ru-RU" dirty="0"/>
              <a:t>. уезде / Н. Макаров.</a:t>
            </a:r>
          </a:p>
        </p:txBody>
      </p:sp>
      <p:pic>
        <p:nvPicPr>
          <p:cNvPr id="4" name="Рисунок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45940" y="4725144"/>
            <a:ext cx="1656000" cy="1656000"/>
          </a:xfrm>
          <a:prstGeom prst="rect">
            <a:avLst/>
          </a:prstGeom>
        </p:spPr>
      </p:pic>
    </p:spTree>
    <p:extLst>
      <p:ext uri="{BB962C8B-B14F-4D97-AF65-F5344CB8AC3E}">
        <p14:creationId xmlns:p14="http://schemas.microsoft.com/office/powerpoint/2010/main" val="1711925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86300" y="5085184"/>
            <a:ext cx="6790829" cy="1477328"/>
          </a:xfrm>
          <a:prstGeom prst="rect">
            <a:avLst/>
          </a:prstGeom>
        </p:spPr>
        <p:txBody>
          <a:bodyPr wrap="square">
            <a:spAutoFit/>
          </a:bodyPr>
          <a:lstStyle/>
          <a:p>
            <a:r>
              <a:rPr lang="ru-RU" dirty="0"/>
              <a:t>После 1917 года кредитные кооперативы были ликвидированы. Общества взаимного  кредита были ликвидированы по приказу  </a:t>
            </a:r>
            <a:r>
              <a:rPr lang="ru-RU" dirty="0" err="1"/>
              <a:t>Наркомфина</a:t>
            </a:r>
            <a:r>
              <a:rPr lang="ru-RU" dirty="0"/>
              <a:t> РСФСР. Ссудо-сберегательные и кредитные товарищества были в 1920 году были объединены с потребительскими обществами.</a:t>
            </a:r>
          </a:p>
        </p:txBody>
      </p:sp>
      <p:pic>
        <p:nvPicPr>
          <p:cNvPr id="3" name="Рисунок 2"/>
          <p:cNvPicPr>
            <a:picLocks noChangeAspect="1"/>
          </p:cNvPicPr>
          <p:nvPr/>
        </p:nvPicPr>
        <p:blipFill>
          <a:blip r:embed="rId3"/>
          <a:stretch>
            <a:fillRect/>
          </a:stretch>
        </p:blipFill>
        <p:spPr>
          <a:xfrm>
            <a:off x="6022404" y="116632"/>
            <a:ext cx="5944115" cy="3334801"/>
          </a:xfrm>
          <a:prstGeom prst="rect">
            <a:avLst/>
          </a:prstGeom>
        </p:spPr>
      </p:pic>
      <p:pic>
        <p:nvPicPr>
          <p:cNvPr id="4" name="Рисунок 3"/>
          <p:cNvPicPr>
            <a:picLocks noChangeAspect="1"/>
          </p:cNvPicPr>
          <p:nvPr/>
        </p:nvPicPr>
        <p:blipFill>
          <a:blip r:embed="rId4"/>
          <a:stretch>
            <a:fillRect/>
          </a:stretch>
        </p:blipFill>
        <p:spPr>
          <a:xfrm rot="20112008">
            <a:off x="1269876" y="1656005"/>
            <a:ext cx="5944115" cy="3590855"/>
          </a:xfrm>
          <a:prstGeom prst="rect">
            <a:avLst/>
          </a:prstGeom>
        </p:spPr>
      </p:pic>
    </p:spTree>
    <p:extLst>
      <p:ext uri="{BB962C8B-B14F-4D97-AF65-F5344CB8AC3E}">
        <p14:creationId xmlns:p14="http://schemas.microsoft.com/office/powerpoint/2010/main" val="8014671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97868" y="188641"/>
            <a:ext cx="7942957" cy="2031325"/>
          </a:xfrm>
          <a:prstGeom prst="rect">
            <a:avLst/>
          </a:prstGeom>
        </p:spPr>
        <p:txBody>
          <a:bodyPr wrap="square">
            <a:spAutoFit/>
          </a:bodyPr>
          <a:lstStyle/>
          <a:p>
            <a:r>
              <a:rPr lang="ru-RU" dirty="0">
                <a:solidFill>
                  <a:schemeClr val="accent1">
                    <a:lumMod val="50000"/>
                  </a:schemeClr>
                </a:solidFill>
              </a:rPr>
              <a:t>После введения новой экономической политики (НЭП) и восстановления свободного товарооборота  и денежного хозяйства перед  правительством РСФСР и других Советских  Республик стала задача организации  кредитной системы, которая могла  бы охватить все многообразные стороны  народного хозяйства страны.</a:t>
            </a:r>
          </a:p>
          <a:p>
            <a:r>
              <a:rPr lang="ru-RU" dirty="0">
                <a:solidFill>
                  <a:schemeClr val="accent1">
                    <a:lumMod val="50000"/>
                  </a:schemeClr>
                </a:solidFill>
              </a:rPr>
              <a:t>Возрождение деятельности кредитных кооперативов было положено декретом ВЦИК от 24 января 1922 г. «О кредитной кооперации».</a:t>
            </a:r>
          </a:p>
        </p:txBody>
      </p:sp>
      <p:pic>
        <p:nvPicPr>
          <p:cNvPr id="3" name="Рисунок 2"/>
          <p:cNvPicPr>
            <a:picLocks noChangeAspect="1"/>
          </p:cNvPicPr>
          <p:nvPr/>
        </p:nvPicPr>
        <p:blipFill>
          <a:blip r:embed="rId3"/>
          <a:stretch>
            <a:fillRect/>
          </a:stretch>
        </p:blipFill>
        <p:spPr>
          <a:xfrm>
            <a:off x="1341884" y="2708920"/>
            <a:ext cx="4572396" cy="2792210"/>
          </a:xfrm>
          <a:prstGeom prst="rect">
            <a:avLst/>
          </a:prstGeom>
        </p:spPr>
      </p:pic>
      <p:sp>
        <p:nvSpPr>
          <p:cNvPr id="4" name="Прямоугольник 3"/>
          <p:cNvSpPr/>
          <p:nvPr/>
        </p:nvSpPr>
        <p:spPr>
          <a:xfrm>
            <a:off x="6094412" y="4005064"/>
            <a:ext cx="5904656" cy="2585323"/>
          </a:xfrm>
          <a:prstGeom prst="rect">
            <a:avLst/>
          </a:prstGeom>
        </p:spPr>
        <p:txBody>
          <a:bodyPr wrap="square">
            <a:spAutoFit/>
          </a:bodyPr>
          <a:lstStyle/>
          <a:p>
            <a:r>
              <a:rPr lang="ru-RU" dirty="0"/>
              <a:t>Возрождение деятельности кредитных кооперативов было положено декретом ВЦИК от 24 января 1922 г. «О кредитной кооперации».</a:t>
            </a:r>
          </a:p>
          <a:p>
            <a:r>
              <a:rPr lang="ru-RU" dirty="0"/>
              <a:t>Началось создание новых обществ взаимного кредита как в крупных торгово-промышленных центрах, так и в других губернских и уездных городах, и даже в крупных селах. Наибольшее количество обществ взаимного кредита в 1927 году приходилось на города уездного и окружного значения.</a:t>
            </a:r>
          </a:p>
        </p:txBody>
      </p:sp>
    </p:spTree>
    <p:extLst>
      <p:ext uri="{BB962C8B-B14F-4D97-AF65-F5344CB8AC3E}">
        <p14:creationId xmlns:p14="http://schemas.microsoft.com/office/powerpoint/2010/main" val="1335838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5374332" y="2204864"/>
            <a:ext cx="5938019" cy="3883489"/>
          </a:xfrm>
          <a:prstGeom prst="rect">
            <a:avLst/>
          </a:prstGeom>
        </p:spPr>
      </p:pic>
      <p:sp>
        <p:nvSpPr>
          <p:cNvPr id="3" name="Прямоугольник 2"/>
          <p:cNvSpPr/>
          <p:nvPr/>
        </p:nvSpPr>
        <p:spPr>
          <a:xfrm>
            <a:off x="1917948" y="692696"/>
            <a:ext cx="6092825" cy="1569660"/>
          </a:xfrm>
          <a:prstGeom prst="rect">
            <a:avLst/>
          </a:prstGeom>
        </p:spPr>
        <p:txBody>
          <a:bodyPr>
            <a:spAutoFit/>
          </a:bodyPr>
          <a:lstStyle/>
          <a:p>
            <a:r>
              <a:rPr lang="ru-RU" sz="2400" dirty="0"/>
              <a:t>Окончательная ликвидация кредитных кооперативов произошла в начале 1930-х годов  в ходе реформы финансовой системы  в СССР.</a:t>
            </a:r>
          </a:p>
        </p:txBody>
      </p:sp>
    </p:spTree>
    <p:extLst>
      <p:ext uri="{BB962C8B-B14F-4D97-AF65-F5344CB8AC3E}">
        <p14:creationId xmlns:p14="http://schemas.microsoft.com/office/powerpoint/2010/main" val="2691301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2277988" y="116632"/>
            <a:ext cx="8838057" cy="6624000"/>
          </a:xfrm>
          <a:prstGeom prst="rect">
            <a:avLst/>
          </a:prstGeom>
        </p:spPr>
      </p:pic>
    </p:spTree>
    <p:extLst>
      <p:ext uri="{BB962C8B-B14F-4D97-AF65-F5344CB8AC3E}">
        <p14:creationId xmlns:p14="http://schemas.microsoft.com/office/powerpoint/2010/main" val="651529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13892" y="1268760"/>
            <a:ext cx="6048672" cy="3416320"/>
          </a:xfrm>
          <a:prstGeom prst="rect">
            <a:avLst/>
          </a:prstGeom>
        </p:spPr>
        <p:txBody>
          <a:bodyPr wrap="square">
            <a:spAutoFit/>
          </a:bodyPr>
          <a:lstStyle/>
          <a:p>
            <a:r>
              <a:rPr lang="ru-RU" dirty="0"/>
              <a:t>В силу изменившейся финансовой политики Советской России, в период завершения НЭПа кредитные союзы во всем их многообразии прекратили свое существование. Оставалось лишь их слабое подобие в виде действовавших при профкомах касс взаимопомощи. Они давали сравнительно небольшие суммы на небольшие сроки, как правило, без процента или с очень малым процентом. Самостоятельного организационного и имущественного статуса кассы взаимопомощи не имели, самостоятельной ответственности не несли, политику их во многом определял профком.</a:t>
            </a:r>
          </a:p>
        </p:txBody>
      </p:sp>
      <p:pic>
        <p:nvPicPr>
          <p:cNvPr id="3" name="Рисунок 2"/>
          <p:cNvPicPr>
            <a:picLocks noChangeAspect="1"/>
          </p:cNvPicPr>
          <p:nvPr/>
        </p:nvPicPr>
        <p:blipFill>
          <a:blip r:embed="rId3"/>
          <a:stretch>
            <a:fillRect/>
          </a:stretch>
        </p:blipFill>
        <p:spPr>
          <a:xfrm>
            <a:off x="7822604" y="1124744"/>
            <a:ext cx="3798137" cy="5413717"/>
          </a:xfrm>
          <a:prstGeom prst="rect">
            <a:avLst/>
          </a:prstGeom>
        </p:spPr>
      </p:pic>
      <p:sp>
        <p:nvSpPr>
          <p:cNvPr id="4" name="Прямоугольник 3"/>
          <p:cNvSpPr/>
          <p:nvPr/>
        </p:nvSpPr>
        <p:spPr>
          <a:xfrm>
            <a:off x="2458008" y="5301208"/>
            <a:ext cx="5184576" cy="1077218"/>
          </a:xfrm>
          <a:prstGeom prst="rect">
            <a:avLst/>
          </a:prstGeom>
        </p:spPr>
        <p:txBody>
          <a:bodyPr wrap="square">
            <a:spAutoFit/>
          </a:bodyPr>
          <a:lstStyle/>
          <a:p>
            <a:r>
              <a:rPr lang="ru-RU" sz="1600" dirty="0" err="1">
                <a:solidFill>
                  <a:schemeClr val="accent1">
                    <a:lumMod val="50000"/>
                  </a:schemeClr>
                </a:solidFill>
              </a:rPr>
              <a:t>Вахитов</a:t>
            </a:r>
            <a:r>
              <a:rPr lang="ru-RU" sz="1600" dirty="0">
                <a:solidFill>
                  <a:schemeClr val="accent1">
                    <a:lumMod val="50000"/>
                  </a:schemeClr>
                </a:solidFill>
              </a:rPr>
              <a:t>, </a:t>
            </a:r>
            <a:r>
              <a:rPr lang="ru-RU" sz="1600" dirty="0" err="1">
                <a:solidFill>
                  <a:schemeClr val="accent1">
                    <a:lumMod val="50000"/>
                  </a:schemeClr>
                </a:solidFill>
              </a:rPr>
              <a:t>Камиль</a:t>
            </a:r>
            <a:r>
              <a:rPr lang="ru-RU" sz="1600" dirty="0">
                <a:solidFill>
                  <a:schemeClr val="accent1">
                    <a:lumMod val="50000"/>
                  </a:schemeClr>
                </a:solidFill>
              </a:rPr>
              <a:t> </a:t>
            </a:r>
            <a:r>
              <a:rPr lang="ru-RU" sz="1600" dirty="0" err="1">
                <a:solidFill>
                  <a:schemeClr val="accent1">
                    <a:lumMod val="50000"/>
                  </a:schemeClr>
                </a:solidFill>
              </a:rPr>
              <a:t>Исмагилович</a:t>
            </a:r>
            <a:r>
              <a:rPr lang="ru-RU" sz="1600" dirty="0">
                <a:solidFill>
                  <a:schemeClr val="accent1">
                    <a:lumMod val="50000"/>
                  </a:schemeClr>
                </a:solidFill>
              </a:rPr>
              <a:t> (1937-). Теория и практика кооперации : учебник / К. И. </a:t>
            </a:r>
            <a:r>
              <a:rPr lang="ru-RU" sz="1600" dirty="0" err="1">
                <a:solidFill>
                  <a:schemeClr val="accent1">
                    <a:lumMod val="50000"/>
                  </a:schemeClr>
                </a:solidFill>
              </a:rPr>
              <a:t>Вахитов</a:t>
            </a:r>
            <a:r>
              <a:rPr lang="ru-RU" sz="1600" dirty="0">
                <a:solidFill>
                  <a:schemeClr val="accent1">
                    <a:lumMod val="50000"/>
                  </a:schemeClr>
                </a:solidFill>
              </a:rPr>
              <a:t> ; Изд.-торговая корпорация "Дашков и К°". — Москва : Дашков и К°, 2009. — 477, [1] с. : ил</a:t>
            </a:r>
            <a:r>
              <a:rPr lang="ru-RU" sz="1600" dirty="0" smtClean="0">
                <a:solidFill>
                  <a:schemeClr val="accent1">
                    <a:lumMod val="50000"/>
                  </a:schemeClr>
                </a:solidFill>
              </a:rPr>
              <a:t>.</a:t>
            </a:r>
            <a:endParaRPr lang="ru-RU" sz="1600" dirty="0">
              <a:solidFill>
                <a:schemeClr val="accent1">
                  <a:lumMod val="50000"/>
                </a:schemeClr>
              </a:solidFill>
            </a:endParaRPr>
          </a:p>
        </p:txBody>
      </p:sp>
    </p:spTree>
    <p:extLst>
      <p:ext uri="{BB962C8B-B14F-4D97-AF65-F5344CB8AC3E}">
        <p14:creationId xmlns:p14="http://schemas.microsoft.com/office/powerpoint/2010/main" val="2155309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85901" y="620689"/>
            <a:ext cx="4536503" cy="6186309"/>
          </a:xfrm>
          <a:prstGeom prst="rect">
            <a:avLst/>
          </a:prstGeom>
        </p:spPr>
        <p:txBody>
          <a:bodyPr wrap="square">
            <a:spAutoFit/>
          </a:bodyPr>
          <a:lstStyle/>
          <a:p>
            <a:r>
              <a:rPr lang="ru-RU" dirty="0"/>
              <a:t>Профсоюзные кассы взаимопомощи явились прообразом кредитных союзов, кредитных кооперативов, которые начали воссоздаваться в России с 1991 года на основе действовавшего тогда закона СССР «О потребительской кооперации СССР» от 26 мая 1988 года. В условиях почти полного отсутствия российского законодательства о потребительской кооперации, «правовой неразберихи» тех лет, когда каждый новый акт изменял или «латал» предыдущий, кредитные союзы создавались и в форме общественных организаций, и в форме обществ с ограниченной ответственностью, а с момента принятия закона «О потребительской кооперации в Российской Федерации» 1992 года в форме потребительского кооператива.</a:t>
            </a:r>
          </a:p>
          <a:p>
            <a:endParaRPr lang="ru-RU" dirty="0"/>
          </a:p>
          <a:p>
            <a:endParaRPr lang="ru-RU" dirty="0"/>
          </a:p>
        </p:txBody>
      </p:sp>
      <p:pic>
        <p:nvPicPr>
          <p:cNvPr id="3" name="Рисунок 2"/>
          <p:cNvPicPr>
            <a:picLocks noChangeAspect="1"/>
          </p:cNvPicPr>
          <p:nvPr/>
        </p:nvPicPr>
        <p:blipFill>
          <a:blip r:embed="rId3"/>
          <a:stretch>
            <a:fillRect/>
          </a:stretch>
        </p:blipFill>
        <p:spPr>
          <a:xfrm>
            <a:off x="6310436" y="1628800"/>
            <a:ext cx="5616000" cy="3744000"/>
          </a:xfrm>
          <a:prstGeom prst="rect">
            <a:avLst/>
          </a:prstGeom>
        </p:spPr>
      </p:pic>
    </p:spTree>
    <p:extLst>
      <p:ext uri="{BB962C8B-B14F-4D97-AF65-F5344CB8AC3E}">
        <p14:creationId xmlns:p14="http://schemas.microsoft.com/office/powerpoint/2010/main" val="1976724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41885" y="332656"/>
            <a:ext cx="6480720" cy="1938992"/>
          </a:xfrm>
          <a:prstGeom prst="rect">
            <a:avLst/>
          </a:prstGeom>
        </p:spPr>
        <p:txBody>
          <a:bodyPr wrap="square">
            <a:spAutoFit/>
          </a:bodyPr>
          <a:lstStyle/>
          <a:p>
            <a:endParaRPr lang="ru-RU" sz="2000" dirty="0" smtClean="0"/>
          </a:p>
          <a:p>
            <a:r>
              <a:rPr lang="ru-RU" sz="2000" dirty="0" smtClean="0"/>
              <a:t>Впервые </a:t>
            </a:r>
            <a:r>
              <a:rPr lang="ru-RU" sz="2000" dirty="0"/>
              <a:t>обсуждение новой для современной России формы — кредитных союзов — началось в Международной Конфедерации обществ потребителей (</a:t>
            </a:r>
            <a:r>
              <a:rPr lang="ru-RU" sz="2000" dirty="0" err="1"/>
              <a:t>КонфОП</a:t>
            </a:r>
            <a:r>
              <a:rPr lang="ru-RU" sz="2000" dirty="0"/>
              <a:t>), Президентом которой был </a:t>
            </a:r>
            <a:r>
              <a:rPr lang="ru-RU" sz="2000" dirty="0" smtClean="0"/>
              <a:t>Александр </a:t>
            </a:r>
            <a:r>
              <a:rPr lang="ru-RU" sz="2000" dirty="0" err="1" smtClean="0"/>
              <a:t>Аузан</a:t>
            </a:r>
            <a:r>
              <a:rPr lang="ru-RU" sz="2000" dirty="0" smtClean="0"/>
              <a:t>, в 1991г. </a:t>
            </a:r>
            <a:endParaRPr lang="ru-RU" sz="2000" dirty="0"/>
          </a:p>
        </p:txBody>
      </p:sp>
      <p:pic>
        <p:nvPicPr>
          <p:cNvPr id="3" name="Рисунок 2"/>
          <p:cNvPicPr>
            <a:picLocks noChangeAspect="1"/>
          </p:cNvPicPr>
          <p:nvPr/>
        </p:nvPicPr>
        <p:blipFill>
          <a:blip r:embed="rId3"/>
          <a:stretch>
            <a:fillRect/>
          </a:stretch>
        </p:blipFill>
        <p:spPr>
          <a:xfrm>
            <a:off x="8830716" y="533154"/>
            <a:ext cx="1335140" cy="999831"/>
          </a:xfrm>
          <a:prstGeom prst="rect">
            <a:avLst/>
          </a:prstGeom>
        </p:spPr>
      </p:pic>
      <p:sp>
        <p:nvSpPr>
          <p:cNvPr id="4" name="Прямоугольник 3"/>
          <p:cNvSpPr/>
          <p:nvPr/>
        </p:nvSpPr>
        <p:spPr>
          <a:xfrm>
            <a:off x="8398668" y="1628800"/>
            <a:ext cx="4536504" cy="477054"/>
          </a:xfrm>
          <a:prstGeom prst="rect">
            <a:avLst/>
          </a:prstGeom>
        </p:spPr>
        <p:txBody>
          <a:bodyPr wrap="square">
            <a:spAutoFit/>
          </a:bodyPr>
          <a:lstStyle/>
          <a:p>
            <a:pPr>
              <a:lnSpc>
                <a:spcPts val="1500"/>
              </a:lnSpc>
              <a:spcAft>
                <a:spcPts val="0"/>
              </a:spcAft>
            </a:pPr>
            <a:r>
              <a:rPr lang="ru-RU" sz="1400" b="1" dirty="0">
                <a:solidFill>
                  <a:srgbClr val="000000"/>
                </a:solidFill>
                <a:latin typeface="Circe"/>
                <a:ea typeface="Times New Roman" panose="02020603050405020304" pitchFamily="18" charset="0"/>
                <a:cs typeface="Times New Roman" panose="02020603050405020304" pitchFamily="18" charset="0"/>
              </a:rPr>
              <a:t>Александр Александрович </a:t>
            </a:r>
            <a:r>
              <a:rPr lang="ru-RU" sz="1400" b="1" dirty="0" err="1">
                <a:solidFill>
                  <a:srgbClr val="000000"/>
                </a:solidFill>
                <a:latin typeface="Circe"/>
                <a:ea typeface="Times New Roman" panose="02020603050405020304" pitchFamily="18" charset="0"/>
                <a:cs typeface="Times New Roman" panose="02020603050405020304" pitchFamily="18" charset="0"/>
              </a:rPr>
              <a:t>Аузан</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ts val="1500"/>
              </a:lnSpc>
              <a:spcAft>
                <a:spcPts val="0"/>
              </a:spcAft>
            </a:pPr>
            <a:r>
              <a:rPr lang="ru-RU" sz="1400" u="sng" dirty="0">
                <a:solidFill>
                  <a:srgbClr val="0563C1"/>
                </a:solidFill>
                <a:latin typeface="Segoe UI" panose="020B0502040204020203" pitchFamily="34" charset="0"/>
                <a:ea typeface="Calibri" panose="020F0502020204030204" pitchFamily="34" charset="0"/>
                <a:cs typeface="Times New Roman" panose="02020603050405020304" pitchFamily="18" charset="0"/>
                <a:hlinkClick r:id="rId4"/>
              </a:rPr>
              <a:t>https://ligaks.ru/credit-cooperation/history</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1307995" y="3861048"/>
            <a:ext cx="6092825" cy="2246769"/>
          </a:xfrm>
          <a:prstGeom prst="rect">
            <a:avLst/>
          </a:prstGeom>
        </p:spPr>
        <p:txBody>
          <a:bodyPr>
            <a:spAutoFit/>
          </a:bodyPr>
          <a:lstStyle/>
          <a:p>
            <a:r>
              <a:rPr lang="ru-RU" sz="2000" dirty="0"/>
              <a:t>Российский Центр по развитию кредитных союзов возник именно как предприятие Международной конфедерации обществ потребителей (</a:t>
            </a:r>
            <a:r>
              <a:rPr lang="ru-RU" sz="2000" dirty="0" err="1"/>
              <a:t>КонфОП</a:t>
            </a:r>
            <a:r>
              <a:rPr lang="ru-RU" sz="2000" dirty="0"/>
              <a:t>). Его возглавила кандидат экономических наук, доцент экономического факультета Московского Государственного Университета имени М.В. Ломоносова </a:t>
            </a:r>
            <a:r>
              <a:rPr lang="ru-RU" sz="2000" dirty="0" smtClean="0"/>
              <a:t>Дина </a:t>
            </a:r>
            <a:r>
              <a:rPr lang="ru-RU" sz="2000" dirty="0" err="1" smtClean="0"/>
              <a:t>Плахотная</a:t>
            </a:r>
            <a:endParaRPr lang="ru-RU" sz="2000" dirty="0"/>
          </a:p>
        </p:txBody>
      </p:sp>
      <p:pic>
        <p:nvPicPr>
          <p:cNvPr id="6" name="Рисунок 5"/>
          <p:cNvPicPr>
            <a:picLocks noChangeAspect="1"/>
          </p:cNvPicPr>
          <p:nvPr/>
        </p:nvPicPr>
        <p:blipFill>
          <a:blip r:embed="rId5"/>
          <a:stretch>
            <a:fillRect/>
          </a:stretch>
        </p:blipFill>
        <p:spPr>
          <a:xfrm>
            <a:off x="9019709" y="5013176"/>
            <a:ext cx="1146147" cy="859611"/>
          </a:xfrm>
          <a:prstGeom prst="rect">
            <a:avLst/>
          </a:prstGeom>
        </p:spPr>
      </p:pic>
      <p:sp>
        <p:nvSpPr>
          <p:cNvPr id="7" name="Прямоугольник 6"/>
          <p:cNvSpPr/>
          <p:nvPr/>
        </p:nvSpPr>
        <p:spPr>
          <a:xfrm>
            <a:off x="8470676" y="4221088"/>
            <a:ext cx="2880320" cy="669414"/>
          </a:xfrm>
          <a:prstGeom prst="rect">
            <a:avLst/>
          </a:prstGeom>
        </p:spPr>
        <p:txBody>
          <a:bodyPr wrap="square">
            <a:spAutoFit/>
          </a:bodyPr>
          <a:lstStyle/>
          <a:p>
            <a:pPr>
              <a:lnSpc>
                <a:spcPts val="1500"/>
              </a:lnSpc>
              <a:spcAft>
                <a:spcPts val="0"/>
              </a:spcAft>
            </a:pPr>
            <a:r>
              <a:rPr lang="ru-RU" sz="1400" b="1" dirty="0">
                <a:solidFill>
                  <a:srgbClr val="000000"/>
                </a:solidFill>
                <a:latin typeface="Circe"/>
                <a:ea typeface="Times New Roman" panose="02020603050405020304" pitchFamily="18" charset="0"/>
                <a:cs typeface="Times New Roman" panose="02020603050405020304" pitchFamily="18" charset="0"/>
              </a:rPr>
              <a:t>Дина Григорьевна </a:t>
            </a:r>
            <a:r>
              <a:rPr lang="ru-RU" sz="1400" b="1" dirty="0" err="1">
                <a:solidFill>
                  <a:srgbClr val="000000"/>
                </a:solidFill>
                <a:latin typeface="Circe"/>
                <a:ea typeface="Times New Roman" panose="02020603050405020304" pitchFamily="18" charset="0"/>
                <a:cs typeface="Times New Roman" panose="02020603050405020304" pitchFamily="18" charset="0"/>
              </a:rPr>
              <a:t>Плахотная</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nSpc>
                <a:spcPts val="1500"/>
              </a:lnSpc>
              <a:spcAft>
                <a:spcPts val="0"/>
              </a:spcAft>
            </a:pPr>
            <a:r>
              <a:rPr lang="ru-RU" sz="1400" u="sng" dirty="0">
                <a:solidFill>
                  <a:srgbClr val="0563C1"/>
                </a:solidFill>
                <a:latin typeface="Segoe UI" panose="020B0502040204020203" pitchFamily="34" charset="0"/>
                <a:ea typeface="Calibri" panose="020F0502020204030204" pitchFamily="34" charset="0"/>
                <a:cs typeface="Times New Roman" panose="02020603050405020304" pitchFamily="18" charset="0"/>
                <a:hlinkClick r:id="rId4"/>
              </a:rPr>
              <a:t>https://ligaks.ru/credit-cooperation/history</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793247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13893" y="404664"/>
            <a:ext cx="3816424" cy="6247864"/>
          </a:xfrm>
          <a:prstGeom prst="rect">
            <a:avLst/>
          </a:prstGeom>
        </p:spPr>
        <p:txBody>
          <a:bodyPr wrap="square">
            <a:spAutoFit/>
          </a:bodyPr>
          <a:lstStyle/>
          <a:p>
            <a:r>
              <a:rPr lang="ru-RU" sz="2000" dirty="0"/>
              <a:t>Современная история кредитного кооперативного движения в России совпадает с началом в 1992 году экономических реформ. Именно тогда практически моментально прекратили свое существование кассы взаимопомощи. Они не смогли обеспечить сохранность средств своих участников в период галопирующей инфляции. Те из касс взаимопомощи, которые сохранились, были вынуждены изменить условия своей деятельности: заем превратился в платный, на сбережения вкладчиков стали начисляться проценты.</a:t>
            </a:r>
          </a:p>
        </p:txBody>
      </p:sp>
      <p:pic>
        <p:nvPicPr>
          <p:cNvPr id="3" name="Рисунок 2"/>
          <p:cNvPicPr>
            <a:picLocks noChangeAspect="1"/>
          </p:cNvPicPr>
          <p:nvPr/>
        </p:nvPicPr>
        <p:blipFill>
          <a:blip r:embed="rId3"/>
          <a:stretch>
            <a:fillRect/>
          </a:stretch>
        </p:blipFill>
        <p:spPr>
          <a:xfrm>
            <a:off x="5210596" y="1486977"/>
            <a:ext cx="6673490" cy="3744000"/>
          </a:xfrm>
          <a:prstGeom prst="rect">
            <a:avLst/>
          </a:prstGeom>
        </p:spPr>
      </p:pic>
    </p:spTree>
    <p:extLst>
      <p:ext uri="{BB962C8B-B14F-4D97-AF65-F5344CB8AC3E}">
        <p14:creationId xmlns:p14="http://schemas.microsoft.com/office/powerpoint/2010/main" val="3339171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782044" y="476672"/>
            <a:ext cx="6480720" cy="5997539"/>
          </a:xfrm>
          <a:prstGeom prst="rect">
            <a:avLst/>
          </a:prstGeom>
        </p:spPr>
        <p:txBody>
          <a:bodyPr wrap="square">
            <a:spAutoFit/>
          </a:bodyPr>
          <a:lstStyle/>
          <a:p>
            <a:pPr>
              <a:spcAft>
                <a:spcPts val="0"/>
              </a:spcAft>
            </a:pPr>
            <a:r>
              <a:rPr lang="ru-RU" sz="20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Положение о кредитных союзах, утвержденное решением Владимирского областного Совета депутатов трудящихся 20 июля 1992 г., стало первым нормативным документом, определившим официальный статус новой для России формы – кредитные союзы.</a:t>
            </a:r>
            <a:endParaRPr lang="ru-RU" sz="2000" dirty="0">
              <a:latin typeface="Book Antiqua" panose="02040602050305030304" pitchFamily="18" charset="0"/>
              <a:ea typeface="Calibri" panose="020F0502020204030204" pitchFamily="34" charset="0"/>
              <a:cs typeface="Times New Roman" panose="02020603050405020304" pitchFamily="18" charset="0"/>
            </a:endParaRPr>
          </a:p>
          <a:p>
            <a:pPr>
              <a:lnSpc>
                <a:spcPts val="1500"/>
              </a:lnSpc>
              <a:spcAft>
                <a:spcPts val="0"/>
              </a:spcAft>
            </a:pPr>
            <a:r>
              <a:rPr lang="ru-RU" sz="1400" dirty="0">
                <a:latin typeface="Book Antiqua" panose="02040602050305030304" pitchFamily="18" charset="0"/>
                <a:ea typeface="Calibri" panose="020F0502020204030204" pitchFamily="34" charset="0"/>
                <a:cs typeface="Times New Roman" panose="02020603050405020304" pitchFamily="18" charset="0"/>
                <a:hlinkClick r:id="rId3"/>
              </a:rPr>
              <a:t>https://ligaks.ru/credit-cooperation/history</a:t>
            </a:r>
            <a:endParaRPr lang="ru-RU" sz="1400" dirty="0">
              <a:latin typeface="Book Antiqua" panose="02040602050305030304" pitchFamily="18" charset="0"/>
              <a:ea typeface="Calibri" panose="020F0502020204030204" pitchFamily="34" charset="0"/>
              <a:cs typeface="Times New Roman" panose="02020603050405020304" pitchFamily="18" charset="0"/>
            </a:endParaRPr>
          </a:p>
          <a:p>
            <a:pPr>
              <a:lnSpc>
                <a:spcPts val="1500"/>
              </a:lnSpc>
              <a:spcAft>
                <a:spcPts val="0"/>
              </a:spcAft>
            </a:pP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a:t>
            </a:r>
            <a:endParaRPr lang="ru-RU" sz="1100" dirty="0">
              <a:latin typeface="Book Antiqua" panose="02040602050305030304" pitchFamily="18" charset="0"/>
              <a:ea typeface="Calibri" panose="020F0502020204030204" pitchFamily="34" charset="0"/>
              <a:cs typeface="Times New Roman" panose="02020603050405020304" pitchFamily="18" charset="0"/>
            </a:endParaRPr>
          </a:p>
          <a:p>
            <a:pPr>
              <a:lnSpc>
                <a:spcPts val="1500"/>
              </a:lnSpc>
              <a:spcAft>
                <a:spcPts val="0"/>
              </a:spcAft>
            </a:pP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a:t>
            </a:r>
            <a:endParaRPr lang="ru-RU" sz="11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0"/>
              </a:spcAft>
            </a:pPr>
            <a:r>
              <a:rPr lang="ru-RU" sz="1600" b="1"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Первые кредитные союзы, зарегистрированные в 1992 году:</a:t>
            </a:r>
            <a:endParaRPr lang="ru-RU" sz="1600" dirty="0">
              <a:latin typeface="Book Antiqua" panose="02040602050305030304" pitchFamily="18" charset="0"/>
              <a:ea typeface="Calibri" panose="020F0502020204030204" pitchFamily="34" charset="0"/>
              <a:cs typeface="Times New Roman" panose="02020603050405020304" pitchFamily="18" charset="0"/>
            </a:endParaRPr>
          </a:p>
          <a:p>
            <a:pPr marL="342900" marR="190500" lvl="0" indent="-342900" fontAlgn="ctr">
              <a:lnSpc>
                <a:spcPct val="107000"/>
              </a:lnSpc>
              <a:spcBef>
                <a:spcPts val="2250"/>
              </a:spcBef>
              <a:spcAft>
                <a:spcPts val="800"/>
              </a:spcAft>
              <a:buSzPts val="1000"/>
              <a:buFont typeface="Symbol" panose="05050102010706020507" pitchFamily="18" charset="2"/>
              <a:buChar char=""/>
              <a:tabLst>
                <a:tab pos="457200" algn="l"/>
              </a:tabLst>
            </a:pP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«Суздальский», председатель — Владимир Молчанов</a:t>
            </a:r>
            <a:endParaRPr lang="ru-RU" sz="1100" dirty="0">
              <a:latin typeface="Book Antiqua" panose="02040602050305030304" pitchFamily="18" charset="0"/>
              <a:ea typeface="Calibri" panose="020F0502020204030204" pitchFamily="34" charset="0"/>
              <a:cs typeface="Times New Roman" panose="02020603050405020304" pitchFamily="18" charset="0"/>
            </a:endParaRPr>
          </a:p>
          <a:p>
            <a:pPr marL="342900" marR="190500" lvl="0" indent="-342900" fontAlgn="ctr">
              <a:lnSpc>
                <a:spcPct val="107000"/>
              </a:lnSpc>
              <a:spcBef>
                <a:spcPts val="2250"/>
              </a:spcBef>
              <a:spcAft>
                <a:spcPts val="800"/>
              </a:spcAft>
              <a:buSzPts val="1000"/>
              <a:buFont typeface="Symbol" panose="05050102010706020507" pitchFamily="18" charset="2"/>
              <a:buChar char=""/>
              <a:tabLst>
                <a:tab pos="457200" algn="l"/>
              </a:tabLst>
            </a:pP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«Арго» (г. Туапсе), первый председатель — Андрей </a:t>
            </a:r>
            <a:r>
              <a:rPr lang="ru-RU" sz="1500" dirty="0" err="1">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Матосьян</a:t>
            </a:r>
            <a:endParaRPr lang="ru-RU" sz="1100" dirty="0">
              <a:latin typeface="Book Antiqua" panose="02040602050305030304" pitchFamily="18" charset="0"/>
              <a:ea typeface="Calibri" panose="020F0502020204030204" pitchFamily="34" charset="0"/>
              <a:cs typeface="Times New Roman" panose="02020603050405020304" pitchFamily="18" charset="0"/>
            </a:endParaRPr>
          </a:p>
          <a:p>
            <a:pPr marL="342900" marR="190500" lvl="0" indent="-342900" fontAlgn="ctr">
              <a:lnSpc>
                <a:spcPct val="107000"/>
              </a:lnSpc>
              <a:spcBef>
                <a:spcPts val="2250"/>
              </a:spcBef>
              <a:spcAft>
                <a:spcPts val="800"/>
              </a:spcAft>
              <a:buSzPts val="1000"/>
              <a:buFont typeface="Symbol" panose="05050102010706020507" pitchFamily="18" charset="2"/>
              <a:buChar char=""/>
              <a:tabLst>
                <a:tab pos="457200" algn="l"/>
              </a:tabLst>
            </a:pP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«Автозаводец» (г. Москва), первый председатель — Сергей Смирнов</a:t>
            </a:r>
            <a:endParaRPr lang="ru-RU" sz="11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1600" dirty="0">
                <a:solidFill>
                  <a:schemeClr val="accent1">
                    <a:lumMod val="50000"/>
                  </a:schemeClr>
                </a:solidFill>
                <a:latin typeface="Book Antiqua" panose="02040602050305030304" pitchFamily="18" charset="0"/>
                <a:ea typeface="Times New Roman" panose="02020603050405020304" pitchFamily="18" charset="0"/>
                <a:cs typeface="Helvetica" panose="020B0604020202020204" pitchFamily="34" charset="0"/>
              </a:rPr>
              <a:t>Решающую роль сыграло принятие в 1992 г. федерального закона «О потребительской кооперации в Российской Федерации»: кредитные союзы стали регистрироваться как потребительские кооперативы или потребительские общества.</a:t>
            </a:r>
            <a:endParaRPr lang="ru-RU" sz="1600" dirty="0">
              <a:solidFill>
                <a:schemeClr val="accent1">
                  <a:lumMod val="50000"/>
                </a:schemeClr>
              </a:solidFill>
              <a:effectLst/>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20124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7822604" y="406124"/>
            <a:ext cx="4048095" cy="5401524"/>
          </a:xfrm>
          <a:prstGeom prst="rect">
            <a:avLst/>
          </a:prstGeom>
        </p:spPr>
      </p:pic>
      <p:sp>
        <p:nvSpPr>
          <p:cNvPr id="3" name="Прямоугольник 2"/>
          <p:cNvSpPr/>
          <p:nvPr/>
        </p:nvSpPr>
        <p:spPr>
          <a:xfrm>
            <a:off x="1413892" y="404664"/>
            <a:ext cx="4968553" cy="1938992"/>
          </a:xfrm>
          <a:prstGeom prst="rect">
            <a:avLst/>
          </a:prstGeom>
        </p:spPr>
        <p:txBody>
          <a:bodyPr wrap="square">
            <a:spAutoFit/>
          </a:bodyPr>
          <a:lstStyle/>
          <a:p>
            <a:r>
              <a:rPr lang="ru-RU" sz="2000" dirty="0"/>
              <a:t>Рост численности и накопление опыта деятельности кредитных союзов потребовали их организационного оформления. В ноябре 1994 г. состоялась учредительная Ассамблея Лиги кредитных союзов.</a:t>
            </a:r>
          </a:p>
        </p:txBody>
      </p:sp>
      <p:sp>
        <p:nvSpPr>
          <p:cNvPr id="4" name="Прямоугольник 3"/>
          <p:cNvSpPr/>
          <p:nvPr/>
        </p:nvSpPr>
        <p:spPr>
          <a:xfrm>
            <a:off x="1485901" y="5301208"/>
            <a:ext cx="5328591" cy="584775"/>
          </a:xfrm>
          <a:prstGeom prst="rect">
            <a:avLst/>
          </a:prstGeom>
        </p:spPr>
        <p:txBody>
          <a:bodyPr wrap="square">
            <a:spAutoFit/>
          </a:bodyPr>
          <a:lstStyle/>
          <a:p>
            <a:r>
              <a:rPr lang="ru-RU" sz="1600" dirty="0">
                <a:solidFill>
                  <a:schemeClr val="accent1">
                    <a:lumMod val="50000"/>
                  </a:schemeClr>
                </a:solidFill>
              </a:rPr>
              <a:t>Динамика развития кредитных союзов в России до создания Лиги кредитных союзов</a:t>
            </a:r>
          </a:p>
        </p:txBody>
      </p:sp>
      <p:pic>
        <p:nvPicPr>
          <p:cNvPr id="5" name="Рисунок 4"/>
          <p:cNvPicPr>
            <a:picLocks noChangeAspect="1"/>
          </p:cNvPicPr>
          <p:nvPr/>
        </p:nvPicPr>
        <p:blipFill>
          <a:blip r:embed="rId4"/>
          <a:stretch>
            <a:fillRect/>
          </a:stretch>
        </p:blipFill>
        <p:spPr>
          <a:xfrm>
            <a:off x="1413892" y="2924944"/>
            <a:ext cx="5941217" cy="2036891"/>
          </a:xfrm>
          <a:prstGeom prst="rect">
            <a:avLst/>
          </a:prstGeom>
        </p:spPr>
      </p:pic>
    </p:spTree>
    <p:extLst>
      <p:ext uri="{BB962C8B-B14F-4D97-AF65-F5344CB8AC3E}">
        <p14:creationId xmlns:p14="http://schemas.microsoft.com/office/powerpoint/2010/main" val="535478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74332" y="404664"/>
            <a:ext cx="6092825" cy="6186309"/>
          </a:xfrm>
          <a:prstGeom prst="rect">
            <a:avLst/>
          </a:prstGeom>
        </p:spPr>
        <p:txBody>
          <a:bodyPr>
            <a:spAutoFit/>
          </a:bodyPr>
          <a:lstStyle/>
          <a:p>
            <a:r>
              <a:rPr lang="ru-RU" dirty="0"/>
              <a:t>Лига выступила инициатором и разработчиком первого специального федерального закона «О кредитных потребительских кооперативах граждан», 6 лет добивалась его принятия, на закон накладывалось три президентских вето.</a:t>
            </a:r>
          </a:p>
          <a:p>
            <a:r>
              <a:rPr lang="ru-RU" dirty="0"/>
              <a:t>Закон закрепил непредпринимательский характер основной деятельности кредитных союзов, их некоммерческий статус, взаимный, внутренний характер их деятельности, принципы членства в них, прописал меры защиты финансовых интересов пайщиков, ограничения финансовых и управленческих рисков деятельности кредитного союза. В этом его главные плюсы.</a:t>
            </a:r>
          </a:p>
          <a:p>
            <a:endParaRPr lang="ru-RU" dirty="0"/>
          </a:p>
          <a:p>
            <a:r>
              <a:rPr lang="ru-RU" dirty="0">
                <a:solidFill>
                  <a:schemeClr val="accent1">
                    <a:lumMod val="50000"/>
                  </a:schemeClr>
                </a:solidFill>
              </a:rPr>
              <a:t>В июле 2009 года был принят Федеральный закон «О кредитной кооперации». Принятие этого закона — новый этап в развитии кредитной кооперации Российской Федерации. Впервые кредитная кооперации определена как двухуровневая система потребительских кооперативов различных видов, их союзов (ассоциаций) и иных объединений.</a:t>
            </a:r>
          </a:p>
          <a:p>
            <a:endParaRPr lang="ru-RU" dirty="0"/>
          </a:p>
        </p:txBody>
      </p:sp>
      <p:pic>
        <p:nvPicPr>
          <p:cNvPr id="3" name="Рисунок 2"/>
          <p:cNvPicPr>
            <a:picLocks noChangeAspect="1"/>
          </p:cNvPicPr>
          <p:nvPr/>
        </p:nvPicPr>
        <p:blipFill>
          <a:blip r:embed="rId3"/>
          <a:stretch>
            <a:fillRect/>
          </a:stretch>
        </p:blipFill>
        <p:spPr>
          <a:xfrm>
            <a:off x="1125860" y="1052736"/>
            <a:ext cx="4322439" cy="4322439"/>
          </a:xfrm>
          <a:prstGeom prst="rect">
            <a:avLst/>
          </a:prstGeom>
        </p:spPr>
      </p:pic>
    </p:spTree>
    <p:extLst>
      <p:ext uri="{BB962C8B-B14F-4D97-AF65-F5344CB8AC3E}">
        <p14:creationId xmlns:p14="http://schemas.microsoft.com/office/powerpoint/2010/main" val="24210728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41884" y="332656"/>
            <a:ext cx="6124127" cy="2016224"/>
          </a:xfrm>
        </p:spPr>
        <p:txBody>
          <a:bodyPr rtlCol="0">
            <a:normAutofit fontScale="90000"/>
          </a:bodyPr>
          <a:lstStyle/>
          <a:p>
            <a:pPr algn="ctr"/>
            <a:r>
              <a:rPr lang="ru-RU" sz="4000" dirty="0" smtClean="0"/>
              <a:t/>
            </a:r>
            <a:br>
              <a:rPr lang="ru-RU" sz="4000" dirty="0" smtClean="0"/>
            </a:br>
            <a:r>
              <a:rPr lang="ru-RU" dirty="0"/>
              <a:t/>
            </a:r>
            <a:br>
              <a:rPr lang="ru-RU" dirty="0"/>
            </a:br>
            <a:endParaRPr lang="ru-RU" dirty="0"/>
          </a:p>
        </p:txBody>
      </p:sp>
      <p:sp>
        <p:nvSpPr>
          <p:cNvPr id="3" name="Подзаголовок 2"/>
          <p:cNvSpPr>
            <a:spLocks noGrp="1"/>
          </p:cNvSpPr>
          <p:nvPr>
            <p:ph type="subTitle" idx="1"/>
          </p:nvPr>
        </p:nvSpPr>
        <p:spPr>
          <a:xfrm>
            <a:off x="1629916" y="4941168"/>
            <a:ext cx="5449447" cy="1430763"/>
          </a:xfrm>
        </p:spPr>
        <p:txBody>
          <a:bodyPr rtlCol="0"/>
          <a:lstStyle/>
          <a:p>
            <a:r>
              <a:rPr lang="ru-RU" sz="2000" dirty="0">
                <a:latin typeface="Book Antiqua" panose="02040602050305030304" pitchFamily="18" charset="0"/>
              </a:rPr>
              <a:t>С 2017 года регулированием деятельности кредитной кооперации занимается Департамент </a:t>
            </a:r>
            <a:r>
              <a:rPr lang="ru-RU" sz="2000" dirty="0" err="1">
                <a:latin typeface="Book Antiqua" panose="02040602050305030304" pitchFamily="18" charset="0"/>
              </a:rPr>
              <a:t>микрофинансового</a:t>
            </a:r>
            <a:r>
              <a:rPr lang="ru-RU" sz="2000" dirty="0">
                <a:latin typeface="Book Antiqua" panose="02040602050305030304" pitchFamily="18" charset="0"/>
              </a:rPr>
              <a:t> рынка Банка России.</a:t>
            </a:r>
            <a:endParaRPr lang="ru-RU" sz="2000" dirty="0" smtClean="0">
              <a:latin typeface="Book Antiqua" panose="02040602050305030304" pitchFamily="18" charset="0"/>
            </a:endParaRPr>
          </a:p>
          <a:p>
            <a:pPr algn="r" rtl="0"/>
            <a:endParaRPr lang="ru-RU" dirty="0" smtClean="0">
              <a:latin typeface="Book Antiqua" panose="02040602050305030304" pitchFamily="18" charset="0"/>
            </a:endParaRPr>
          </a:p>
          <a:p>
            <a:pPr rtl="0"/>
            <a:endParaRPr lang="ru-RU" dirty="0"/>
          </a:p>
        </p:txBody>
      </p:sp>
      <p:pic>
        <p:nvPicPr>
          <p:cNvPr id="7" name="Рисунок 6"/>
          <p:cNvPicPr>
            <a:picLocks noChangeAspect="1"/>
          </p:cNvPicPr>
          <p:nvPr/>
        </p:nvPicPr>
        <p:blipFill>
          <a:blip r:embed="rId3"/>
          <a:stretch>
            <a:fillRect/>
          </a:stretch>
        </p:blipFill>
        <p:spPr>
          <a:xfrm>
            <a:off x="1156582" y="980728"/>
            <a:ext cx="6494730" cy="3528000"/>
          </a:xfrm>
          <a:prstGeom prst="rect">
            <a:avLst/>
          </a:prstGeom>
        </p:spPr>
      </p:pic>
    </p:spTree>
    <p:extLst>
      <p:ext uri="{BB962C8B-B14F-4D97-AF65-F5344CB8AC3E}">
        <p14:creationId xmlns:p14="http://schemas.microsoft.com/office/powerpoint/2010/main" val="692693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269877" y="188640"/>
            <a:ext cx="3384375" cy="6110584"/>
          </a:xfrm>
          <a:prstGeom prst="rect">
            <a:avLst/>
          </a:prstGeom>
        </p:spPr>
        <p:txBody>
          <a:bodyPr wrap="square">
            <a:spAutoFit/>
          </a:bodyPr>
          <a:lstStyle/>
          <a:p>
            <a:pPr>
              <a:lnSpc>
                <a:spcPct val="107000"/>
              </a:lnSpc>
              <a:spcAft>
                <a:spcPts val="800"/>
              </a:spcAft>
            </a:pPr>
            <a:r>
              <a:rPr lang="ru-RU" dirty="0">
                <a:latin typeface="Book Antiqua" panose="02040602050305030304" pitchFamily="18" charset="0"/>
                <a:ea typeface="Calibri" panose="020F0502020204030204" pitchFamily="34" charset="0"/>
                <a:cs typeface="Times New Roman" panose="02020603050405020304" pitchFamily="18" charset="0"/>
              </a:rPr>
              <a:t>В настоящее время в России действуют несколько сот кредитных союзов. Их популярность постоянно растет. На сегодняшний день кредитные союзы — практически единственная в России форма финансовой организации, где граждане могут получить относительно недорогой денежный заем. Кредитные союзы, кроме того, продемонстрировали большую устойчивость к финансовым потрясениям</a:t>
            </a:r>
          </a:p>
          <a:p>
            <a:pPr>
              <a:lnSpc>
                <a:spcPct val="107000"/>
              </a:lnSpc>
              <a:spcAft>
                <a:spcPts val="800"/>
              </a:spcAft>
            </a:pPr>
            <a:r>
              <a:rPr lang="ru-RU" u="sng" dirty="0">
                <a:solidFill>
                  <a:srgbClr val="0563C1"/>
                </a:solidFill>
                <a:latin typeface="Book Antiqua" panose="02040602050305030304" pitchFamily="18" charset="0"/>
                <a:ea typeface="Calibri" panose="020F0502020204030204" pitchFamily="34" charset="0"/>
                <a:cs typeface="Times New Roman" panose="02020603050405020304" pitchFamily="18" charset="0"/>
                <a:hlinkClick r:id="rId3"/>
              </a:rPr>
              <a:t>https://credits.ru/publications/363810/kreditnye-soyuzy-pomogayut-li-oni-zaemschikam</a:t>
            </a:r>
            <a:r>
              <a:rPr lang="ru-RU"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p:cNvPicPr>
            <a:picLocks noChangeAspect="1"/>
          </p:cNvPicPr>
          <p:nvPr/>
        </p:nvPicPr>
        <p:blipFill>
          <a:blip r:embed="rId4"/>
          <a:stretch>
            <a:fillRect/>
          </a:stretch>
        </p:blipFill>
        <p:spPr>
          <a:xfrm>
            <a:off x="5098814" y="188640"/>
            <a:ext cx="3193383" cy="4212000"/>
          </a:xfrm>
          <a:prstGeom prst="rect">
            <a:avLst/>
          </a:prstGeom>
        </p:spPr>
      </p:pic>
      <p:pic>
        <p:nvPicPr>
          <p:cNvPr id="5" name="Рисунок 4"/>
          <p:cNvPicPr>
            <a:picLocks noChangeAspect="1"/>
          </p:cNvPicPr>
          <p:nvPr/>
        </p:nvPicPr>
        <p:blipFill>
          <a:blip r:embed="rId5"/>
          <a:stretch>
            <a:fillRect/>
          </a:stretch>
        </p:blipFill>
        <p:spPr>
          <a:xfrm>
            <a:off x="9138586" y="1628736"/>
            <a:ext cx="3244641" cy="4284000"/>
          </a:xfrm>
          <a:prstGeom prst="rect">
            <a:avLst/>
          </a:prstGeom>
        </p:spPr>
      </p:pic>
      <p:pic>
        <p:nvPicPr>
          <p:cNvPr id="6" name="Рисунок 5"/>
          <p:cNvPicPr>
            <a:picLocks noChangeAspect="1"/>
          </p:cNvPicPr>
          <p:nvPr/>
        </p:nvPicPr>
        <p:blipFill>
          <a:blip r:embed="rId6"/>
          <a:stretch>
            <a:fillRect/>
          </a:stretch>
        </p:blipFill>
        <p:spPr>
          <a:xfrm>
            <a:off x="6695505" y="620688"/>
            <a:ext cx="3681796" cy="4860000"/>
          </a:xfrm>
          <a:prstGeom prst="rect">
            <a:avLst/>
          </a:prstGeom>
        </p:spPr>
      </p:pic>
      <p:sp>
        <p:nvSpPr>
          <p:cNvPr id="7" name="Прямоугольник 6"/>
          <p:cNvSpPr/>
          <p:nvPr/>
        </p:nvSpPr>
        <p:spPr>
          <a:xfrm>
            <a:off x="5446340" y="5805264"/>
            <a:ext cx="6092825" cy="954107"/>
          </a:xfrm>
          <a:prstGeom prst="rect">
            <a:avLst/>
          </a:prstGeom>
        </p:spPr>
        <p:txBody>
          <a:bodyPr>
            <a:spAutoFit/>
          </a:bodyPr>
          <a:lstStyle/>
          <a:p>
            <a:r>
              <a:rPr lang="ru-RU" sz="1400" dirty="0">
                <a:solidFill>
                  <a:schemeClr val="accent1">
                    <a:lumMod val="50000"/>
                  </a:schemeClr>
                </a:solidFill>
                <a:latin typeface="Book Antiqua" panose="02040602050305030304" pitchFamily="18" charset="0"/>
              </a:rPr>
              <a:t>Вопросы кредитной кооперации : научно-практический журнал Национального союза кредитных потребительских кооперативов и их объединений "Лига кредитных союзов</a:t>
            </a:r>
            <a:r>
              <a:rPr lang="ru-RU" sz="1400" dirty="0" smtClean="0">
                <a:solidFill>
                  <a:schemeClr val="accent1">
                    <a:lumMod val="50000"/>
                  </a:schemeClr>
                </a:solidFill>
                <a:latin typeface="Book Antiqua" panose="02040602050305030304" pitchFamily="18" charset="0"/>
              </a:rPr>
              <a:t>". </a:t>
            </a:r>
            <a:r>
              <a:rPr lang="ru-RU" sz="1400" dirty="0">
                <a:solidFill>
                  <a:schemeClr val="accent1">
                    <a:lumMod val="50000"/>
                  </a:schemeClr>
                </a:solidFill>
                <a:latin typeface="Book Antiqua" panose="02040602050305030304" pitchFamily="18" charset="0"/>
              </a:rPr>
              <a:t>— Москва : Кооперативные финансы, 2002-.</a:t>
            </a:r>
          </a:p>
        </p:txBody>
      </p:sp>
    </p:spTree>
    <p:extLst>
      <p:ext uri="{BB962C8B-B14F-4D97-AF65-F5344CB8AC3E}">
        <p14:creationId xmlns:p14="http://schemas.microsoft.com/office/powerpoint/2010/main" val="411930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41884" y="332656"/>
            <a:ext cx="6124127" cy="2016224"/>
          </a:xfrm>
        </p:spPr>
        <p:txBody>
          <a:bodyPr rtlCol="0">
            <a:normAutofit fontScale="90000"/>
          </a:bodyPr>
          <a:lstStyle/>
          <a:p>
            <a:pPr algn="ctr"/>
            <a:r>
              <a:rPr lang="ru-RU" sz="4000" dirty="0" smtClean="0"/>
              <a:t/>
            </a:r>
            <a:br>
              <a:rPr lang="ru-RU" sz="4000" dirty="0" smtClean="0"/>
            </a:br>
            <a:r>
              <a:rPr lang="ru-RU" dirty="0"/>
              <a:t/>
            </a:r>
            <a:br>
              <a:rPr lang="ru-RU" dirty="0"/>
            </a:br>
            <a:endParaRPr lang="ru-RU" dirty="0"/>
          </a:p>
        </p:txBody>
      </p:sp>
      <p:sp>
        <p:nvSpPr>
          <p:cNvPr id="3" name="Подзаголовок 2"/>
          <p:cNvSpPr>
            <a:spLocks noGrp="1"/>
          </p:cNvSpPr>
          <p:nvPr>
            <p:ph type="subTitle" idx="1"/>
          </p:nvPr>
        </p:nvSpPr>
        <p:spPr>
          <a:xfrm>
            <a:off x="1744586" y="2348880"/>
            <a:ext cx="5334777" cy="4023051"/>
          </a:xfrm>
        </p:spPr>
        <p:txBody>
          <a:bodyPr rtlCol="0"/>
          <a:lstStyle/>
          <a:p>
            <a:pPr rtl="0"/>
            <a:endParaRPr lang="ru-RU" dirty="0" smtClean="0"/>
          </a:p>
          <a:p>
            <a:pPr algn="r" rtl="0"/>
            <a:endParaRPr lang="ru-RU" dirty="0" smtClean="0">
              <a:latin typeface="Book Antiqua" panose="02040602050305030304" pitchFamily="18" charset="0"/>
            </a:endParaRPr>
          </a:p>
          <a:p>
            <a:pPr rtl="0"/>
            <a:endParaRPr lang="ru-RU" dirty="0"/>
          </a:p>
        </p:txBody>
      </p:sp>
      <p:sp>
        <p:nvSpPr>
          <p:cNvPr id="5" name="Прямоугольник 4"/>
          <p:cNvSpPr/>
          <p:nvPr/>
        </p:nvSpPr>
        <p:spPr>
          <a:xfrm>
            <a:off x="1269877" y="332656"/>
            <a:ext cx="6336704" cy="1754326"/>
          </a:xfrm>
          <a:prstGeom prst="rect">
            <a:avLst/>
          </a:prstGeom>
        </p:spPr>
        <p:txBody>
          <a:bodyPr wrap="square">
            <a:spAutoFit/>
          </a:bodyPr>
          <a:lstStyle/>
          <a:p>
            <a:r>
              <a:rPr lang="ru-RU" sz="5400" dirty="0" smtClean="0">
                <a:solidFill>
                  <a:schemeClr val="accent1">
                    <a:lumMod val="50000"/>
                  </a:schemeClr>
                </a:solidFill>
                <a:latin typeface="Book Antiqua" panose="02040602050305030304" pitchFamily="18" charset="0"/>
              </a:rPr>
              <a:t>Кредитные союзы в Алтайском крае</a:t>
            </a:r>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34229" y="2468678"/>
            <a:ext cx="5808000" cy="4356000"/>
          </a:xfrm>
          <a:prstGeom prst="rect">
            <a:avLst/>
          </a:prstGeom>
        </p:spPr>
      </p:pic>
    </p:spTree>
    <p:extLst>
      <p:ext uri="{BB962C8B-B14F-4D97-AF65-F5344CB8AC3E}">
        <p14:creationId xmlns:p14="http://schemas.microsoft.com/office/powerpoint/2010/main" val="3953843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85900" y="404664"/>
            <a:ext cx="6092825" cy="4708981"/>
          </a:xfrm>
          <a:prstGeom prst="rect">
            <a:avLst/>
          </a:prstGeom>
        </p:spPr>
        <p:txBody>
          <a:bodyPr>
            <a:spAutoFit/>
          </a:bodyPr>
          <a:lstStyle/>
          <a:p>
            <a:r>
              <a:rPr lang="ru-RU" sz="2000" dirty="0">
                <a:latin typeface="Book Antiqua" panose="02040602050305030304" pitchFamily="18" charset="0"/>
              </a:rPr>
              <a:t>Лидером кредитной кооперации в Сибири являлась Томская губерния. По этому показателю она занимала второе место в России, уступая лишь Херсонской губернии. </a:t>
            </a:r>
          </a:p>
          <a:p>
            <a:r>
              <a:rPr lang="ru-RU" sz="2000" dirty="0">
                <a:latin typeface="Book Antiqua" panose="02040602050305030304" pitchFamily="18" charset="0"/>
              </a:rPr>
              <a:t>В Томской губернии ведущие позиции в кредитной кооперации занимал Алтай. Здесь кредитные кооперативы появились еще во второй половине XIX в. Самым первым из них не только на Алтае, но и в Юго-Западной Сибири стало ссудо-сберегательное товариществе в поселке Сузун, организованное в 1878 г. В 1899 г. было образовано ссудо-сберегательное товарищество в Барнауле. Однако наибольшее развитие мелкий кредит получил в начале XX столетия.</a:t>
            </a:r>
          </a:p>
        </p:txBody>
      </p:sp>
      <p:pic>
        <p:nvPicPr>
          <p:cNvPr id="3" name="Рисунок 2"/>
          <p:cNvPicPr>
            <a:picLocks noChangeAspect="1"/>
          </p:cNvPicPr>
          <p:nvPr/>
        </p:nvPicPr>
        <p:blipFill>
          <a:blip r:embed="rId3"/>
          <a:stretch>
            <a:fillRect/>
          </a:stretch>
        </p:blipFill>
        <p:spPr>
          <a:xfrm>
            <a:off x="8398668" y="547476"/>
            <a:ext cx="3401863" cy="2048434"/>
          </a:xfrm>
          <a:prstGeom prst="rect">
            <a:avLst/>
          </a:prstGeom>
        </p:spPr>
      </p:pic>
      <p:pic>
        <p:nvPicPr>
          <p:cNvPr id="4" name="Рисунок 3"/>
          <p:cNvPicPr>
            <a:picLocks noChangeAspect="1"/>
          </p:cNvPicPr>
          <p:nvPr/>
        </p:nvPicPr>
        <p:blipFill>
          <a:blip r:embed="rId4"/>
          <a:stretch>
            <a:fillRect/>
          </a:stretch>
        </p:blipFill>
        <p:spPr>
          <a:xfrm rot="1183039">
            <a:off x="7565391" y="3196940"/>
            <a:ext cx="4204319" cy="2633095"/>
          </a:xfrm>
          <a:prstGeom prst="rect">
            <a:avLst/>
          </a:prstGeom>
        </p:spPr>
      </p:pic>
    </p:spTree>
    <p:extLst>
      <p:ext uri="{BB962C8B-B14F-4D97-AF65-F5344CB8AC3E}">
        <p14:creationId xmlns:p14="http://schemas.microsoft.com/office/powerpoint/2010/main" val="8549665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13893" y="476672"/>
            <a:ext cx="5328592" cy="6382068"/>
          </a:xfrm>
          <a:prstGeom prst="rect">
            <a:avLst/>
          </a:prstGeom>
        </p:spPr>
        <p:txBody>
          <a:bodyPr wrap="square">
            <a:spAutoFit/>
          </a:bodyPr>
          <a:lstStyle/>
          <a:p>
            <a:pPr>
              <a:lnSpc>
                <a:spcPct val="107000"/>
              </a:lnSpc>
              <a:spcAft>
                <a:spcPts val="0"/>
              </a:spcAft>
            </a:pPr>
            <a:r>
              <a:rPr lang="ru-RU"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В это время крестьянство было серьезно заинтересовано в распространении знаний о товариществах, кооперативах, потоком идут письма крестьян об оказании помощи в открытии товариществ, присылки экземпляра нормального устава. Единственной известной крестьянам брошюрой в этот период была </a:t>
            </a:r>
            <a:r>
              <a:rPr lang="ru-RU" b="1"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брошюра </a:t>
            </a:r>
            <a:r>
              <a:rPr lang="ru-RU" b="1" dirty="0" err="1">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Бородаевского</a:t>
            </a:r>
            <a:r>
              <a:rPr lang="ru-RU" b="1"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«Сборник по мелкому кредиту»,</a:t>
            </a:r>
            <a:r>
              <a:rPr lang="ru-RU"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её постоянно просили прислать крестьяне.</a:t>
            </a:r>
            <a:endParaRPr lang="ru-RU" sz="12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0"/>
              </a:spcAft>
            </a:pPr>
            <a:r>
              <a:rPr lang="ru-RU"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a:t>
            </a:r>
            <a:endParaRPr lang="ru-RU" sz="12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0"/>
              </a:spcAft>
            </a:pPr>
            <a:r>
              <a:rPr lang="ru-RU" sz="1600" b="1" dirty="0" err="1">
                <a:solidFill>
                  <a:srgbClr val="031933"/>
                </a:solidFill>
                <a:latin typeface="Book Antiqua" panose="02040602050305030304" pitchFamily="18" charset="0"/>
                <a:ea typeface="Calibri" panose="020F0502020204030204" pitchFamily="34" charset="0"/>
                <a:cs typeface="Times New Roman" panose="02020603050405020304" pitchFamily="18" charset="0"/>
              </a:rPr>
              <a:t>Бородаевский</a:t>
            </a:r>
            <a:r>
              <a:rPr lang="ru-RU" sz="1600" b="1" dirty="0">
                <a:solidFill>
                  <a:srgbClr val="031933"/>
                </a:solidFill>
                <a:latin typeface="Book Antiqua" panose="02040602050305030304" pitchFamily="18" charset="0"/>
                <a:ea typeface="Calibri" panose="020F0502020204030204" pitchFamily="34" charset="0"/>
                <a:cs typeface="Times New Roman" panose="02020603050405020304" pitchFamily="18" charset="0"/>
              </a:rPr>
              <a:t> С. В.</a:t>
            </a:r>
            <a:r>
              <a:rPr lang="ru-RU" sz="1600" dirty="0">
                <a:solidFill>
                  <a:srgbClr val="031933"/>
                </a:solidFill>
                <a:latin typeface="Book Antiqua" panose="02040602050305030304" pitchFamily="18" charset="0"/>
                <a:ea typeface="Calibri" panose="020F0502020204030204" pitchFamily="34" charset="0"/>
                <a:cs typeface="Times New Roman" panose="02020603050405020304" pitchFamily="18" charset="0"/>
              </a:rPr>
              <a:t> Сборник по мелкому кредиту (Законоположения, образцовые уставы учреждений мелкого кредита, адм. распоряжения, </a:t>
            </a:r>
            <a:r>
              <a:rPr lang="ru-RU" sz="1600" dirty="0" err="1">
                <a:solidFill>
                  <a:srgbClr val="031933"/>
                </a:solidFill>
                <a:latin typeface="Book Antiqua" panose="02040602050305030304" pitchFamily="18" charset="0"/>
                <a:ea typeface="Calibri" panose="020F0502020204030204" pitchFamily="34" charset="0"/>
                <a:cs typeface="Times New Roman" panose="02020603050405020304" pitchFamily="18" charset="0"/>
              </a:rPr>
              <a:t>операц</a:t>
            </a:r>
            <a:r>
              <a:rPr lang="ru-RU" sz="1600" dirty="0">
                <a:solidFill>
                  <a:srgbClr val="031933"/>
                </a:solidFill>
                <a:latin typeface="Book Antiqua" panose="02040602050305030304" pitchFamily="18" charset="0"/>
                <a:ea typeface="Calibri" panose="020F0502020204030204" pitchFamily="34" charset="0"/>
                <a:cs typeface="Times New Roman" panose="02020603050405020304" pitchFamily="18" charset="0"/>
              </a:rPr>
              <a:t>. правила, сенат. решения, </a:t>
            </a:r>
            <a:r>
              <a:rPr lang="ru-RU" sz="1600" dirty="0" err="1">
                <a:solidFill>
                  <a:srgbClr val="031933"/>
                </a:solidFill>
                <a:latin typeface="Book Antiqua" panose="02040602050305030304" pitchFamily="18" charset="0"/>
                <a:ea typeface="Calibri" panose="020F0502020204030204" pitchFamily="34" charset="0"/>
                <a:cs typeface="Times New Roman" panose="02020603050405020304" pitchFamily="18" charset="0"/>
              </a:rPr>
              <a:t>практ</a:t>
            </a:r>
            <a:r>
              <a:rPr lang="ru-RU" sz="1600" dirty="0">
                <a:solidFill>
                  <a:srgbClr val="031933"/>
                </a:solidFill>
                <a:latin typeface="Book Antiqua" panose="02040602050305030304" pitchFamily="18" charset="0"/>
                <a:ea typeface="Calibri" panose="020F0502020204030204" pitchFamily="34" charset="0"/>
                <a:cs typeface="Times New Roman" panose="02020603050405020304" pitchFamily="18" charset="0"/>
              </a:rPr>
              <a:t>. советы и указания) / Сост. С.В. </a:t>
            </a:r>
            <a:r>
              <a:rPr lang="ru-RU" sz="1600" dirty="0" err="1">
                <a:solidFill>
                  <a:srgbClr val="031933"/>
                </a:solidFill>
                <a:latin typeface="Book Antiqua" panose="02040602050305030304" pitchFamily="18" charset="0"/>
                <a:ea typeface="Calibri" panose="020F0502020204030204" pitchFamily="34" charset="0"/>
                <a:cs typeface="Times New Roman" panose="02020603050405020304" pitchFamily="18" charset="0"/>
              </a:rPr>
              <a:t>Бородаевский</a:t>
            </a:r>
            <a:r>
              <a:rPr lang="ru-RU" sz="1600" dirty="0">
                <a:solidFill>
                  <a:srgbClr val="031933"/>
                </a:solidFill>
                <a:latin typeface="Book Antiqua" panose="02040602050305030304" pitchFamily="18" charset="0"/>
                <a:ea typeface="Calibri" panose="020F0502020204030204" pitchFamily="34" charset="0"/>
                <a:cs typeface="Times New Roman" panose="02020603050405020304" pitchFamily="18" charset="0"/>
              </a:rPr>
              <a:t>. — 2-е изд., доп. и </a:t>
            </a:r>
            <a:r>
              <a:rPr lang="ru-RU" sz="1600" dirty="0" err="1">
                <a:solidFill>
                  <a:srgbClr val="031933"/>
                </a:solidFill>
                <a:latin typeface="Book Antiqua" panose="02040602050305030304" pitchFamily="18" charset="0"/>
                <a:ea typeface="Calibri" panose="020F0502020204030204" pitchFamily="34" charset="0"/>
                <a:cs typeface="Times New Roman" panose="02020603050405020304" pitchFamily="18" charset="0"/>
              </a:rPr>
              <a:t>испр</a:t>
            </a:r>
            <a:r>
              <a:rPr lang="ru-RU" sz="1600" dirty="0">
                <a:solidFill>
                  <a:srgbClr val="031933"/>
                </a:solidFill>
                <a:latin typeface="Book Antiqua" panose="02040602050305030304" pitchFamily="18" charset="0"/>
                <a:ea typeface="Calibri" panose="020F0502020204030204" pitchFamily="34" charset="0"/>
                <a:cs typeface="Times New Roman" panose="02020603050405020304" pitchFamily="18" charset="0"/>
              </a:rPr>
              <a:t>.. — Санкт-Петербург : Упр. по делам мелкого кредита, 1909. — [2], VI, 492 с.; 26.</a:t>
            </a:r>
            <a:endParaRPr lang="ru-RU" sz="12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0"/>
              </a:spcAft>
            </a:pPr>
            <a:r>
              <a:rPr lang="ru-RU" u="sng" dirty="0">
                <a:solidFill>
                  <a:srgbClr val="0000FF"/>
                </a:solidFill>
                <a:latin typeface="Book Antiqua" panose="02040602050305030304" pitchFamily="18" charset="0"/>
                <a:ea typeface="Times New Roman" panose="02020603050405020304" pitchFamily="18" charset="0"/>
                <a:cs typeface="Times New Roman" panose="02020603050405020304" pitchFamily="18" charset="0"/>
                <a:hlinkClick r:id="rId3"/>
              </a:rPr>
              <a:t>https://www.litres.ru/book/sergey-borodaevskiy/melkiy-kredit-485485/</a:t>
            </a:r>
            <a:endParaRPr lang="ru-RU" sz="12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0"/>
              </a:spcAft>
            </a:pPr>
            <a:r>
              <a:rPr lang="ru-RU" sz="1400" dirty="0">
                <a:solidFill>
                  <a:schemeClr val="accent1">
                    <a:lumMod val="50000"/>
                  </a:schemeClr>
                </a:solidFill>
                <a:latin typeface="Circe"/>
                <a:ea typeface="Times New Roman" panose="02020603050405020304" pitchFamily="18" charset="0"/>
                <a:cs typeface="Times New Roman" panose="02020603050405020304" pitchFamily="18" charset="0"/>
              </a:rPr>
              <a:t>можно скачать в </a:t>
            </a:r>
            <a:r>
              <a:rPr lang="ru-RU" sz="1400" dirty="0" err="1">
                <a:solidFill>
                  <a:schemeClr val="accent1">
                    <a:lumMod val="50000"/>
                  </a:schemeClr>
                </a:solidFill>
                <a:latin typeface="Circe"/>
                <a:ea typeface="Times New Roman" panose="02020603050405020304" pitchFamily="18" charset="0"/>
                <a:cs typeface="Times New Roman" panose="02020603050405020304" pitchFamily="18" charset="0"/>
              </a:rPr>
              <a:t>пдф</a:t>
            </a:r>
            <a:r>
              <a:rPr lang="ru-RU" sz="1400" dirty="0">
                <a:solidFill>
                  <a:schemeClr val="accent1">
                    <a:lumMod val="50000"/>
                  </a:schemeClr>
                </a:solidFill>
                <a:latin typeface="Circe"/>
                <a:ea typeface="Times New Roman" panose="02020603050405020304" pitchFamily="18" charset="0"/>
                <a:cs typeface="Times New Roman" panose="02020603050405020304" pitchFamily="18" charset="0"/>
              </a:rPr>
              <a:t> или читать онлайн (требуется регистрация)</a:t>
            </a:r>
            <a:endParaRPr lang="ru-RU" sz="14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4"/>
          <a:stretch>
            <a:fillRect/>
          </a:stretch>
        </p:blipFill>
        <p:spPr>
          <a:xfrm>
            <a:off x="6670476" y="190306"/>
            <a:ext cx="3011685" cy="4749196"/>
          </a:xfrm>
          <a:prstGeom prst="rect">
            <a:avLst/>
          </a:prstGeom>
        </p:spPr>
      </p:pic>
      <p:pic>
        <p:nvPicPr>
          <p:cNvPr id="4" name="Рисунок 3"/>
          <p:cNvPicPr>
            <a:picLocks noChangeAspect="1"/>
          </p:cNvPicPr>
          <p:nvPr/>
        </p:nvPicPr>
        <p:blipFill>
          <a:blip r:embed="rId5"/>
          <a:stretch>
            <a:fillRect/>
          </a:stretch>
        </p:blipFill>
        <p:spPr>
          <a:xfrm>
            <a:off x="9120357" y="2564904"/>
            <a:ext cx="2950720" cy="4139543"/>
          </a:xfrm>
          <a:prstGeom prst="rect">
            <a:avLst/>
          </a:prstGeom>
        </p:spPr>
      </p:pic>
    </p:spTree>
    <p:extLst>
      <p:ext uri="{BB962C8B-B14F-4D97-AF65-F5344CB8AC3E}">
        <p14:creationId xmlns:p14="http://schemas.microsoft.com/office/powerpoint/2010/main" val="809500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97868" y="332656"/>
            <a:ext cx="6092825" cy="3952749"/>
          </a:xfrm>
          <a:prstGeom prst="rect">
            <a:avLst/>
          </a:prstGeom>
        </p:spPr>
        <p:txBody>
          <a:bodyPr>
            <a:spAutoFit/>
          </a:bodyPr>
          <a:lstStyle/>
          <a:p>
            <a:pPr marR="142875">
              <a:lnSpc>
                <a:spcPct val="107000"/>
              </a:lnSpc>
              <a:spcAft>
                <a:spcPts val="800"/>
              </a:spcAft>
            </a:pPr>
            <a:r>
              <a:rPr lang="ru-RU" b="1"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В 1912 году произошел наибольший рост кредитных товариществ, их стало 71, а общее количество кредитных товариществ в Томской губернии вместе с Алтаем достигло 150. </a:t>
            </a:r>
            <a:r>
              <a:rPr lang="ru-RU"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Одной из причин роста кредитной кооперации в 1912 году был неурожай 1911 года. В это время правительство России направило в Западную Сибирь 20 инспекторов мелкого кредита</a:t>
            </a:r>
            <a:r>
              <a:rPr lang="ru-RU" dirty="0" smtClean="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a:t>
            </a:r>
          </a:p>
          <a:p>
            <a:pPr marR="142875">
              <a:lnSpc>
                <a:spcPct val="107000"/>
              </a:lnSpc>
              <a:spcAft>
                <a:spcPts val="800"/>
              </a:spcAft>
            </a:pPr>
            <a:endParaRPr lang="ru-RU" sz="12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0"/>
              </a:spcAft>
            </a:pPr>
            <a:r>
              <a:rPr lang="ru-RU"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В развитии крестьянской кредитной кооперации наступал период строительства следующего уровня - союзов.</a:t>
            </a:r>
            <a:br>
              <a:rPr lang="ru-RU"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br>
            <a:endParaRPr lang="ru-RU" sz="1200" dirty="0">
              <a:solidFill>
                <a:schemeClr val="accent1">
                  <a:lumMod val="50000"/>
                </a:schemeClr>
              </a:solidFill>
              <a:effectLst/>
              <a:latin typeface="Book Antiqua" panose="02040602050305030304" pitchFamily="18"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1202237" y="4365104"/>
            <a:ext cx="6092825" cy="1438855"/>
          </a:xfrm>
          <a:prstGeom prst="rect">
            <a:avLst/>
          </a:prstGeom>
        </p:spPr>
        <p:txBody>
          <a:bodyPr>
            <a:spAutoFit/>
          </a:bodyPr>
          <a:lstStyle/>
          <a:p>
            <a:pPr>
              <a:lnSpc>
                <a:spcPts val="2100"/>
              </a:lnSpc>
              <a:spcAft>
                <a:spcPts val="0"/>
              </a:spcAft>
            </a:pPr>
            <a:r>
              <a:rPr lang="ru-RU" dirty="0">
                <a:solidFill>
                  <a:srgbClr val="242F33"/>
                </a:solidFill>
                <a:latin typeface="Book Antiqua" panose="02040602050305030304" pitchFamily="18" charset="0"/>
                <a:ea typeface="Times New Roman" panose="02020603050405020304" pitchFamily="18" charset="0"/>
                <a:cs typeface="Helvetica" panose="020B0604020202020204" pitchFamily="34" charset="0"/>
              </a:rPr>
              <a:t>По данным сельскохозяйственной переписи 1916 г. здесь насчитывалось 275 кредитных товариществ, большая часть которых была объединена в Алтайский кредитный союз. К концу 1916 г. в нем состояло 82 кредитных товарищества</a:t>
            </a:r>
            <a:endParaRPr lang="ru-RU" sz="1100" dirty="0">
              <a:effectLst/>
              <a:latin typeface="Book Antiqua" panose="02040602050305030304" pitchFamily="18" charset="0"/>
              <a:ea typeface="Calibri" panose="020F0502020204030204" pitchFamily="34"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8542684" y="332656"/>
            <a:ext cx="2662096" cy="4320000"/>
          </a:xfrm>
          <a:prstGeom prst="rect">
            <a:avLst/>
          </a:prstGeom>
        </p:spPr>
      </p:pic>
      <p:sp>
        <p:nvSpPr>
          <p:cNvPr id="5" name="Прямоугольник 4"/>
          <p:cNvSpPr/>
          <p:nvPr/>
        </p:nvSpPr>
        <p:spPr>
          <a:xfrm>
            <a:off x="8110636" y="4797152"/>
            <a:ext cx="3860577" cy="1244893"/>
          </a:xfrm>
          <a:prstGeom prst="rect">
            <a:avLst/>
          </a:prstGeom>
        </p:spPr>
        <p:txBody>
          <a:bodyPr wrap="square">
            <a:spAutoFit/>
          </a:bodyPr>
          <a:lstStyle/>
          <a:p>
            <a:pPr>
              <a:lnSpc>
                <a:spcPct val="107000"/>
              </a:lnSpc>
              <a:spcAft>
                <a:spcPts val="800"/>
              </a:spcAft>
            </a:pPr>
            <a:r>
              <a:rPr lang="ru-RU" sz="1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Правила Алтайского союза кредитных и </a:t>
            </a:r>
            <a:r>
              <a:rPr lang="ru-RU" sz="1400" dirty="0" err="1">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ссудосберегательных</a:t>
            </a:r>
            <a:r>
              <a:rPr lang="ru-RU" sz="1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товариществ / Алтайский союз кредитных и </a:t>
            </a:r>
            <a:r>
              <a:rPr lang="ru-RU" sz="1400" dirty="0" err="1">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ссудосберегательных</a:t>
            </a:r>
            <a:r>
              <a:rPr lang="ru-RU" sz="1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товариществ. — Барнаул : </a:t>
            </a:r>
            <a:r>
              <a:rPr lang="ru-RU" sz="1400" dirty="0" err="1">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Тип.А.П.Поповой</a:t>
            </a:r>
            <a:r>
              <a:rPr lang="ru-RU" sz="14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rPr>
              <a:t>, 1915. — 27 с.</a:t>
            </a:r>
            <a:endParaRPr lang="ru-RU" sz="14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42888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41885" y="260648"/>
            <a:ext cx="4536504" cy="5324535"/>
          </a:xfrm>
          <a:prstGeom prst="rect">
            <a:avLst/>
          </a:prstGeom>
        </p:spPr>
        <p:txBody>
          <a:bodyPr wrap="square">
            <a:spAutoFit/>
          </a:bodyPr>
          <a:lstStyle/>
          <a:p>
            <a:pPr>
              <a:spcAft>
                <a:spcPts val="0"/>
              </a:spcAft>
            </a:pPr>
            <a:r>
              <a:rPr lang="ru-RU" sz="2000" dirty="0">
                <a:solidFill>
                  <a:srgbClr val="242F33"/>
                </a:solidFill>
                <a:latin typeface="Book Antiqua" panose="02040602050305030304" pitchFamily="18" charset="0"/>
                <a:ea typeface="Times New Roman" panose="02020603050405020304" pitchFamily="18" charset="0"/>
                <a:cs typeface="Helvetica" panose="020B0604020202020204" pitchFamily="34" charset="0"/>
              </a:rPr>
              <a:t>В 1917 г. союз стал называться Алтайский Центральный кредитный союз и в него входило уже 104 кредитных товарищества. Он организовал ряд собственных производств: ремонтные мастерские, кузнечно-слесарные, колесные, мельничные заведения. При союзе был создан отдел животноводства, который занимался приобретением племенных пород скота</a:t>
            </a:r>
            <a:r>
              <a:rPr lang="ru-RU" sz="2000" dirty="0" smtClean="0">
                <a:solidFill>
                  <a:srgbClr val="242F33"/>
                </a:solidFill>
                <a:latin typeface="Book Antiqua" panose="02040602050305030304" pitchFamily="18" charset="0"/>
                <a:ea typeface="Times New Roman" panose="02020603050405020304" pitchFamily="18" charset="0"/>
                <a:cs typeface="Helvetica" panose="020B0604020202020204" pitchFamily="34" charset="0"/>
              </a:rPr>
              <a:t>.</a:t>
            </a:r>
            <a:endParaRPr lang="ru-RU" sz="2000" dirty="0" smtClean="0"/>
          </a:p>
          <a:p>
            <a:pPr>
              <a:spcAft>
                <a:spcPts val="0"/>
              </a:spcAft>
            </a:pPr>
            <a:r>
              <a:rPr lang="ru-RU" sz="2000" dirty="0" smtClean="0"/>
              <a:t>Кредитная </a:t>
            </a:r>
            <a:r>
              <a:rPr lang="ru-RU" sz="2000" dirty="0"/>
              <a:t>кооперация охватывала своим влиянием почти 1,5 млн человек, что составляло половину населения Алтайского округа.</a:t>
            </a:r>
            <a:br>
              <a:rPr lang="ru-RU" sz="2000" dirty="0"/>
            </a:br>
            <a:endParaRPr lang="ru-RU" sz="2000" dirty="0">
              <a:effectLst/>
              <a:latin typeface="Book Antiqua" panose="02040602050305030304" pitchFamily="18"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3254680" y="6093296"/>
            <a:ext cx="6120680" cy="775212"/>
          </a:xfrm>
          <a:prstGeom prst="rect">
            <a:avLst/>
          </a:prstGeom>
        </p:spPr>
        <p:txBody>
          <a:bodyPr wrap="square">
            <a:spAutoFit/>
          </a:bodyPr>
          <a:lstStyle/>
          <a:p>
            <a:pPr>
              <a:lnSpc>
                <a:spcPct val="107000"/>
              </a:lnSpc>
              <a:spcAft>
                <a:spcPts val="800"/>
              </a:spcAft>
            </a:pPr>
            <a:r>
              <a:rPr lang="ru-RU" sz="1400"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Старцев А. В. Алтайская кооперация: страницы истории / А. В. Старцев, А. А. </a:t>
            </a:r>
            <a:r>
              <a:rPr lang="ru-RU" sz="1400" dirty="0" err="1">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Сизова</a:t>
            </a:r>
            <a:r>
              <a:rPr lang="ru-RU" sz="1400"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 – Барнаул: Алтайский бизнес-инкубатор, 2008. – </a:t>
            </a:r>
            <a:r>
              <a:rPr lang="ru-RU" sz="1400" dirty="0" smtClean="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43 с.</a:t>
            </a:r>
            <a:endParaRPr lang="ru-RU" sz="1400" dirty="0">
              <a:solidFill>
                <a:schemeClr val="accent1">
                  <a:lumMod val="50000"/>
                </a:schemeClr>
              </a:solidFill>
              <a:effectLst/>
              <a:latin typeface="Book Antiqua" panose="02040602050305030304" pitchFamily="18" charset="0"/>
              <a:ea typeface="Calibri" panose="020F0502020204030204" pitchFamily="34" charset="0"/>
              <a:cs typeface="Times New Roman" panose="02020603050405020304" pitchFamily="18" charset="0"/>
            </a:endParaRPr>
          </a:p>
        </p:txBody>
      </p:sp>
      <p:pic>
        <p:nvPicPr>
          <p:cNvPr id="6" name="Рисунок 5"/>
          <p:cNvPicPr>
            <a:picLocks noChangeAspect="1"/>
          </p:cNvPicPr>
          <p:nvPr/>
        </p:nvPicPr>
        <p:blipFill>
          <a:blip r:embed="rId3"/>
          <a:stretch>
            <a:fillRect/>
          </a:stretch>
        </p:blipFill>
        <p:spPr>
          <a:xfrm>
            <a:off x="7390556" y="260648"/>
            <a:ext cx="3966542" cy="5688000"/>
          </a:xfrm>
          <a:prstGeom prst="rect">
            <a:avLst/>
          </a:prstGeom>
        </p:spPr>
      </p:pic>
    </p:spTree>
    <p:extLst>
      <p:ext uri="{BB962C8B-B14F-4D97-AF65-F5344CB8AC3E}">
        <p14:creationId xmlns:p14="http://schemas.microsoft.com/office/powerpoint/2010/main" val="240231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41884" y="404664"/>
            <a:ext cx="6092825" cy="1977464"/>
          </a:xfrm>
          <a:prstGeom prst="rect">
            <a:avLst/>
          </a:prstGeom>
        </p:spPr>
        <p:txBody>
          <a:bodyPr>
            <a:spAutoFit/>
          </a:bodyPr>
          <a:lstStyle/>
          <a:p>
            <a:pPr>
              <a:lnSpc>
                <a:spcPts val="2100"/>
              </a:lnSpc>
              <a:spcAft>
                <a:spcPts val="0"/>
              </a:spcAft>
            </a:pPr>
            <a:r>
              <a:rPr lang="ru-RU" dirty="0">
                <a:solidFill>
                  <a:srgbClr val="242F33"/>
                </a:solidFill>
                <a:latin typeface="Book Antiqua" panose="02040602050305030304" pitchFamily="18" charset="0"/>
                <a:ea typeface="Times New Roman" panose="02020603050405020304" pitchFamily="18" charset="0"/>
                <a:cs typeface="Helvetica" panose="020B0604020202020204" pitchFamily="34" charset="0"/>
              </a:rPr>
              <a:t>Кооператоры Алтая явились инициаторами создания специального Культурно-просветительского союза</a:t>
            </a:r>
            <a:endParaRPr lang="ru-RU" sz="1100" dirty="0">
              <a:latin typeface="Book Antiqua" panose="02040602050305030304" pitchFamily="18" charset="0"/>
              <a:ea typeface="Calibri" panose="020F0502020204030204" pitchFamily="34" charset="0"/>
              <a:cs typeface="Times New Roman" panose="02020603050405020304" pitchFamily="18" charset="0"/>
            </a:endParaRPr>
          </a:p>
          <a:p>
            <a:pPr>
              <a:lnSpc>
                <a:spcPts val="2100"/>
              </a:lnSpc>
              <a:spcAft>
                <a:spcPts val="0"/>
              </a:spcAft>
            </a:pPr>
            <a:r>
              <a:rPr lang="ru-RU" dirty="0">
                <a:solidFill>
                  <a:srgbClr val="242F33"/>
                </a:solidFill>
                <a:latin typeface="Book Antiqua" panose="02040602050305030304" pitchFamily="18" charset="0"/>
                <a:ea typeface="Times New Roman" panose="02020603050405020304" pitchFamily="18" charset="0"/>
                <a:cs typeface="Helvetica" panose="020B0604020202020204" pitchFamily="34" charset="0"/>
              </a:rPr>
              <a:t>Союз занимался активной издательской деятельностью: издавал журнал «Алтайский крестьянин», имел книжный склад и магазин, в котором продавались книги самой различной тематики.</a:t>
            </a:r>
            <a:endParaRPr lang="ru-RU" sz="1100" dirty="0">
              <a:effectLst/>
              <a:latin typeface="Book Antiqua" panose="02040602050305030304" pitchFamily="18"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3"/>
          <a:stretch>
            <a:fillRect/>
          </a:stretch>
        </p:blipFill>
        <p:spPr>
          <a:xfrm>
            <a:off x="3718148" y="2206834"/>
            <a:ext cx="951058" cy="1426588"/>
          </a:xfrm>
          <a:prstGeom prst="rect">
            <a:avLst/>
          </a:prstGeom>
        </p:spPr>
      </p:pic>
      <p:sp>
        <p:nvSpPr>
          <p:cNvPr id="4" name="Прямоугольник 3"/>
          <p:cNvSpPr/>
          <p:nvPr/>
        </p:nvSpPr>
        <p:spPr>
          <a:xfrm>
            <a:off x="6096000" y="2852936"/>
            <a:ext cx="6092825" cy="3610091"/>
          </a:xfrm>
          <a:prstGeom prst="rect">
            <a:avLst/>
          </a:prstGeom>
        </p:spPr>
        <p:txBody>
          <a:bodyPr>
            <a:spAutoFit/>
          </a:bodyPr>
          <a:lstStyle/>
          <a:p>
            <a:pPr>
              <a:lnSpc>
                <a:spcPct val="107000"/>
              </a:lnSpc>
              <a:spcAft>
                <a:spcPts val="750"/>
              </a:spcAft>
            </a:pPr>
            <a:r>
              <a:rPr lang="ru-RU" sz="1600" i="1" dirty="0" smtClean="0">
                <a:solidFill>
                  <a:srgbClr val="333333"/>
                </a:solidFill>
                <a:latin typeface="Book Antiqua" panose="02040602050305030304" pitchFamily="18" charset="0"/>
                <a:ea typeface="Times New Roman" panose="02020603050405020304" pitchFamily="18" charset="0"/>
                <a:cs typeface="Times New Roman" panose="02020603050405020304" pitchFamily="18" charset="0"/>
              </a:rPr>
              <a:t>Историческая справка:</a:t>
            </a:r>
          </a:p>
          <a:p>
            <a:pPr>
              <a:lnSpc>
                <a:spcPct val="107000"/>
              </a:lnSpc>
              <a:spcAft>
                <a:spcPts val="750"/>
              </a:spcAft>
            </a:pPr>
            <a:r>
              <a:rPr lang="ru-RU" sz="1600" i="1" dirty="0" smtClean="0">
                <a:solidFill>
                  <a:srgbClr val="333333"/>
                </a:solidFill>
                <a:latin typeface="Book Antiqua" panose="02040602050305030304" pitchFamily="18" charset="0"/>
                <a:ea typeface="Times New Roman" panose="02020603050405020304" pitchFamily="18" charset="0"/>
                <a:cs typeface="Times New Roman" panose="02020603050405020304" pitchFamily="18" charset="0"/>
              </a:rPr>
              <a:t>Журнал-газета </a:t>
            </a:r>
            <a:r>
              <a:rPr lang="ru-RU" sz="1600" i="1" dirty="0">
                <a:solidFill>
                  <a:srgbClr val="333333"/>
                </a:solidFill>
                <a:latin typeface="Book Antiqua" panose="02040602050305030304" pitchFamily="18" charset="0"/>
                <a:ea typeface="Times New Roman" panose="02020603050405020304" pitchFamily="18" charset="0"/>
                <a:cs typeface="Times New Roman" panose="02020603050405020304" pitchFamily="18" charset="0"/>
              </a:rPr>
              <a:t>«Алтайский крестьянин»</a:t>
            </a:r>
            <a:r>
              <a:rPr lang="ru-RU" sz="1600" dirty="0">
                <a:solidFill>
                  <a:srgbClr val="333333"/>
                </a:solidFill>
                <a:latin typeface="Book Antiqua" panose="02040602050305030304" pitchFamily="18" charset="0"/>
                <a:ea typeface="Times New Roman" panose="02020603050405020304" pitchFamily="18" charset="0"/>
                <a:cs typeface="Times New Roman" panose="02020603050405020304" pitchFamily="18" charset="0"/>
              </a:rPr>
              <a:t> издавалась с 1912 по 1918 годы. Редактор М. О. Курский, первый заведующий барнаульским Народным домом, активный член Общества попечения о начальном образовании и любителей исследования Алтая. С 1912 г. издание выпускается местным союзом кредитных и </a:t>
            </a:r>
            <a:r>
              <a:rPr lang="ru-RU" sz="1600" dirty="0" err="1">
                <a:solidFill>
                  <a:srgbClr val="333333"/>
                </a:solidFill>
                <a:latin typeface="Book Antiqua" panose="02040602050305030304" pitchFamily="18" charset="0"/>
                <a:ea typeface="Times New Roman" panose="02020603050405020304" pitchFamily="18" charset="0"/>
                <a:cs typeface="Times New Roman" panose="02020603050405020304" pitchFamily="18" charset="0"/>
              </a:rPr>
              <a:t>ссудосберегательных</a:t>
            </a:r>
            <a:r>
              <a:rPr lang="ru-RU" sz="1600" dirty="0">
                <a:solidFill>
                  <a:srgbClr val="333333"/>
                </a:solidFill>
                <a:latin typeface="Book Antiqua" panose="02040602050305030304" pitchFamily="18" charset="0"/>
                <a:ea typeface="Times New Roman" panose="02020603050405020304" pitchFamily="18" charset="0"/>
                <a:cs typeface="Times New Roman" panose="02020603050405020304" pitchFamily="18" charset="0"/>
              </a:rPr>
              <a:t> товариществ, а с 1917 г. - кооперативным союзом Алтайского края. Основные темы публикаций касались широкого спектра вопросов по сельскохозяйственной деятельности, печатались статьи по общественно-экономической тематике. Из-за открыто выражаемых антисоветских позиций «Алтайский крестьянин» был закрыт в 1918 году.</a:t>
            </a:r>
            <a:endParaRPr lang="ru-RU" sz="1600" dirty="0">
              <a:effectLst/>
              <a:latin typeface="Book Antiqua" panose="02040602050305030304" pitchFamily="18"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7534572" y="692696"/>
            <a:ext cx="4392488" cy="2002279"/>
          </a:xfrm>
          <a:prstGeom prst="rect">
            <a:avLst/>
          </a:prstGeom>
        </p:spPr>
        <p:txBody>
          <a:bodyPr wrap="square">
            <a:spAutoFit/>
          </a:bodyPr>
          <a:lstStyle/>
          <a:p>
            <a:pPr>
              <a:lnSpc>
                <a:spcPct val="107000"/>
              </a:lnSpc>
              <a:spcAft>
                <a:spcPts val="750"/>
              </a:spcAft>
            </a:pPr>
            <a:r>
              <a:rPr lang="ru-RU" b="1"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a:t>
            </a:r>
            <a:r>
              <a:rPr lang="ru-RU" sz="1400" b="1"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Алтайский крестьянин»</a:t>
            </a:r>
            <a:r>
              <a:rPr lang="ru-RU" sz="14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 газ.-журн. / ред.-изд. М. О. Курский. — 1912-1918. — Барнаул : Тип. А. О. </a:t>
            </a:r>
            <a:r>
              <a:rPr lang="ru-RU" sz="14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Кедриной</a:t>
            </a:r>
            <a:r>
              <a:rPr lang="ru-RU" sz="14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1912 — . — </a:t>
            </a:r>
            <a:r>
              <a:rPr lang="ru-RU" sz="14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Еженед</a:t>
            </a:r>
            <a:r>
              <a:rPr lang="ru-RU" sz="14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 Основан в 1912 г. — </a:t>
            </a:r>
            <a:r>
              <a:rPr lang="ru-RU" sz="14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Изд</a:t>
            </a:r>
            <a:r>
              <a:rPr lang="ru-RU" sz="14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-е прекратило существование. — Изд. : </a:t>
            </a:r>
            <a:r>
              <a:rPr lang="ru-RU" sz="14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Кооп</a:t>
            </a:r>
            <a:r>
              <a:rPr lang="ru-RU" sz="14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союз </a:t>
            </a:r>
            <a:r>
              <a:rPr lang="ru-RU" sz="14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Алт</a:t>
            </a:r>
            <a:r>
              <a:rPr lang="ru-RU" sz="14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края, с 1916 г. — </a:t>
            </a:r>
            <a:r>
              <a:rPr lang="ru-RU" sz="14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Алт</a:t>
            </a:r>
            <a:r>
              <a:rPr lang="ru-RU" sz="14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союз кредитных и </a:t>
            </a:r>
            <a:r>
              <a:rPr lang="ru-RU" sz="14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ссудосберегательных</a:t>
            </a:r>
            <a:r>
              <a:rPr lang="ru-RU" sz="14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товариществ, с 1917 (№13) — </a:t>
            </a:r>
            <a:r>
              <a:rPr lang="ru-RU" sz="14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Кооп</a:t>
            </a:r>
            <a:r>
              <a:rPr lang="ru-RU" sz="14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союз </a:t>
            </a:r>
            <a:r>
              <a:rPr lang="ru-RU" sz="14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Алт</a:t>
            </a:r>
            <a:r>
              <a:rPr lang="ru-RU" sz="14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края, с 1918 — Культ.-просвет. союз </a:t>
            </a:r>
            <a:r>
              <a:rPr lang="ru-RU" sz="14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Алт</a:t>
            </a:r>
            <a:r>
              <a:rPr lang="ru-RU" sz="14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края.</a:t>
            </a:r>
            <a:endParaRPr lang="ru-RU" sz="14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Прямоугольник 5"/>
          <p:cNvSpPr/>
          <p:nvPr/>
        </p:nvSpPr>
        <p:spPr>
          <a:xfrm>
            <a:off x="1125860" y="3458127"/>
            <a:ext cx="4752527" cy="3195162"/>
          </a:xfrm>
          <a:prstGeom prst="rect">
            <a:avLst/>
          </a:prstGeom>
        </p:spPr>
        <p:txBody>
          <a:bodyPr wrap="square">
            <a:spAutoFit/>
          </a:bodyPr>
          <a:lstStyle/>
          <a:p>
            <a:pPr>
              <a:lnSpc>
                <a:spcPct val="107000"/>
              </a:lnSpc>
              <a:spcAft>
                <a:spcPts val="750"/>
              </a:spcAft>
            </a:pPr>
            <a:r>
              <a:rPr lang="ru-RU" sz="1200" i="1"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Об издании:</a:t>
            </a:r>
            <a:endParaRPr lang="ru-RU" sz="12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ru-RU" sz="12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Липова</a:t>
            </a: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Г. С. </a:t>
            </a:r>
            <a:r>
              <a:rPr lang="ru-RU" sz="1200" b="1"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90 лет с начала издания журнала-газеты «Алтайский крестьянин»</a:t>
            </a: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 Г. С. </a:t>
            </a:r>
            <a:r>
              <a:rPr lang="ru-RU" sz="12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Липова</a:t>
            </a: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 Страницы истории Алтая, 2002 : календарь памятных дат. — Барнаул : ОАО «</a:t>
            </a:r>
            <a:r>
              <a:rPr lang="ru-RU" sz="12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Алт</a:t>
            </a: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полиграф. Комбинат», 2001. — С. 116 — 118.</a:t>
            </a:r>
            <a:b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b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hlinkClick r:id="rId4"/>
              </a:rPr>
              <a:t>Полный текст (</a:t>
            </a:r>
            <a:r>
              <a:rPr lang="ru-RU" sz="12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hlinkClick r:id="rId4"/>
              </a:rPr>
              <a:t>pdf</a:t>
            </a: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hlinkClick r:id="rId4"/>
              </a:rPr>
              <a:t>, 132 Кб)</a:t>
            </a:r>
            <a:endParaRPr lang="ru-RU" sz="12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Мансурова, В. Д.</a:t>
            </a:r>
            <a:r>
              <a:rPr lang="ru-RU" sz="1200" b="1"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Алтайский крестьянин</a:t>
            </a: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 В. Д. Мансурова // Энциклопедия Алтайского края. – Барнаул: </a:t>
            </a:r>
            <a:r>
              <a:rPr lang="ru-RU" sz="12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Алт</a:t>
            </a: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Книжное издательство, 1996. – С. 28.</a:t>
            </a:r>
            <a:b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b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hlinkClick r:id="rId5"/>
              </a:rPr>
              <a:t>Полный текст (</a:t>
            </a:r>
            <a:r>
              <a:rPr lang="ru-RU" sz="12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hlinkClick r:id="rId5"/>
              </a:rPr>
              <a:t>jpg</a:t>
            </a: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hlinkClick r:id="rId5"/>
              </a:rPr>
              <a:t>, 624 Кб)</a:t>
            </a:r>
            <a:endParaRPr lang="ru-RU" sz="1200"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tabLst>
                <a:tab pos="457200" algn="l"/>
              </a:tabLst>
            </a:pP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Яковлева, Н. А. </a:t>
            </a:r>
            <a:r>
              <a:rPr lang="ru-RU" sz="1200" b="1"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Алтайский крестьянин</a:t>
            </a: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 Н. А. Яковлева // Барнаул: энциклопедия. – Барнаул: Изд-во </a:t>
            </a:r>
            <a:r>
              <a:rPr lang="ru-RU" sz="12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Алт</a:t>
            </a: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гос. ун-та, 2000. – С. 18.</a:t>
            </a:r>
            <a:b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b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hlinkClick r:id="rId6"/>
              </a:rPr>
              <a:t>Полный текст (</a:t>
            </a:r>
            <a:r>
              <a:rPr lang="ru-RU" sz="1200" dirty="0" err="1">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hlinkClick r:id="rId6"/>
              </a:rPr>
              <a:t>tiff</a:t>
            </a:r>
            <a:r>
              <a:rPr lang="ru-RU" sz="12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hlinkClick r:id="rId6"/>
              </a:rPr>
              <a:t>, 164 Кб)</a:t>
            </a:r>
            <a:endParaRPr lang="ru-RU" sz="12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90247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85901" y="692696"/>
            <a:ext cx="5544616" cy="5661422"/>
          </a:xfrm>
          <a:prstGeom prst="rect">
            <a:avLst/>
          </a:prstGeom>
        </p:spPr>
        <p:txBody>
          <a:bodyPr wrap="square">
            <a:spAutoFit/>
          </a:bodyPr>
          <a:lstStyle/>
          <a:p>
            <a:pPr>
              <a:spcAft>
                <a:spcPts val="0"/>
              </a:spcAft>
            </a:pPr>
            <a:r>
              <a:rPr lang="ru-RU" sz="2000" dirty="0">
                <a:solidFill>
                  <a:srgbClr val="141414"/>
                </a:solidFill>
                <a:latin typeface="Book Antiqua" panose="02040602050305030304" pitchFamily="18" charset="0"/>
                <a:ea typeface="Times New Roman" panose="02020603050405020304" pitchFamily="18" charset="0"/>
                <a:cs typeface="Times New Roman" panose="02020603050405020304" pitchFamily="18" charset="0"/>
              </a:rPr>
              <a:t>Говоря о </a:t>
            </a:r>
            <a:r>
              <a:rPr lang="ru-RU" sz="2000" b="1" dirty="0">
                <a:solidFill>
                  <a:srgbClr val="141414"/>
                </a:solidFill>
                <a:latin typeface="Book Antiqua" panose="02040602050305030304" pitchFamily="18" charset="0"/>
                <a:ea typeface="Times New Roman" panose="02020603050405020304" pitchFamily="18" charset="0"/>
                <a:cs typeface="Times New Roman" panose="02020603050405020304" pitchFamily="18" charset="0"/>
              </a:rPr>
              <a:t>кредитных союзах</a:t>
            </a:r>
            <a:r>
              <a:rPr lang="ru-RU" sz="2000" dirty="0">
                <a:solidFill>
                  <a:srgbClr val="141414"/>
                </a:solidFill>
                <a:latin typeface="Book Antiqua" panose="02040602050305030304" pitchFamily="18" charset="0"/>
                <a:ea typeface="Times New Roman" panose="02020603050405020304" pitchFamily="18" charset="0"/>
                <a:cs typeface="Times New Roman" panose="02020603050405020304" pitchFamily="18" charset="0"/>
              </a:rPr>
              <a:t> Западной Сибири, следует отметить, что в годы Первой мировой войны они менее всего являлись кредитными. По характеру своих операции они больше всего походили на сельскохозяйственные снабженческо-сбытовые кооперации, организовывавшие сбыт продуктов сельского хозяйства и промыслов, а также снабжения деревни орудиями и материалами производства.</a:t>
            </a:r>
            <a:endParaRPr lang="ru-RU" sz="2000" dirty="0">
              <a:latin typeface="Book Antiqua" panose="02040602050305030304" pitchFamily="18" charset="0"/>
              <a:ea typeface="Calibri" panose="020F0502020204030204" pitchFamily="34" charset="0"/>
              <a:cs typeface="Times New Roman" panose="02020603050405020304" pitchFamily="18" charset="0"/>
            </a:endParaRPr>
          </a:p>
          <a:p>
            <a:pPr>
              <a:lnSpc>
                <a:spcPts val="2100"/>
              </a:lnSpc>
              <a:spcAft>
                <a:spcPts val="0"/>
              </a:spcAft>
            </a:pPr>
            <a:r>
              <a:rPr lang="ru-RU" sz="2000" dirty="0">
                <a:solidFill>
                  <a:srgbClr val="141414"/>
                </a:solidFill>
                <a:latin typeface="Book Antiqua" panose="02040602050305030304" pitchFamily="18" charset="0"/>
                <a:ea typeface="Times New Roman" panose="02020603050405020304" pitchFamily="18" charset="0"/>
                <a:cs typeface="Times New Roman" panose="02020603050405020304" pitchFamily="18" charset="0"/>
              </a:rPr>
              <a:t> </a:t>
            </a:r>
            <a:endParaRPr lang="ru-RU" sz="2000" dirty="0" smtClean="0">
              <a:solidFill>
                <a:srgbClr val="141414"/>
              </a:solidFill>
              <a:latin typeface="Book Antiqua" panose="02040602050305030304" pitchFamily="18" charset="0"/>
              <a:ea typeface="Times New Roman" panose="02020603050405020304" pitchFamily="18" charset="0"/>
              <a:cs typeface="Times New Roman" panose="02020603050405020304" pitchFamily="18" charset="0"/>
            </a:endParaRPr>
          </a:p>
          <a:p>
            <a:pPr>
              <a:lnSpc>
                <a:spcPts val="2100"/>
              </a:lnSpc>
              <a:spcAft>
                <a:spcPts val="0"/>
              </a:spcAft>
            </a:pPr>
            <a:endParaRPr lang="ru-RU" sz="2000" dirty="0">
              <a:solidFill>
                <a:srgbClr val="141414"/>
              </a:solidFill>
              <a:latin typeface="Book Antiqua" panose="02040602050305030304" pitchFamily="18" charset="0"/>
              <a:ea typeface="Calibri" panose="020F0502020204030204" pitchFamily="34" charset="0"/>
              <a:cs typeface="Times New Roman" panose="02020603050405020304" pitchFamily="18" charset="0"/>
            </a:endParaRPr>
          </a:p>
          <a:p>
            <a:pPr>
              <a:lnSpc>
                <a:spcPts val="2100"/>
              </a:lnSpc>
              <a:spcAft>
                <a:spcPts val="0"/>
              </a:spcAft>
            </a:pPr>
            <a:endParaRPr lang="ru-RU" sz="20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1600" dirty="0" err="1">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Бочарова</a:t>
            </a:r>
            <a:r>
              <a:rPr lang="ru-RU" sz="1600"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 </a:t>
            </a:r>
            <a:r>
              <a:rPr lang="ru-RU" sz="1600" dirty="0" smtClean="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Т. А. </a:t>
            </a:r>
            <a:r>
              <a:rPr lang="ru-RU" sz="1600"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Становление и развитие кредитных союзов Сибири в начале ХХ в. Адрес статьи: </a:t>
            </a:r>
            <a:r>
              <a:rPr lang="ru-RU" sz="1600"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hlinkClick r:id="rId3"/>
              </a:rPr>
              <a:t>www.gramota.net/materials/9/2020/10/17.html</a:t>
            </a:r>
            <a:endParaRPr lang="ru-RU" sz="1600"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1600" dirty="0" smtClean="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Источник: </a:t>
            </a:r>
            <a:r>
              <a:rPr lang="ru-RU" sz="1600"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Манускрипт Тамбов: Грамота, 2020. Том 13. Выпуск 10. C. 87-91. ISSN 2618-9690. Адрес журнала: </a:t>
            </a:r>
            <a:r>
              <a:rPr lang="ru-RU" sz="1600"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hlinkClick r:id="rId4"/>
              </a:rPr>
              <a:t>www.gramota.net/editions/9.html</a:t>
            </a:r>
            <a:endParaRPr lang="ru-RU" sz="1600" dirty="0">
              <a:solidFill>
                <a:schemeClr val="accent1">
                  <a:lumMod val="50000"/>
                </a:schemeClr>
              </a:solidFill>
              <a:effectLst/>
              <a:latin typeface="Book Antiqua" panose="02040602050305030304" pitchFamily="18"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5"/>
          <a:stretch>
            <a:fillRect/>
          </a:stretch>
        </p:blipFill>
        <p:spPr>
          <a:xfrm>
            <a:off x="7534572" y="667678"/>
            <a:ext cx="4029805" cy="2426418"/>
          </a:xfrm>
          <a:prstGeom prst="rect">
            <a:avLst/>
          </a:prstGeom>
        </p:spPr>
      </p:pic>
      <p:pic>
        <p:nvPicPr>
          <p:cNvPr id="4" name="Рисунок 3"/>
          <p:cNvPicPr>
            <a:picLocks noChangeAspect="1"/>
          </p:cNvPicPr>
          <p:nvPr/>
        </p:nvPicPr>
        <p:blipFill>
          <a:blip r:embed="rId6"/>
          <a:stretch>
            <a:fillRect/>
          </a:stretch>
        </p:blipFill>
        <p:spPr>
          <a:xfrm>
            <a:off x="7822604" y="3584934"/>
            <a:ext cx="3554276" cy="2298391"/>
          </a:xfrm>
          <a:prstGeom prst="rect">
            <a:avLst/>
          </a:prstGeom>
        </p:spPr>
      </p:pic>
      <p:sp>
        <p:nvSpPr>
          <p:cNvPr id="5" name="Прямоугольник 4"/>
          <p:cNvSpPr/>
          <p:nvPr/>
        </p:nvSpPr>
        <p:spPr>
          <a:xfrm>
            <a:off x="7833874" y="6059974"/>
            <a:ext cx="3531736" cy="314189"/>
          </a:xfrm>
          <a:prstGeom prst="rect">
            <a:avLst/>
          </a:prstGeom>
        </p:spPr>
        <p:txBody>
          <a:bodyPr wrap="none">
            <a:spAutoFit/>
          </a:bodyPr>
          <a:lstStyle/>
          <a:p>
            <a:pPr>
              <a:lnSpc>
                <a:spcPct val="107000"/>
              </a:lnSpc>
              <a:spcAft>
                <a:spcPts val="800"/>
              </a:spcAft>
            </a:pPr>
            <a:r>
              <a:rPr lang="ru-RU" sz="1400" dirty="0">
                <a:solidFill>
                  <a:srgbClr val="111111"/>
                </a:solidFill>
                <a:latin typeface="Book Antiqua" panose="02040602050305030304" pitchFamily="18" charset="0"/>
                <a:ea typeface="Calibri" panose="020F0502020204030204" pitchFamily="34" charset="0"/>
                <a:cs typeface="Times New Roman" panose="02020603050405020304" pitchFamily="18" charset="0"/>
              </a:rPr>
              <a:t>Члены ссудо-сберегательного общества</a:t>
            </a:r>
            <a:endParaRPr lang="ru-RU" sz="1400" dirty="0">
              <a:effectLst/>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1583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13892" y="1146517"/>
            <a:ext cx="5040560" cy="5016758"/>
          </a:xfrm>
          <a:prstGeom prst="rect">
            <a:avLst/>
          </a:prstGeom>
        </p:spPr>
        <p:txBody>
          <a:bodyPr wrap="square">
            <a:spAutoFit/>
          </a:bodyPr>
          <a:lstStyle/>
          <a:p>
            <a:pPr>
              <a:spcAft>
                <a:spcPts val="0"/>
              </a:spcAft>
            </a:pPr>
            <a:r>
              <a:rPr lang="ru-RU" sz="2000" dirty="0">
                <a:solidFill>
                  <a:srgbClr val="141414"/>
                </a:solidFill>
                <a:latin typeface="Book Antiqua" panose="02040602050305030304" pitchFamily="18" charset="0"/>
                <a:ea typeface="Times New Roman" panose="02020603050405020304" pitchFamily="18" charset="0"/>
                <a:cs typeface="Times New Roman" panose="02020603050405020304" pitchFamily="18" charset="0"/>
              </a:rPr>
              <a:t>По размерам и внутреннему устройству все кредитные союзы Сибири распадались на две группы:</a:t>
            </a:r>
            <a:br>
              <a:rPr lang="ru-RU" sz="2000" dirty="0">
                <a:solidFill>
                  <a:srgbClr val="141414"/>
                </a:solidFill>
                <a:latin typeface="Book Antiqua" panose="02040602050305030304" pitchFamily="18" charset="0"/>
                <a:ea typeface="Times New Roman" panose="02020603050405020304" pitchFamily="18" charset="0"/>
                <a:cs typeface="Times New Roman" panose="02020603050405020304" pitchFamily="18" charset="0"/>
              </a:rPr>
            </a:br>
            <a:r>
              <a:rPr lang="ru-RU" sz="2000" dirty="0">
                <a:solidFill>
                  <a:srgbClr val="141414"/>
                </a:solidFill>
                <a:latin typeface="Book Antiqua" panose="02040602050305030304" pitchFamily="18" charset="0"/>
                <a:ea typeface="Times New Roman" panose="02020603050405020304" pitchFamily="18" charset="0"/>
                <a:cs typeface="Times New Roman" panose="02020603050405020304" pitchFamily="18" charset="0"/>
              </a:rPr>
              <a:t>1) крупные союзы хлебного района южной и юго-западной Сибири;</a:t>
            </a:r>
            <a:br>
              <a:rPr lang="ru-RU" sz="2000" dirty="0">
                <a:solidFill>
                  <a:srgbClr val="141414"/>
                </a:solidFill>
                <a:latin typeface="Book Antiqua" panose="02040602050305030304" pitchFamily="18" charset="0"/>
                <a:ea typeface="Times New Roman" panose="02020603050405020304" pitchFamily="18" charset="0"/>
                <a:cs typeface="Times New Roman" panose="02020603050405020304" pitchFamily="18" charset="0"/>
              </a:rPr>
            </a:br>
            <a:r>
              <a:rPr lang="ru-RU" sz="2000" dirty="0">
                <a:solidFill>
                  <a:srgbClr val="141414"/>
                </a:solidFill>
                <a:latin typeface="Book Antiqua" panose="02040602050305030304" pitchFamily="18" charset="0"/>
                <a:ea typeface="Times New Roman" panose="02020603050405020304" pitchFamily="18" charset="0"/>
                <a:cs typeface="Times New Roman" panose="02020603050405020304" pitchFamily="18" charset="0"/>
              </a:rPr>
              <a:t>2) мелкие союзы лесного северо-востока</a:t>
            </a:r>
            <a:r>
              <a:rPr lang="ru-RU" sz="2000" dirty="0" smtClean="0">
                <a:solidFill>
                  <a:srgbClr val="141414"/>
                </a:solidFill>
                <a:latin typeface="Book Antiqua" panose="02040602050305030304" pitchFamily="18" charset="0"/>
                <a:ea typeface="Times New Roman" panose="02020603050405020304" pitchFamily="18" charset="0"/>
                <a:cs typeface="Times New Roman" panose="02020603050405020304" pitchFamily="18" charset="0"/>
              </a:rPr>
              <a:t>.</a:t>
            </a:r>
          </a:p>
          <a:p>
            <a:pPr>
              <a:spcAft>
                <a:spcPts val="0"/>
              </a:spcAft>
            </a:pPr>
            <a:r>
              <a:rPr lang="ru-RU" sz="2000" dirty="0">
                <a:solidFill>
                  <a:srgbClr val="141414"/>
                </a:solidFill>
                <a:latin typeface="Book Antiqua" panose="02040602050305030304" pitchFamily="18" charset="0"/>
                <a:ea typeface="Times New Roman" panose="02020603050405020304" pitchFamily="18" charset="0"/>
                <a:cs typeface="Times New Roman" panose="02020603050405020304" pitchFamily="18" charset="0"/>
              </a:rPr>
              <a:t/>
            </a:r>
            <a:br>
              <a:rPr lang="ru-RU" sz="2000" dirty="0">
                <a:solidFill>
                  <a:srgbClr val="141414"/>
                </a:solidFill>
                <a:latin typeface="Book Antiqua" panose="02040602050305030304" pitchFamily="18" charset="0"/>
                <a:ea typeface="Times New Roman" panose="02020603050405020304" pitchFamily="18" charset="0"/>
                <a:cs typeface="Times New Roman" panose="02020603050405020304" pitchFamily="18" charset="0"/>
              </a:rPr>
            </a:br>
            <a:r>
              <a:rPr lang="ru-RU" sz="2000"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Завершающий этап союзного строительства в кредитной кооперации – образование в сентябре 1917 г. Союза сибирских кредитных союзов (</a:t>
            </a:r>
            <a:r>
              <a:rPr lang="ru-RU" sz="2000" dirty="0" err="1">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Синкредсоюз</a:t>
            </a:r>
            <a:r>
              <a:rPr lang="ru-RU" sz="2000"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 который представлял собой единый центр сибирской кредитной кооперации от Урала до Владивостока, объединивший в своем составе 1,5 тыс. кредитных товариществ.</a:t>
            </a:r>
            <a:endParaRPr lang="ru-RU" sz="2000" dirty="0">
              <a:solidFill>
                <a:schemeClr val="accent1">
                  <a:lumMod val="50000"/>
                </a:schemeClr>
              </a:solidFill>
              <a:effectLst/>
              <a:latin typeface="Book Antiqua" panose="02040602050305030304" pitchFamily="18"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3"/>
          <a:stretch>
            <a:fillRect/>
          </a:stretch>
        </p:blipFill>
        <p:spPr>
          <a:xfrm>
            <a:off x="7246540" y="626375"/>
            <a:ext cx="3944454" cy="2426418"/>
          </a:xfrm>
          <a:prstGeom prst="rect">
            <a:avLst/>
          </a:prstGeom>
        </p:spPr>
      </p:pic>
      <p:pic>
        <p:nvPicPr>
          <p:cNvPr id="4" name="Рисунок 3"/>
          <p:cNvPicPr>
            <a:picLocks noChangeAspect="1"/>
          </p:cNvPicPr>
          <p:nvPr/>
        </p:nvPicPr>
        <p:blipFill>
          <a:blip r:embed="rId4"/>
          <a:stretch>
            <a:fillRect/>
          </a:stretch>
        </p:blipFill>
        <p:spPr>
          <a:xfrm>
            <a:off x="7390556" y="3501008"/>
            <a:ext cx="5941217" cy="3178831"/>
          </a:xfrm>
          <a:prstGeom prst="rect">
            <a:avLst/>
          </a:prstGeom>
        </p:spPr>
      </p:pic>
    </p:spTree>
    <p:extLst>
      <p:ext uri="{BB962C8B-B14F-4D97-AF65-F5344CB8AC3E}">
        <p14:creationId xmlns:p14="http://schemas.microsoft.com/office/powerpoint/2010/main" val="4290348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413893" y="980728"/>
            <a:ext cx="4752527" cy="4785156"/>
          </a:xfrm>
          <a:prstGeom prst="rect">
            <a:avLst/>
          </a:prstGeom>
        </p:spPr>
        <p:txBody>
          <a:bodyPr wrap="square">
            <a:spAutoFit/>
          </a:bodyPr>
          <a:lstStyle/>
          <a:p>
            <a:pPr marR="142875">
              <a:lnSpc>
                <a:spcPct val="107000"/>
              </a:lnSpc>
              <a:spcAft>
                <a:spcPts val="800"/>
              </a:spcAft>
            </a:pP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Обратимся к </a:t>
            </a:r>
            <a:r>
              <a:rPr lang="ru-RU" sz="1500"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старейшему ссудно-сберегательному товариществу в Барнауле</a:t>
            </a: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Как известно, оно организовалось по особо разработанному </a:t>
            </a:r>
            <a:r>
              <a:rPr lang="ru-RU" sz="1500" dirty="0" smtClean="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уставу </a:t>
            </a: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17 мая 1899 года и называлось - </a:t>
            </a:r>
            <a:r>
              <a:rPr lang="ru-RU" sz="1500" b="1"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Барнаульское ссудно-сберегательное товарищество</a:t>
            </a: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Оно не имело мощных капиталов – словом, настоящее трудовое товарищество. В 1909 году в товариществе состояло 113 членов. Прибыль в товариществе образовывалась за счет процентов, уплачиваемых за пользование ссудами и от начислений от просроченных ссуд, из этой прибыли и формировался основной, запасной и иные капиталы. На 1.01.1910 г. товарищество располагало 7247 руб. 27 коп. В 1916 году баланс уменьшился до 3708 руб. 18 коп, прибыль составила всего 225 руб. 58 коп. По-видимому, это следствие многих причин, но главной причиной была, конечно, война.</a:t>
            </a:r>
            <a:endParaRPr lang="ru-RU" sz="1100" dirty="0">
              <a:effectLst/>
              <a:latin typeface="Book Antiqua" panose="02040602050305030304" pitchFamily="18" charset="0"/>
              <a:ea typeface="Calibri" panose="020F0502020204030204" pitchFamily="34" charset="0"/>
              <a:cs typeface="Times New Roman" panose="02020603050405020304" pitchFamily="18" charset="0"/>
            </a:endParaRPr>
          </a:p>
        </p:txBody>
      </p:sp>
      <p:sp>
        <p:nvSpPr>
          <p:cNvPr id="4" name="Прямоугольник 3"/>
          <p:cNvSpPr/>
          <p:nvPr/>
        </p:nvSpPr>
        <p:spPr>
          <a:xfrm>
            <a:off x="6670476" y="404665"/>
            <a:ext cx="5256584" cy="6020110"/>
          </a:xfrm>
          <a:prstGeom prst="rect">
            <a:avLst/>
          </a:prstGeom>
        </p:spPr>
        <p:txBody>
          <a:bodyPr wrap="square">
            <a:spAutoFit/>
          </a:bodyPr>
          <a:lstStyle/>
          <a:p>
            <a:pPr>
              <a:lnSpc>
                <a:spcPct val="107000"/>
              </a:lnSpc>
              <a:spcAft>
                <a:spcPts val="0"/>
              </a:spcAft>
            </a:pP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С 16 ноября 1918 года инспекция по мелкому кредиту через Барнаульскую милицию /</a:t>
            </a:r>
            <a:r>
              <a:rPr lang="ru-RU" sz="1500" dirty="0" err="1">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колчаковскую</a:t>
            </a: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начинает разыскивать товарищество по всему Барнаулу и, надо сказать, безуспешно. Своего помещения у товарищества не было. Ведь в кредитной кооперации помещение не главное, денежный ящик обычно хранился у председателя правления. На справках по розыску товарищества находятся штампы и подписи начальников милиций второго, третьего и пятого районов г. Барнаула. 29 апреля 1919 года участковый начальник милиции 5 района </a:t>
            </a:r>
            <a:r>
              <a:rPr lang="ru-RU" sz="1500" dirty="0" err="1">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г.Барнаула</a:t>
            </a: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в присутствии двух понятых, составляет протокол о том, что: "Правление ссудно-</a:t>
            </a:r>
            <a:r>
              <a:rPr lang="ru-RU" sz="1500" dirty="0" err="1">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сберегательпого</a:t>
            </a: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товарищества в 5 участке не существует... здание не установлено и имущество не обнаружено". Однако председателя правления Николая Александровича </a:t>
            </a:r>
            <a:r>
              <a:rPr lang="ru-RU" sz="1500" dirty="0" err="1">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Галатина</a:t>
            </a: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все же находят, он служащий бухгалтер-инструктор в земской губернской управе. </a:t>
            </a:r>
            <a:r>
              <a:rPr lang="ru-RU" sz="1500" dirty="0" err="1">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Галатин</a:t>
            </a:r>
            <a:r>
              <a:rPr lang="ru-RU" sz="1500"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и пишет последний документ товарищества, известный истории. 5 августа 1919 года дает расписку, кстати, очень небрежно, в том, что отношение Томской казенной палаты за № 5849 от 24.02.19 года им получено. </a:t>
            </a:r>
            <a:r>
              <a:rPr lang="ru-RU" sz="1500"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После этого следы Барнаульского ссудно-сберегательного товарищества в истории теряются навсегда.</a:t>
            </a:r>
            <a:endParaRPr lang="ru-RU" sz="1100" dirty="0">
              <a:solidFill>
                <a:schemeClr val="accent1">
                  <a:lumMod val="50000"/>
                </a:schemeClr>
              </a:solidFill>
              <a:effectLst/>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846473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341885" y="836712"/>
            <a:ext cx="4536503" cy="4801314"/>
          </a:xfrm>
          <a:prstGeom prst="rect">
            <a:avLst/>
          </a:prstGeom>
        </p:spPr>
        <p:txBody>
          <a:bodyPr wrap="square">
            <a:spAutoFit/>
          </a:bodyPr>
          <a:lstStyle/>
          <a:p>
            <a:r>
              <a:rPr lang="ru-RU"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Барнаульское кредитное товарищество </a:t>
            </a:r>
            <a:r>
              <a:rPr lang="ru-RU" dirty="0">
                <a:latin typeface="Book Antiqua" panose="02040602050305030304" pitchFamily="18" charset="0"/>
                <a:ea typeface="Calibri" panose="020F0502020204030204" pitchFamily="34" charset="0"/>
                <a:cs typeface="Times New Roman" panose="02020603050405020304" pitchFamily="18" charset="0"/>
              </a:rPr>
              <a:t>было образовано в 1910 г. в г. Барнауле. Занималось выдачей ссуд по личному доверию, под поручительство под залог. Сведения о деятельности Первого Барнаульского товарищества за 1919 - 1922 гг. </a:t>
            </a:r>
            <a:r>
              <a:rPr lang="ru-RU" dirty="0" err="1" smtClean="0">
                <a:latin typeface="Book Antiqua" panose="02040602050305030304" pitchFamily="18" charset="0"/>
                <a:ea typeface="Calibri" panose="020F0502020204030204" pitchFamily="34" charset="0"/>
                <a:cs typeface="Times New Roman" panose="02020603050405020304" pitchFamily="18" charset="0"/>
              </a:rPr>
              <a:t>нвыявлены</a:t>
            </a:r>
            <a:r>
              <a:rPr lang="ru-RU" dirty="0" smtClean="0">
                <a:latin typeface="Book Antiqua" panose="02040602050305030304" pitchFamily="18" charset="0"/>
                <a:ea typeface="Calibri" panose="020F0502020204030204" pitchFamily="34" charset="0"/>
                <a:cs typeface="Times New Roman" panose="02020603050405020304" pitchFamily="18" charset="0"/>
              </a:rPr>
              <a:t> </a:t>
            </a:r>
            <a:r>
              <a:rPr lang="ru-RU" dirty="0">
                <a:latin typeface="Book Antiqua" panose="02040602050305030304" pitchFamily="18" charset="0"/>
                <a:ea typeface="Calibri" panose="020F0502020204030204" pitchFamily="34" charset="0"/>
                <a:cs typeface="Times New Roman" panose="02020603050405020304" pitchFamily="18" charset="0"/>
              </a:rPr>
              <a:t>12 марта 1922 г. декретом ВЦИК от 24 января 1922 </a:t>
            </a:r>
            <a:r>
              <a:rPr lang="ru-RU" dirty="0" err="1" smtClean="0">
                <a:latin typeface="Book Antiqua" panose="02040602050305030304" pitchFamily="18" charset="0"/>
                <a:ea typeface="Calibri" panose="020F0502020204030204" pitchFamily="34" charset="0"/>
                <a:cs typeface="Times New Roman" panose="02020603050405020304" pitchFamily="18" charset="0"/>
              </a:rPr>
              <a:t>г</a:t>
            </a:r>
            <a:r>
              <a:rPr lang="ru-RU" dirty="0" err="1">
                <a:latin typeface="Book Antiqua" panose="02040602050305030304" pitchFamily="18" charset="0"/>
                <a:ea typeface="Calibri" panose="020F0502020204030204" pitchFamily="34" charset="0"/>
                <a:cs typeface="Times New Roman" panose="02020603050405020304" pitchFamily="18" charset="0"/>
              </a:rPr>
              <a:t>е</a:t>
            </a:r>
            <a:r>
              <a:rPr lang="ru-RU" dirty="0">
                <a:latin typeface="Book Antiqua" panose="02040602050305030304" pitchFamily="18" charset="0"/>
                <a:ea typeface="Calibri" panose="020F0502020204030204" pitchFamily="34" charset="0"/>
                <a:cs typeface="Times New Roman" panose="02020603050405020304" pitchFamily="18" charset="0"/>
              </a:rPr>
              <a:t> </a:t>
            </a:r>
            <a:r>
              <a:rPr lang="ru-RU" dirty="0" smtClean="0">
                <a:latin typeface="Book Antiqua" panose="02040602050305030304" pitchFamily="18" charset="0"/>
                <a:ea typeface="Calibri" panose="020F0502020204030204" pitchFamily="34" charset="0"/>
                <a:cs typeface="Times New Roman" panose="02020603050405020304" pitchFamily="18" charset="0"/>
              </a:rPr>
              <a:t>. </a:t>
            </a:r>
            <a:r>
              <a:rPr lang="ru-RU" dirty="0">
                <a:latin typeface="Book Antiqua" panose="02040602050305030304" pitchFamily="18" charset="0"/>
                <a:ea typeface="Calibri" panose="020F0502020204030204" pitchFamily="34" charset="0"/>
                <a:cs typeface="Times New Roman" panose="02020603050405020304" pitchFamily="18" charset="0"/>
              </a:rPr>
              <a:t>товарищество возобновило свою деятельность. Постановлением Алтайского </a:t>
            </a:r>
            <a:r>
              <a:rPr lang="ru-RU" dirty="0" err="1">
                <a:latin typeface="Book Antiqua" panose="02040602050305030304" pitchFamily="18" charset="0"/>
                <a:ea typeface="Calibri" panose="020F0502020204030204" pitchFamily="34" charset="0"/>
                <a:cs typeface="Times New Roman" panose="02020603050405020304" pitchFamily="18" charset="0"/>
              </a:rPr>
              <a:t>губисполкома</a:t>
            </a:r>
            <a:r>
              <a:rPr lang="ru-RU" dirty="0">
                <a:latin typeface="Book Antiqua" panose="02040602050305030304" pitchFamily="18" charset="0"/>
                <a:ea typeface="Calibri" panose="020F0502020204030204" pitchFamily="34" charset="0"/>
                <a:cs typeface="Times New Roman" panose="02020603050405020304" pitchFamily="18" charset="0"/>
              </a:rPr>
              <a:t> от 9 сентября 1924 г. все промышленные предприятия кредитного общества были переданы Алтайскому </a:t>
            </a:r>
            <a:r>
              <a:rPr lang="ru-RU" dirty="0" err="1">
                <a:latin typeface="Book Antiqua" panose="02040602050305030304" pitchFamily="18" charset="0"/>
                <a:ea typeface="Calibri" panose="020F0502020204030204" pitchFamily="34" charset="0"/>
                <a:cs typeface="Times New Roman" panose="02020603050405020304" pitchFamily="18" charset="0"/>
              </a:rPr>
              <a:t>губсельпрому</a:t>
            </a:r>
            <a:r>
              <a:rPr lang="ru-RU" dirty="0">
                <a:latin typeface="Book Antiqua" panose="02040602050305030304" pitchFamily="18" charset="0"/>
                <a:ea typeface="Calibri" panose="020F0502020204030204" pitchFamily="34" charset="0"/>
                <a:cs typeface="Times New Roman" panose="02020603050405020304" pitchFamily="18" charset="0"/>
              </a:rPr>
              <a:t>. </a:t>
            </a:r>
            <a:r>
              <a:rPr lang="ru-RU"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Ликвидировано товарищество в январе 1925 г.</a:t>
            </a:r>
            <a:r>
              <a:rPr lang="ru-RU" dirty="0">
                <a:latin typeface="Book Antiqua" panose="02040602050305030304" pitchFamily="18" charset="0"/>
                <a:ea typeface="Calibri" panose="020F0502020204030204" pitchFamily="34" charset="0"/>
                <a:cs typeface="Times New Roman" panose="02020603050405020304" pitchFamily="18" charset="0"/>
              </a:rPr>
              <a:t/>
            </a:r>
            <a:br>
              <a:rPr lang="ru-RU" dirty="0">
                <a:latin typeface="Book Antiqua" panose="02040602050305030304" pitchFamily="18" charset="0"/>
                <a:ea typeface="Calibri" panose="020F0502020204030204" pitchFamily="34" charset="0"/>
                <a:cs typeface="Times New Roman" panose="02020603050405020304" pitchFamily="18" charset="0"/>
              </a:rPr>
            </a:br>
            <a:endParaRPr lang="ru-RU" dirty="0">
              <a:latin typeface="Book Antiqua" panose="02040602050305030304" pitchFamily="18" charset="0"/>
            </a:endParaRPr>
          </a:p>
        </p:txBody>
      </p:sp>
      <p:sp>
        <p:nvSpPr>
          <p:cNvPr id="3" name="Прямоугольник 2"/>
          <p:cNvSpPr/>
          <p:nvPr/>
        </p:nvSpPr>
        <p:spPr>
          <a:xfrm>
            <a:off x="6670475" y="620688"/>
            <a:ext cx="5256585" cy="4834144"/>
          </a:xfrm>
          <a:prstGeom prst="rect">
            <a:avLst/>
          </a:prstGeom>
        </p:spPr>
        <p:txBody>
          <a:bodyPr wrap="square">
            <a:spAutoFit/>
          </a:bodyPr>
          <a:lstStyle/>
          <a:p>
            <a:pPr marR="142875">
              <a:lnSpc>
                <a:spcPct val="107000"/>
              </a:lnSpc>
              <a:spcAft>
                <a:spcPts val="800"/>
              </a:spcAft>
            </a:pPr>
            <a:r>
              <a:rPr lang="ru-RU" dirty="0" smtClean="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Барнаульское общество взаимного кредита</a:t>
            </a:r>
            <a:r>
              <a:rPr lang="ru-RU" dirty="0" smtClean="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 образовавшееся 28 мая 1914 года, относилось к другому типу кредитной городской кооперации. Членами этого общества были представители Барнаульской торговой буржуазии. Через шесть месяцев после открытия, т.е. 1 января 1915 года, в обществе состояло 134 члена с оборотным капиталом в 24 705 рублей. Общий оборот кассы общества в 1915 году составил 2 009 915 руб. 57 коп. Общество работало </a:t>
            </a:r>
            <a:r>
              <a:rPr lang="ru-RU" dirty="0">
                <a:solidFill>
                  <a:srgbClr val="000000"/>
                </a:solidFill>
                <a:latin typeface="Book Antiqua" panose="02040602050305030304" pitchFamily="18" charset="0"/>
                <a:ea typeface="Times New Roman" panose="02020603050405020304" pitchFamily="18" charset="0"/>
                <a:cs typeface="Times New Roman" panose="02020603050405020304" pitchFamily="18" charset="0"/>
              </a:rPr>
              <a:t>и в 1917 и в 1918 году. Известное последнее сохранившееся письмо было адресовано обществом Томской казенной палате 12 апреля 1919 года, </a:t>
            </a:r>
            <a:r>
              <a:rPr lang="ru-RU"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после чего следы Барнаульского общества взаимного кредита теряются</a:t>
            </a:r>
            <a:r>
              <a:rPr lang="ru-RU" dirty="0" smtClean="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a:t>
            </a:r>
            <a:endParaRPr lang="ru-RU" sz="1200" dirty="0">
              <a:solidFill>
                <a:schemeClr val="accent1">
                  <a:lumMod val="50000"/>
                </a:schemeClr>
              </a:solidFill>
              <a:effectLst/>
              <a:latin typeface="Book Antiqua" panose="02040602050305030304" pitchFamily="18" charset="0"/>
              <a:ea typeface="Calibri" panose="020F0502020204030204" pitchFamily="34"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rot="5400000">
            <a:off x="3325222" y="2957689"/>
            <a:ext cx="5898420" cy="1188000"/>
          </a:xfrm>
          <a:prstGeom prst="rect">
            <a:avLst/>
          </a:prstGeom>
        </p:spPr>
      </p:pic>
    </p:spTree>
    <p:extLst>
      <p:ext uri="{BB962C8B-B14F-4D97-AF65-F5344CB8AC3E}">
        <p14:creationId xmlns:p14="http://schemas.microsoft.com/office/powerpoint/2010/main" val="20144815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69876" y="2348880"/>
            <a:ext cx="4680520" cy="4344907"/>
          </a:xfrm>
          <a:prstGeom prst="rect">
            <a:avLst/>
          </a:prstGeom>
        </p:spPr>
        <p:txBody>
          <a:bodyPr wrap="square">
            <a:spAutoFit/>
          </a:bodyPr>
          <a:lstStyle/>
          <a:p>
            <a:pPr>
              <a:lnSpc>
                <a:spcPct val="107000"/>
              </a:lnSpc>
              <a:spcAft>
                <a:spcPts val="800"/>
              </a:spcAft>
            </a:pPr>
            <a:r>
              <a:rPr lang="ru-RU" sz="1200" i="1" dirty="0">
                <a:solidFill>
                  <a:srgbClr val="373838"/>
                </a:solidFill>
                <a:latin typeface="Conv_FuturaFuturisC"/>
                <a:ea typeface="Times New Roman" panose="02020603050405020304" pitchFamily="18" charset="0"/>
                <a:cs typeface="Times New Roman" panose="02020603050405020304" pitchFamily="18" charset="0"/>
              </a:rPr>
              <a:t>Около века назад </a:t>
            </a:r>
            <a:r>
              <a:rPr lang="ru-RU" sz="1200" b="1" i="1" dirty="0">
                <a:solidFill>
                  <a:srgbClr val="373838"/>
                </a:solidFill>
                <a:latin typeface="Conv_FuturaFuturisC"/>
                <a:ea typeface="Times New Roman" panose="02020603050405020304" pitchFamily="18" charset="0"/>
                <a:cs typeface="Times New Roman" panose="02020603050405020304" pitchFamily="18" charset="0"/>
              </a:rPr>
              <a:t>Старая Барда</a:t>
            </a:r>
            <a:r>
              <a:rPr lang="ru-RU" sz="1200" i="1" dirty="0">
                <a:solidFill>
                  <a:srgbClr val="373838"/>
                </a:solidFill>
                <a:latin typeface="Conv_FuturaFuturisC"/>
                <a:ea typeface="Times New Roman" panose="02020603050405020304" pitchFamily="18" charset="0"/>
                <a:cs typeface="Times New Roman" panose="02020603050405020304" pitchFamily="18" charset="0"/>
              </a:rPr>
              <a:t>, небольшое сельцо </a:t>
            </a:r>
            <a:r>
              <a:rPr lang="ru-RU" sz="1200" i="1" dirty="0" err="1">
                <a:solidFill>
                  <a:srgbClr val="373838"/>
                </a:solidFill>
                <a:latin typeface="Conv_FuturaFuturisC"/>
                <a:ea typeface="Times New Roman" panose="02020603050405020304" pitchFamily="18" charset="0"/>
                <a:cs typeface="Times New Roman" panose="02020603050405020304" pitchFamily="18" charset="0"/>
              </a:rPr>
              <a:t>Бийского</a:t>
            </a:r>
            <a:r>
              <a:rPr lang="ru-RU" sz="1200" i="1" dirty="0">
                <a:solidFill>
                  <a:srgbClr val="373838"/>
                </a:solidFill>
                <a:latin typeface="Conv_FuturaFuturisC"/>
                <a:ea typeface="Times New Roman" panose="02020603050405020304" pitchFamily="18" charset="0"/>
                <a:cs typeface="Times New Roman" panose="02020603050405020304" pitchFamily="18" charset="0"/>
              </a:rPr>
              <a:t> уезда Алтайской губернии, поразила общественность подлинными чудесами. Каждый крестьянский дом, каждый хозяйственный сарайчик в селе были электрифицированы. Работала телеграфная линия между Старой Бардой и соседними населёнными пунктами. Для внутреннего общения  местные крестьяне активно использовали домашние  телефонные аппараты. В селе работал «Народный дом», досуговый центр с театральной сценой и кинозалом. Молодёжь особенно полюбила кино, поэтому впоследствии администрацией была также приобретена камера для самостоятельных кинематографических  экспериментов. Любопытно, что все описанные выше картины сельской жизни относятся к периоду 10-х годов XX века.</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200" dirty="0" smtClean="0">
                <a:solidFill>
                  <a:srgbClr val="373838"/>
                </a:solidFill>
                <a:latin typeface="Book Antiqua" panose="02040602050305030304" pitchFamily="18" charset="0"/>
                <a:ea typeface="Times New Roman" panose="02020603050405020304" pitchFamily="18" charset="0"/>
                <a:cs typeface="Times New Roman" panose="02020603050405020304" pitchFamily="18" charset="0"/>
              </a:rPr>
              <a:t>Всем первоначальным переменам </a:t>
            </a:r>
            <a:r>
              <a:rPr lang="ru-RU" sz="1200" dirty="0" err="1" smtClean="0">
                <a:solidFill>
                  <a:srgbClr val="373838"/>
                </a:solidFill>
                <a:latin typeface="Book Antiqua" panose="02040602050305030304" pitchFamily="18" charset="0"/>
                <a:ea typeface="Times New Roman" panose="02020603050405020304" pitchFamily="18" charset="0"/>
                <a:cs typeface="Times New Roman" panose="02020603050405020304" pitchFamily="18" charset="0"/>
              </a:rPr>
              <a:t>старобардинцы</a:t>
            </a:r>
            <a:r>
              <a:rPr lang="ru-RU" sz="1200" dirty="0" smtClean="0">
                <a:solidFill>
                  <a:srgbClr val="373838"/>
                </a:solidFill>
                <a:latin typeface="Book Antiqua" panose="02040602050305030304" pitchFamily="18" charset="0"/>
                <a:ea typeface="Times New Roman" panose="02020603050405020304" pitchFamily="18" charset="0"/>
                <a:cs typeface="Times New Roman" panose="02020603050405020304" pitchFamily="18" charset="0"/>
              </a:rPr>
              <a:t> обязаны личности </a:t>
            </a:r>
            <a:r>
              <a:rPr lang="ru-RU" sz="1200" b="1" dirty="0" err="1" smtClean="0">
                <a:solidFill>
                  <a:srgbClr val="373838"/>
                </a:solidFill>
                <a:latin typeface="Book Antiqua" panose="02040602050305030304" pitchFamily="18" charset="0"/>
                <a:ea typeface="Times New Roman" panose="02020603050405020304" pitchFamily="18" charset="0"/>
                <a:cs typeface="Times New Roman" panose="02020603050405020304" pitchFamily="18" charset="0"/>
              </a:rPr>
              <a:t>Аггея</a:t>
            </a:r>
            <a:r>
              <a:rPr lang="ru-RU" sz="1200" b="1" dirty="0" smtClean="0">
                <a:solidFill>
                  <a:srgbClr val="373838"/>
                </a:solidFill>
                <a:latin typeface="Book Antiqua" panose="02040602050305030304" pitchFamily="18" charset="0"/>
                <a:ea typeface="Times New Roman" panose="02020603050405020304" pitchFamily="18" charset="0"/>
                <a:cs typeface="Times New Roman" panose="02020603050405020304" pitchFamily="18" charset="0"/>
              </a:rPr>
              <a:t> Ефимовича Антонова</a:t>
            </a:r>
            <a:r>
              <a:rPr lang="ru-RU" sz="1200" dirty="0" smtClean="0">
                <a:solidFill>
                  <a:srgbClr val="373838"/>
                </a:solidFill>
                <a:latin typeface="Book Antiqua" panose="02040602050305030304" pitchFamily="18" charset="0"/>
                <a:ea typeface="Times New Roman" panose="02020603050405020304" pitchFamily="18" charset="0"/>
                <a:cs typeface="Times New Roman" panose="02020603050405020304" pitchFamily="18" charset="0"/>
              </a:rPr>
              <a:t>. Будущей реформатор и идеолог принципов кооперации сумел найти единомышленников среди местных жителей. В результате, в 1907 году в </a:t>
            </a:r>
            <a:r>
              <a:rPr lang="ru-RU" sz="1200" dirty="0">
                <a:solidFill>
                  <a:srgbClr val="373838"/>
                </a:solidFill>
                <a:latin typeface="Book Antiqua" panose="02040602050305030304" pitchFamily="18" charset="0"/>
                <a:ea typeface="Times New Roman" panose="02020603050405020304" pitchFamily="18" charset="0"/>
                <a:cs typeface="Times New Roman" panose="02020603050405020304" pitchFamily="18" charset="0"/>
              </a:rPr>
              <a:t>Старой Барде была открыта первая маслодельная артель</a:t>
            </a:r>
            <a:r>
              <a:rPr lang="ru-RU" sz="1200" dirty="0" smtClean="0">
                <a:solidFill>
                  <a:srgbClr val="373838"/>
                </a:solidFill>
                <a:latin typeface="Book Antiqua" panose="02040602050305030304" pitchFamily="18" charset="0"/>
                <a:ea typeface="Times New Roman" panose="02020603050405020304" pitchFamily="18" charset="0"/>
                <a:cs typeface="Times New Roman" panose="02020603050405020304" pitchFamily="18" charset="0"/>
              </a:rPr>
              <a:t>.</a:t>
            </a:r>
            <a:endParaRPr lang="ru-RU" sz="1200" dirty="0">
              <a:effectLst/>
              <a:latin typeface="Book Antiqua" panose="02040602050305030304" pitchFamily="18"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7102524" y="2908329"/>
            <a:ext cx="4968552" cy="3949671"/>
          </a:xfrm>
          <a:prstGeom prst="rect">
            <a:avLst/>
          </a:prstGeom>
        </p:spPr>
        <p:txBody>
          <a:bodyPr wrap="square">
            <a:spAutoFit/>
          </a:bodyPr>
          <a:lstStyle/>
          <a:p>
            <a:pPr>
              <a:lnSpc>
                <a:spcPct val="107000"/>
              </a:lnSpc>
              <a:spcAft>
                <a:spcPts val="800"/>
              </a:spcAft>
            </a:pPr>
            <a:r>
              <a:rPr lang="ru-RU" sz="1200" dirty="0" smtClean="0">
                <a:solidFill>
                  <a:srgbClr val="373838"/>
                </a:solidFill>
                <a:latin typeface="Book Antiqua" panose="02040602050305030304" pitchFamily="18" charset="0"/>
                <a:ea typeface="Times New Roman" panose="02020603050405020304" pitchFamily="18" charset="0"/>
                <a:cs typeface="Times New Roman" panose="02020603050405020304" pitchFamily="18" charset="0"/>
              </a:rPr>
              <a:t>Кульминационной </a:t>
            </a:r>
            <a:r>
              <a:rPr lang="ru-RU" sz="1200" dirty="0">
                <a:solidFill>
                  <a:srgbClr val="373838"/>
                </a:solidFill>
                <a:latin typeface="Book Antiqua" panose="02040602050305030304" pitchFamily="18" charset="0"/>
                <a:ea typeface="Times New Roman" panose="02020603050405020304" pitchFamily="18" charset="0"/>
                <a:cs typeface="Times New Roman" panose="02020603050405020304" pitchFamily="18" charset="0"/>
              </a:rPr>
              <a:t>точкой развития и наиболее яркой страницей истории Старой Барды можно считать образование Бие-Катунского кооперативного союза. В состав союза вошли восемь потребительских обществ, шесть маслодельных артелей и четыре кредитных товарищества. В результате, существенно повысились конкурентные возможности, открылись новые горизонты развития. В качестве рынков сбыта стали рассматривать не только регионы Сибири, потенциально привлекательным представлялся рынок Монголии. Для ускорения коммуникации между населёнными пунктами членами кооперативного союза была построена телеграфная линия, а правление приобрело автомобиль. За период существования Бие-Катунского союза было введено в эксплуатацию: два клепочных завода, мыловаренная фабрика, цементный завод, жестяная и слесарно-токарная мастерские. После прихода советской власти, в 1920 году союз был ликвидирован, имущество национализировано, Антонов несколько раз отбывал ссылки.</a:t>
            </a:r>
            <a:endParaRPr lang="ru-RU" sz="1200" dirty="0">
              <a:latin typeface="Book Antiqua" panose="02040602050305030304" pitchFamily="18" charset="0"/>
              <a:ea typeface="Calibri" panose="020F0502020204030204" pitchFamily="34" charset="0"/>
              <a:cs typeface="Times New Roman" panose="02020603050405020304" pitchFamily="18" charset="0"/>
            </a:endParaRPr>
          </a:p>
          <a:p>
            <a:pPr>
              <a:lnSpc>
                <a:spcPct val="107000"/>
              </a:lnSpc>
              <a:spcAft>
                <a:spcPts val="800"/>
              </a:spcAft>
            </a:pPr>
            <a:r>
              <a:rPr lang="ru-RU" sz="1100" dirty="0" err="1">
                <a:latin typeface="Calibri" panose="020F0502020204030204" pitchFamily="34" charset="0"/>
                <a:ea typeface="Calibri" panose="020F0502020204030204" pitchFamily="34" charset="0"/>
                <a:cs typeface="Times New Roman" panose="02020603050405020304" pitchFamily="18" charset="0"/>
              </a:rPr>
              <a:t>Латынин</a:t>
            </a:r>
            <a:r>
              <a:rPr lang="ru-RU" sz="1100" dirty="0">
                <a:latin typeface="Calibri" panose="020F0502020204030204" pitchFamily="34" charset="0"/>
                <a:ea typeface="Calibri" panose="020F0502020204030204" pitchFamily="34" charset="0"/>
                <a:cs typeface="Times New Roman" panose="02020603050405020304" pitchFamily="18" charset="0"/>
              </a:rPr>
              <a:t> А.  / А. </a:t>
            </a:r>
            <a:r>
              <a:rPr lang="ru-RU" sz="1100" dirty="0" err="1">
                <a:latin typeface="Calibri" panose="020F0502020204030204" pitchFamily="34" charset="0"/>
                <a:ea typeface="Calibri" panose="020F0502020204030204" pitchFamily="34" charset="0"/>
                <a:cs typeface="Times New Roman" panose="02020603050405020304" pitchFamily="18" charset="0"/>
              </a:rPr>
              <a:t>Латынин</a:t>
            </a:r>
            <a:r>
              <a:rPr lang="ru-RU" sz="1100" dirty="0">
                <a:latin typeface="Calibri" panose="020F0502020204030204" pitchFamily="34" charset="0"/>
                <a:ea typeface="Calibri" panose="020F0502020204030204" pitchFamily="34" charset="0"/>
                <a:cs typeface="Times New Roman" panose="02020603050405020304" pitchFamily="18" charset="0"/>
              </a:rPr>
              <a:t> // </a:t>
            </a:r>
            <a:r>
              <a:rPr lang="ru-RU" sz="1100" dirty="0" smtClean="0">
                <a:latin typeface="Calibri" panose="020F0502020204030204" pitchFamily="34" charset="0"/>
                <a:ea typeface="Calibri" panose="020F0502020204030204" pitchFamily="34" charset="0"/>
                <a:cs typeface="Times New Roman" panose="02020603050405020304" pitchFamily="18" charset="0"/>
              </a:rPr>
              <a:t> </a:t>
            </a:r>
            <a:r>
              <a:rPr lang="ru-RU" sz="1200" u="sng" dirty="0" err="1" smtClean="0">
                <a:solidFill>
                  <a:srgbClr val="F64F00"/>
                </a:solidFill>
                <a:latin typeface="Conv_FuturaFuturisC"/>
                <a:ea typeface="Times New Roman" panose="02020603050405020304" pitchFamily="18" charset="0"/>
                <a:cs typeface="Times New Roman" panose="02020603050405020304" pitchFamily="18" charset="0"/>
                <a:hlinkClick r:id="rId3"/>
              </a:rPr>
              <a:t>LavkaLavka</a:t>
            </a:r>
            <a:r>
              <a:rPr lang="ru-RU" sz="1200" u="sng" dirty="0" smtClean="0">
                <a:solidFill>
                  <a:srgbClr val="F64F00"/>
                </a:solidFill>
                <a:latin typeface="Conv_FuturaFuturisC"/>
                <a:ea typeface="Times New Roman" panose="02020603050405020304" pitchFamily="18" charset="0"/>
                <a:cs typeface="Times New Roman" panose="02020603050405020304" pitchFamily="18" charset="0"/>
              </a:rPr>
              <a:t> </a:t>
            </a:r>
            <a:r>
              <a:rPr lang="ru-RU" sz="1200" u="sng" dirty="0">
                <a:latin typeface="Conv_FuturaFuturisC"/>
                <a:ea typeface="Times New Roman" panose="02020603050405020304" pitchFamily="18" charset="0"/>
                <a:cs typeface="Times New Roman" panose="02020603050405020304" pitchFamily="18" charset="0"/>
              </a:rPr>
              <a:t>(</a:t>
            </a:r>
            <a:r>
              <a:rPr lang="ru-RU" sz="1200" dirty="0" smtClean="0">
                <a:solidFill>
                  <a:srgbClr val="373838"/>
                </a:solidFill>
                <a:latin typeface="Conv_FuturaFuturisC"/>
                <a:ea typeface="Times New Roman" panose="02020603050405020304" pitchFamily="18" charset="0"/>
                <a:cs typeface="Times New Roman" panose="02020603050405020304" pitchFamily="18" charset="0"/>
              </a:rPr>
              <a:t>Дата </a:t>
            </a:r>
            <a:r>
              <a:rPr lang="ru-RU" sz="1200" dirty="0">
                <a:solidFill>
                  <a:srgbClr val="373838"/>
                </a:solidFill>
                <a:latin typeface="Conv_FuturaFuturisC"/>
                <a:ea typeface="Times New Roman" panose="02020603050405020304" pitchFamily="18" charset="0"/>
                <a:cs typeface="Times New Roman" panose="02020603050405020304" pitchFamily="18" charset="0"/>
              </a:rPr>
              <a:t>публикации: 22 апреля 2016</a:t>
            </a:r>
            <a:r>
              <a:rPr lang="ru-RU" sz="1200" dirty="0" smtClean="0">
                <a:solidFill>
                  <a:srgbClr val="373838"/>
                </a:solidFill>
                <a:latin typeface="Conv_FuturaFuturisC"/>
                <a:ea typeface="Times New Roman" panose="02020603050405020304" pitchFamily="18" charset="0"/>
                <a:cs typeface="Times New Roman" panose="02020603050405020304" pitchFamily="18" charset="0"/>
              </a:rPr>
              <a:t>)</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p:cNvPicPr>
            <a:picLocks noChangeAspect="1"/>
          </p:cNvPicPr>
          <p:nvPr/>
        </p:nvPicPr>
        <p:blipFill>
          <a:blip r:embed="rId4"/>
          <a:stretch>
            <a:fillRect/>
          </a:stretch>
        </p:blipFill>
        <p:spPr>
          <a:xfrm>
            <a:off x="1485900" y="404664"/>
            <a:ext cx="3438442" cy="1841152"/>
          </a:xfrm>
          <a:prstGeom prst="rect">
            <a:avLst/>
          </a:prstGeom>
        </p:spPr>
      </p:pic>
      <p:pic>
        <p:nvPicPr>
          <p:cNvPr id="5" name="Рисунок 4"/>
          <p:cNvPicPr>
            <a:picLocks noChangeAspect="1"/>
          </p:cNvPicPr>
          <p:nvPr/>
        </p:nvPicPr>
        <p:blipFill>
          <a:blip r:embed="rId5"/>
          <a:stretch>
            <a:fillRect/>
          </a:stretch>
        </p:blipFill>
        <p:spPr>
          <a:xfrm>
            <a:off x="5230316" y="-6043"/>
            <a:ext cx="2066723" cy="2981202"/>
          </a:xfrm>
          <a:prstGeom prst="rect">
            <a:avLst/>
          </a:prstGeom>
        </p:spPr>
      </p:pic>
      <p:pic>
        <p:nvPicPr>
          <p:cNvPr id="6" name="Рисунок 5"/>
          <p:cNvPicPr>
            <a:picLocks noChangeAspect="1"/>
          </p:cNvPicPr>
          <p:nvPr/>
        </p:nvPicPr>
        <p:blipFill>
          <a:blip r:embed="rId6"/>
          <a:stretch>
            <a:fillRect/>
          </a:stretch>
        </p:blipFill>
        <p:spPr>
          <a:xfrm>
            <a:off x="10126860" y="260648"/>
            <a:ext cx="1798476" cy="1798476"/>
          </a:xfrm>
          <a:prstGeom prst="rect">
            <a:avLst/>
          </a:prstGeom>
        </p:spPr>
      </p:pic>
      <p:sp>
        <p:nvSpPr>
          <p:cNvPr id="7" name="Прямоугольник 6"/>
          <p:cNvSpPr/>
          <p:nvPr/>
        </p:nvSpPr>
        <p:spPr>
          <a:xfrm>
            <a:off x="10077266" y="2245816"/>
            <a:ext cx="1680268" cy="289951"/>
          </a:xfrm>
          <a:prstGeom prst="rect">
            <a:avLst/>
          </a:prstGeom>
        </p:spPr>
        <p:txBody>
          <a:bodyPr wrap="none">
            <a:spAutoFit/>
          </a:bodyPr>
          <a:lstStyle/>
          <a:p>
            <a:pPr>
              <a:lnSpc>
                <a:spcPct val="107000"/>
              </a:lnSpc>
              <a:spcAft>
                <a:spcPts val="800"/>
              </a:spcAft>
            </a:pPr>
            <a:r>
              <a:rPr lang="ru-RU" sz="1200" i="1"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Портал «Весь Алтай»</a:t>
            </a:r>
            <a:endParaRPr lang="ru-RU" sz="1100" dirty="0">
              <a:solidFill>
                <a:schemeClr val="accent1">
                  <a:lumMod val="50000"/>
                </a:schemeClr>
              </a:solidFill>
              <a:effectLst/>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722029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29917" y="188640"/>
            <a:ext cx="6048672" cy="783869"/>
          </a:xfrm>
          <a:prstGeom prst="rect">
            <a:avLst/>
          </a:prstGeom>
        </p:spPr>
        <p:txBody>
          <a:bodyPr wrap="square">
            <a:spAutoFit/>
          </a:bodyPr>
          <a:lstStyle/>
          <a:p>
            <a:pPr>
              <a:lnSpc>
                <a:spcPct val="107000"/>
              </a:lnSpc>
              <a:spcAft>
                <a:spcPts val="0"/>
              </a:spcAft>
            </a:pPr>
            <a:r>
              <a:rPr lang="ru-RU" sz="1400" dirty="0">
                <a:latin typeface="Book Antiqua" panose="02040602050305030304" pitchFamily="18" charset="0"/>
                <a:ea typeface="Times New Roman" panose="02020603050405020304" pitchFamily="18" charset="0"/>
                <a:cs typeface="Times New Roman" panose="02020603050405020304" pitchFamily="18" charset="0"/>
              </a:rPr>
              <a:t>Карта кооперативных кредитных союзов Западной Сибири и Урала. Составлена статистическим отделом Алтайского Центрального кредитного союза по </a:t>
            </a:r>
            <a:r>
              <a:rPr lang="ru-RU" sz="1400" dirty="0" smtClean="0">
                <a:latin typeface="Book Antiqua" panose="02040602050305030304" pitchFamily="18" charset="0"/>
                <a:ea typeface="Times New Roman" panose="02020603050405020304" pitchFamily="18" charset="0"/>
                <a:cs typeface="Times New Roman" panose="02020603050405020304" pitchFamily="18" charset="0"/>
              </a:rPr>
              <a:t>данным </a:t>
            </a:r>
            <a:r>
              <a:rPr lang="ru-RU" sz="1400" dirty="0">
                <a:latin typeface="Book Antiqua" panose="02040602050305030304" pitchFamily="18" charset="0"/>
                <a:ea typeface="Times New Roman" panose="02020603050405020304" pitchFamily="18" charset="0"/>
                <a:cs typeface="Times New Roman" panose="02020603050405020304" pitchFamily="18" charset="0"/>
              </a:rPr>
              <a:t>на 01 января 1919 г..</a:t>
            </a:r>
            <a:endParaRPr lang="ru-RU" sz="1400" dirty="0">
              <a:effectLst/>
              <a:latin typeface="Book Antiqua" panose="02040602050305030304" pitchFamily="18"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3"/>
          <a:stretch>
            <a:fillRect/>
          </a:stretch>
        </p:blipFill>
        <p:spPr>
          <a:xfrm>
            <a:off x="3214092" y="1124744"/>
            <a:ext cx="7084847" cy="4248000"/>
          </a:xfrm>
          <a:prstGeom prst="rect">
            <a:avLst/>
          </a:prstGeom>
        </p:spPr>
      </p:pic>
      <p:sp>
        <p:nvSpPr>
          <p:cNvPr id="4" name="Прямоугольник 3"/>
          <p:cNvSpPr/>
          <p:nvPr/>
        </p:nvSpPr>
        <p:spPr>
          <a:xfrm>
            <a:off x="6454452" y="5733256"/>
            <a:ext cx="6092825" cy="797782"/>
          </a:xfrm>
          <a:prstGeom prst="rect">
            <a:avLst/>
          </a:prstGeom>
        </p:spPr>
        <p:txBody>
          <a:bodyPr>
            <a:spAutoFit/>
          </a:bodyPr>
          <a:lstStyle/>
          <a:p>
            <a:pPr>
              <a:lnSpc>
                <a:spcPct val="107000"/>
              </a:lnSpc>
              <a:spcAft>
                <a:spcPts val="0"/>
              </a:spcAft>
            </a:pPr>
            <a:r>
              <a:rPr lang="ru-RU" sz="1200" dirty="0">
                <a:latin typeface="Arial" panose="020B0604020202020204" pitchFamily="34" charset="0"/>
                <a:ea typeface="Times New Roman" panose="02020603050405020304" pitchFamily="18" charset="0"/>
                <a:cs typeface="Times New Roman" panose="02020603050405020304" pitchFamily="18" charset="0"/>
              </a:rPr>
              <a:t>ГАНО. Р-270, оп.1, д.254</a:t>
            </a:r>
            <a:endParaRPr lang="ru-RU" sz="1100" dirty="0">
              <a:latin typeface="Calibri" panose="020F0502020204030204" pitchFamily="34" charset="0"/>
              <a:ea typeface="Calibri" panose="020F0502020204030204" pitchFamily="34" charset="0"/>
              <a:cs typeface="Times New Roman" panose="02020603050405020304" pitchFamily="18" charset="0"/>
            </a:endParaRPr>
          </a:p>
          <a:p>
            <a:r>
              <a:rPr lang="ru-RU" sz="1100"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4"/>
              </a:rPr>
              <a:t>https://archportal.nso.ru/kartograficheskie-materialy/kollektsiya-kartograficheskikh-dokumentov/kartograficheskie-dokumenty-perioda-posle-1917-g/obshcheekonomicheskie-karty/27708/</a:t>
            </a:r>
            <a:endParaRPr lang="ru-RU" dirty="0"/>
          </a:p>
        </p:txBody>
      </p:sp>
    </p:spTree>
    <p:extLst>
      <p:ext uri="{BB962C8B-B14F-4D97-AF65-F5344CB8AC3E}">
        <p14:creationId xmlns:p14="http://schemas.microsoft.com/office/powerpoint/2010/main" val="2857813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01924" y="404662"/>
            <a:ext cx="9649072" cy="5605574"/>
          </a:xfrm>
          <a:prstGeom prst="rect">
            <a:avLst/>
          </a:prstGeom>
        </p:spPr>
        <p:txBody>
          <a:bodyPr wrap="square">
            <a:spAutoFit/>
          </a:bodyPr>
          <a:lstStyle/>
          <a:p>
            <a:pPr algn="just">
              <a:lnSpc>
                <a:spcPct val="107000"/>
              </a:lnSpc>
              <a:spcAft>
                <a:spcPts val="1125"/>
              </a:spcAft>
            </a:pPr>
            <a:r>
              <a:rPr lang="ru-RU" sz="1600"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В советский период кредитная кооперация получила развитие при НЭПе, основываясь главным образом на дореволюционном опыте</a:t>
            </a:r>
            <a:r>
              <a:rPr lang="ru-RU" sz="1600" dirty="0" smtClean="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a:t>
            </a:r>
          </a:p>
          <a:p>
            <a:pPr algn="just">
              <a:lnSpc>
                <a:spcPct val="107000"/>
              </a:lnSpc>
              <a:spcAft>
                <a:spcPts val="1125"/>
              </a:spcAft>
            </a:pPr>
            <a:endParaRPr lang="ru-RU" sz="1600"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endParaRPr>
          </a:p>
          <a:p>
            <a:pPr algn="just">
              <a:lnSpc>
                <a:spcPct val="107000"/>
              </a:lnSpc>
              <a:spcAft>
                <a:spcPts val="1125"/>
              </a:spcAft>
            </a:pPr>
            <a:r>
              <a:rPr lang="ru-RU" dirty="0">
                <a:solidFill>
                  <a:srgbClr val="3B3943"/>
                </a:solidFill>
                <a:latin typeface="Book Antiqua" panose="02040602050305030304" pitchFamily="18" charset="0"/>
                <a:ea typeface="Times New Roman" panose="02020603050405020304" pitchFamily="18" charset="0"/>
                <a:cs typeface="Times New Roman" panose="02020603050405020304" pitchFamily="18" charset="0"/>
              </a:rPr>
              <a:t>На основании Декрета СНК от 27 января 1920 г. о слиянии кредитной и потребительской кооперации Алтайский центральный кредитный союз и Алтайский союз кооперативов были объединены в единый Губернский союз рабоче-крестьянских потребительских обществ</a:t>
            </a:r>
            <a:r>
              <a:rPr lang="ru-RU" dirty="0" smtClean="0">
                <a:solidFill>
                  <a:srgbClr val="3B3943"/>
                </a:solidFill>
                <a:latin typeface="Book Antiqua" panose="02040602050305030304" pitchFamily="18" charset="0"/>
                <a:ea typeface="Times New Roman" panose="02020603050405020304" pitchFamily="18" charset="0"/>
                <a:cs typeface="Times New Roman" panose="02020603050405020304" pitchFamily="18" charset="0"/>
              </a:rPr>
              <a:t>.</a:t>
            </a:r>
          </a:p>
          <a:p>
            <a:pPr algn="just">
              <a:lnSpc>
                <a:spcPct val="107000"/>
              </a:lnSpc>
              <a:spcAft>
                <a:spcPts val="1125"/>
              </a:spcAft>
            </a:pPr>
            <a:endParaRPr lang="ru-RU" sz="1600" dirty="0">
              <a:latin typeface="Book Antiqua" panose="02040602050305030304" pitchFamily="18" charset="0"/>
              <a:ea typeface="Calibri" panose="020F0502020204030204" pitchFamily="34" charset="0"/>
              <a:cs typeface="Times New Roman" panose="02020603050405020304" pitchFamily="18" charset="0"/>
            </a:endParaRPr>
          </a:p>
          <a:p>
            <a:pPr algn="just">
              <a:lnSpc>
                <a:spcPct val="107000"/>
              </a:lnSpc>
              <a:spcAft>
                <a:spcPts val="1125"/>
              </a:spcAft>
            </a:pPr>
            <a:r>
              <a:rPr lang="ru-RU" dirty="0">
                <a:solidFill>
                  <a:srgbClr val="3B3943"/>
                </a:solidFill>
                <a:latin typeface="Book Antiqua" panose="02040602050305030304" pitchFamily="18" charset="0"/>
                <a:ea typeface="Times New Roman" panose="02020603050405020304" pitchFamily="18" charset="0"/>
                <a:cs typeface="Times New Roman" panose="02020603050405020304" pitchFamily="18" charset="0"/>
              </a:rPr>
              <a:t> </a:t>
            </a:r>
            <a:r>
              <a:rPr lang="ru-RU" sz="1600"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Положение 1928 года устанавливало разрешительный порядок создания кредитного общества и ограничивало круг его операций. В дальнейшем деятельность кредитных обществ в СССР была прекращена вместе с деятельностью остальных негосударственных организаций периода НЭПа.</a:t>
            </a:r>
            <a:br>
              <a:rPr lang="ru-RU" sz="1600"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br>
            <a:endParaRPr lang="ru-RU" sz="1600" dirty="0" smtClean="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endParaRPr>
          </a:p>
          <a:p>
            <a:pPr algn="just">
              <a:lnSpc>
                <a:spcPct val="107000"/>
              </a:lnSpc>
              <a:spcAft>
                <a:spcPts val="1125"/>
              </a:spcAft>
            </a:pPr>
            <a:r>
              <a:rPr lang="ru-RU" dirty="0" smtClean="0">
                <a:solidFill>
                  <a:srgbClr val="3B3943"/>
                </a:solidFill>
                <a:latin typeface="Book Antiqua" panose="02040602050305030304" pitchFamily="18" charset="0"/>
                <a:ea typeface="Times New Roman" panose="02020603050405020304" pitchFamily="18" charset="0"/>
                <a:cs typeface="Times New Roman" panose="02020603050405020304" pitchFamily="18" charset="0"/>
              </a:rPr>
              <a:t>В </a:t>
            </a:r>
            <a:r>
              <a:rPr lang="ru-RU" dirty="0">
                <a:solidFill>
                  <a:srgbClr val="3B3943"/>
                </a:solidFill>
                <a:latin typeface="Book Antiqua" panose="02040602050305030304" pitchFamily="18" charset="0"/>
                <a:ea typeface="Times New Roman" panose="02020603050405020304" pitchFamily="18" charset="0"/>
                <a:cs typeface="Times New Roman" panose="02020603050405020304" pitchFamily="18" charset="0"/>
              </a:rPr>
              <a:t>результате районирования в 1930 г. союз потребкооперации Алтая стал подчиняться </a:t>
            </a:r>
            <a:r>
              <a:rPr lang="ru-RU" dirty="0" err="1">
                <a:solidFill>
                  <a:srgbClr val="3B3943"/>
                </a:solidFill>
                <a:latin typeface="Book Antiqua" panose="02040602050305030304" pitchFamily="18" charset="0"/>
                <a:ea typeface="Times New Roman" panose="02020603050405020304" pitchFamily="18" charset="0"/>
                <a:cs typeface="Times New Roman" panose="02020603050405020304" pitchFamily="18" charset="0"/>
              </a:rPr>
              <a:t>Запсибкрайпотребсоюзу</a:t>
            </a:r>
            <a:r>
              <a:rPr lang="ru-RU" dirty="0">
                <a:solidFill>
                  <a:srgbClr val="3B3943"/>
                </a:solidFill>
                <a:latin typeface="Book Antiqua" panose="02040602050305030304" pitchFamily="18" charset="0"/>
                <a:ea typeface="Times New Roman" panose="02020603050405020304" pitchFamily="18" charset="0"/>
                <a:cs typeface="Times New Roman" panose="02020603050405020304" pitchFamily="18" charset="0"/>
              </a:rPr>
              <a:t>. Новое административное деление действовало до ноября 1937 г., когда на основании постановления ЦИК СССР «О разделении Западно-Сибирского края на Новосибирскую область и Алтайский край» на базе Алтайского губернского союза кооперативов был создан Алтайский </a:t>
            </a:r>
            <a:r>
              <a:rPr lang="ru-RU" dirty="0" err="1">
                <a:solidFill>
                  <a:srgbClr val="3B3943"/>
                </a:solidFill>
                <a:latin typeface="Book Antiqua" panose="02040602050305030304" pitchFamily="18" charset="0"/>
                <a:ea typeface="Times New Roman" panose="02020603050405020304" pitchFamily="18" charset="0"/>
                <a:cs typeface="Times New Roman" panose="02020603050405020304" pitchFamily="18" charset="0"/>
              </a:rPr>
              <a:t>крайпотребсоюз</a:t>
            </a:r>
            <a:r>
              <a:rPr lang="ru-RU" dirty="0">
                <a:solidFill>
                  <a:srgbClr val="3B3943"/>
                </a:solidFill>
                <a:latin typeface="Book Antiqua" panose="02040602050305030304" pitchFamily="18" charset="0"/>
                <a:ea typeface="Times New Roman" panose="02020603050405020304" pitchFamily="18" charset="0"/>
                <a:cs typeface="Times New Roman" panose="02020603050405020304" pitchFamily="18" charset="0"/>
              </a:rPr>
              <a:t>.</a:t>
            </a:r>
            <a:endParaRPr lang="ru-RU" sz="1600" dirty="0">
              <a:effectLst/>
              <a:latin typeface="Book Antiqua" panose="0204060205030503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37078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85900" y="548680"/>
            <a:ext cx="10297144" cy="4372672"/>
          </a:xfrm>
          <a:prstGeom prst="rect">
            <a:avLst/>
          </a:prstGeom>
        </p:spPr>
        <p:txBody>
          <a:bodyPr wrap="square">
            <a:spAutoFit/>
          </a:bodyPr>
          <a:lstStyle/>
          <a:p>
            <a:pPr>
              <a:lnSpc>
                <a:spcPct val="107000"/>
              </a:lnSpc>
              <a:spcAft>
                <a:spcPts val="800"/>
              </a:spcAft>
            </a:pPr>
            <a:r>
              <a:rPr lang="ru-RU" sz="3200" b="1"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Ассоциация кредитных союзов Алтая</a:t>
            </a:r>
          </a:p>
          <a:p>
            <a:pPr>
              <a:lnSpc>
                <a:spcPct val="107000"/>
              </a:lnSpc>
              <a:spcAft>
                <a:spcPts val="800"/>
              </a:spcAft>
            </a:pPr>
            <a:r>
              <a:rPr lang="ru-RU" sz="1200"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ИСТОРИЯ СОЗДАНИЯ И РАЗВИТИЯ</a:t>
            </a:r>
            <a:r>
              <a:rPr lang="ru-RU" sz="1200" dirty="0">
                <a:latin typeface="Book Antiqua" panose="02040602050305030304" pitchFamily="18" charset="0"/>
                <a:ea typeface="Calibri" panose="020F0502020204030204" pitchFamily="34" charset="0"/>
                <a:cs typeface="Times New Roman" panose="02020603050405020304" pitchFamily="18" charset="0"/>
              </a:rPr>
              <a:t>: Ассоциация кредитных союзов Алтая создана 4 апреля 2000 года. В нее входят кредитные потребительские кооперативы (КПК), действующие на основании закона РФ от 18 июля 2009 года №190-ФЗ «О кредитной кооперации».</a:t>
            </a:r>
          </a:p>
          <a:p>
            <a:pPr>
              <a:lnSpc>
                <a:spcPct val="107000"/>
              </a:lnSpc>
              <a:spcAft>
                <a:spcPts val="800"/>
              </a:spcAft>
            </a:pPr>
            <a:r>
              <a:rPr lang="ru-RU" sz="1200"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ЦЕЛИ: </a:t>
            </a:r>
            <a:r>
              <a:rPr lang="ru-RU" sz="1200" dirty="0">
                <a:latin typeface="Book Antiqua" panose="02040602050305030304" pitchFamily="18" charset="0"/>
                <a:ea typeface="Calibri" panose="020F0502020204030204" pitchFamily="34" charset="0"/>
                <a:cs typeface="Times New Roman" panose="02020603050405020304" pitchFamily="18" charset="0"/>
              </a:rPr>
              <a:t>развитие и координация движения кредитных союзов, обеспечивающих доступность финансовых услуг широким слоям населения; защита и представление интересов членов Ассоциации в государственных органах РФ, органах местного самоуправления и международных организациях; обеспечение равных возможностей участия своих членов в российском и международном движении кредитных союзов, укрепление их экономического и социального статуса</a:t>
            </a:r>
            <a:r>
              <a:rPr lang="ru-RU" sz="1200" dirty="0" smtClean="0">
                <a:latin typeface="Book Antiqua" panose="02040602050305030304" pitchFamily="18" charset="0"/>
                <a:ea typeface="Calibri" panose="020F0502020204030204" pitchFamily="34" charset="0"/>
                <a:cs typeface="Times New Roman" panose="02020603050405020304" pitchFamily="18" charset="0"/>
              </a:rPr>
              <a:t>.</a:t>
            </a:r>
          </a:p>
          <a:p>
            <a:pPr>
              <a:lnSpc>
                <a:spcPct val="107000"/>
              </a:lnSpc>
              <a:spcAft>
                <a:spcPts val="800"/>
              </a:spcAft>
            </a:pPr>
            <a:r>
              <a:rPr lang="ru-RU" sz="1200" dirty="0">
                <a:solidFill>
                  <a:schemeClr val="accent1">
                    <a:lumMod val="50000"/>
                  </a:schemeClr>
                </a:solidFill>
                <a:latin typeface="Book Antiqua" panose="02040602050305030304" pitchFamily="18" charset="0"/>
                <a:ea typeface="Calibri" panose="020F0502020204030204" pitchFamily="34" charset="0"/>
                <a:cs typeface="Times New Roman" panose="02020603050405020304" pitchFamily="18" charset="0"/>
              </a:rPr>
              <a:t>НАПРАВЛЕНИЯ ДЕЯТЕЛЬНОСТИ</a:t>
            </a:r>
            <a:r>
              <a:rPr lang="ru-RU" sz="1200" dirty="0">
                <a:latin typeface="Book Antiqua" panose="02040602050305030304" pitchFamily="18" charset="0"/>
                <a:ea typeface="Calibri" panose="020F0502020204030204" pitchFamily="34" charset="0"/>
                <a:cs typeface="Times New Roman" panose="02020603050405020304" pitchFamily="18" charset="0"/>
              </a:rPr>
              <a:t>:</a:t>
            </a:r>
            <a:br>
              <a:rPr lang="ru-RU" sz="1200" dirty="0">
                <a:latin typeface="Book Antiqua" panose="02040602050305030304" pitchFamily="18" charset="0"/>
                <a:ea typeface="Calibri" panose="020F0502020204030204" pitchFamily="34" charset="0"/>
                <a:cs typeface="Times New Roman" panose="02020603050405020304" pitchFamily="18" charset="0"/>
              </a:rPr>
            </a:br>
            <a:r>
              <a:rPr lang="ru-RU" sz="1200" dirty="0">
                <a:latin typeface="Book Antiqua" panose="02040602050305030304" pitchFamily="18" charset="0"/>
                <a:ea typeface="Calibri" panose="020F0502020204030204" pitchFamily="34" charset="0"/>
                <a:cs typeface="Times New Roman" panose="02020603050405020304" pitchFamily="18" charset="0"/>
              </a:rPr>
              <a:t>• координация движения кредитной потребительской кооперации в крае;</a:t>
            </a:r>
            <a:br>
              <a:rPr lang="ru-RU" sz="1200" dirty="0">
                <a:latin typeface="Book Antiqua" panose="02040602050305030304" pitchFamily="18" charset="0"/>
                <a:ea typeface="Calibri" panose="020F0502020204030204" pitchFamily="34" charset="0"/>
                <a:cs typeface="Times New Roman" panose="02020603050405020304" pitchFamily="18" charset="0"/>
              </a:rPr>
            </a:br>
            <a:r>
              <a:rPr lang="ru-RU" sz="1200" dirty="0">
                <a:latin typeface="Book Antiqua" panose="02040602050305030304" pitchFamily="18" charset="0"/>
                <a:ea typeface="Calibri" panose="020F0502020204030204" pitchFamily="34" charset="0"/>
                <a:cs typeface="Times New Roman" panose="02020603050405020304" pitchFamily="18" charset="0"/>
              </a:rPr>
              <a:t>• представительство и защита интересов КПК (кредитно-потребительских кооперативов) - членов Ассоциации в государственных и негосударственных органах РФ;</a:t>
            </a:r>
            <a:br>
              <a:rPr lang="ru-RU" sz="1200" dirty="0">
                <a:latin typeface="Book Antiqua" panose="02040602050305030304" pitchFamily="18" charset="0"/>
                <a:ea typeface="Calibri" panose="020F0502020204030204" pitchFamily="34" charset="0"/>
                <a:cs typeface="Times New Roman" panose="02020603050405020304" pitchFamily="18" charset="0"/>
              </a:rPr>
            </a:br>
            <a:r>
              <a:rPr lang="ru-RU" sz="1200" dirty="0">
                <a:latin typeface="Book Antiqua" panose="02040602050305030304" pitchFamily="18" charset="0"/>
                <a:ea typeface="Calibri" panose="020F0502020204030204" pitchFamily="34" charset="0"/>
                <a:cs typeface="Times New Roman" panose="02020603050405020304" pitchFamily="18" charset="0"/>
              </a:rPr>
              <a:t>• обеспечение равных возможностей для участия КПК в Российском и международном движении кредитных союзов;</a:t>
            </a:r>
            <a:br>
              <a:rPr lang="ru-RU" sz="1200" dirty="0">
                <a:latin typeface="Book Antiqua" panose="02040602050305030304" pitchFamily="18" charset="0"/>
                <a:ea typeface="Calibri" panose="020F0502020204030204" pitchFamily="34" charset="0"/>
                <a:cs typeface="Times New Roman" panose="02020603050405020304" pitchFamily="18" charset="0"/>
              </a:rPr>
            </a:br>
            <a:r>
              <a:rPr lang="ru-RU" sz="1200" dirty="0">
                <a:latin typeface="Book Antiqua" panose="02040602050305030304" pitchFamily="18" charset="0"/>
                <a:ea typeface="Calibri" panose="020F0502020204030204" pitchFamily="34" charset="0"/>
                <a:cs typeface="Times New Roman" panose="02020603050405020304" pitchFamily="18" charset="0"/>
              </a:rPr>
              <a:t>• укрепление экономического и социального статуса КПК для повышения доступности финансовых услуг населению;</a:t>
            </a:r>
            <a:br>
              <a:rPr lang="ru-RU" sz="1200" dirty="0">
                <a:latin typeface="Book Antiqua" panose="02040602050305030304" pitchFamily="18" charset="0"/>
                <a:ea typeface="Calibri" panose="020F0502020204030204" pitchFamily="34" charset="0"/>
                <a:cs typeface="Times New Roman" panose="02020603050405020304" pitchFamily="18" charset="0"/>
              </a:rPr>
            </a:br>
            <a:r>
              <a:rPr lang="ru-RU" sz="1200" dirty="0">
                <a:latin typeface="Book Antiqua" panose="02040602050305030304" pitchFamily="18" charset="0"/>
                <a:ea typeface="Calibri" panose="020F0502020204030204" pitchFamily="34" charset="0"/>
                <a:cs typeface="Times New Roman" panose="02020603050405020304" pitchFamily="18" charset="0"/>
              </a:rPr>
              <a:t>• разработка и проведение мероприятий по развитию сети КПК в Алтайском крае;</a:t>
            </a:r>
            <a:br>
              <a:rPr lang="ru-RU" sz="1200" dirty="0">
                <a:latin typeface="Book Antiqua" panose="02040602050305030304" pitchFamily="18" charset="0"/>
                <a:ea typeface="Calibri" panose="020F0502020204030204" pitchFamily="34" charset="0"/>
                <a:cs typeface="Times New Roman" panose="02020603050405020304" pitchFamily="18" charset="0"/>
              </a:rPr>
            </a:br>
            <a:r>
              <a:rPr lang="ru-RU" sz="1200" dirty="0">
                <a:latin typeface="Book Antiqua" panose="02040602050305030304" pitchFamily="18" charset="0"/>
                <a:ea typeface="Calibri" panose="020F0502020204030204" pitchFamily="34" charset="0"/>
                <a:cs typeface="Times New Roman" panose="02020603050405020304" pitchFamily="18" charset="0"/>
              </a:rPr>
              <a:t>• разработка и реализация положений, нормативов и стандартов функционирования КПК в Алтайском крае;</a:t>
            </a:r>
            <a:br>
              <a:rPr lang="ru-RU" sz="1200" dirty="0">
                <a:latin typeface="Book Antiqua" panose="02040602050305030304" pitchFamily="18" charset="0"/>
                <a:ea typeface="Calibri" panose="020F0502020204030204" pitchFamily="34" charset="0"/>
                <a:cs typeface="Times New Roman" panose="02020603050405020304" pitchFamily="18" charset="0"/>
              </a:rPr>
            </a:br>
            <a:r>
              <a:rPr lang="ru-RU" sz="1200" dirty="0">
                <a:latin typeface="Book Antiqua" panose="02040602050305030304" pitchFamily="18" charset="0"/>
                <a:ea typeface="Calibri" panose="020F0502020204030204" pitchFamily="34" charset="0"/>
                <a:cs typeface="Times New Roman" panose="02020603050405020304" pitchFamily="18" charset="0"/>
              </a:rPr>
              <a:t>• консультирование и повышение квалификации специалистов КПК;</a:t>
            </a:r>
            <a:br>
              <a:rPr lang="ru-RU" sz="1200" dirty="0">
                <a:latin typeface="Book Antiqua" panose="02040602050305030304" pitchFamily="18" charset="0"/>
                <a:ea typeface="Calibri" panose="020F0502020204030204" pitchFamily="34" charset="0"/>
                <a:cs typeface="Times New Roman" panose="02020603050405020304" pitchFamily="18" charset="0"/>
              </a:rPr>
            </a:br>
            <a:r>
              <a:rPr lang="ru-RU" sz="1200" dirty="0">
                <a:latin typeface="Book Antiqua" panose="02040602050305030304" pitchFamily="18" charset="0"/>
                <a:ea typeface="Calibri" panose="020F0502020204030204" pitchFamily="34" charset="0"/>
                <a:cs typeface="Times New Roman" panose="02020603050405020304" pitchFamily="18" charset="0"/>
              </a:rPr>
              <a:t>• научно-методическая деятельность.</a:t>
            </a:r>
          </a:p>
          <a:p>
            <a:pPr>
              <a:lnSpc>
                <a:spcPct val="107000"/>
              </a:lnSpc>
              <a:spcAft>
                <a:spcPts val="80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Рисунок 2"/>
          <p:cNvPicPr>
            <a:picLocks noChangeAspect="1"/>
          </p:cNvPicPr>
          <p:nvPr/>
        </p:nvPicPr>
        <p:blipFill>
          <a:blip r:embed="rId3"/>
          <a:stretch>
            <a:fillRect/>
          </a:stretch>
        </p:blipFill>
        <p:spPr>
          <a:xfrm>
            <a:off x="2277988" y="4725144"/>
            <a:ext cx="8249928" cy="1764000"/>
          </a:xfrm>
          <a:prstGeom prst="rect">
            <a:avLst/>
          </a:prstGeom>
        </p:spPr>
      </p:pic>
    </p:spTree>
    <p:extLst>
      <p:ext uri="{BB962C8B-B14F-4D97-AF65-F5344CB8AC3E}">
        <p14:creationId xmlns:p14="http://schemas.microsoft.com/office/powerpoint/2010/main" val="3420624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3286100" y="332656"/>
            <a:ext cx="6800521" cy="6228000"/>
          </a:xfrm>
          <a:prstGeom prst="rect">
            <a:avLst/>
          </a:prstGeom>
        </p:spPr>
      </p:pic>
    </p:spTree>
    <p:extLst>
      <p:ext uri="{BB962C8B-B14F-4D97-AF65-F5344CB8AC3E}">
        <p14:creationId xmlns:p14="http://schemas.microsoft.com/office/powerpoint/2010/main" val="21573329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13892" y="332657"/>
            <a:ext cx="10513168" cy="6071599"/>
          </a:xfrm>
          <a:prstGeom prst="rect">
            <a:avLst/>
          </a:prstGeom>
        </p:spPr>
        <p:txBody>
          <a:bodyPr wrap="square">
            <a:spAutoFit/>
          </a:bodyPr>
          <a:lstStyle/>
          <a:p>
            <a:pPr>
              <a:lnSpc>
                <a:spcPts val="2100"/>
              </a:lnSpc>
              <a:spcAft>
                <a:spcPts val="0"/>
              </a:spcAft>
            </a:pPr>
            <a:r>
              <a:rPr lang="ru-RU" sz="1200" dirty="0">
                <a:solidFill>
                  <a:srgbClr val="242F33"/>
                </a:solidFill>
                <a:latin typeface="Book Antiqua" panose="02040602050305030304" pitchFamily="18" charset="0"/>
                <a:ea typeface="Times New Roman" panose="02020603050405020304" pitchFamily="18" charset="0"/>
                <a:cs typeface="Helvetica" panose="020B0604020202020204" pitchFamily="34" charset="0"/>
              </a:rPr>
              <a:t> </a:t>
            </a:r>
            <a:endParaRPr lang="ru-RU" sz="11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ru-RU" sz="1600" b="1" dirty="0">
                <a:solidFill>
                  <a:schemeClr val="accent1">
                    <a:lumMod val="50000"/>
                  </a:schemeClr>
                </a:solidFill>
                <a:latin typeface="Book Antiqua" panose="02040602050305030304" pitchFamily="18" charset="0"/>
                <a:ea typeface="Times New Roman" panose="02020603050405020304" pitchFamily="18" charset="0"/>
                <a:cs typeface="Arial" panose="020B0604020202020204" pitchFamily="34" charset="0"/>
              </a:rPr>
              <a:t>Литература</a:t>
            </a:r>
            <a:endParaRPr lang="ru-RU" sz="1100" b="1" dirty="0">
              <a:solidFill>
                <a:schemeClr val="accent1">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sz="1200" dirty="0">
                <a:latin typeface="Book Antiqua" panose="02040602050305030304" pitchFamily="18" charset="0"/>
                <a:ea typeface="Times New Roman" panose="02020603050405020304" pitchFamily="18" charset="0"/>
                <a:cs typeface="Arial" panose="020B0604020202020204" pitchFamily="34" charset="0"/>
              </a:rPr>
              <a:t> </a:t>
            </a:r>
            <a:endParaRPr lang="ru-RU" sz="1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sz="1200" dirty="0">
                <a:latin typeface="Book Antiqua" panose="02040602050305030304" pitchFamily="18" charset="0"/>
                <a:ea typeface="Times New Roman" panose="02020603050405020304" pitchFamily="18" charset="0"/>
                <a:cs typeface="Arial" panose="020B0604020202020204" pitchFamily="34" charset="0"/>
              </a:rPr>
              <a:t>Алтайский крестьянин: газ.-журн. / ред.-изд. М. О. Курский. — 1912-1918. — Барнаул: Тип. А. О. </a:t>
            </a:r>
            <a:r>
              <a:rPr lang="ru-RU" sz="1200" dirty="0" err="1">
                <a:latin typeface="Book Antiqua" panose="02040602050305030304" pitchFamily="18" charset="0"/>
                <a:ea typeface="Times New Roman" panose="02020603050405020304" pitchFamily="18" charset="0"/>
                <a:cs typeface="Arial" panose="020B0604020202020204" pitchFamily="34" charset="0"/>
              </a:rPr>
              <a:t>Кедриной</a:t>
            </a:r>
            <a:r>
              <a:rPr lang="ru-RU" sz="1200" dirty="0">
                <a:latin typeface="Book Antiqua" panose="02040602050305030304" pitchFamily="18" charset="0"/>
                <a:ea typeface="Times New Roman" panose="02020603050405020304" pitchFamily="18" charset="0"/>
                <a:cs typeface="Arial" panose="020B0604020202020204" pitchFamily="34" charset="0"/>
              </a:rPr>
              <a:t>, 1912. — . — </a:t>
            </a:r>
            <a:r>
              <a:rPr lang="ru-RU" sz="1200" dirty="0" err="1">
                <a:latin typeface="Book Antiqua" panose="02040602050305030304" pitchFamily="18" charset="0"/>
                <a:ea typeface="Times New Roman" panose="02020603050405020304" pitchFamily="18" charset="0"/>
                <a:cs typeface="Arial" panose="020B0604020202020204" pitchFamily="34" charset="0"/>
              </a:rPr>
              <a:t>Еженед</a:t>
            </a:r>
            <a:r>
              <a:rPr lang="ru-RU" sz="1200" dirty="0">
                <a:latin typeface="Book Antiqua" panose="02040602050305030304" pitchFamily="18" charset="0"/>
                <a:ea typeface="Times New Roman" panose="02020603050405020304" pitchFamily="18" charset="0"/>
                <a:cs typeface="Arial" panose="020B0604020202020204" pitchFamily="34" charset="0"/>
              </a:rPr>
              <a:t>. — Основан в 1912 г. — </a:t>
            </a:r>
            <a:r>
              <a:rPr lang="ru-RU" sz="1200" dirty="0" err="1">
                <a:latin typeface="Book Antiqua" panose="02040602050305030304" pitchFamily="18" charset="0"/>
                <a:ea typeface="Times New Roman" panose="02020603050405020304" pitchFamily="18" charset="0"/>
                <a:cs typeface="Arial" panose="020B0604020202020204" pitchFamily="34" charset="0"/>
              </a:rPr>
              <a:t>Изд</a:t>
            </a:r>
            <a:r>
              <a:rPr lang="ru-RU" sz="1200" dirty="0">
                <a:latin typeface="Book Antiqua" panose="02040602050305030304" pitchFamily="18" charset="0"/>
                <a:ea typeface="Times New Roman" panose="02020603050405020304" pitchFamily="18" charset="0"/>
                <a:cs typeface="Arial" panose="020B0604020202020204" pitchFamily="34" charset="0"/>
              </a:rPr>
              <a:t>-е прекратило существование. — Изд.: </a:t>
            </a:r>
            <a:r>
              <a:rPr lang="ru-RU" sz="1200" dirty="0" err="1">
                <a:latin typeface="Book Antiqua" panose="02040602050305030304" pitchFamily="18" charset="0"/>
                <a:ea typeface="Times New Roman" panose="02020603050405020304" pitchFamily="18" charset="0"/>
                <a:cs typeface="Arial" panose="020B0604020202020204" pitchFamily="34" charset="0"/>
              </a:rPr>
              <a:t>Кооп</a:t>
            </a:r>
            <a:r>
              <a:rPr lang="ru-RU" sz="1200" dirty="0">
                <a:latin typeface="Book Antiqua" panose="02040602050305030304" pitchFamily="18" charset="0"/>
                <a:ea typeface="Times New Roman" panose="02020603050405020304" pitchFamily="18" charset="0"/>
                <a:cs typeface="Arial" panose="020B0604020202020204" pitchFamily="34" charset="0"/>
              </a:rPr>
              <a:t>. союз </a:t>
            </a:r>
            <a:r>
              <a:rPr lang="ru-RU" sz="1200" dirty="0" err="1">
                <a:latin typeface="Book Antiqua" panose="02040602050305030304" pitchFamily="18" charset="0"/>
                <a:ea typeface="Times New Roman" panose="02020603050405020304" pitchFamily="18" charset="0"/>
                <a:cs typeface="Arial" panose="020B0604020202020204" pitchFamily="34" charset="0"/>
              </a:rPr>
              <a:t>Алт</a:t>
            </a:r>
            <a:r>
              <a:rPr lang="ru-RU" sz="1200" dirty="0">
                <a:latin typeface="Book Antiqua" panose="02040602050305030304" pitchFamily="18" charset="0"/>
                <a:ea typeface="Times New Roman" panose="02020603050405020304" pitchFamily="18" charset="0"/>
                <a:cs typeface="Arial" panose="020B0604020202020204" pitchFamily="34" charset="0"/>
              </a:rPr>
              <a:t>. края, с 1916 г. — </a:t>
            </a:r>
            <a:r>
              <a:rPr lang="ru-RU" sz="1200" dirty="0" err="1">
                <a:latin typeface="Book Antiqua" panose="02040602050305030304" pitchFamily="18" charset="0"/>
                <a:ea typeface="Times New Roman" panose="02020603050405020304" pitchFamily="18" charset="0"/>
                <a:cs typeface="Arial" panose="020B0604020202020204" pitchFamily="34" charset="0"/>
              </a:rPr>
              <a:t>Алт</a:t>
            </a:r>
            <a:r>
              <a:rPr lang="ru-RU" sz="1200" dirty="0">
                <a:latin typeface="Book Antiqua" panose="02040602050305030304" pitchFamily="18" charset="0"/>
                <a:ea typeface="Times New Roman" panose="02020603050405020304" pitchFamily="18" charset="0"/>
                <a:cs typeface="Arial" panose="020B0604020202020204" pitchFamily="34" charset="0"/>
              </a:rPr>
              <a:t>. союз кредитных и </a:t>
            </a:r>
            <a:r>
              <a:rPr lang="ru-RU" sz="1200" dirty="0" err="1">
                <a:latin typeface="Book Antiqua" panose="02040602050305030304" pitchFamily="18" charset="0"/>
                <a:ea typeface="Times New Roman" panose="02020603050405020304" pitchFamily="18" charset="0"/>
                <a:cs typeface="Arial" panose="020B0604020202020204" pitchFamily="34" charset="0"/>
              </a:rPr>
              <a:t>ссудосберегательных</a:t>
            </a:r>
            <a:r>
              <a:rPr lang="ru-RU" sz="1200" dirty="0">
                <a:latin typeface="Book Antiqua" panose="02040602050305030304" pitchFamily="18" charset="0"/>
                <a:ea typeface="Times New Roman" panose="02020603050405020304" pitchFamily="18" charset="0"/>
                <a:cs typeface="Arial" panose="020B0604020202020204" pitchFamily="34" charset="0"/>
              </a:rPr>
              <a:t> товариществ, с 1917 (№13) — </a:t>
            </a:r>
            <a:r>
              <a:rPr lang="ru-RU" sz="1200" dirty="0" err="1">
                <a:latin typeface="Book Antiqua" panose="02040602050305030304" pitchFamily="18" charset="0"/>
                <a:ea typeface="Times New Roman" panose="02020603050405020304" pitchFamily="18" charset="0"/>
                <a:cs typeface="Arial" panose="020B0604020202020204" pitchFamily="34" charset="0"/>
              </a:rPr>
              <a:t>Кооп</a:t>
            </a:r>
            <a:r>
              <a:rPr lang="ru-RU" sz="1200" dirty="0">
                <a:latin typeface="Book Antiqua" panose="02040602050305030304" pitchFamily="18" charset="0"/>
                <a:ea typeface="Times New Roman" panose="02020603050405020304" pitchFamily="18" charset="0"/>
                <a:cs typeface="Arial" panose="020B0604020202020204" pitchFamily="34" charset="0"/>
              </a:rPr>
              <a:t>. союз </a:t>
            </a:r>
            <a:r>
              <a:rPr lang="ru-RU" sz="1200" dirty="0" err="1">
                <a:latin typeface="Book Antiqua" panose="02040602050305030304" pitchFamily="18" charset="0"/>
                <a:ea typeface="Times New Roman" panose="02020603050405020304" pitchFamily="18" charset="0"/>
                <a:cs typeface="Arial" panose="020B0604020202020204" pitchFamily="34" charset="0"/>
              </a:rPr>
              <a:t>Алт</a:t>
            </a:r>
            <a:r>
              <a:rPr lang="ru-RU" sz="1200" dirty="0">
                <a:latin typeface="Book Antiqua" panose="02040602050305030304" pitchFamily="18" charset="0"/>
                <a:ea typeface="Times New Roman" panose="02020603050405020304" pitchFamily="18" charset="0"/>
                <a:cs typeface="Arial" panose="020B0604020202020204" pitchFamily="34" charset="0"/>
              </a:rPr>
              <a:t>. края, с 1918 — Культ.-просвет. союз </a:t>
            </a:r>
            <a:r>
              <a:rPr lang="ru-RU" sz="1200" dirty="0" err="1">
                <a:latin typeface="Book Antiqua" panose="02040602050305030304" pitchFamily="18" charset="0"/>
                <a:ea typeface="Times New Roman" panose="02020603050405020304" pitchFamily="18" charset="0"/>
                <a:cs typeface="Arial" panose="020B0604020202020204" pitchFamily="34" charset="0"/>
              </a:rPr>
              <a:t>Алт</a:t>
            </a:r>
            <a:r>
              <a:rPr lang="ru-RU" sz="1200" dirty="0">
                <a:latin typeface="Book Antiqua" panose="02040602050305030304" pitchFamily="18" charset="0"/>
                <a:ea typeface="Times New Roman" panose="02020603050405020304" pitchFamily="18" charset="0"/>
                <a:cs typeface="Arial" panose="020B0604020202020204" pitchFamily="34" charset="0"/>
              </a:rPr>
              <a:t>. края.</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0"/>
              </a:spcAft>
            </a:pPr>
            <a:r>
              <a:rPr lang="ru-RU" sz="1200" dirty="0">
                <a:latin typeface="Book Antiqua" panose="02040602050305030304" pitchFamily="18" charset="0"/>
                <a:ea typeface="Times New Roman" panose="02020603050405020304" pitchFamily="18" charset="0"/>
                <a:cs typeface="Times New Roman" panose="02020603050405020304" pitchFamily="18" charset="0"/>
              </a:rPr>
              <a:t>Алтайский центральный кредитный союз. Известия Алтайского центрального кредитного союза. - Барнаул, 1917-1919.</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6000"/>
              </a:lnSpc>
              <a:spcAft>
                <a:spcPts val="0"/>
              </a:spcAft>
            </a:pPr>
            <a:r>
              <a:rPr lang="ru-RU" sz="1200" dirty="0">
                <a:latin typeface="Book Antiqua" panose="02040602050305030304" pitchFamily="18" charset="0"/>
                <a:ea typeface="Times New Roman" panose="02020603050405020304" pitchFamily="18" charset="0"/>
                <a:cs typeface="Times New Roman" panose="02020603050405020304" pitchFamily="18" charset="0"/>
              </a:rPr>
              <a:t> </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sz="1200" dirty="0" err="1">
                <a:latin typeface="Book Antiqua" panose="02040602050305030304" pitchFamily="18" charset="0"/>
                <a:ea typeface="Calibri" panose="020F0502020204030204" pitchFamily="34" charset="0"/>
                <a:cs typeface="Arial" panose="020B0604020202020204" pitchFamily="34" charset="0"/>
              </a:rPr>
              <a:t>Бородаевский</a:t>
            </a:r>
            <a:r>
              <a:rPr lang="ru-RU" sz="1200" dirty="0">
                <a:latin typeface="Book Antiqua" panose="02040602050305030304" pitchFamily="18" charset="0"/>
                <a:ea typeface="Calibri" panose="020F0502020204030204" pitchFamily="34" charset="0"/>
                <a:cs typeface="Arial" panose="020B0604020202020204" pitchFamily="34" charset="0"/>
              </a:rPr>
              <a:t>, С. В. Сборник по мелкому кредиту (Законоположения, образцовые уставы учреждений мелкого кредита, адм. распоряжения, </a:t>
            </a:r>
            <a:r>
              <a:rPr lang="ru-RU" sz="1200" dirty="0" err="1">
                <a:latin typeface="Book Antiqua" panose="02040602050305030304" pitchFamily="18" charset="0"/>
                <a:ea typeface="Calibri" panose="020F0502020204030204" pitchFamily="34" charset="0"/>
                <a:cs typeface="Arial" panose="020B0604020202020204" pitchFamily="34" charset="0"/>
              </a:rPr>
              <a:t>операц</a:t>
            </a:r>
            <a:r>
              <a:rPr lang="ru-RU" sz="1200" dirty="0">
                <a:latin typeface="Book Antiqua" panose="02040602050305030304" pitchFamily="18" charset="0"/>
                <a:ea typeface="Calibri" panose="020F0502020204030204" pitchFamily="34" charset="0"/>
                <a:cs typeface="Arial" panose="020B0604020202020204" pitchFamily="34" charset="0"/>
              </a:rPr>
              <a:t>. правила, сенат. решения, </a:t>
            </a:r>
            <a:r>
              <a:rPr lang="ru-RU" sz="1200" dirty="0" err="1">
                <a:latin typeface="Book Antiqua" panose="02040602050305030304" pitchFamily="18" charset="0"/>
                <a:ea typeface="Calibri" panose="020F0502020204030204" pitchFamily="34" charset="0"/>
                <a:cs typeface="Arial" panose="020B0604020202020204" pitchFamily="34" charset="0"/>
              </a:rPr>
              <a:t>практ</a:t>
            </a:r>
            <a:r>
              <a:rPr lang="ru-RU" sz="1200" dirty="0">
                <a:latin typeface="Book Antiqua" panose="02040602050305030304" pitchFamily="18" charset="0"/>
                <a:ea typeface="Calibri" panose="020F0502020204030204" pitchFamily="34" charset="0"/>
                <a:cs typeface="Arial" panose="020B0604020202020204" pitchFamily="34" charset="0"/>
              </a:rPr>
              <a:t>. советы и указания) / Сост. С. В. </a:t>
            </a:r>
            <a:r>
              <a:rPr lang="ru-RU" sz="1200" dirty="0" err="1">
                <a:latin typeface="Book Antiqua" panose="02040602050305030304" pitchFamily="18" charset="0"/>
                <a:ea typeface="Calibri" panose="020F0502020204030204" pitchFamily="34" charset="0"/>
                <a:cs typeface="Arial" panose="020B0604020202020204" pitchFamily="34" charset="0"/>
              </a:rPr>
              <a:t>Бородаевский</a:t>
            </a:r>
            <a:r>
              <a:rPr lang="ru-RU" sz="1200" dirty="0">
                <a:latin typeface="Book Antiqua" panose="02040602050305030304" pitchFamily="18" charset="0"/>
                <a:ea typeface="Calibri" panose="020F0502020204030204" pitchFamily="34" charset="0"/>
                <a:cs typeface="Arial" panose="020B0604020202020204" pitchFamily="34" charset="0"/>
              </a:rPr>
              <a:t>. — 2-е изд., доп. и </a:t>
            </a:r>
            <a:r>
              <a:rPr lang="ru-RU" sz="1200" dirty="0" err="1">
                <a:latin typeface="Book Antiqua" panose="02040602050305030304" pitchFamily="18" charset="0"/>
                <a:ea typeface="Calibri" panose="020F0502020204030204" pitchFamily="34" charset="0"/>
                <a:cs typeface="Arial" panose="020B0604020202020204" pitchFamily="34" charset="0"/>
              </a:rPr>
              <a:t>испр</a:t>
            </a:r>
            <a:r>
              <a:rPr lang="ru-RU" sz="1200" dirty="0">
                <a:latin typeface="Book Antiqua" panose="02040602050305030304" pitchFamily="18" charset="0"/>
                <a:ea typeface="Calibri" panose="020F0502020204030204" pitchFamily="34" charset="0"/>
                <a:cs typeface="Arial" panose="020B0604020202020204" pitchFamily="34" charset="0"/>
              </a:rPr>
              <a:t>.. — Санкт-Петербург : Упр. по делам мелкого кредита, 1909. — [2], VI, 492 с.; 26. - </a:t>
            </a:r>
            <a:r>
              <a:rPr lang="ru-RU" sz="1200" u="sng" dirty="0">
                <a:solidFill>
                  <a:srgbClr val="0563C1"/>
                </a:solidFill>
                <a:latin typeface="Book Antiqua" panose="02040602050305030304" pitchFamily="18" charset="0"/>
                <a:ea typeface="Times New Roman" panose="02020603050405020304" pitchFamily="18" charset="0"/>
                <a:cs typeface="Times New Roman" panose="02020603050405020304" pitchFamily="18" charset="0"/>
                <a:hlinkClick r:id="rId3"/>
              </a:rPr>
              <a:t>https://www.litres.ru/book/sergey-borodaevskiy/melkiy-kredit-485485/</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sz="1200" dirty="0">
                <a:latin typeface="Book Antiqua" panose="02040602050305030304" pitchFamily="18" charset="0"/>
                <a:ea typeface="Calibri" panose="020F0502020204030204" pitchFamily="34" charset="0"/>
                <a:cs typeface="Arial" panose="020B0604020202020204" pitchFamily="34" charset="0"/>
              </a:rPr>
              <a:t> </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200" dirty="0">
                <a:latin typeface="Book Antiqua" panose="02040602050305030304" pitchFamily="18" charset="0"/>
                <a:ea typeface="Calibri" panose="020F0502020204030204" pitchFamily="34" charset="0"/>
                <a:cs typeface="Times New Roman" panose="02020603050405020304" pitchFamily="18" charset="0"/>
              </a:rPr>
              <a:t>Васильева, М. В. Женский кредитный союз: кредитный потребительский кооператив граждан «Женский деловой центр» / М. В. Васильева, Ф. А. Васильев. – Москва: ИД «Мой Город», 2007. – 206 с. – (Лидеры кредитной кооперации).</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sz="1200" dirty="0" err="1">
                <a:latin typeface="Book Antiqua" panose="02040602050305030304" pitchFamily="18" charset="0"/>
                <a:ea typeface="Calibri" panose="020F0502020204030204" pitchFamily="34" charset="0"/>
                <a:cs typeface="Times New Roman" panose="02020603050405020304" pitchFamily="18" charset="0"/>
              </a:rPr>
              <a:t>Вахитов</a:t>
            </a:r>
            <a:r>
              <a:rPr lang="ru-RU" sz="1200" dirty="0">
                <a:latin typeface="Book Antiqua" panose="02040602050305030304" pitchFamily="18" charset="0"/>
                <a:ea typeface="Calibri" panose="020F0502020204030204" pitchFamily="34" charset="0"/>
                <a:cs typeface="Times New Roman" panose="02020603050405020304" pitchFamily="18" charset="0"/>
              </a:rPr>
              <a:t>, К. И. Теория и практика кооперации : учебник / К. И. </a:t>
            </a:r>
            <a:r>
              <a:rPr lang="ru-RU" sz="1200" dirty="0" err="1">
                <a:latin typeface="Book Antiqua" panose="02040602050305030304" pitchFamily="18" charset="0"/>
                <a:ea typeface="Calibri" panose="020F0502020204030204" pitchFamily="34" charset="0"/>
                <a:cs typeface="Times New Roman" panose="02020603050405020304" pitchFamily="18" charset="0"/>
              </a:rPr>
              <a:t>Вахитов</a:t>
            </a:r>
            <a:r>
              <a:rPr lang="ru-RU" sz="1200" dirty="0">
                <a:latin typeface="Book Antiqua" panose="02040602050305030304" pitchFamily="18" charset="0"/>
                <a:ea typeface="Calibri" panose="020F0502020204030204" pitchFamily="34" charset="0"/>
                <a:cs typeface="Times New Roman" panose="02020603050405020304" pitchFamily="18" charset="0"/>
              </a:rPr>
              <a:t> ; Изд.-торговая корпорация "Дашков и К°". — Москва : Дашков и К°, 2009. — 477, [1] с.: ил., </a:t>
            </a:r>
            <a:r>
              <a:rPr lang="ru-RU" sz="1200" dirty="0" err="1">
                <a:latin typeface="Book Antiqua" panose="02040602050305030304" pitchFamily="18" charset="0"/>
                <a:ea typeface="Calibri" panose="020F0502020204030204" pitchFamily="34" charset="0"/>
                <a:cs typeface="Times New Roman" panose="02020603050405020304" pitchFamily="18" charset="0"/>
              </a:rPr>
              <a:t>портр</a:t>
            </a:r>
            <a:r>
              <a:rPr lang="ru-RU" sz="1200" dirty="0" smtClean="0">
                <a:latin typeface="Book Antiqua" panose="02040602050305030304" pitchFamily="18" charset="0"/>
                <a:ea typeface="Calibri" panose="020F0502020204030204" pitchFamily="34" charset="0"/>
                <a:cs typeface="Times New Roman" panose="02020603050405020304" pitchFamily="18" charset="0"/>
              </a:rPr>
              <a:t>.</a:t>
            </a:r>
          </a:p>
          <a:p>
            <a:pPr>
              <a:lnSpc>
                <a:spcPct val="107000"/>
              </a:lnSpc>
              <a:spcAft>
                <a:spcPts val="0"/>
              </a:spcAft>
            </a:pPr>
            <a:r>
              <a:rPr lang="ru-RU" sz="1200" dirty="0" smtClean="0">
                <a:latin typeface="Book Antiqua" panose="02040602050305030304" pitchFamily="18" charset="0"/>
                <a:ea typeface="Calibri" panose="020F0502020204030204" pitchFamily="34" charset="0"/>
                <a:cs typeface="Times New Roman" panose="02020603050405020304" pitchFamily="18" charset="0"/>
              </a:rPr>
              <a:t> </a:t>
            </a:r>
          </a:p>
          <a:p>
            <a:pPr>
              <a:lnSpc>
                <a:spcPct val="107000"/>
              </a:lnSpc>
              <a:spcAft>
                <a:spcPts val="0"/>
              </a:spcAft>
            </a:pPr>
            <a:r>
              <a:rPr lang="ru-RU" sz="1200" dirty="0" smtClean="0">
                <a:latin typeface="Book Antiqua" panose="02040602050305030304" pitchFamily="18" charset="0"/>
                <a:ea typeface="Calibri" panose="020F0502020204030204" pitchFamily="34" charset="0"/>
                <a:cs typeface="Times New Roman" panose="02020603050405020304" pitchFamily="18" charset="0"/>
              </a:rPr>
              <a:t>Гончаренко</a:t>
            </a:r>
            <a:r>
              <a:rPr lang="ru-RU" sz="1200" dirty="0">
                <a:latin typeface="Book Antiqua" panose="02040602050305030304" pitchFamily="18" charset="0"/>
                <a:ea typeface="Calibri" panose="020F0502020204030204" pitchFamily="34" charset="0"/>
                <a:cs typeface="Times New Roman" panose="02020603050405020304" pitchFamily="18" charset="0"/>
              </a:rPr>
              <a:t>, В. В. </a:t>
            </a:r>
            <a:r>
              <a:rPr lang="ru-RU" sz="1200" dirty="0">
                <a:latin typeface="Book Antiqua" panose="02040602050305030304" pitchFamily="18" charset="0"/>
                <a:ea typeface="Times New Roman" panose="02020603050405020304" pitchFamily="18" charset="0"/>
                <a:cs typeface="Helvetica" panose="020B0604020202020204" pitchFamily="34" charset="0"/>
              </a:rPr>
              <a:t>Формирование систем кредитных кооперативов в мире: теория, методология, практика : </a:t>
            </a:r>
            <a:r>
              <a:rPr lang="ru-RU" sz="1200" dirty="0" err="1">
                <a:latin typeface="Book Antiqua" panose="02040602050305030304" pitchFamily="18" charset="0"/>
                <a:ea typeface="Times New Roman" panose="02020603050405020304" pitchFamily="18" charset="0"/>
                <a:cs typeface="Helvetica" panose="020B0604020202020204" pitchFamily="34" charset="0"/>
              </a:rPr>
              <a:t>дис</a:t>
            </a:r>
            <a:r>
              <a:rPr lang="ru-RU" sz="1200" dirty="0">
                <a:latin typeface="Book Antiqua" panose="02040602050305030304" pitchFamily="18" charset="0"/>
                <a:ea typeface="Times New Roman" panose="02020603050405020304" pitchFamily="18" charset="0"/>
                <a:cs typeface="Helvetica" panose="020B0604020202020204" pitchFamily="34" charset="0"/>
              </a:rPr>
              <a:t>. д-ра </a:t>
            </a:r>
            <a:r>
              <a:rPr lang="ru-RU" sz="1200" dirty="0" err="1">
                <a:latin typeface="Book Antiqua" panose="02040602050305030304" pitchFamily="18" charset="0"/>
                <a:ea typeface="Times New Roman" panose="02020603050405020304" pitchFamily="18" charset="0"/>
                <a:cs typeface="Helvetica" panose="020B0604020202020204" pitchFamily="34" charset="0"/>
              </a:rPr>
              <a:t>экон</a:t>
            </a:r>
            <a:r>
              <a:rPr lang="ru-RU" sz="1200" dirty="0">
                <a:latin typeface="Book Antiqua" panose="02040602050305030304" pitchFamily="18" charset="0"/>
                <a:ea typeface="Times New Roman" panose="02020603050405020304" pitchFamily="18" charset="0"/>
                <a:cs typeface="Helvetica" panose="020B0604020202020204" pitchFamily="34" charset="0"/>
              </a:rPr>
              <a:t>. наук: 08.05.01 / </a:t>
            </a:r>
            <a:r>
              <a:rPr lang="ru-RU" sz="1200" dirty="0" err="1">
                <a:latin typeface="Book Antiqua" panose="02040602050305030304" pitchFamily="18" charset="0"/>
                <a:ea typeface="Times New Roman" panose="02020603050405020304" pitchFamily="18" charset="0"/>
                <a:cs typeface="Helvetica" panose="020B0604020202020204" pitchFamily="34" charset="0"/>
              </a:rPr>
              <a:t>Київський</a:t>
            </a:r>
            <a:r>
              <a:rPr lang="ru-RU" sz="1200" dirty="0">
                <a:latin typeface="Book Antiqua" panose="02040602050305030304" pitchFamily="18" charset="0"/>
                <a:ea typeface="Times New Roman" panose="02020603050405020304" pitchFamily="18" charset="0"/>
                <a:cs typeface="Helvetica" panose="020B0604020202020204" pitchFamily="34" charset="0"/>
              </a:rPr>
              <a:t> нац. ун-т </a:t>
            </a:r>
            <a:r>
              <a:rPr lang="ru-RU" sz="1200" dirty="0" err="1">
                <a:latin typeface="Book Antiqua" panose="02040602050305030304" pitchFamily="18" charset="0"/>
                <a:ea typeface="Times New Roman" panose="02020603050405020304" pitchFamily="18" charset="0"/>
                <a:cs typeface="Helvetica" panose="020B0604020202020204" pitchFamily="34" charset="0"/>
              </a:rPr>
              <a:t>імені</a:t>
            </a:r>
            <a:r>
              <a:rPr lang="ru-RU" sz="1200" dirty="0">
                <a:latin typeface="Book Antiqua" panose="02040602050305030304" pitchFamily="18" charset="0"/>
                <a:ea typeface="Times New Roman" panose="02020603050405020304" pitchFamily="18" charset="0"/>
                <a:cs typeface="Helvetica" panose="020B0604020202020204" pitchFamily="34" charset="0"/>
              </a:rPr>
              <a:t> Тараса </a:t>
            </a:r>
            <a:r>
              <a:rPr lang="ru-RU" sz="1200" dirty="0" err="1">
                <a:latin typeface="Book Antiqua" panose="02040602050305030304" pitchFamily="18" charset="0"/>
                <a:ea typeface="Times New Roman" panose="02020603050405020304" pitchFamily="18" charset="0"/>
                <a:cs typeface="Helvetica" panose="020B0604020202020204" pitchFamily="34" charset="0"/>
              </a:rPr>
              <a:t>Шевченка</a:t>
            </a:r>
            <a:r>
              <a:rPr lang="ru-RU" sz="1200" dirty="0">
                <a:latin typeface="Book Antiqua" panose="02040602050305030304" pitchFamily="18" charset="0"/>
                <a:ea typeface="Times New Roman" panose="02020603050405020304" pitchFamily="18" charset="0"/>
                <a:cs typeface="Helvetica" panose="020B0604020202020204" pitchFamily="34" charset="0"/>
              </a:rPr>
              <a:t>. – </a:t>
            </a:r>
            <a:r>
              <a:rPr lang="ru-RU" sz="1200" dirty="0" err="1">
                <a:latin typeface="Book Antiqua" panose="02040602050305030304" pitchFamily="18" charset="0"/>
                <a:ea typeface="Times New Roman" panose="02020603050405020304" pitchFamily="18" charset="0"/>
                <a:cs typeface="Helvetica" panose="020B0604020202020204" pitchFamily="34" charset="0"/>
              </a:rPr>
              <a:t>Київ</a:t>
            </a:r>
            <a:r>
              <a:rPr lang="ru-RU" sz="1200" dirty="0">
                <a:latin typeface="Book Antiqua" panose="02040602050305030304" pitchFamily="18" charset="0"/>
                <a:ea typeface="Times New Roman" panose="02020603050405020304" pitchFamily="18" charset="0"/>
                <a:cs typeface="Helvetica" panose="020B0604020202020204" pitchFamily="34" charset="0"/>
              </a:rPr>
              <a:t>, 2002. – 492 с.</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sz="1200" dirty="0">
                <a:latin typeface="Book Antiqua" panose="02040602050305030304" pitchFamily="18" charset="0"/>
                <a:ea typeface="Times New Roman" panose="02020603050405020304" pitchFamily="18" charset="0"/>
                <a:cs typeface="Helvetica" panose="020B0604020202020204" pitchFamily="34" charset="0"/>
              </a:rPr>
              <a:t> </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sz="1200" dirty="0" smtClean="0">
                <a:latin typeface="Book Antiqua" panose="02040602050305030304" pitchFamily="18" charset="0"/>
                <a:ea typeface="Times New Roman" panose="02020603050405020304" pitchFamily="18" charset="0"/>
                <a:cs typeface="Helvetica" panose="020B0604020202020204" pitchFamily="34" charset="0"/>
              </a:rPr>
              <a:t>Деньги, кредит, банки : учебник / под общ. ред. М. С. </a:t>
            </a:r>
            <a:r>
              <a:rPr lang="ru-RU" sz="1200" dirty="0" err="1" smtClean="0">
                <a:latin typeface="Book Antiqua" panose="02040602050305030304" pitchFamily="18" charset="0"/>
                <a:ea typeface="Times New Roman" panose="02020603050405020304" pitchFamily="18" charset="0"/>
                <a:cs typeface="Helvetica" panose="020B0604020202020204" pitchFamily="34" charset="0"/>
              </a:rPr>
              <a:t>Марамыгина</a:t>
            </a:r>
            <a:r>
              <a:rPr lang="ru-RU" sz="1200" dirty="0" smtClean="0">
                <a:latin typeface="Book Antiqua" panose="02040602050305030304" pitchFamily="18" charset="0"/>
                <a:ea typeface="Times New Roman" panose="02020603050405020304" pitchFamily="18" charset="0"/>
                <a:cs typeface="Helvetica" panose="020B0604020202020204" pitchFamily="34" charset="0"/>
              </a:rPr>
              <a:t>,</a:t>
            </a:r>
            <a:r>
              <a:rPr lang="ru-RU" sz="1200" dirty="0" smtClean="0">
                <a:latin typeface="Calibri" panose="020F0502020204030204" pitchFamily="34" charset="0"/>
                <a:ea typeface="Times New Roman" panose="02020603050405020304" pitchFamily="18" charset="0"/>
                <a:cs typeface="Times New Roman" panose="02020603050405020304" pitchFamily="18" charset="0"/>
              </a:rPr>
              <a:t> </a:t>
            </a:r>
            <a:r>
              <a:rPr lang="ru-RU" sz="1200" dirty="0">
                <a:latin typeface="Book Antiqua" panose="02040602050305030304" pitchFamily="18" charset="0"/>
                <a:ea typeface="Times New Roman" panose="02020603050405020304" pitchFamily="18" charset="0"/>
                <a:cs typeface="Helvetica" panose="020B0604020202020204" pitchFamily="34" charset="0"/>
              </a:rPr>
              <a:t>Е. Н. Прокофьевой. – Екатеринбург : Изд-во Урал. ун-та, 2019. – 384 с. </a:t>
            </a:r>
            <a:endParaRPr lang="ru-RU" sz="1200" dirty="0" smtClean="0">
              <a:latin typeface="Book Antiqua" panose="02040602050305030304" pitchFamily="18" charset="0"/>
              <a:ea typeface="Times New Roman" panose="02020603050405020304" pitchFamily="18" charset="0"/>
              <a:cs typeface="Helvetica" panose="020B0604020202020204" pitchFamily="34" charset="0"/>
            </a:endParaRPr>
          </a:p>
          <a:p>
            <a:pPr>
              <a:lnSpc>
                <a:spcPct val="107000"/>
              </a:lnSpc>
              <a:spcAft>
                <a:spcPts val="0"/>
              </a:spcAft>
            </a:pPr>
            <a:endParaRPr lang="ru-RU" sz="1200" dirty="0">
              <a:latin typeface="Book Antiqua" panose="02040602050305030304" pitchFamily="18" charset="0"/>
              <a:ea typeface="Times New Roman" panose="02020603050405020304" pitchFamily="18" charset="0"/>
              <a:cs typeface="Helvetica" panose="020B0604020202020204" pitchFamily="34" charset="0"/>
            </a:endParaRPr>
          </a:p>
          <a:p>
            <a:pPr>
              <a:lnSpc>
                <a:spcPct val="107000"/>
              </a:lnSpc>
              <a:spcAft>
                <a:spcPts val="0"/>
              </a:spcAft>
            </a:pPr>
            <a:r>
              <a:rPr lang="ru-RU" sz="1200" dirty="0" smtClean="0">
                <a:latin typeface="Book Antiqua" panose="02040602050305030304" pitchFamily="18" charset="0"/>
                <a:ea typeface="Times New Roman" panose="02020603050405020304" pitchFamily="18" charset="0"/>
                <a:cs typeface="Helvetica" panose="020B0604020202020204" pitchFamily="34" charset="0"/>
              </a:rPr>
              <a:t>Емельянов</a:t>
            </a:r>
            <a:r>
              <a:rPr lang="ru-RU" sz="1200" dirty="0">
                <a:latin typeface="Book Antiqua" panose="02040602050305030304" pitchFamily="18" charset="0"/>
                <a:ea typeface="Times New Roman" panose="02020603050405020304" pitchFamily="18" charset="0"/>
                <a:cs typeface="Helvetica" panose="020B0604020202020204" pitchFamily="34" charset="0"/>
              </a:rPr>
              <a:t>, С. П. Маркетинг в кредитных кооперативах : монография / С. П. Емельянов, И. М. </a:t>
            </a:r>
            <a:r>
              <a:rPr lang="ru-RU" sz="1200" dirty="0" err="1">
                <a:latin typeface="Book Antiqua" panose="02040602050305030304" pitchFamily="18" charset="0"/>
                <a:ea typeface="Times New Roman" panose="02020603050405020304" pitchFamily="18" charset="0"/>
                <a:cs typeface="Helvetica" panose="020B0604020202020204" pitchFamily="34" charset="0"/>
              </a:rPr>
              <a:t>Хамзин</a:t>
            </a:r>
            <a:r>
              <a:rPr lang="ru-RU" sz="1200" dirty="0">
                <a:latin typeface="Book Antiqua" panose="02040602050305030304" pitchFamily="18" charset="0"/>
                <a:ea typeface="Times New Roman" panose="02020603050405020304" pitchFamily="18" charset="0"/>
                <a:cs typeface="Helvetica" panose="020B0604020202020204" pitchFamily="34" charset="0"/>
              </a:rPr>
              <a:t> ; Межрегиональный центр развития кредитной </a:t>
            </a:r>
            <a:r>
              <a:rPr lang="ru-RU" sz="1200" dirty="0" err="1">
                <a:latin typeface="Book Antiqua" panose="02040602050305030304" pitchFamily="18" charset="0"/>
                <a:ea typeface="Times New Roman" panose="02020603050405020304" pitchFamily="18" charset="0"/>
                <a:cs typeface="Helvetica" panose="020B0604020202020204" pitchFamily="34" charset="0"/>
              </a:rPr>
              <a:t>кооп</a:t>
            </a:r>
            <a:r>
              <a:rPr lang="ru-RU" sz="1200" dirty="0">
                <a:latin typeface="Book Antiqua" panose="02040602050305030304" pitchFamily="18" charset="0"/>
                <a:ea typeface="Times New Roman" panose="02020603050405020304" pitchFamily="18" charset="0"/>
                <a:cs typeface="Helvetica" panose="020B0604020202020204" pitchFamily="34" charset="0"/>
              </a:rPr>
              <a:t>. и микрофинансирования. - Чебоксары : МЦРК, 2014-. -</a:t>
            </a:r>
          </a:p>
          <a:p>
            <a:pPr>
              <a:lnSpc>
                <a:spcPct val="107000"/>
              </a:lnSpc>
              <a:spcAft>
                <a:spcPts val="0"/>
              </a:spcAft>
            </a:pPr>
            <a:endParaRPr lang="ru-RU" sz="1100" dirty="0" smtClean="0">
              <a:latin typeface="Book Antiqua" panose="02040602050305030304" pitchFamily="18" charset="0"/>
              <a:ea typeface="Times New Roman" panose="02020603050405020304" pitchFamily="18" charset="0"/>
              <a:cs typeface="Helvetica" panose="020B0604020202020204" pitchFamily="34" charset="0"/>
            </a:endParaRPr>
          </a:p>
          <a:p>
            <a:pPr>
              <a:lnSpc>
                <a:spcPct val="107000"/>
              </a:lnSpc>
              <a:spcAft>
                <a:spcPts val="0"/>
              </a:spcAft>
            </a:pPr>
            <a:r>
              <a:rPr lang="ru-RU" sz="1200" dirty="0">
                <a:latin typeface="Book Antiqua" panose="02040602050305030304" pitchFamily="18" charset="0"/>
                <a:ea typeface="Times New Roman" panose="02020603050405020304" pitchFamily="18" charset="0"/>
                <a:cs typeface="Helvetica" panose="020B0604020202020204" pitchFamily="34" charset="0"/>
              </a:rPr>
              <a:t>Карта кооперативных кредитных союзов Западной Сибири и Урала. Составлена статистическим отделом Алтайского Центрального кредитного союза по данным на 01 января 1919 г.. ГАНО. Р-270, оп.1, д.254</a:t>
            </a:r>
          </a:p>
          <a:p>
            <a:pPr>
              <a:lnSpc>
                <a:spcPct val="107000"/>
              </a:lnSpc>
              <a:spcAft>
                <a:spcPts val="0"/>
              </a:spcAft>
            </a:pPr>
            <a:endParaRPr lang="ru-RU" sz="1050"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524539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57908" y="332656"/>
            <a:ext cx="10369152" cy="6738961"/>
          </a:xfrm>
          <a:prstGeom prst="rect">
            <a:avLst/>
          </a:prstGeom>
        </p:spPr>
        <p:txBody>
          <a:bodyPr wrap="square">
            <a:spAutoFit/>
          </a:bodyPr>
          <a:lstStyle/>
          <a:p>
            <a:pPr>
              <a:lnSpc>
                <a:spcPct val="107000"/>
              </a:lnSpc>
              <a:spcAft>
                <a:spcPts val="800"/>
              </a:spcAft>
            </a:pPr>
            <a:r>
              <a:rPr lang="ru-RU" sz="1200" dirty="0">
                <a:latin typeface="Book Antiqua" panose="02040602050305030304" pitchFamily="18" charset="0"/>
                <a:ea typeface="Calibri" panose="020F0502020204030204" pitchFamily="34" charset="0"/>
                <a:cs typeface="Helvetica" panose="020B0604020202020204" pitchFamily="34" charset="0"/>
              </a:rPr>
              <a:t>Кредитные союзы : теория и практика : учеб. пособие / [</a:t>
            </a:r>
            <a:r>
              <a:rPr lang="ru-RU" sz="1200" dirty="0" err="1">
                <a:latin typeface="Book Antiqua" panose="02040602050305030304" pitchFamily="18" charset="0"/>
                <a:ea typeface="Calibri" panose="020F0502020204030204" pitchFamily="34" charset="0"/>
                <a:cs typeface="Helvetica" panose="020B0604020202020204" pitchFamily="34" charset="0"/>
              </a:rPr>
              <a:t>Байтенова</a:t>
            </a:r>
            <a:r>
              <a:rPr lang="ru-RU" sz="1200" dirty="0">
                <a:latin typeface="Book Antiqua" panose="02040602050305030304" pitchFamily="18" charset="0"/>
                <a:ea typeface="Calibri" panose="020F0502020204030204" pitchFamily="34" charset="0"/>
                <a:cs typeface="Helvetica" panose="020B0604020202020204" pitchFamily="34" charset="0"/>
              </a:rPr>
              <a:t> А.А. и др.]. - Москва, 2000. - 240 с.</a:t>
            </a:r>
            <a:endParaRPr lang="ru-RU" sz="1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200" dirty="0">
                <a:latin typeface="Book Antiqua" panose="02040602050305030304" pitchFamily="18" charset="0"/>
                <a:ea typeface="Calibri" panose="020F0502020204030204" pitchFamily="34" charset="0"/>
                <a:cs typeface="Times New Roman" panose="02020603050405020304" pitchFamily="18" charset="0"/>
              </a:rPr>
              <a:t>Крупнов, Ю. С. Кредитные союзы в современном мире / Ю. С. Крупнов // Банковское дело. - 2005. - № 6. - С. 60-66.</a:t>
            </a:r>
            <a:endParaRPr lang="ru-RU" sz="1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200" dirty="0" err="1">
                <a:latin typeface="Book Antiqua" panose="02040602050305030304" pitchFamily="18" charset="0"/>
                <a:ea typeface="Times New Roman" panose="02020603050405020304" pitchFamily="18" charset="0"/>
                <a:cs typeface="Arial" panose="020B0604020202020204" pitchFamily="34" charset="0"/>
              </a:rPr>
              <a:t>Липова</a:t>
            </a:r>
            <a:r>
              <a:rPr lang="ru-RU" sz="1200" dirty="0">
                <a:latin typeface="Book Antiqua" panose="02040602050305030304" pitchFamily="18" charset="0"/>
                <a:ea typeface="Times New Roman" panose="02020603050405020304" pitchFamily="18" charset="0"/>
                <a:cs typeface="Arial" panose="020B0604020202020204" pitchFamily="34" charset="0"/>
              </a:rPr>
              <a:t>, Г. С. 90 лет с начала издания журнала-газеты «Алтайский крестьянин» / Г. С. </a:t>
            </a:r>
            <a:r>
              <a:rPr lang="ru-RU" sz="1200" dirty="0" err="1">
                <a:latin typeface="Book Antiqua" panose="02040602050305030304" pitchFamily="18" charset="0"/>
                <a:ea typeface="Times New Roman" panose="02020603050405020304" pitchFamily="18" charset="0"/>
                <a:cs typeface="Arial" panose="020B0604020202020204" pitchFamily="34" charset="0"/>
              </a:rPr>
              <a:t>Липова</a:t>
            </a:r>
            <a:r>
              <a:rPr lang="ru-RU" sz="1200" dirty="0">
                <a:latin typeface="Book Antiqua" panose="02040602050305030304" pitchFamily="18" charset="0"/>
                <a:ea typeface="Times New Roman" panose="02020603050405020304" pitchFamily="18" charset="0"/>
                <a:cs typeface="Arial" panose="020B0604020202020204" pitchFamily="34" charset="0"/>
              </a:rPr>
              <a:t> // Страницы истории Алтая, 2002 : календарь памятных дат. — Барнаул : ОАО «</a:t>
            </a:r>
            <a:r>
              <a:rPr lang="ru-RU" sz="1200" dirty="0" err="1">
                <a:latin typeface="Book Antiqua" panose="02040602050305030304" pitchFamily="18" charset="0"/>
                <a:ea typeface="Times New Roman" panose="02020603050405020304" pitchFamily="18" charset="0"/>
                <a:cs typeface="Arial" panose="020B0604020202020204" pitchFamily="34" charset="0"/>
              </a:rPr>
              <a:t>Алт</a:t>
            </a:r>
            <a:r>
              <a:rPr lang="ru-RU" sz="1200" dirty="0">
                <a:latin typeface="Book Antiqua" panose="02040602050305030304" pitchFamily="18" charset="0"/>
                <a:ea typeface="Times New Roman" panose="02020603050405020304" pitchFamily="18" charset="0"/>
                <a:cs typeface="Arial" panose="020B0604020202020204" pitchFamily="34" charset="0"/>
              </a:rPr>
              <a:t>. полиграф. Комбинат», 2001. — С. 116 — 118. - </a:t>
            </a:r>
            <a:r>
              <a:rPr lang="ru-RU" sz="1200" u="sng" dirty="0">
                <a:solidFill>
                  <a:srgbClr val="0563C1"/>
                </a:solidFill>
                <a:latin typeface="Book Antiqua" panose="02040602050305030304" pitchFamily="18" charset="0"/>
                <a:ea typeface="Times New Roman" panose="02020603050405020304" pitchFamily="18" charset="0"/>
                <a:cs typeface="Arial" panose="020B0604020202020204" pitchFamily="34" charset="0"/>
                <a:hlinkClick r:id="rId3"/>
              </a:rPr>
              <a:t>Полный текст (</a:t>
            </a:r>
            <a:r>
              <a:rPr lang="ru-RU" sz="1200" u="sng" dirty="0" err="1">
                <a:solidFill>
                  <a:srgbClr val="0563C1"/>
                </a:solidFill>
                <a:latin typeface="Book Antiqua" panose="02040602050305030304" pitchFamily="18" charset="0"/>
                <a:ea typeface="Times New Roman" panose="02020603050405020304" pitchFamily="18" charset="0"/>
                <a:cs typeface="Arial" panose="020B0604020202020204" pitchFamily="34" charset="0"/>
                <a:hlinkClick r:id="rId3"/>
              </a:rPr>
              <a:t>pdf</a:t>
            </a:r>
            <a:r>
              <a:rPr lang="ru-RU" sz="1200" u="sng" dirty="0">
                <a:solidFill>
                  <a:srgbClr val="0563C1"/>
                </a:solidFill>
                <a:latin typeface="Book Antiqua" panose="02040602050305030304" pitchFamily="18" charset="0"/>
                <a:ea typeface="Times New Roman" panose="02020603050405020304" pitchFamily="18" charset="0"/>
                <a:cs typeface="Arial" panose="020B0604020202020204" pitchFamily="34" charset="0"/>
                <a:hlinkClick r:id="rId3"/>
              </a:rPr>
              <a:t>, 132 Кб)</a:t>
            </a:r>
            <a:endParaRPr lang="ru-RU" sz="1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750"/>
              </a:spcAft>
            </a:pPr>
            <a:r>
              <a:rPr lang="ru-RU" sz="1200" dirty="0">
                <a:latin typeface="Book Antiqua" panose="02040602050305030304" pitchFamily="18" charset="0"/>
                <a:ea typeface="Times New Roman" panose="02020603050405020304" pitchFamily="18" charset="0"/>
                <a:cs typeface="Helvetica" panose="020B0604020202020204" pitchFamily="34" charset="0"/>
              </a:rPr>
              <a:t>Лукашевич, В. А. Кредитные потребительские кооперативы граждан в кредитной системе России: тема диссертации и автореферата по ВАК РФ 08.00.10, кандидат экономических наук. – 188 с. </a:t>
            </a:r>
            <a:r>
              <a:rPr lang="ru-RU" sz="1200" u="sng" dirty="0">
                <a:solidFill>
                  <a:srgbClr val="0563C1"/>
                </a:solidFill>
                <a:latin typeface="Book Antiqua" panose="02040602050305030304" pitchFamily="18" charset="0"/>
                <a:ea typeface="Times New Roman" panose="02020603050405020304" pitchFamily="18" charset="0"/>
                <a:cs typeface="Helvetica" panose="020B0604020202020204" pitchFamily="34" charset="0"/>
                <a:hlinkClick r:id="rId4"/>
              </a:rPr>
              <a:t>https://www.dissercat.com/content/kreditnye-potrebitelskie-kooperativy-grazhdan-v-kreditnoi-sisteme-rossii/read</a:t>
            </a:r>
            <a:r>
              <a:rPr lang="ru-RU" sz="1200" dirty="0">
                <a:latin typeface="Book Antiqua" panose="02040602050305030304" pitchFamily="18" charset="0"/>
                <a:ea typeface="Times New Roman" panose="02020603050405020304" pitchFamily="18" charset="0"/>
                <a:cs typeface="Helvetica" panose="020B0604020202020204" pitchFamily="34" charset="0"/>
              </a:rPr>
              <a:t> </a:t>
            </a:r>
            <a:endParaRPr lang="ru-RU" sz="1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200" dirty="0">
                <a:latin typeface="Book Antiqua" panose="02040602050305030304" pitchFamily="18" charset="0"/>
                <a:ea typeface="Times New Roman" panose="02020603050405020304" pitchFamily="18" charset="0"/>
                <a:cs typeface="Arial" panose="020B0604020202020204" pitchFamily="34" charset="0"/>
              </a:rPr>
              <a:t>Мансурова, В. Д. Алтайский крестьянин / В. Д. Мансурова // Энциклопедия Алтайского края. – Барнаул: </a:t>
            </a:r>
            <a:r>
              <a:rPr lang="ru-RU" sz="1200" dirty="0" err="1">
                <a:latin typeface="Book Antiqua" panose="02040602050305030304" pitchFamily="18" charset="0"/>
                <a:ea typeface="Times New Roman" panose="02020603050405020304" pitchFamily="18" charset="0"/>
                <a:cs typeface="Arial" panose="020B0604020202020204" pitchFamily="34" charset="0"/>
              </a:rPr>
              <a:t>Алт</a:t>
            </a:r>
            <a:r>
              <a:rPr lang="ru-RU" sz="1200" dirty="0">
                <a:latin typeface="Book Antiqua" panose="02040602050305030304" pitchFamily="18" charset="0"/>
                <a:ea typeface="Times New Roman" panose="02020603050405020304" pitchFamily="18" charset="0"/>
                <a:cs typeface="Arial" panose="020B0604020202020204" pitchFamily="34" charset="0"/>
              </a:rPr>
              <a:t>. Книжное издательство, 1996. – С. 28. - </a:t>
            </a:r>
            <a:r>
              <a:rPr lang="ru-RU" sz="1200" u="sng" dirty="0">
                <a:solidFill>
                  <a:srgbClr val="0563C1"/>
                </a:solidFill>
                <a:latin typeface="Book Antiqua" panose="02040602050305030304" pitchFamily="18" charset="0"/>
                <a:ea typeface="Times New Roman" panose="02020603050405020304" pitchFamily="18" charset="0"/>
                <a:cs typeface="Arial" panose="020B0604020202020204" pitchFamily="34" charset="0"/>
                <a:hlinkClick r:id="rId5"/>
              </a:rPr>
              <a:t>Полный текст (</a:t>
            </a:r>
            <a:r>
              <a:rPr lang="ru-RU" sz="1200" u="sng" dirty="0" err="1">
                <a:solidFill>
                  <a:srgbClr val="0563C1"/>
                </a:solidFill>
                <a:latin typeface="Book Antiqua" panose="02040602050305030304" pitchFamily="18" charset="0"/>
                <a:ea typeface="Times New Roman" panose="02020603050405020304" pitchFamily="18" charset="0"/>
                <a:cs typeface="Arial" panose="020B0604020202020204" pitchFamily="34" charset="0"/>
                <a:hlinkClick r:id="rId5"/>
              </a:rPr>
              <a:t>jpg</a:t>
            </a:r>
            <a:r>
              <a:rPr lang="ru-RU" sz="1200" u="sng" dirty="0">
                <a:solidFill>
                  <a:srgbClr val="0563C1"/>
                </a:solidFill>
                <a:latin typeface="Book Antiqua" panose="02040602050305030304" pitchFamily="18" charset="0"/>
                <a:ea typeface="Times New Roman" panose="02020603050405020304" pitchFamily="18" charset="0"/>
                <a:cs typeface="Arial" panose="020B0604020202020204" pitchFamily="34" charset="0"/>
                <a:hlinkClick r:id="rId5"/>
              </a:rPr>
              <a:t>, 624 Кб)</a:t>
            </a:r>
            <a:endParaRPr lang="ru-RU" sz="11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200" dirty="0">
                <a:latin typeface="Book Antiqua" panose="02040602050305030304" pitchFamily="18" charset="0"/>
                <a:ea typeface="Calibri" panose="020F0502020204030204" pitchFamily="34" charset="0"/>
                <a:cs typeface="Helvetica" panose="020B0604020202020204" pitchFamily="34" charset="0"/>
              </a:rPr>
              <a:t>Мнение союза кредитного товарищества об экономическом тяготении </a:t>
            </a:r>
            <a:r>
              <a:rPr lang="ru-RU" sz="1200" dirty="0" err="1">
                <a:latin typeface="Book Antiqua" panose="02040602050305030304" pitchFamily="18" charset="0"/>
                <a:ea typeface="Calibri" panose="020F0502020204030204" pitchFamily="34" charset="0"/>
                <a:cs typeface="Helvetica" panose="020B0604020202020204" pitchFamily="34" charset="0"/>
              </a:rPr>
              <a:t>Бухтарминекого</a:t>
            </a:r>
            <a:r>
              <a:rPr lang="ru-RU" sz="1200" dirty="0">
                <a:latin typeface="Book Antiqua" panose="02040602050305030304" pitchFamily="18" charset="0"/>
                <a:ea typeface="Calibri" panose="020F0502020204030204" pitchFamily="34" charset="0"/>
                <a:cs typeface="Helvetica" panose="020B0604020202020204" pitchFamily="34" charset="0"/>
              </a:rPr>
              <a:t> края и юго-</a:t>
            </a:r>
            <a:r>
              <a:rPr lang="ru-RU" sz="1200" dirty="0" err="1">
                <a:latin typeface="Book Antiqua" panose="02040602050305030304" pitchFamily="18" charset="0"/>
                <a:ea typeface="Calibri" panose="020F0502020204030204" pitchFamily="34" charset="0"/>
                <a:cs typeface="Helvetica" panose="020B0604020202020204" pitchFamily="34" charset="0"/>
              </a:rPr>
              <a:t>западнои</a:t>
            </a:r>
            <a:r>
              <a:rPr lang="ru-RU" sz="1200" dirty="0">
                <a:latin typeface="Times New Roman" panose="02020603050405020304" pitchFamily="18" charset="0"/>
                <a:ea typeface="Calibri" panose="020F0502020204030204" pitchFamily="34" charset="0"/>
                <a:cs typeface="Times New Roman" panose="02020603050405020304" pitchFamily="18" charset="0"/>
              </a:rPr>
              <a:t>̆</a:t>
            </a:r>
            <a:r>
              <a:rPr lang="ru-RU" sz="1200" dirty="0">
                <a:latin typeface="Book Antiqua" panose="02040602050305030304" pitchFamily="18" charset="0"/>
                <a:ea typeface="Calibri" panose="020F0502020204030204" pitchFamily="34" charset="0"/>
                <a:cs typeface="Helvetica" panose="020B0604020202020204" pitchFamily="34" charset="0"/>
              </a:rPr>
              <a:t> </a:t>
            </a:r>
            <a:r>
              <a:rPr lang="ru-RU" sz="1200" dirty="0">
                <a:latin typeface="Book Antiqua" panose="02040602050305030304" pitchFamily="18" charset="0"/>
                <a:ea typeface="Calibri" panose="020F0502020204030204" pitchFamily="34" charset="0"/>
                <a:cs typeface="Book Antiqua" panose="02040602050305030304" pitchFamily="18" charset="0"/>
              </a:rPr>
              <a:t>части</a:t>
            </a:r>
            <a:r>
              <a:rPr lang="ru-RU" sz="1200" dirty="0">
                <a:latin typeface="Book Antiqua" panose="02040602050305030304" pitchFamily="18" charset="0"/>
                <a:ea typeface="Calibri" panose="020F0502020204030204" pitchFamily="34" charset="0"/>
                <a:cs typeface="Helvetica" panose="020B0604020202020204" pitchFamily="34" charset="0"/>
              </a:rPr>
              <a:t> </a:t>
            </a:r>
            <a:r>
              <a:rPr lang="ru-RU" sz="1200" dirty="0" err="1">
                <a:latin typeface="Book Antiqua" panose="02040602050305030304" pitchFamily="18" charset="0"/>
                <a:ea typeface="Calibri" panose="020F0502020204030204" pitchFamily="34" charset="0"/>
                <a:cs typeface="Book Antiqua" panose="02040602050305030304" pitchFamily="18" charset="0"/>
              </a:rPr>
              <a:t>Змеиногорского</a:t>
            </a:r>
            <a:r>
              <a:rPr lang="ru-RU" sz="1200" dirty="0">
                <a:latin typeface="Book Antiqua" panose="02040602050305030304" pitchFamily="18" charset="0"/>
                <a:ea typeface="Calibri" panose="020F0502020204030204" pitchFamily="34" charset="0"/>
                <a:cs typeface="Helvetica" panose="020B0604020202020204" pitchFamily="34" charset="0"/>
              </a:rPr>
              <a:t> </a:t>
            </a:r>
            <a:r>
              <a:rPr lang="ru-RU" sz="1200" dirty="0">
                <a:latin typeface="Book Antiqua" panose="02040602050305030304" pitchFamily="18" charset="0"/>
                <a:ea typeface="Calibri" panose="020F0502020204030204" pitchFamily="34" charset="0"/>
                <a:cs typeface="Book Antiqua" panose="02040602050305030304" pitchFamily="18" charset="0"/>
              </a:rPr>
              <a:t>уезда</a:t>
            </a:r>
            <a:r>
              <a:rPr lang="ru-RU" sz="1200" dirty="0">
                <a:latin typeface="Book Antiqua" panose="02040602050305030304" pitchFamily="18" charset="0"/>
                <a:ea typeface="Calibri" panose="020F0502020204030204" pitchFamily="34" charset="0"/>
                <a:cs typeface="Helvetica" panose="020B0604020202020204" pitchFamily="34" charset="0"/>
              </a:rPr>
              <a:t>. 1920 </a:t>
            </a:r>
            <a:r>
              <a:rPr lang="ru-RU" sz="1200" dirty="0">
                <a:latin typeface="Book Antiqua" panose="02040602050305030304" pitchFamily="18" charset="0"/>
                <a:ea typeface="Calibri" panose="020F0502020204030204" pitchFamily="34" charset="0"/>
                <a:cs typeface="Book Antiqua" panose="02040602050305030304" pitchFamily="18" charset="0"/>
              </a:rPr>
              <a:t>г</a:t>
            </a:r>
            <a:r>
              <a:rPr lang="ru-RU" sz="1200" dirty="0">
                <a:latin typeface="Book Antiqua" panose="02040602050305030304" pitchFamily="18" charset="0"/>
                <a:ea typeface="Calibri" panose="020F0502020204030204" pitchFamily="34" charset="0"/>
                <a:cs typeface="Helvetica" panose="020B0604020202020204" pitchFamily="34" charset="0"/>
              </a:rPr>
              <a:t>. // </a:t>
            </a:r>
            <a:r>
              <a:rPr lang="ru-RU" sz="1200" dirty="0">
                <a:latin typeface="Book Antiqua" panose="02040602050305030304" pitchFamily="18" charset="0"/>
                <a:ea typeface="Calibri" panose="020F0502020204030204" pitchFamily="34" charset="0"/>
                <a:cs typeface="Book Antiqua" panose="02040602050305030304" pitchFamily="18" charset="0"/>
              </a:rPr>
              <a:t>ЦХАФ</a:t>
            </a:r>
            <a:r>
              <a:rPr lang="ru-RU" sz="1200" dirty="0">
                <a:latin typeface="Book Antiqua" panose="02040602050305030304" pitchFamily="18" charset="0"/>
                <a:ea typeface="Calibri" panose="020F0502020204030204" pitchFamily="34" charset="0"/>
                <a:cs typeface="Helvetica" panose="020B0604020202020204" pitchFamily="34" charset="0"/>
              </a:rPr>
              <a:t> </a:t>
            </a:r>
            <a:r>
              <a:rPr lang="ru-RU" sz="1200" dirty="0">
                <a:latin typeface="Book Antiqua" panose="02040602050305030304" pitchFamily="18" charset="0"/>
                <a:ea typeface="Calibri" panose="020F0502020204030204" pitchFamily="34" charset="0"/>
                <a:cs typeface="Book Antiqua" panose="02040602050305030304" pitchFamily="18" charset="0"/>
              </a:rPr>
              <a:t>АК</a:t>
            </a:r>
            <a:r>
              <a:rPr lang="ru-RU" sz="1200" dirty="0">
                <a:latin typeface="Book Antiqua" panose="02040602050305030304" pitchFamily="18" charset="0"/>
                <a:ea typeface="Calibri" panose="020F0502020204030204" pitchFamily="34" charset="0"/>
                <a:cs typeface="Helvetica" panose="020B0604020202020204" pitchFamily="34" charset="0"/>
              </a:rPr>
              <a:t>. </a:t>
            </a:r>
            <a:r>
              <a:rPr lang="ru-RU" sz="1200" dirty="0">
                <a:latin typeface="Book Antiqua" panose="02040602050305030304" pitchFamily="18" charset="0"/>
                <a:ea typeface="Calibri" panose="020F0502020204030204" pitchFamily="34" charset="0"/>
                <a:cs typeface="Book Antiqua" panose="02040602050305030304" pitchFamily="18" charset="0"/>
              </a:rPr>
              <a:t>ФР</a:t>
            </a:r>
            <a:r>
              <a:rPr lang="ru-RU" sz="1200" dirty="0">
                <a:latin typeface="Book Antiqua" panose="02040602050305030304" pitchFamily="18" charset="0"/>
                <a:ea typeface="Calibri" panose="020F0502020204030204" pitchFamily="34" charset="0"/>
                <a:cs typeface="Helvetica" panose="020B0604020202020204" pitchFamily="34" charset="0"/>
              </a:rPr>
              <a:t>. 24. </a:t>
            </a:r>
            <a:r>
              <a:rPr lang="ru-RU" sz="1200" dirty="0" err="1">
                <a:latin typeface="Book Antiqua" panose="02040602050305030304" pitchFamily="18" charset="0"/>
                <a:ea typeface="Calibri" panose="020F0502020204030204" pitchFamily="34" charset="0"/>
                <a:cs typeface="Helvetica" panose="020B0604020202020204" pitchFamily="34" charset="0"/>
              </a:rPr>
              <a:t>O</a:t>
            </a:r>
            <a:r>
              <a:rPr lang="ru-RU" sz="1200" dirty="0" err="1">
                <a:latin typeface="Book Antiqua" panose="02040602050305030304" pitchFamily="18" charset="0"/>
                <a:ea typeface="Calibri" panose="020F0502020204030204" pitchFamily="34" charset="0"/>
                <a:cs typeface="Book Antiqua" panose="02040602050305030304" pitchFamily="18" charset="0"/>
              </a:rPr>
              <a:t>п</a:t>
            </a:r>
            <a:r>
              <a:rPr lang="ru-RU" sz="1200" dirty="0">
                <a:latin typeface="Book Antiqua" panose="02040602050305030304" pitchFamily="18" charset="0"/>
                <a:ea typeface="Calibri" panose="020F0502020204030204" pitchFamily="34" charset="0"/>
                <a:cs typeface="Helvetica" panose="020B0604020202020204" pitchFamily="34" charset="0"/>
              </a:rPr>
              <a:t>. 1. </a:t>
            </a:r>
            <a:r>
              <a:rPr lang="ru-RU" sz="1200" dirty="0">
                <a:latin typeface="Book Antiqua" panose="02040602050305030304" pitchFamily="18" charset="0"/>
                <a:ea typeface="Calibri" panose="020F0502020204030204" pitchFamily="34" charset="0"/>
                <a:cs typeface="Book Antiqua" panose="02040602050305030304" pitchFamily="18" charset="0"/>
              </a:rPr>
              <a:t>Д</a:t>
            </a:r>
            <a:r>
              <a:rPr lang="ru-RU" sz="1200" dirty="0">
                <a:latin typeface="Book Antiqua" panose="02040602050305030304" pitchFamily="18" charset="0"/>
                <a:ea typeface="Calibri" panose="020F0502020204030204" pitchFamily="34" charset="0"/>
                <a:cs typeface="Helvetica" panose="020B0604020202020204" pitchFamily="34" charset="0"/>
              </a:rPr>
              <a:t>. 755. </a:t>
            </a:r>
            <a:r>
              <a:rPr lang="ru-RU" sz="1200" dirty="0">
                <a:latin typeface="Book Antiqua" panose="02040602050305030304" pitchFamily="18" charset="0"/>
                <a:ea typeface="Calibri" panose="020F0502020204030204" pitchFamily="34" charset="0"/>
                <a:cs typeface="Book Antiqua" panose="02040602050305030304" pitchFamily="18" charset="0"/>
              </a:rPr>
              <a:t>Л</a:t>
            </a:r>
            <a:r>
              <a:rPr lang="ru-RU" sz="1200" dirty="0">
                <a:latin typeface="Book Antiqua" panose="02040602050305030304" pitchFamily="18" charset="0"/>
                <a:ea typeface="Calibri" panose="020F0502020204030204" pitchFamily="34" charset="0"/>
                <a:cs typeface="Helvetica" panose="020B0604020202020204" pitchFamily="34" charset="0"/>
              </a:rPr>
              <a:t>. 26-26 </a:t>
            </a:r>
            <a:r>
              <a:rPr lang="ru-RU" sz="1200" dirty="0">
                <a:latin typeface="Book Antiqua" panose="02040602050305030304" pitchFamily="18" charset="0"/>
                <a:ea typeface="Calibri" panose="020F0502020204030204" pitchFamily="34" charset="0"/>
                <a:cs typeface="Book Antiqua" panose="02040602050305030304" pitchFamily="18" charset="0"/>
              </a:rPr>
              <a:t>об</a:t>
            </a:r>
            <a:r>
              <a:rPr lang="ru-RU" sz="1200" dirty="0">
                <a:latin typeface="Book Antiqua" panose="02040602050305030304" pitchFamily="18" charset="0"/>
                <a:ea typeface="Calibri" panose="020F0502020204030204" pitchFamily="34" charset="0"/>
                <a:cs typeface="Helvetica" panose="020B0604020202020204" pitchFamily="34" charset="0"/>
              </a:rPr>
              <a:t>. </a:t>
            </a:r>
            <a:r>
              <a:rPr lang="ru-RU" sz="1200" dirty="0" err="1">
                <a:latin typeface="Book Antiqua" panose="02040602050305030304" pitchFamily="18" charset="0"/>
                <a:ea typeface="Calibri" panose="020F0502020204030204" pitchFamily="34" charset="0"/>
                <a:cs typeface="Book Antiqua" panose="02040602050305030304" pitchFamily="18" charset="0"/>
              </a:rPr>
              <a:t>Рукописныи</a:t>
            </a:r>
            <a:r>
              <a:rPr lang="ru-RU" sz="1200" dirty="0">
                <a:latin typeface="Times New Roman" panose="02020603050405020304" pitchFamily="18" charset="0"/>
                <a:ea typeface="Calibri" panose="020F0502020204030204" pitchFamily="34" charset="0"/>
                <a:cs typeface="Times New Roman" panose="02020603050405020304" pitchFamily="18" charset="0"/>
              </a:rPr>
              <a:t>̆</a:t>
            </a:r>
            <a:r>
              <a:rPr lang="ru-RU" sz="1200" dirty="0">
                <a:latin typeface="Book Antiqua" panose="02040602050305030304" pitchFamily="18" charset="0"/>
                <a:ea typeface="Calibri" panose="020F0502020204030204" pitchFamily="34" charset="0"/>
                <a:cs typeface="Helvetica" panose="020B0604020202020204" pitchFamily="34" charset="0"/>
              </a:rPr>
              <a:t> </a:t>
            </a:r>
            <a:r>
              <a:rPr lang="ru-RU" sz="1200" dirty="0">
                <a:latin typeface="Book Antiqua" panose="02040602050305030304" pitchFamily="18" charset="0"/>
                <a:ea typeface="Calibri" panose="020F0502020204030204" pitchFamily="34" charset="0"/>
                <a:cs typeface="Book Antiqua" panose="02040602050305030304" pitchFamily="18" charset="0"/>
              </a:rPr>
              <a:t>подлинник</a:t>
            </a:r>
            <a:r>
              <a:rPr lang="ru-RU" sz="1200" dirty="0">
                <a:latin typeface="Book Antiqua" panose="02040602050305030304" pitchFamily="18" charset="0"/>
                <a:ea typeface="Calibri" panose="020F0502020204030204" pitchFamily="34" charset="0"/>
                <a:cs typeface="Helvetica" panose="020B0604020202020204" pitchFamily="34" charset="0"/>
              </a:rPr>
              <a:t>.</a:t>
            </a:r>
            <a:endParaRPr lang="ru-RU" sz="1100" dirty="0">
              <a:latin typeface="Calibri" panose="020F0502020204030204" pitchFamily="34" charset="0"/>
              <a:ea typeface="Calibri" panose="020F0502020204030204" pitchFamily="34" charset="0"/>
              <a:cs typeface="Times New Roman" panose="02020603050405020304" pitchFamily="18" charset="0"/>
            </a:endParaRPr>
          </a:p>
          <a:p>
            <a:pPr marR="142875">
              <a:lnSpc>
                <a:spcPct val="107000"/>
              </a:lnSpc>
              <a:spcAft>
                <a:spcPts val="800"/>
              </a:spcAft>
            </a:pPr>
            <a:r>
              <a:rPr lang="ru-RU" sz="1200" dirty="0" err="1">
                <a:latin typeface="Book Antiqua" panose="02040602050305030304" pitchFamily="18" charset="0"/>
                <a:ea typeface="Calibri" panose="020F0502020204030204" pitchFamily="34" charset="0"/>
                <a:cs typeface="Times New Roman" panose="02020603050405020304" pitchFamily="18" charset="0"/>
              </a:rPr>
              <a:t>Плахотная</a:t>
            </a:r>
            <a:r>
              <a:rPr lang="ru-RU" sz="1200" dirty="0">
                <a:latin typeface="Book Antiqua" panose="02040602050305030304" pitchFamily="18" charset="0"/>
                <a:ea typeface="Calibri" panose="020F0502020204030204" pitchFamily="34" charset="0"/>
                <a:cs typeface="Times New Roman" panose="02020603050405020304" pitchFamily="18" charset="0"/>
              </a:rPr>
              <a:t>, Д. Г. Кредитные союзы: теория и практика: учеб. пособие. – Москва: Спрос, 2000. – 240 с</a:t>
            </a:r>
            <a:r>
              <a:rPr lang="ru-RU" sz="1200" dirty="0" smtClean="0">
                <a:latin typeface="Book Antiqua" panose="02040602050305030304" pitchFamily="18" charset="0"/>
                <a:ea typeface="Calibri" panose="020F0502020204030204" pitchFamily="34" charset="0"/>
                <a:cs typeface="Times New Roman" panose="02020603050405020304" pitchFamily="18" charset="0"/>
              </a:rPr>
              <a:t>.</a:t>
            </a:r>
          </a:p>
          <a:p>
            <a:pPr>
              <a:lnSpc>
                <a:spcPct val="107000"/>
              </a:lnSpc>
              <a:spcAft>
                <a:spcPts val="800"/>
              </a:spcAft>
            </a:pPr>
            <a:r>
              <a:rPr lang="ru-RU" sz="1100" dirty="0">
                <a:latin typeface="Book Antiqua" panose="02040602050305030304" pitchFamily="18" charset="0"/>
                <a:ea typeface="Calibri" panose="020F0502020204030204" pitchFamily="34" charset="0"/>
                <a:cs typeface="Times New Roman" panose="02020603050405020304" pitchFamily="18" charset="0"/>
              </a:rPr>
              <a:t>Правила Алтайского союза кредитных и </a:t>
            </a:r>
            <a:r>
              <a:rPr lang="ru-RU" sz="1100" dirty="0" err="1">
                <a:latin typeface="Book Antiqua" panose="02040602050305030304" pitchFamily="18" charset="0"/>
                <a:ea typeface="Calibri" panose="020F0502020204030204" pitchFamily="34" charset="0"/>
                <a:cs typeface="Times New Roman" panose="02020603050405020304" pitchFamily="18" charset="0"/>
              </a:rPr>
              <a:t>ссудосберегательных</a:t>
            </a:r>
            <a:r>
              <a:rPr lang="ru-RU" sz="1100" dirty="0">
                <a:latin typeface="Book Antiqua" panose="02040602050305030304" pitchFamily="18" charset="0"/>
                <a:ea typeface="Calibri" panose="020F0502020204030204" pitchFamily="34" charset="0"/>
                <a:cs typeface="Times New Roman" panose="02020603050405020304" pitchFamily="18" charset="0"/>
              </a:rPr>
              <a:t> товариществ / Алтайский союз кредитных и </a:t>
            </a:r>
            <a:r>
              <a:rPr lang="ru-RU" sz="1100" dirty="0" err="1">
                <a:latin typeface="Book Antiqua" panose="02040602050305030304" pitchFamily="18" charset="0"/>
                <a:ea typeface="Calibri" panose="020F0502020204030204" pitchFamily="34" charset="0"/>
                <a:cs typeface="Times New Roman" panose="02020603050405020304" pitchFamily="18" charset="0"/>
              </a:rPr>
              <a:t>ссудосберегательных</a:t>
            </a:r>
            <a:r>
              <a:rPr lang="ru-RU" sz="1100" dirty="0">
                <a:latin typeface="Book Antiqua" panose="02040602050305030304" pitchFamily="18" charset="0"/>
                <a:ea typeface="Calibri" panose="020F0502020204030204" pitchFamily="34" charset="0"/>
                <a:cs typeface="Times New Roman" panose="02020603050405020304" pitchFamily="18" charset="0"/>
              </a:rPr>
              <a:t> товариществ. — Барнаул : </a:t>
            </a:r>
            <a:r>
              <a:rPr lang="ru-RU" sz="1100" dirty="0" err="1">
                <a:latin typeface="Book Antiqua" panose="02040602050305030304" pitchFamily="18" charset="0"/>
                <a:ea typeface="Calibri" panose="020F0502020204030204" pitchFamily="34" charset="0"/>
                <a:cs typeface="Times New Roman" panose="02020603050405020304" pitchFamily="18" charset="0"/>
              </a:rPr>
              <a:t>Тип.А.П.Поповой</a:t>
            </a:r>
            <a:r>
              <a:rPr lang="ru-RU" sz="1100" dirty="0">
                <a:latin typeface="Book Antiqua" panose="02040602050305030304" pitchFamily="18" charset="0"/>
                <a:ea typeface="Calibri" panose="020F0502020204030204" pitchFamily="34" charset="0"/>
                <a:cs typeface="Times New Roman" panose="02020603050405020304" pitchFamily="18" charset="0"/>
              </a:rPr>
              <a:t>, 1915. — 27 с.</a:t>
            </a:r>
            <a:endParaRPr lang="ru-RU" sz="105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100" dirty="0">
                <a:latin typeface="Book Antiqua" panose="02040602050305030304" pitchFamily="18" charset="0"/>
                <a:ea typeface="Calibri" panose="020F0502020204030204" pitchFamily="34" charset="0"/>
                <a:cs typeface="Times New Roman" panose="02020603050405020304" pitchFamily="18" charset="0"/>
              </a:rPr>
              <a:t>Старцев, А. В. Алтайская кооперация: страницы истории / А. В. Старцев, А. А. </a:t>
            </a:r>
            <a:r>
              <a:rPr lang="ru-RU" sz="1100" dirty="0" err="1">
                <a:latin typeface="Book Antiqua" panose="02040602050305030304" pitchFamily="18" charset="0"/>
                <a:ea typeface="Calibri" panose="020F0502020204030204" pitchFamily="34" charset="0"/>
                <a:cs typeface="Times New Roman" panose="02020603050405020304" pitchFamily="18" charset="0"/>
              </a:rPr>
              <a:t>Сизова</a:t>
            </a:r>
            <a:r>
              <a:rPr lang="ru-RU" sz="1100" dirty="0">
                <a:latin typeface="Book Antiqua" panose="02040602050305030304" pitchFamily="18" charset="0"/>
                <a:ea typeface="Calibri" panose="020F0502020204030204" pitchFamily="34" charset="0"/>
                <a:cs typeface="Times New Roman" panose="02020603050405020304" pitchFamily="18" charset="0"/>
              </a:rPr>
              <a:t>. – Барнаул: Алтайский бизнес-инкубатор, 2008. – 43 с.</a:t>
            </a:r>
            <a:endParaRPr lang="ru-RU" sz="105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100" dirty="0">
                <a:latin typeface="Book Antiqua" panose="02040602050305030304" pitchFamily="18" charset="0"/>
                <a:ea typeface="Calibri" panose="020F0502020204030204" pitchFamily="34" charset="0"/>
                <a:cs typeface="Helvetica" panose="020B0604020202020204" pitchFamily="34" charset="0"/>
              </a:rPr>
              <a:t>Творцы кооперации : Сборник / Сост. Л. А. Самсонов. - Москва : </a:t>
            </a:r>
            <a:r>
              <a:rPr lang="ru-RU" sz="1100" dirty="0" err="1">
                <a:latin typeface="Book Antiqua" panose="02040602050305030304" pitchFamily="18" charset="0"/>
                <a:ea typeface="Calibri" panose="020F0502020204030204" pitchFamily="34" charset="0"/>
                <a:cs typeface="Helvetica" panose="020B0604020202020204" pitchFamily="34" charset="0"/>
              </a:rPr>
              <a:t>Моск</a:t>
            </a:r>
            <a:r>
              <a:rPr lang="ru-RU" sz="1100" dirty="0">
                <a:latin typeface="Book Antiqua" panose="02040602050305030304" pitchFamily="18" charset="0"/>
                <a:ea typeface="Calibri" panose="020F0502020204030204" pitchFamily="34" charset="0"/>
                <a:cs typeface="Helvetica" panose="020B0604020202020204" pitchFamily="34" charset="0"/>
              </a:rPr>
              <a:t>. рабочий, 1991. - 302,[1] с. - (Экономические чтения).</a:t>
            </a:r>
            <a:endParaRPr lang="ru-RU" sz="1050" dirty="0">
              <a:latin typeface="Calibri" panose="020F0502020204030204" pitchFamily="34" charset="0"/>
              <a:ea typeface="Calibri" panose="020F0502020204030204" pitchFamily="34" charset="0"/>
              <a:cs typeface="Times New Roman" panose="02020603050405020304" pitchFamily="18" charset="0"/>
            </a:endParaRPr>
          </a:p>
          <a:p>
            <a:pPr fontAlgn="base">
              <a:lnSpc>
                <a:spcPts val="1800"/>
              </a:lnSpc>
              <a:spcAft>
                <a:spcPts val="0"/>
              </a:spcAft>
            </a:pPr>
            <a:r>
              <a:rPr lang="ru-RU" sz="1100" dirty="0" err="1">
                <a:latin typeface="Book Antiqua" panose="02040602050305030304" pitchFamily="18" charset="0"/>
                <a:ea typeface="Calibri" panose="020F0502020204030204" pitchFamily="34" charset="0"/>
                <a:cs typeface="Arial" panose="020B0604020202020204" pitchFamily="34" charset="0"/>
              </a:rPr>
              <a:t>Холиок</a:t>
            </a:r>
            <a:r>
              <a:rPr lang="ru-RU" sz="1100" dirty="0">
                <a:latin typeface="Book Antiqua" panose="02040602050305030304" pitchFamily="18" charset="0"/>
                <a:ea typeface="Calibri" panose="020F0502020204030204" pitchFamily="34" charset="0"/>
                <a:cs typeface="Arial" panose="020B0604020202020204" pitchFamily="34" charset="0"/>
              </a:rPr>
              <a:t>, Джордж </a:t>
            </a:r>
            <a:r>
              <a:rPr lang="ru-RU" sz="1100" dirty="0" err="1">
                <a:latin typeface="Book Antiqua" panose="02040602050305030304" pitchFamily="18" charset="0"/>
                <a:ea typeface="Calibri" panose="020F0502020204030204" pitchFamily="34" charset="0"/>
                <a:cs typeface="Arial" panose="020B0604020202020204" pitchFamily="34" charset="0"/>
              </a:rPr>
              <a:t>Джекоб</a:t>
            </a:r>
            <a:r>
              <a:rPr lang="ru-RU" sz="1100" dirty="0">
                <a:latin typeface="Book Antiqua" panose="02040602050305030304" pitchFamily="18" charset="0"/>
                <a:ea typeface="Calibri" panose="020F0502020204030204" pitchFamily="34" charset="0"/>
                <a:cs typeface="Arial" panose="020B0604020202020204" pitchFamily="34" charset="0"/>
              </a:rPr>
              <a:t>. История </a:t>
            </a:r>
            <a:r>
              <a:rPr lang="ru-RU" sz="1100" dirty="0" err="1">
                <a:latin typeface="Book Antiqua" panose="02040602050305030304" pitchFamily="18" charset="0"/>
                <a:ea typeface="Calibri" panose="020F0502020204030204" pitchFamily="34" charset="0"/>
                <a:cs typeface="Arial" panose="020B0604020202020204" pitchFamily="34" charset="0"/>
              </a:rPr>
              <a:t>рочдэльских</a:t>
            </a:r>
            <a:r>
              <a:rPr lang="ru-RU" sz="1100" dirty="0">
                <a:latin typeface="Book Antiqua" panose="02040602050305030304" pitchFamily="18" charset="0"/>
                <a:ea typeface="Calibri" panose="020F0502020204030204" pitchFamily="34" charset="0"/>
                <a:cs typeface="Arial" panose="020B0604020202020204" pitchFamily="34" charset="0"/>
              </a:rPr>
              <a:t> пионеров. 1844-1892 / / Джордж </a:t>
            </a:r>
            <a:r>
              <a:rPr lang="ru-RU" sz="1100" dirty="0" err="1">
                <a:latin typeface="Book Antiqua" panose="02040602050305030304" pitchFamily="18" charset="0"/>
                <a:ea typeface="Calibri" panose="020F0502020204030204" pitchFamily="34" charset="0"/>
                <a:cs typeface="Arial" panose="020B0604020202020204" pitchFamily="34" charset="0"/>
              </a:rPr>
              <a:t>Холиок</a:t>
            </a:r>
            <a:r>
              <a:rPr lang="ru-RU" sz="1100" dirty="0">
                <a:latin typeface="Book Antiqua" panose="02040602050305030304" pitchFamily="18" charset="0"/>
                <a:ea typeface="Calibri" panose="020F0502020204030204" pitchFamily="34" charset="0"/>
                <a:cs typeface="Arial" panose="020B0604020202020204" pitchFamily="34" charset="0"/>
              </a:rPr>
              <a:t>; Пер. с 10 англ. изд. С. </a:t>
            </a:r>
            <a:r>
              <a:rPr lang="ru-RU" sz="1100" dirty="0" err="1">
                <a:latin typeface="Book Antiqua" panose="02040602050305030304" pitchFamily="18" charset="0"/>
                <a:ea typeface="Calibri" panose="020F0502020204030204" pitchFamily="34" charset="0"/>
                <a:cs typeface="Arial" panose="020B0604020202020204" pitchFamily="34" charset="0"/>
              </a:rPr>
              <a:t>Цедербаума</a:t>
            </a:r>
            <a:r>
              <a:rPr lang="ru-RU" sz="1100" dirty="0">
                <a:latin typeface="Book Antiqua" panose="02040602050305030304" pitchFamily="18" charset="0"/>
                <a:ea typeface="Calibri" panose="020F0502020204030204" pitchFamily="34" charset="0"/>
                <a:cs typeface="Arial" panose="020B0604020202020204" pitchFamily="34" charset="0"/>
              </a:rPr>
              <a:t>; Под ред. </a:t>
            </a:r>
            <a:r>
              <a:rPr lang="ru-RU" sz="1100" dirty="0" err="1">
                <a:latin typeface="Book Antiqua" panose="02040602050305030304" pitchFamily="18" charset="0"/>
                <a:ea typeface="Calibri" panose="020F0502020204030204" pitchFamily="34" charset="0"/>
                <a:cs typeface="Arial" panose="020B0604020202020204" pitchFamily="34" charset="0"/>
              </a:rPr>
              <a:t>прив</a:t>
            </a:r>
            <a:r>
              <a:rPr lang="ru-RU" sz="1100" dirty="0">
                <a:latin typeface="Book Antiqua" panose="02040602050305030304" pitchFamily="18" charset="0"/>
                <a:ea typeface="Calibri" panose="020F0502020204030204" pitchFamily="34" charset="0"/>
                <a:cs typeface="Arial" panose="020B0604020202020204" pitchFamily="34" charset="0"/>
              </a:rPr>
              <a:t>.-доц. В.Ф. </a:t>
            </a:r>
            <a:r>
              <a:rPr lang="ru-RU" sz="1100" dirty="0" err="1">
                <a:latin typeface="Book Antiqua" panose="02040602050305030304" pitchFamily="18" charset="0"/>
                <a:ea typeface="Calibri" panose="020F0502020204030204" pitchFamily="34" charset="0"/>
                <a:cs typeface="Arial" panose="020B0604020202020204" pitchFamily="34" charset="0"/>
              </a:rPr>
              <a:t>Тотомианца</a:t>
            </a:r>
            <a:r>
              <a:rPr lang="ru-RU" sz="1100" dirty="0">
                <a:latin typeface="Book Antiqua" panose="02040602050305030304" pitchFamily="18" charset="0"/>
                <a:ea typeface="Calibri" panose="020F0502020204030204" pitchFamily="34" charset="0"/>
                <a:cs typeface="Arial" panose="020B0604020202020204" pitchFamily="34" charset="0"/>
              </a:rPr>
              <a:t>. — Москва : Труд, 1914. — XXIV, 216 с. </a:t>
            </a:r>
            <a:endParaRPr lang="ru-RU" sz="105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Bef>
                <a:spcPts val="1500"/>
              </a:spcBef>
              <a:spcAft>
                <a:spcPts val="750"/>
              </a:spcAft>
            </a:pPr>
            <a:r>
              <a:rPr lang="ru-RU" sz="1100" dirty="0">
                <a:latin typeface="Book Antiqua" panose="02040602050305030304" pitchFamily="18" charset="0"/>
                <a:ea typeface="Times New Roman" panose="02020603050405020304" pitchFamily="18" charset="0"/>
                <a:cs typeface="Helvetica" panose="020B0604020202020204" pitchFamily="34" charset="0"/>
              </a:rPr>
              <a:t>Что такое кредитный союз и каково его значение / </a:t>
            </a:r>
            <a:r>
              <a:rPr lang="ru-RU" sz="1100" dirty="0" err="1">
                <a:latin typeface="Book Antiqua" panose="02040602050305030304" pitchFamily="18" charset="0"/>
                <a:ea typeface="Times New Roman" panose="02020603050405020304" pitchFamily="18" charset="0"/>
                <a:cs typeface="Helvetica" panose="020B0604020202020204" pitchFamily="34" charset="0"/>
              </a:rPr>
              <a:t>Моск</a:t>
            </a:r>
            <a:r>
              <a:rPr lang="ru-RU" sz="1100" dirty="0">
                <a:latin typeface="Book Antiqua" panose="02040602050305030304" pitchFamily="18" charset="0"/>
                <a:ea typeface="Times New Roman" panose="02020603050405020304" pitchFamily="18" charset="0"/>
                <a:cs typeface="Helvetica" panose="020B0604020202020204" pitchFamily="34" charset="0"/>
              </a:rPr>
              <a:t>. союз кредитных и </a:t>
            </a:r>
            <a:r>
              <a:rPr lang="ru-RU" sz="1100" dirty="0" err="1">
                <a:latin typeface="Book Antiqua" panose="02040602050305030304" pitchFamily="18" charset="0"/>
                <a:ea typeface="Times New Roman" panose="02020603050405020304" pitchFamily="18" charset="0"/>
                <a:cs typeface="Helvetica" panose="020B0604020202020204" pitchFamily="34" charset="0"/>
              </a:rPr>
              <a:t>ссудносберегательн</a:t>
            </a:r>
            <a:r>
              <a:rPr lang="ru-RU" sz="1100" dirty="0">
                <a:latin typeface="Book Antiqua" panose="02040602050305030304" pitchFamily="18" charset="0"/>
                <a:ea typeface="Times New Roman" panose="02020603050405020304" pitchFamily="18" charset="0"/>
                <a:cs typeface="Helvetica" panose="020B0604020202020204" pitchFamily="34" charset="0"/>
              </a:rPr>
              <a:t>. Товариществ. – Москва: тип. И. Д. </a:t>
            </a:r>
            <a:r>
              <a:rPr lang="ru-RU" sz="1100" dirty="0" err="1">
                <a:latin typeface="Book Antiqua" panose="02040602050305030304" pitchFamily="18" charset="0"/>
                <a:ea typeface="Times New Roman" panose="02020603050405020304" pitchFamily="18" charset="0"/>
                <a:cs typeface="Helvetica" panose="020B0604020202020204" pitchFamily="34" charset="0"/>
              </a:rPr>
              <a:t>Работнова</a:t>
            </a:r>
            <a:r>
              <a:rPr lang="ru-RU" sz="1100" dirty="0">
                <a:latin typeface="Book Antiqua" panose="02040602050305030304" pitchFamily="18" charset="0"/>
                <a:ea typeface="Times New Roman" panose="02020603050405020304" pitchFamily="18" charset="0"/>
                <a:cs typeface="Helvetica" panose="020B0604020202020204" pitchFamily="34" charset="0"/>
              </a:rPr>
              <a:t>, 1916. – 8 с.</a:t>
            </a:r>
            <a:endParaRPr lang="ru-RU" sz="105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sz="1100" dirty="0">
                <a:latin typeface="Book Antiqua" panose="02040602050305030304" pitchFamily="18" charset="0"/>
                <a:ea typeface="Times New Roman" panose="02020603050405020304" pitchFamily="18" charset="0"/>
                <a:cs typeface="Helvetica" panose="020B0604020202020204" pitchFamily="34" charset="0"/>
              </a:rPr>
              <a:t>Экономическо-статистический сборник / Стат. отд. </a:t>
            </a:r>
            <a:r>
              <a:rPr lang="ru-RU" sz="1100" dirty="0" err="1">
                <a:latin typeface="Book Antiqua" panose="02040602050305030304" pitchFamily="18" charset="0"/>
                <a:ea typeface="Times New Roman" panose="02020603050405020304" pitchFamily="18" charset="0"/>
                <a:cs typeface="Helvetica" panose="020B0604020202020204" pitchFamily="34" charset="0"/>
              </a:rPr>
              <a:t>Моск</a:t>
            </a:r>
            <a:r>
              <a:rPr lang="ru-RU" sz="1100" dirty="0">
                <a:latin typeface="Book Antiqua" panose="02040602050305030304" pitchFamily="18" charset="0"/>
                <a:ea typeface="Times New Roman" panose="02020603050405020304" pitchFamily="18" charset="0"/>
                <a:cs typeface="Helvetica" panose="020B0604020202020204" pitchFamily="34" charset="0"/>
              </a:rPr>
              <a:t>. уезд. земской управы. - М., 1911-1916.</a:t>
            </a:r>
            <a:endParaRPr lang="ru-RU" sz="105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750"/>
              </a:spcAft>
            </a:pPr>
            <a:r>
              <a:rPr lang="ru-RU" sz="1100" dirty="0" smtClean="0">
                <a:latin typeface="Book Antiqua" panose="02040602050305030304" pitchFamily="18" charset="0"/>
                <a:ea typeface="Times New Roman" panose="02020603050405020304" pitchFamily="18" charset="0"/>
                <a:cs typeface="Helvetica" panose="020B0604020202020204" pitchFamily="34" charset="0"/>
              </a:rPr>
              <a:t>              </a:t>
            </a:r>
            <a:r>
              <a:rPr lang="ru-RU" sz="1100" dirty="0" err="1" smtClean="0">
                <a:latin typeface="Book Antiqua" panose="02040602050305030304" pitchFamily="18" charset="0"/>
                <a:ea typeface="Times New Roman" panose="02020603050405020304" pitchFamily="18" charset="0"/>
                <a:cs typeface="Helvetica" panose="020B0604020202020204" pitchFamily="34" charset="0"/>
              </a:rPr>
              <a:t>Вып</a:t>
            </a:r>
            <a:r>
              <a:rPr lang="ru-RU" sz="1100" dirty="0">
                <a:latin typeface="Book Antiqua" panose="02040602050305030304" pitchFamily="18" charset="0"/>
                <a:ea typeface="Times New Roman" panose="02020603050405020304" pitchFamily="18" charset="0"/>
                <a:cs typeface="Helvetica" panose="020B0604020202020204" pitchFamily="34" charset="0"/>
              </a:rPr>
              <a:t>. 2 : Кредитная кооперация в Московском уезде; Кооперативно-организованный кредит и крестьянское хозяйство в Московском уезде; Таблицы. - 1911. - III, 134, 230 с. : табл., 2 л. к. - </a:t>
            </a:r>
            <a:r>
              <a:rPr lang="ru-RU" sz="1100" dirty="0" err="1">
                <a:latin typeface="Book Antiqua" panose="02040602050305030304" pitchFamily="18" charset="0"/>
                <a:ea typeface="Times New Roman" panose="02020603050405020304" pitchFamily="18" charset="0"/>
                <a:cs typeface="Helvetica" panose="020B0604020202020204" pitchFamily="34" charset="0"/>
              </a:rPr>
              <a:t>Содерж</a:t>
            </a:r>
            <a:r>
              <a:rPr lang="ru-RU" sz="1100" dirty="0">
                <a:latin typeface="Book Antiqua" panose="02040602050305030304" pitchFamily="18" charset="0"/>
                <a:ea typeface="Times New Roman" panose="02020603050405020304" pitchFamily="18" charset="0"/>
                <a:cs typeface="Helvetica" panose="020B0604020202020204" pitchFamily="34" charset="0"/>
              </a:rPr>
              <a:t>. : Кооперативно-</a:t>
            </a:r>
            <a:r>
              <a:rPr lang="ru-RU" sz="1100" dirty="0" err="1">
                <a:latin typeface="Book Antiqua" panose="02040602050305030304" pitchFamily="18" charset="0"/>
                <a:ea typeface="Times New Roman" panose="02020603050405020304" pitchFamily="18" charset="0"/>
                <a:cs typeface="Helvetica" panose="020B0604020202020204" pitchFamily="34" charset="0"/>
              </a:rPr>
              <a:t>организов</a:t>
            </a:r>
            <a:r>
              <a:rPr lang="ru-RU" sz="1100" dirty="0">
                <a:latin typeface="Book Antiqua" panose="02040602050305030304" pitchFamily="18" charset="0"/>
                <a:ea typeface="Times New Roman" panose="02020603050405020304" pitchFamily="18" charset="0"/>
                <a:cs typeface="Helvetica" panose="020B0604020202020204" pitchFamily="34" charset="0"/>
              </a:rPr>
              <a:t>. кредит и крестьян. хоз-во в </a:t>
            </a:r>
            <a:r>
              <a:rPr lang="ru-RU" sz="1100" dirty="0" err="1">
                <a:latin typeface="Book Antiqua" panose="02040602050305030304" pitchFamily="18" charset="0"/>
                <a:ea typeface="Times New Roman" panose="02020603050405020304" pitchFamily="18" charset="0"/>
                <a:cs typeface="Helvetica" panose="020B0604020202020204" pitchFamily="34" charset="0"/>
              </a:rPr>
              <a:t>Моск</a:t>
            </a:r>
            <a:r>
              <a:rPr lang="ru-RU" sz="1100" dirty="0">
                <a:latin typeface="Book Antiqua" panose="02040602050305030304" pitchFamily="18" charset="0"/>
                <a:ea typeface="Times New Roman" panose="02020603050405020304" pitchFamily="18" charset="0"/>
                <a:cs typeface="Helvetica" panose="020B0604020202020204" pitchFamily="34" charset="0"/>
              </a:rPr>
              <a:t>. уезде / Н. Макаров.</a:t>
            </a:r>
            <a:endParaRPr lang="ru-RU" sz="105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ru-RU" sz="1100" dirty="0">
                <a:latin typeface="Book Antiqua" panose="02040602050305030304" pitchFamily="18" charset="0"/>
                <a:ea typeface="Times New Roman" panose="02020603050405020304" pitchFamily="18" charset="0"/>
                <a:cs typeface="Arial" panose="020B0604020202020204" pitchFamily="34" charset="0"/>
              </a:rPr>
              <a:t>Яковлева, Н. А. Алтайский крестьянин / Н. А. Яковлева // Барнаул: энциклопедия. – Барнаул: Изд-во </a:t>
            </a:r>
            <a:r>
              <a:rPr lang="ru-RU" sz="1100" dirty="0" err="1">
                <a:latin typeface="Book Antiqua" panose="02040602050305030304" pitchFamily="18" charset="0"/>
                <a:ea typeface="Times New Roman" panose="02020603050405020304" pitchFamily="18" charset="0"/>
                <a:cs typeface="Arial" panose="020B0604020202020204" pitchFamily="34" charset="0"/>
              </a:rPr>
              <a:t>Алт</a:t>
            </a:r>
            <a:r>
              <a:rPr lang="ru-RU" sz="1100" dirty="0">
                <a:latin typeface="Book Antiqua" panose="02040602050305030304" pitchFamily="18" charset="0"/>
                <a:ea typeface="Times New Roman" panose="02020603050405020304" pitchFamily="18" charset="0"/>
                <a:cs typeface="Arial" panose="020B0604020202020204" pitchFamily="34" charset="0"/>
              </a:rPr>
              <a:t>. гос. ун-та, 2000. – С. 18. - </a:t>
            </a:r>
            <a:r>
              <a:rPr lang="ru-RU" sz="1100" u="sng" dirty="0">
                <a:solidFill>
                  <a:srgbClr val="0563C1"/>
                </a:solidFill>
                <a:latin typeface="Book Antiqua" panose="02040602050305030304" pitchFamily="18" charset="0"/>
                <a:ea typeface="Times New Roman" panose="02020603050405020304" pitchFamily="18" charset="0"/>
                <a:cs typeface="Arial" panose="020B0604020202020204" pitchFamily="34" charset="0"/>
                <a:hlinkClick r:id="rId6"/>
              </a:rPr>
              <a:t>Полный текст (</a:t>
            </a:r>
            <a:r>
              <a:rPr lang="ru-RU" sz="1100" u="sng" dirty="0" err="1">
                <a:solidFill>
                  <a:srgbClr val="0563C1"/>
                </a:solidFill>
                <a:latin typeface="Book Antiqua" panose="02040602050305030304" pitchFamily="18" charset="0"/>
                <a:ea typeface="Times New Roman" panose="02020603050405020304" pitchFamily="18" charset="0"/>
                <a:cs typeface="Arial" panose="020B0604020202020204" pitchFamily="34" charset="0"/>
                <a:hlinkClick r:id="rId6"/>
              </a:rPr>
              <a:t>tiff</a:t>
            </a:r>
            <a:r>
              <a:rPr lang="ru-RU" sz="1100" u="sng" dirty="0">
                <a:solidFill>
                  <a:srgbClr val="0563C1"/>
                </a:solidFill>
                <a:latin typeface="Book Antiqua" panose="02040602050305030304" pitchFamily="18" charset="0"/>
                <a:ea typeface="Times New Roman" panose="02020603050405020304" pitchFamily="18" charset="0"/>
                <a:cs typeface="Arial" panose="020B0604020202020204" pitchFamily="34" charset="0"/>
                <a:hlinkClick r:id="rId6"/>
              </a:rPr>
              <a:t>, 164 Кб)</a:t>
            </a:r>
            <a:endParaRPr lang="ru-RU" sz="1050" dirty="0">
              <a:latin typeface="Calibri" panose="020F0502020204030204" pitchFamily="34" charset="0"/>
              <a:ea typeface="Calibri" panose="020F0502020204030204" pitchFamily="34" charset="0"/>
              <a:cs typeface="Times New Roman" panose="02020603050405020304" pitchFamily="18" charset="0"/>
            </a:endParaRPr>
          </a:p>
          <a:p>
            <a:pPr marR="142875">
              <a:lnSpc>
                <a:spcPct val="107000"/>
              </a:lnSpc>
              <a:spcAft>
                <a:spcPts val="800"/>
              </a:spcAft>
            </a:pP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22903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3"/>
          <a:stretch>
            <a:fillRect/>
          </a:stretch>
        </p:blipFill>
        <p:spPr>
          <a:xfrm>
            <a:off x="7678588" y="476672"/>
            <a:ext cx="3822523" cy="6041660"/>
          </a:xfrm>
          <a:prstGeom prst="rect">
            <a:avLst/>
          </a:prstGeom>
        </p:spPr>
      </p:pic>
      <p:sp>
        <p:nvSpPr>
          <p:cNvPr id="3" name="Прямоугольник 2"/>
          <p:cNvSpPr/>
          <p:nvPr/>
        </p:nvSpPr>
        <p:spPr>
          <a:xfrm>
            <a:off x="1413892" y="2348880"/>
            <a:ext cx="6092825" cy="2152064"/>
          </a:xfrm>
          <a:prstGeom prst="rect">
            <a:avLst/>
          </a:prstGeom>
        </p:spPr>
        <p:txBody>
          <a:bodyPr>
            <a:spAutoFit/>
          </a:bodyPr>
          <a:lstStyle/>
          <a:p>
            <a:pPr>
              <a:lnSpc>
                <a:spcPct val="107000"/>
              </a:lnSpc>
              <a:spcAft>
                <a:spcPts val="0"/>
              </a:spcAft>
            </a:pPr>
            <a:r>
              <a:rPr lang="ru-RU" sz="2400" u="sng"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hlinkClick r:id="rId4"/>
              </a:rPr>
              <a:t>Пушкин А.С.</a:t>
            </a:r>
            <a:r>
              <a:rPr lang="ru-RU" sz="2400" u="sng" dirty="0">
                <a:solidFill>
                  <a:schemeClr val="accent1">
                    <a:lumMod val="50000"/>
                  </a:schemeClr>
                </a:solidFill>
                <a:latin typeface="Book Antiqua" panose="02040602050305030304" pitchFamily="18" charset="0"/>
                <a:ea typeface="Times New Roman" panose="02020603050405020304" pitchFamily="18" charset="0"/>
                <a:cs typeface="Times New Roman" panose="02020603050405020304" pitchFamily="18" charset="0"/>
              </a:rPr>
              <a:t> 19 октября / А. С. Пушкин // Собрание сочинений / под ред. С. А. Венгерова. – СПб, 1908. – с. 381-383. – (Библиотека великих писателей). - </a:t>
            </a:r>
            <a:r>
              <a:rPr lang="ru-RU" sz="1200" u="sng" dirty="0">
                <a:solidFill>
                  <a:srgbClr val="1787D8"/>
                </a:solidFill>
                <a:latin typeface="Arial" panose="020B0604020202020204" pitchFamily="34" charset="0"/>
                <a:ea typeface="Times New Roman" panose="02020603050405020304" pitchFamily="18" charset="0"/>
                <a:cs typeface="Times New Roman" panose="02020603050405020304" pitchFamily="18" charset="0"/>
                <a:hlinkClick r:id="rId5"/>
              </a:rPr>
              <a:t>https://rusneb.ru/catalog/000199_000009_004966803_1000227542/</a:t>
            </a:r>
            <a:endParaRPr lang="ru-RU" sz="1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ru-RU" dirty="0">
                <a:solidFill>
                  <a:srgbClr val="031933"/>
                </a:solidFill>
                <a:latin typeface="Arial" panose="020B0604020202020204" pitchFamily="34" charset="0"/>
                <a:ea typeface="Times New Roman" panose="02020603050405020304" pitchFamily="18"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27848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ESENTER_VERSION" val="6"/>
  <p:tag name="ARTICULATE_PROJECT_OPEN" val="0"/>
</p:tagLst>
</file>

<file path=ppt/theme/theme1.xml><?xml version="1.0" encoding="utf-8"?>
<a:theme xmlns:a="http://schemas.openxmlformats.org/drawingml/2006/main" name="Символы валюты 16 х 9">
  <a:themeElements>
    <a:clrScheme name="Currency Symbols">
      <a:dk1>
        <a:srgbClr val="303030"/>
      </a:dk1>
      <a:lt1>
        <a:sysClr val="window" lastClr="FFFFFF"/>
      </a:lt1>
      <a:dk2>
        <a:srgbClr val="000000"/>
      </a:dk2>
      <a:lt2>
        <a:srgbClr val="E8DEC9"/>
      </a:lt2>
      <a:accent1>
        <a:srgbClr val="F7C547"/>
      </a:accent1>
      <a:accent2>
        <a:srgbClr val="AB3C33"/>
      </a:accent2>
      <a:accent3>
        <a:srgbClr val="506084"/>
      </a:accent3>
      <a:accent4>
        <a:srgbClr val="599EA5"/>
      </a:accent4>
      <a:accent5>
        <a:srgbClr val="758F21"/>
      </a:accent5>
      <a:accent6>
        <a:srgbClr val="894A27"/>
      </a:accent6>
      <a:hlink>
        <a:srgbClr val="506084"/>
      </a:hlink>
      <a:folHlink>
        <a:srgbClr val="828282"/>
      </a:folHlink>
    </a:clrScheme>
    <a:fontScheme name="Currency Symbols">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16309334_TF02895262.potx" id="{8018B1F9-81B5-4736-9819-87B4F48960AB}" vid="{85445682-D568-4F31-8ABA-381B565BAEE1}"/>
    </a:ext>
  </a:extLst>
</a:theme>
</file>

<file path=ppt/theme/theme2.xml><?xml version="1.0" encoding="utf-8"?>
<a:theme xmlns:a="http://schemas.openxmlformats.org/drawingml/2006/main" name="Тема Office">
  <a:themeElements>
    <a:clrScheme name="Currency Symbols">
      <a:dk1>
        <a:srgbClr val="303030"/>
      </a:dk1>
      <a:lt1>
        <a:sysClr val="window" lastClr="FFFFFF"/>
      </a:lt1>
      <a:dk2>
        <a:srgbClr val="000000"/>
      </a:dk2>
      <a:lt2>
        <a:srgbClr val="E8DEC9"/>
      </a:lt2>
      <a:accent1>
        <a:srgbClr val="F7C547"/>
      </a:accent1>
      <a:accent2>
        <a:srgbClr val="AB3C33"/>
      </a:accent2>
      <a:accent3>
        <a:srgbClr val="506084"/>
      </a:accent3>
      <a:accent4>
        <a:srgbClr val="599EA5"/>
      </a:accent4>
      <a:accent5>
        <a:srgbClr val="758F21"/>
      </a:accent5>
      <a:accent6>
        <a:srgbClr val="894A27"/>
      </a:accent6>
      <a:hlink>
        <a:srgbClr val="506084"/>
      </a:hlink>
      <a:folHlink>
        <a:srgbClr val="828282"/>
      </a:folHlink>
    </a:clrScheme>
    <a:fontScheme name="Currency Symbols">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Тема Office">
  <a:themeElements>
    <a:clrScheme name="Currency Symbols">
      <a:dk1>
        <a:srgbClr val="303030"/>
      </a:dk1>
      <a:lt1>
        <a:sysClr val="window" lastClr="FFFFFF"/>
      </a:lt1>
      <a:dk2>
        <a:srgbClr val="000000"/>
      </a:dk2>
      <a:lt2>
        <a:srgbClr val="E8DEC9"/>
      </a:lt2>
      <a:accent1>
        <a:srgbClr val="F7C547"/>
      </a:accent1>
      <a:accent2>
        <a:srgbClr val="AB3C33"/>
      </a:accent2>
      <a:accent3>
        <a:srgbClr val="506084"/>
      </a:accent3>
      <a:accent4>
        <a:srgbClr val="599EA5"/>
      </a:accent4>
      <a:accent5>
        <a:srgbClr val="758F21"/>
      </a:accent5>
      <a:accent6>
        <a:srgbClr val="894A27"/>
      </a:accent6>
      <a:hlink>
        <a:srgbClr val="506084"/>
      </a:hlink>
      <a:folHlink>
        <a:srgbClr val="828282"/>
      </a:folHlink>
    </a:clrScheme>
    <a:fontScheme name="Currency Symbols">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ffice">
      <a:fillStyleLst>
        <a:solidFill>
          <a:schemeClr val="phClr"/>
        </a:solidFill>
        <a:gradFill rotWithShape="1">
          <a:gsLst>
            <a:gs pos="0">
              <a:schemeClr val="phClr">
                <a:lumMod val="157000"/>
                <a:satMod val="101000"/>
              </a:schemeClr>
            </a:gs>
            <a:gs pos="50000">
              <a:schemeClr val="phClr">
                <a:lumMod val="137000"/>
                <a:satMod val="103000"/>
              </a:schemeClr>
            </a:gs>
            <a:gs pos="100000">
              <a:schemeClr val="phClr">
                <a:lumMod val="115000"/>
                <a:satMod val="109000"/>
              </a:schemeClr>
            </a:gs>
          </a:gsLst>
          <a:lin ang="5400000" scaled="0"/>
        </a:gradFill>
        <a:gradFill rotWithShape="1">
          <a:gsLst>
            <a:gs pos="0">
              <a:schemeClr val="phClr">
                <a:satMod val="103000"/>
                <a:lumMod val="118000"/>
              </a:schemeClr>
            </a:gs>
            <a:gs pos="50000">
              <a:schemeClr val="phClr">
                <a:satMod val="89000"/>
                <a:lumMod val="91000"/>
              </a:schemeClr>
            </a:gs>
            <a:gs pos="100000">
              <a:schemeClr val="phClr">
                <a:lumMod val="6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Презентация с символами валюты (широкоэкранный формат)</Template>
  <TotalTime>654</TotalTime>
  <Words>5755</Words>
  <Application>Microsoft Office PowerPoint</Application>
  <PresentationFormat>Custom</PresentationFormat>
  <Paragraphs>285</Paragraphs>
  <Slides>57</Slides>
  <Notes>57</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57</vt:i4>
      </vt:variant>
    </vt:vector>
  </HeadingPairs>
  <TitlesOfParts>
    <vt:vector size="68" baseType="lpstr">
      <vt:lpstr>Arial</vt:lpstr>
      <vt:lpstr>Book Antiqua</vt:lpstr>
      <vt:lpstr>Calibri</vt:lpstr>
      <vt:lpstr>Cambria</vt:lpstr>
      <vt:lpstr>Circe</vt:lpstr>
      <vt:lpstr>Conv_FuturaFuturisC</vt:lpstr>
      <vt:lpstr>Helvetica</vt:lpstr>
      <vt:lpstr>Segoe UI</vt:lpstr>
      <vt:lpstr>Symbol</vt:lpstr>
      <vt:lpstr>Times New Roman</vt:lpstr>
      <vt:lpstr>Символы валюты 16 х 9</vt:lpstr>
      <vt:lpstr>Макет заголовка</vt:lpstr>
      <vt:lpstr>PowerPoint Presentation</vt:lpstr>
      <vt:lpstr>Международный день кредитных союзов</vt:lpstr>
      <vt:lpstr>Официально первое празднование пайщиков и рабочих кредитных союзов состоялось в США (штат Массачусетс) 17 января 1927 года. Событие было приурочено ко дню рождения любимого многими в Америке Бенджамина Франклина. </vt:lpstr>
      <vt:lpstr>«Вторая жизнь» празднику была дана в 1948 году, когда было принято общее решение Национальной ассоциации кредитных союзов США и Общества взаимного страхования возобновить празднование. Они и избрали третий четверг октября как Международный день кредитных союзов.  </vt:lpstr>
      <vt:lpstr>Кредитный союз – это предприятие для денежной взаимопомощи своим членам, некоммерческая альтернатива банкам. Он считается одной из самых привлекательных экономических структур для населения. Как особая форма потребительской кооперации, кредитный союз строит свою деятельность на принципах кооперативной философии и кооперативной демократии.</vt:lpstr>
      <vt:lpstr>Кредитный союз:  истоки и вехи развития </vt:lpstr>
      <vt:lpstr>PowerPoint Presentation</vt:lpstr>
      <vt:lpstr>Первыми практиками, воплотившими в жизнь эту идею, стали английские ткачи из города Рочдейл. Они открыли в 1844 г "Общество справедливых пионеров из Рочдейла" - потребительский кооператив, члены которого могли покупать товары по «справедливым ценам» в кооперативном магазине и получать долю прибыли. </vt:lpstr>
      <vt:lpstr>На собранные средства основатели арендуют в Жабьем переулке, рабочей окраине города, помещение, переоборудуют его под магазин и покупают первую партию товаров. Покупателям предлагалась мука, сахар, овсяные хлопья, масло и свечи. </vt:lpstr>
      <vt:lpstr>  </vt:lpstr>
      <vt:lpstr>  </vt:lpstr>
      <vt:lpstr>Идея кооперации была использована в Германии и Австрии  Ф. В. Райфайзеном и Г. Шульце-Деличем</vt:lpstr>
      <vt:lpstr>  </vt:lpstr>
      <vt:lpstr>  </vt:lpstr>
      <vt:lpstr>  </vt:lpstr>
      <vt:lpstr>Кредитные союзы в России </vt:lpstr>
      <vt:lpstr>  </vt:lpstr>
      <vt:lpstr>PowerPoint Presentation</vt:lpstr>
      <vt:lpstr>PowerPoint Presentation</vt:lpstr>
      <vt:lpstr>PowerPoint Presentation</vt:lpstr>
      <vt:lpstr>  </vt:lpstr>
      <vt:lpstr>Творцы кооперации: сборник / Сост. Л.А. Самсонов. — М. : Моск. рабочий, 1991. — 302, [1] с.; 20. — (Экономические чтения).  </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Макет заголовка</dc:title>
  <dc:creator>Анна Винокурова Григорьевна</dc:creator>
  <cp:lastModifiedBy>word</cp:lastModifiedBy>
  <cp:revision>47</cp:revision>
  <dcterms:created xsi:type="dcterms:W3CDTF">2024-10-16T06:39:03Z</dcterms:created>
  <dcterms:modified xsi:type="dcterms:W3CDTF">2024-11-11T02:44:23Z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ies>
</file>