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8" r:id="rId5"/>
    <p:sldId id="257" r:id="rId6"/>
    <p:sldId id="269" r:id="rId7"/>
    <p:sldId id="276" r:id="rId8"/>
    <p:sldId id="288" r:id="rId9"/>
    <p:sldId id="277" r:id="rId10"/>
    <p:sldId id="289" r:id="rId11"/>
    <p:sldId id="290" r:id="rId12"/>
    <p:sldId id="292" r:id="rId13"/>
    <p:sldId id="293" r:id="rId14"/>
    <p:sldId id="291" r:id="rId15"/>
    <p:sldId id="287" r:id="rId16"/>
    <p:sldId id="282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A2A7"/>
    <a:srgbClr val="37969B"/>
    <a:srgbClr val="3A9FA4"/>
    <a:srgbClr val="256569"/>
    <a:srgbClr val="163C3E"/>
    <a:srgbClr val="2E7E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19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C6EDA4-A9C5-3E4A-818A-E0405E1F78A6}" type="doc">
      <dgm:prSet loTypeId="urn:microsoft.com/office/officeart/2005/8/layout/vList2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F25CDABD-7FFC-444B-9E75-2FFD2C39BDC3}">
      <dgm:prSet phldrT="[Текст]" custT="1"/>
      <dgm:spPr>
        <a:solidFill>
          <a:srgbClr val="256569"/>
        </a:solidFill>
      </dgm:spPr>
      <dgm:t>
        <a:bodyPr/>
        <a:lstStyle/>
        <a:p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Разработать базу данных.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5A3E85-6213-4C4B-AE97-DDA3684B3827}" type="parTrans" cxnId="{739CAF16-C2FA-5349-9149-E108064A45FA}">
      <dgm:prSet/>
      <dgm:spPr/>
      <dgm:t>
        <a:bodyPr/>
        <a:lstStyle/>
        <a:p>
          <a:endParaRPr lang="ru-RU" sz="2800"/>
        </a:p>
      </dgm:t>
    </dgm:pt>
    <dgm:pt modelId="{40F57E33-B560-2A4A-AA74-796F3287532F}" type="sibTrans" cxnId="{739CAF16-C2FA-5349-9149-E108064A45FA}">
      <dgm:prSet/>
      <dgm:spPr/>
      <dgm:t>
        <a:bodyPr/>
        <a:lstStyle/>
        <a:p>
          <a:endParaRPr lang="ru-RU" sz="2800"/>
        </a:p>
      </dgm:t>
    </dgm:pt>
    <dgm:pt modelId="{9ABC32A7-EB4A-B842-A386-5C80C4215116}">
      <dgm:prSet phldrT="[Текст]" custT="1"/>
      <dgm:spPr>
        <a:solidFill>
          <a:srgbClr val="256569"/>
        </a:solidFill>
      </dgm:spPr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Разработать программное обеспечение для работы с персональными данными учащихся.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4BFAE3-7297-DD46-945E-72A18D992FB8}" type="parTrans" cxnId="{F69D39B2-BAAF-844D-A0DD-185E6786CAC7}">
      <dgm:prSet/>
      <dgm:spPr/>
      <dgm:t>
        <a:bodyPr/>
        <a:lstStyle/>
        <a:p>
          <a:endParaRPr lang="ru-RU" sz="2800"/>
        </a:p>
      </dgm:t>
    </dgm:pt>
    <dgm:pt modelId="{39383B89-7C45-2245-9DB9-91F9D5466E16}" type="sibTrans" cxnId="{F69D39B2-BAAF-844D-A0DD-185E6786CAC7}">
      <dgm:prSet/>
      <dgm:spPr/>
      <dgm:t>
        <a:bodyPr/>
        <a:lstStyle/>
        <a:p>
          <a:endParaRPr lang="ru-RU" sz="2800"/>
        </a:p>
      </dgm:t>
    </dgm:pt>
    <dgm:pt modelId="{E6D5CE9E-9EB8-8C49-BD11-9FCA996F8671}">
      <dgm:prSet phldrT="[Текст]" custT="1"/>
      <dgm:spPr>
        <a:solidFill>
          <a:srgbClr val="256569"/>
        </a:solidFill>
      </dgm:spPr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Обеспечить удобный и безопасный доступ.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D6E9E9-539B-EC45-9F5B-F7515FEC7CEB}" type="parTrans" cxnId="{F9A599F1-35DF-574E-BC7B-88F637F13B7A}">
      <dgm:prSet/>
      <dgm:spPr/>
      <dgm:t>
        <a:bodyPr/>
        <a:lstStyle/>
        <a:p>
          <a:endParaRPr lang="ru-RU" sz="2800"/>
        </a:p>
      </dgm:t>
    </dgm:pt>
    <dgm:pt modelId="{6D6F003F-FEC1-394D-9AF0-6D22C1E8D5F6}" type="sibTrans" cxnId="{F9A599F1-35DF-574E-BC7B-88F637F13B7A}">
      <dgm:prSet/>
      <dgm:spPr/>
      <dgm:t>
        <a:bodyPr/>
        <a:lstStyle/>
        <a:p>
          <a:endParaRPr lang="ru-RU" sz="2800"/>
        </a:p>
      </dgm:t>
    </dgm:pt>
    <dgm:pt modelId="{AFD42E31-8DBB-A743-BAB9-D992FC83934A}" type="pres">
      <dgm:prSet presAssocID="{3EC6EDA4-A9C5-3E4A-818A-E0405E1F78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E6D7-610C-6743-A7FE-DF00A54538F1}" type="pres">
      <dgm:prSet presAssocID="{F25CDABD-7FFC-444B-9E75-2FFD2C39BDC3}" presName="parentText" presStyleLbl="node1" presStyleIdx="0" presStyleCnt="3" custLinFactNeighborX="-20795" custLinFactNeighborY="-447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2B4306-2849-9F4C-8EBE-217CB76C6B49}" type="pres">
      <dgm:prSet presAssocID="{40F57E33-B560-2A4A-AA74-796F3287532F}" presName="spacer" presStyleCnt="0"/>
      <dgm:spPr/>
    </dgm:pt>
    <dgm:pt modelId="{4AF2F42D-8033-4A48-AF96-1855E1BD6AC0}" type="pres">
      <dgm:prSet presAssocID="{9ABC32A7-EB4A-B842-A386-5C80C421511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75EEC-A57F-D346-8DE7-88DA924CFA04}" type="pres">
      <dgm:prSet presAssocID="{39383B89-7C45-2245-9DB9-91F9D5466E16}" presName="spacer" presStyleCnt="0"/>
      <dgm:spPr/>
    </dgm:pt>
    <dgm:pt modelId="{64C1F422-610D-B844-9549-A152C88DF751}" type="pres">
      <dgm:prSet presAssocID="{E6D5CE9E-9EB8-8C49-BD11-9FCA996F867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9D39B2-BAAF-844D-A0DD-185E6786CAC7}" srcId="{3EC6EDA4-A9C5-3E4A-818A-E0405E1F78A6}" destId="{9ABC32A7-EB4A-B842-A386-5C80C4215116}" srcOrd="1" destOrd="0" parTransId="{704BFAE3-7297-DD46-945E-72A18D992FB8}" sibTransId="{39383B89-7C45-2245-9DB9-91F9D5466E16}"/>
    <dgm:cxn modelId="{739CAF16-C2FA-5349-9149-E108064A45FA}" srcId="{3EC6EDA4-A9C5-3E4A-818A-E0405E1F78A6}" destId="{F25CDABD-7FFC-444B-9E75-2FFD2C39BDC3}" srcOrd="0" destOrd="0" parTransId="{525A3E85-6213-4C4B-AE97-DDA3684B3827}" sibTransId="{40F57E33-B560-2A4A-AA74-796F3287532F}"/>
    <dgm:cxn modelId="{1B3A8B88-CA21-D04C-B85A-CAD9EA82C139}" type="presOf" srcId="{3EC6EDA4-A9C5-3E4A-818A-E0405E1F78A6}" destId="{AFD42E31-8DBB-A743-BAB9-D992FC83934A}" srcOrd="0" destOrd="0" presId="urn:microsoft.com/office/officeart/2005/8/layout/vList2"/>
    <dgm:cxn modelId="{F940F1FA-2E2E-3245-807C-C8F41355173C}" type="presOf" srcId="{F25CDABD-7FFC-444B-9E75-2FFD2C39BDC3}" destId="{612DE6D7-610C-6743-A7FE-DF00A54538F1}" srcOrd="0" destOrd="0" presId="urn:microsoft.com/office/officeart/2005/8/layout/vList2"/>
    <dgm:cxn modelId="{DD498506-0787-B14C-8949-6CDF1D25DE28}" type="presOf" srcId="{E6D5CE9E-9EB8-8C49-BD11-9FCA996F8671}" destId="{64C1F422-610D-B844-9549-A152C88DF751}" srcOrd="0" destOrd="0" presId="urn:microsoft.com/office/officeart/2005/8/layout/vList2"/>
    <dgm:cxn modelId="{F9A599F1-35DF-574E-BC7B-88F637F13B7A}" srcId="{3EC6EDA4-A9C5-3E4A-818A-E0405E1F78A6}" destId="{E6D5CE9E-9EB8-8C49-BD11-9FCA996F8671}" srcOrd="2" destOrd="0" parTransId="{8AD6E9E9-539B-EC45-9F5B-F7515FEC7CEB}" sibTransId="{6D6F003F-FEC1-394D-9AF0-6D22C1E8D5F6}"/>
    <dgm:cxn modelId="{8D6AD2D5-B7A8-5A47-A8C5-A0EEE383A098}" type="presOf" srcId="{9ABC32A7-EB4A-B842-A386-5C80C4215116}" destId="{4AF2F42D-8033-4A48-AF96-1855E1BD6AC0}" srcOrd="0" destOrd="0" presId="urn:microsoft.com/office/officeart/2005/8/layout/vList2"/>
    <dgm:cxn modelId="{636BF001-67A3-1341-A964-4CCD3727768D}" type="presParOf" srcId="{AFD42E31-8DBB-A743-BAB9-D992FC83934A}" destId="{612DE6D7-610C-6743-A7FE-DF00A54538F1}" srcOrd="0" destOrd="0" presId="urn:microsoft.com/office/officeart/2005/8/layout/vList2"/>
    <dgm:cxn modelId="{30B05BE1-CEFB-3D46-9E78-ECEE01625E99}" type="presParOf" srcId="{AFD42E31-8DBB-A743-BAB9-D992FC83934A}" destId="{AD2B4306-2849-9F4C-8EBE-217CB76C6B49}" srcOrd="1" destOrd="0" presId="urn:microsoft.com/office/officeart/2005/8/layout/vList2"/>
    <dgm:cxn modelId="{391C78C5-1CD0-9649-A070-97E2C05F0301}" type="presParOf" srcId="{AFD42E31-8DBB-A743-BAB9-D992FC83934A}" destId="{4AF2F42D-8033-4A48-AF96-1855E1BD6AC0}" srcOrd="2" destOrd="0" presId="urn:microsoft.com/office/officeart/2005/8/layout/vList2"/>
    <dgm:cxn modelId="{8CDC256E-412F-0B4E-85D6-9AA2DCA1C1E9}" type="presParOf" srcId="{AFD42E31-8DBB-A743-BAB9-D992FC83934A}" destId="{54575EEC-A57F-D346-8DE7-88DA924CFA04}" srcOrd="3" destOrd="0" presId="urn:microsoft.com/office/officeart/2005/8/layout/vList2"/>
    <dgm:cxn modelId="{B8AD9AC2-565B-BD45-A78B-E5578851C789}" type="presParOf" srcId="{AFD42E31-8DBB-A743-BAB9-D992FC83934A}" destId="{64C1F422-610D-B844-9549-A152C88DF75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DE6D7-610C-6743-A7FE-DF00A54538F1}">
      <dsp:nvSpPr>
        <dsp:cNvPr id="0" name=""/>
        <dsp:cNvSpPr/>
      </dsp:nvSpPr>
      <dsp:spPr>
        <a:xfrm>
          <a:off x="0" y="0"/>
          <a:ext cx="9993701" cy="108576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Разработать базу данных.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002" y="53002"/>
        <a:ext cx="9887697" cy="979756"/>
      </dsp:txXfrm>
    </dsp:sp>
    <dsp:sp modelId="{4AF2F42D-8033-4A48-AF96-1855E1BD6AC0}">
      <dsp:nvSpPr>
        <dsp:cNvPr id="0" name=""/>
        <dsp:cNvSpPr/>
      </dsp:nvSpPr>
      <dsp:spPr>
        <a:xfrm>
          <a:off x="0" y="1258210"/>
          <a:ext cx="9993701" cy="108576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Разработать программное обеспечение для работы с персональными данными учащихся.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002" y="1311212"/>
        <a:ext cx="9887697" cy="979756"/>
      </dsp:txXfrm>
    </dsp:sp>
    <dsp:sp modelId="{64C1F422-610D-B844-9549-A152C88DF751}">
      <dsp:nvSpPr>
        <dsp:cNvPr id="0" name=""/>
        <dsp:cNvSpPr/>
      </dsp:nvSpPr>
      <dsp:spPr>
        <a:xfrm>
          <a:off x="0" y="2511010"/>
          <a:ext cx="9993701" cy="108576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Обеспечить удобный и безопасный доступ.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002" y="2564012"/>
        <a:ext cx="9887697" cy="979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80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47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2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0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5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2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17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0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8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41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42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4AC-42D7-4112-B607-287FA1B3348F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3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0564" y="2205704"/>
            <a:ext cx="7585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ru-RU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«Разработка программного обеспечения для автоматизации учета и управления данными учащихся в школе»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20" y="493763"/>
            <a:ext cx="6068580" cy="63642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9341" y="3775364"/>
            <a:ext cx="7427970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2A5806-B436-81E3-EA71-B5E89AA356AC}"/>
              </a:ext>
            </a:extLst>
          </p:cNvPr>
          <p:cNvSpPr txBox="1"/>
          <p:nvPr/>
        </p:nvSpPr>
        <p:spPr>
          <a:xfrm>
            <a:off x="729136" y="3944194"/>
            <a:ext cx="44527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Выполнили студентки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курса 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группы 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411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Балтаева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Бразгина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Максиева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Носова,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Нугуманова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CDBBC1-425C-E40D-5AC0-7EF65E8853E8}"/>
              </a:ext>
            </a:extLst>
          </p:cNvPr>
          <p:cNvSpPr txBox="1"/>
          <p:nvPr/>
        </p:nvSpPr>
        <p:spPr>
          <a:xfrm>
            <a:off x="0" y="377025"/>
            <a:ext cx="12192000" cy="1174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Федеральное государственное образовательное бюджетное учреждение высшего образования 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Финансовый университет при Правительстве Российской Федерации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Пермский филиал Финуниверситета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4259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0" y="3419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Справки и статусы семьи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61784" t="30405" b="38789"/>
          <a:stretch/>
        </p:blipFill>
        <p:spPr>
          <a:xfrm>
            <a:off x="910375" y="914399"/>
            <a:ext cx="10340936" cy="559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5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0" y="3419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0880" t="59701" r="20821"/>
          <a:stretch/>
        </p:blipFill>
        <p:spPr>
          <a:xfrm>
            <a:off x="3269674" y="866971"/>
            <a:ext cx="4793671" cy="585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2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0161-68BF-1F9C-EACC-94C1CF9B5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CC1E2DCB-75CA-8AF1-BFED-BC11A61C3604}"/>
              </a:ext>
            </a:extLst>
          </p:cNvPr>
          <p:cNvSpPr/>
          <p:nvPr/>
        </p:nvSpPr>
        <p:spPr>
          <a:xfrm>
            <a:off x="885305" y="251969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практическая значимость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8E538B-8DE7-EE2D-FC96-CA9B390372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8852338" y="194319"/>
            <a:ext cx="2357599" cy="835781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483698"/>
              </p:ext>
            </p:extLst>
          </p:nvPr>
        </p:nvGraphicFramePr>
        <p:xfrm>
          <a:off x="828501" y="1097280"/>
          <a:ext cx="10697096" cy="5760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48548">
                  <a:extLst>
                    <a:ext uri="{9D8B030D-6E8A-4147-A177-3AD203B41FA5}">
                      <a16:colId xmlns:a16="http://schemas.microsoft.com/office/drawing/2014/main" val="2032363627"/>
                    </a:ext>
                  </a:extLst>
                </a:gridCol>
                <a:gridCol w="5348548">
                  <a:extLst>
                    <a:ext uri="{9D8B030D-6E8A-4147-A177-3AD203B41FA5}">
                      <a16:colId xmlns:a16="http://schemas.microsoft.com/office/drawing/2014/main" val="3541333820"/>
                    </a:ext>
                  </a:extLst>
                </a:gridCol>
              </a:tblGrid>
              <a:tr h="43949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достигнуто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060912"/>
                  </a:ext>
                </a:extLst>
              </a:tr>
              <a:tr h="709958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Централизация данных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Вся информация об учениках хранится в единой базе данных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359952"/>
                  </a:ext>
                </a:extLst>
              </a:tr>
              <a:tr h="709958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Прозрачность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видит всю школу, учитель — только свой класс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764138"/>
                  </a:ext>
                </a:extLst>
              </a:tr>
              <a:tr h="709958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времени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и редактирование занимают секунды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504924"/>
                  </a:ext>
                </a:extLst>
              </a:tr>
              <a:tr h="709958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Хэширование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паролей + защита от SQL-инъекций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439564"/>
                  </a:ext>
                </a:extLst>
              </a:tr>
              <a:tr h="776676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Бесплатность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Source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-решение — школа не платит за лицензии</a:t>
                      </a:r>
                    </a:p>
                    <a:p>
                      <a:pPr algn="just"/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250341"/>
                  </a:ext>
                </a:extLst>
              </a:tr>
              <a:tr h="709958">
                <a:tc>
                  <a:txBody>
                    <a:bodyPr/>
                    <a:lstStyle/>
                    <a:p>
                      <a:pPr algn="just"/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Контроль справок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Автоматическое отслеживание истечения срока 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178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555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0161-68BF-1F9C-EACC-94C1CF9B5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CC1E2DCB-75CA-8AF1-BFED-BC11A61C3604}"/>
              </a:ext>
            </a:extLst>
          </p:cNvPr>
          <p:cNvSpPr/>
          <p:nvPr/>
        </p:nvSpPr>
        <p:spPr>
          <a:xfrm>
            <a:off x="603416" y="618654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8E538B-8DE7-EE2D-FC96-CA9B390372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6517" t="2940" r="3269"/>
          <a:stretch/>
        </p:blipFill>
        <p:spPr>
          <a:xfrm>
            <a:off x="7190508" y="1396785"/>
            <a:ext cx="3931831" cy="564132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60218" y="2384964"/>
            <a:ext cx="66778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 положительный отзыв о возможности использования системы в реальной деятельности школы.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выполнена в установленные сроки.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достигнута — создано программное обеспечение для автоматизации учета и управления данными учащихся в школе.</a:t>
            </a:r>
          </a:p>
        </p:txBody>
      </p:sp>
    </p:spTree>
    <p:extLst>
      <p:ext uri="{BB962C8B-B14F-4D97-AF65-F5344CB8AC3E}">
        <p14:creationId xmlns:p14="http://schemas.microsoft.com/office/powerpoint/2010/main" val="399743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53630-C109-7AF8-7AD0-81EC760F8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31AC70-BD39-160E-0165-7B9E3679B2EC}"/>
              </a:ext>
            </a:extLst>
          </p:cNvPr>
          <p:cNvSpPr txBox="1"/>
          <p:nvPr/>
        </p:nvSpPr>
        <p:spPr>
          <a:xfrm>
            <a:off x="714848" y="3429000"/>
            <a:ext cx="7176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3192DC-28B6-37EE-6DB2-46C1B5D4FD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20" y="493763"/>
            <a:ext cx="6068580" cy="63642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42EFC7-C36A-BC96-7ADB-9B907B5D13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/>
        </p:blipFill>
        <p:spPr>
          <a:xfrm>
            <a:off x="1172048" y="1588251"/>
            <a:ext cx="4557240" cy="158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7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проектирования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9926" y="2538029"/>
            <a:ext cx="102262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обусловлена переходом образования к цифровым технологиям. Бумажный документооборот и разрозненные таблицы уже неэффективны. Создание программного решения для автоматизации учета данных учащихся оптимизирует работу школы и делает информацию доступной для всех участников учебного процесса.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64" y="2357679"/>
            <a:ext cx="11117407" cy="306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1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6985-7DE5-7941-CEE0-216329B1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6761" y="2424546"/>
            <a:ext cx="9427275" cy="2590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4E2C6299-C367-67B8-4673-4F6A04FC234B}"/>
              </a:ext>
            </a:extLst>
          </p:cNvPr>
          <p:cNvSpPr/>
          <p:nvPr/>
        </p:nvSpPr>
        <p:spPr>
          <a:xfrm>
            <a:off x="1046761" y="561004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проектирования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5B8C67-6A1D-8296-0A92-261327BCDC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8EF922C-136E-E40D-EFF5-8A4207E2A243}"/>
              </a:ext>
            </a:extLst>
          </p:cNvPr>
          <p:cNvSpPr txBox="1"/>
          <p:nvPr/>
        </p:nvSpPr>
        <p:spPr>
          <a:xfrm>
            <a:off x="1393124" y="2694650"/>
            <a:ext cx="87345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и качества образовательного процесса в школах за счет внедрения комплексного программного решения для автоматизации учета и управления данными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374175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6985-7DE5-7941-CEE0-216329B1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4E2C6299-C367-67B8-4673-4F6A04FC234B}"/>
              </a:ext>
            </a:extLst>
          </p:cNvPr>
          <p:cNvSpPr/>
          <p:nvPr/>
        </p:nvSpPr>
        <p:spPr>
          <a:xfrm>
            <a:off x="1046761" y="561004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адачи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5B8C67-6A1D-8296-0A92-261327BCDC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D988FED2-C075-EEE7-87BA-434D772312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872856"/>
              </p:ext>
            </p:extLst>
          </p:nvPr>
        </p:nvGraphicFramePr>
        <p:xfrm>
          <a:off x="1046761" y="2189018"/>
          <a:ext cx="9993702" cy="3602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747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6985-7DE5-7941-CEE0-216329B1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4E2C6299-C367-67B8-4673-4F6A04FC234B}"/>
              </a:ext>
            </a:extLst>
          </p:cNvPr>
          <p:cNvSpPr/>
          <p:nvPr/>
        </p:nvSpPr>
        <p:spPr>
          <a:xfrm>
            <a:off x="1046761" y="561004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5B8C67-6A1D-8296-0A92-261327BCDC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8EF922C-136E-E40D-EFF5-8A4207E2A243}"/>
              </a:ext>
            </a:extLst>
          </p:cNvPr>
          <p:cNvSpPr txBox="1"/>
          <p:nvPr/>
        </p:nvSpPr>
        <p:spPr>
          <a:xfrm>
            <a:off x="561136" y="2140468"/>
            <a:ext cx="87345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Чайкинская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ООШ»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Сибагатуллина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Л.С.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625" y="2879147"/>
            <a:ext cx="4894118" cy="36705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1136" y="334581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году школа отмечает свой столетний юбилей. Учреждение имеет структурное подразделение, а общее количество учащихся составляет 108 человек, которые распределены по 9 классам.</a:t>
            </a:r>
          </a:p>
        </p:txBody>
      </p:sp>
    </p:spTree>
    <p:extLst>
      <p:ext uri="{BB962C8B-B14F-4D97-AF65-F5344CB8AC3E}">
        <p14:creationId xmlns:p14="http://schemas.microsoft.com/office/powerpoint/2010/main" val="69233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средств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46761" y="2005194"/>
            <a:ext cx="1901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Язык: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Python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61" y="2805261"/>
            <a:ext cx="1963738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00973" y="2005194"/>
            <a:ext cx="2508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Фреймворк: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Flask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973" y="2805261"/>
            <a:ext cx="2620962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704369" y="2005194"/>
            <a:ext cx="2302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СУБД: 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MariaDB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858" y="3094979"/>
            <a:ext cx="3719512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42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0" y="3419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ER-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01" y="754675"/>
            <a:ext cx="11208327" cy="621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7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0" y="3419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Учетная система и классы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-409" t="7070" r="62611" b="35169"/>
          <a:stretch/>
        </p:blipFill>
        <p:spPr>
          <a:xfrm>
            <a:off x="2063029" y="754675"/>
            <a:ext cx="7203975" cy="610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4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0" y="3419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и родители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6595" t="-166" r="5774" b="60170"/>
          <a:stretch/>
        </p:blipFill>
        <p:spPr>
          <a:xfrm>
            <a:off x="387927" y="918824"/>
            <a:ext cx="11348483" cy="577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152A4D475B3F94B9A44EC35E28A4960" ma:contentTypeVersion="1" ma:contentTypeDescription="Создание документа." ma:contentTypeScope="" ma:versionID="46f56e486521e51090bd96ea8df1194b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a10c82831e5d625bbb0173136b0368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E14FB3A-98B0-4541-A9B6-6A9A9A4E97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1F834A-76E6-4828-A761-3403309F8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F78A8B-7EE1-459B-81DE-8E382C3F86C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1238</TotalTime>
  <Words>296</Words>
  <Application>Microsoft Office PowerPoint</Application>
  <PresentationFormat>Широкоэкранный</PresentationFormat>
  <Paragraphs>46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 2013–2022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Оксана</cp:lastModifiedBy>
  <cp:revision>115</cp:revision>
  <dcterms:created xsi:type="dcterms:W3CDTF">2016-09-22T16:49:19Z</dcterms:created>
  <dcterms:modified xsi:type="dcterms:W3CDTF">2026-05-27T05:34:56Z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0x010100D152A4D475B3F94B9A44EC35E28A4960</vt:lpwstr>
  </property>
</Properties>
</file>