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705" r:id="rId1"/>
  </p:sldMasterIdLst>
  <p:notesMasterIdLst>
    <p:notesMasterId r:id="rId26"/>
  </p:notesMasterIdLst>
  <p:handoutMasterIdLst>
    <p:handoutMasterId r:id="rId27"/>
  </p:handoutMasterIdLst>
  <p:sldIdLst>
    <p:sldId id="256" r:id="rId2"/>
    <p:sldId id="281" r:id="rId3"/>
    <p:sldId id="259" r:id="rId4"/>
    <p:sldId id="260" r:id="rId5"/>
    <p:sldId id="261" r:id="rId6"/>
    <p:sldId id="262" r:id="rId7"/>
    <p:sldId id="263" r:id="rId8"/>
    <p:sldId id="285" r:id="rId9"/>
    <p:sldId id="266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5" r:id="rId18"/>
    <p:sldId id="277" r:id="rId19"/>
    <p:sldId id="284" r:id="rId20"/>
    <p:sldId id="282" r:id="rId21"/>
    <p:sldId id="283" r:id="rId22"/>
    <p:sldId id="279" r:id="rId23"/>
    <p:sldId id="280" r:id="rId24"/>
    <p:sldId id="267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BABB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2922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73ADEA3-BDE8-4D1D-AF73-CFA8B5AACD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0328C66-E093-4302-BED5-3FD17E7E4DA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DD723-0EE9-4F5A-9809-011A94163006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7835DA-5BBD-4109-9A97-F1999DC1DEE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E81EC23-D1C6-4321-9739-FFB6082E3F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31134-5B43-480E-9686-F52F0CC4C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2043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CB85A-9F4C-467C-BBC1-4148B3820FEE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9E11B-5CCD-42F0-AB9E-0E05259F23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7084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pPr rtl="0"/>
            <a:fld id="{F93CC216-A18A-438E-8EF6-39B4E0F83FD3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75194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28AF8F4-EEAC-48FC-BD7A-6D09179D6FDF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797002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1559DE8-968F-4A00-8FD7-283C487F6584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1271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638E856-17B3-4016-83AA-035F0EADC1E6}" type="datetime1">
              <a:rPr lang="ru-RU" noProof="0" smtClean="0"/>
              <a:t>13.11.2020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6876296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9794EFB-DEF6-4B80-A8B7-4E4D4E37AAB4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7155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79F6FD7-52B3-41D3-8591-A9953FD26929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25099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81F4ED1-97C9-4FA0-9AAA-87D40621B20E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005508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04BAF63-103A-4E0E-A5E9-9774B4D78592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50970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DEEDF88-D9FC-468B-8F4F-FCB6D7F43658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98336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268D65D-DFBA-4D95-AC3A-FE389EC12A6A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66877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23F20EF-3479-4786-8FAD-EC9DB99F18C6}" type="datetime1">
              <a:rPr lang="ru-RU" noProof="0" smtClean="0"/>
              <a:t>13.11.2020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00004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9638E856-17B3-4016-83AA-035F0EADC1E6}" type="datetime1">
              <a:rPr lang="ru-RU" noProof="0" smtClean="0"/>
              <a:t>13.11.2020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060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4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1872" y="0"/>
            <a:ext cx="9418320" cy="404164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искусственный интеллект, определяющий категорию слов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9230954" y="3821502"/>
            <a:ext cx="2898475" cy="303649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В.В. Неклюдов, М.А. Неумоина, А.В. </a:t>
            </a:r>
            <a:r>
              <a:rPr lang="ru-RU" dirty="0" err="1">
                <a:solidFill>
                  <a:schemeClr val="bg1"/>
                </a:solidFill>
              </a:rPr>
              <a:t>Кончиц</a:t>
            </a:r>
            <a:r>
              <a:rPr lang="ru-RU" dirty="0">
                <a:solidFill>
                  <a:schemeClr val="bg1"/>
                </a:solidFill>
              </a:rPr>
              <a:t>,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А.А. </a:t>
            </a:r>
            <a:r>
              <a:rPr lang="ru-RU" dirty="0" err="1">
                <a:solidFill>
                  <a:schemeClr val="bg1"/>
                </a:solidFill>
              </a:rPr>
              <a:t>Чернощекий</a:t>
            </a:r>
            <a:r>
              <a:rPr lang="ru-RU" dirty="0">
                <a:solidFill>
                  <a:schemeClr val="bg1"/>
                </a:solidFill>
              </a:rPr>
              <a:t>, А.А. Стецкий.</a:t>
            </a:r>
          </a:p>
          <a:p>
            <a:r>
              <a:rPr lang="ru-RU" dirty="0">
                <a:solidFill>
                  <a:schemeClr val="bg1"/>
                </a:solidFill>
              </a:rPr>
              <a:t>3ПКС-418</a:t>
            </a:r>
          </a:p>
          <a:p>
            <a:r>
              <a:rPr lang="ru-RU" dirty="0">
                <a:solidFill>
                  <a:schemeClr val="bg1"/>
                </a:solidFill>
              </a:rPr>
              <a:t>3ПКС - 118</a:t>
            </a:r>
          </a:p>
        </p:txBody>
      </p:sp>
    </p:spTree>
    <p:extLst>
      <p:ext uri="{BB962C8B-B14F-4D97-AF65-F5344CB8AC3E}">
        <p14:creationId xmlns:p14="http://schemas.microsoft.com/office/powerpoint/2010/main" val="73543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-8627"/>
            <a:ext cx="9692640" cy="733790"/>
          </a:xfrm>
        </p:spPr>
        <p:txBody>
          <a:bodyPr/>
          <a:lstStyle/>
          <a:p>
            <a:r>
              <a:rPr lang="ru-RU" dirty="0"/>
              <a:t>Ситуационная задача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872" y="1846053"/>
            <a:ext cx="8595360" cy="4351337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/>
              <a:t>Создать искусственный интеллект, который определяет категорию каждого слова и выводит результат в виде таблицы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3395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0"/>
            <a:ext cx="9692640" cy="717101"/>
          </a:xfrm>
        </p:spPr>
        <p:txBody>
          <a:bodyPr/>
          <a:lstStyle/>
          <a:p>
            <a:r>
              <a:rPr lang="ru-RU" dirty="0"/>
              <a:t>Содержание: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261872" y="999858"/>
            <a:ext cx="8595360" cy="4351337"/>
          </a:xfrm>
        </p:spPr>
        <p:txBody>
          <a:bodyPr/>
          <a:lstStyle/>
          <a:p>
            <a:r>
              <a:rPr lang="ru-RU" dirty="0">
                <a:hlinkClick r:id="rId2" action="ppaction://hlinksldjump"/>
              </a:rPr>
              <a:t>Введение</a:t>
            </a:r>
            <a:endParaRPr lang="ru-RU" dirty="0"/>
          </a:p>
          <a:p>
            <a:r>
              <a:rPr lang="ru-RU" dirty="0">
                <a:hlinkClick r:id="rId3" action="ppaction://hlinksldjump"/>
              </a:rPr>
              <a:t>Использование нейронной сети для решения задачи</a:t>
            </a:r>
            <a:endParaRPr lang="ru-RU" dirty="0"/>
          </a:p>
          <a:p>
            <a:r>
              <a:rPr lang="ru-RU" dirty="0">
                <a:hlinkClick r:id="rId4" action="ppaction://hlinksldjump"/>
              </a:rPr>
              <a:t>Алгоритм</a:t>
            </a:r>
            <a:endParaRPr lang="ru-RU" dirty="0"/>
          </a:p>
          <a:p>
            <a:r>
              <a:rPr lang="ru-RU" dirty="0">
                <a:hlinkClick r:id="rId5" action="ppaction://hlinksldjump"/>
              </a:rPr>
              <a:t>Код нашего проекта</a:t>
            </a:r>
            <a:endParaRPr lang="ru-RU" dirty="0"/>
          </a:p>
          <a:p>
            <a:r>
              <a:rPr lang="ru-RU" dirty="0">
                <a:hlinkClick r:id="rId6" action="ppaction://hlinksldjump"/>
              </a:rPr>
              <a:t>Вывод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4110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711200"/>
          </a:xfrm>
        </p:spPr>
        <p:txBody>
          <a:bodyPr/>
          <a:lstStyle/>
          <a:p>
            <a:r>
              <a:rPr lang="ru-RU" dirty="0"/>
              <a:t>Введение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1" y="1092200"/>
            <a:ext cx="4991969" cy="534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/>
              <a:t>Искусственный интеллект</a:t>
            </a:r>
            <a:r>
              <a:rPr lang="ru-RU" sz="2200" dirty="0"/>
              <a:t> - свойство интеллектуальных систем выполнять творческие функции, которые традиционно считаются прерогативой человека</a:t>
            </a:r>
          </a:p>
          <a:p>
            <a:pPr marL="0" indent="0">
              <a:buNone/>
            </a:pPr>
            <a:r>
              <a:rPr lang="ru-RU" sz="2200" b="1" dirty="0"/>
              <a:t>Нейронная сеть </a:t>
            </a:r>
            <a:r>
              <a:rPr lang="ru-RU" sz="2200" dirty="0"/>
              <a:t>- математическая модель, а также её программное или аппаратное воплощение, построенная по принципу организации и функционирования биологических нейронных сетей - сетей нервных клеток живого организма.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966" y="1993900"/>
            <a:ext cx="4628444" cy="260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10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104900"/>
            <a:ext cx="5462588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/>
              <a:t>Машинное обучение </a:t>
            </a:r>
            <a:r>
              <a:rPr lang="en-US" sz="2000" dirty="0"/>
              <a:t>- </a:t>
            </a:r>
            <a:r>
              <a:rPr lang="ru-RU" sz="2000" dirty="0"/>
              <a:t>класс методов искусственного интеллекта, характерной чертой которых является не прямое решение задачи, а обучение в процессе применения решений множества сходных задач. Для построения таких методов используются средства математической статистики, численных методов, методов оптимизации, теории вероятностей, теории графов, различные техники работы с данными в цифровой форме.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1104900"/>
            <a:ext cx="384810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538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104900"/>
            <a:ext cx="5462588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В нашей программе мы использовали один из методом обучения – </a:t>
            </a:r>
            <a:r>
              <a:rPr lang="ru-RU" sz="2000" b="1" dirty="0"/>
              <a:t>общение с учителем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ru-RU" sz="2000" dirty="0"/>
              <a:t>Это один из способов машинного обучения, в ходе которого испытуемая система принудительно обучается с помощью примеров «стимул-реакция». 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1104900"/>
            <a:ext cx="384810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989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261872" y="0"/>
            <a:ext cx="9692640" cy="1325562"/>
          </a:xfrm>
        </p:spPr>
        <p:txBody>
          <a:bodyPr>
            <a:normAutofit/>
          </a:bodyPr>
          <a:lstStyle/>
          <a:p>
            <a:r>
              <a:rPr lang="ru-RU" dirty="0"/>
              <a:t>Использование нейронной сети для решения задачи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Нейронная</a:t>
            </a:r>
            <a:r>
              <a:rPr lang="ru-RU" dirty="0"/>
              <a:t> сеть предсказывает значение на основе принципа максимальной энтропии и обучается методом покоординатного спуска.</a:t>
            </a:r>
          </a:p>
          <a:p>
            <a:pPr marL="0" indent="0">
              <a:buNone/>
            </a:pPr>
            <a:r>
              <a:rPr lang="ru-RU" b="1" dirty="0"/>
              <a:t>Принцип максимальной энтропии </a:t>
            </a:r>
            <a:r>
              <a:rPr lang="ru-RU" dirty="0"/>
              <a:t>- это понятие теории вероятности, представляющее собой утверждение, что распределение вероятностей, которое наилучшим образом отражает текущее состояние данных — это распределение с наибольшей информационной энтропией.</a:t>
            </a:r>
          </a:p>
          <a:p>
            <a:pPr marL="0" indent="0">
              <a:buNone/>
            </a:pPr>
            <a:r>
              <a:rPr lang="ru-RU" b="1" dirty="0"/>
              <a:t>Метод покоординатного спуска </a:t>
            </a:r>
            <a:r>
              <a:rPr lang="ru-RU" dirty="0"/>
              <a:t>является одним из простейших методов многомерной оптимизации и неплохо справляется с поиском локального минимума функций с относительно гладким рельефом.</a:t>
            </a:r>
          </a:p>
          <a:p>
            <a:pPr marL="0" indent="0">
              <a:buNone/>
            </a:pPr>
            <a:r>
              <a:rPr lang="ru-RU" dirty="0"/>
              <a:t>Поиск экстремума ведется в направлении осей координат, т.е. в процессе поиска изменяется только одна координата. Таким образом, многомерная задача сводится к одномерной.</a:t>
            </a:r>
          </a:p>
        </p:txBody>
      </p:sp>
    </p:spTree>
    <p:extLst>
      <p:ext uri="{BB962C8B-B14F-4D97-AF65-F5344CB8AC3E}">
        <p14:creationId xmlns:p14="http://schemas.microsoft.com/office/powerpoint/2010/main" val="2778079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0"/>
            <a:ext cx="9692640" cy="515665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Модель нейронной сети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400" y="1494065"/>
            <a:ext cx="4534771" cy="4229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Состоит из входного, скрытого и выходного слоя, используется тип радиально-базисной функции, нейроны скрытого слоя используют радиально-симметричную активационную функцию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36" y="1036865"/>
            <a:ext cx="5588000" cy="46863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12971" y="5812971"/>
            <a:ext cx="48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Рис. Простейший пример радиально-базисной сети.</a:t>
            </a:r>
          </a:p>
        </p:txBody>
      </p:sp>
    </p:spTree>
    <p:extLst>
      <p:ext uri="{BB962C8B-B14F-4D97-AF65-F5344CB8AC3E}">
        <p14:creationId xmlns:p14="http://schemas.microsoft.com/office/powerpoint/2010/main" val="530447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142" y="1375872"/>
            <a:ext cx="8595360" cy="365760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2200" dirty="0"/>
              <a:t>Помимо нейронной сети в проекте используется некий аналог нейронной сети, в котором закономерности во входных данных определены не нейронной сетью, а человеком, на их основе также как и в нейронной сети подсчитываются коэффициенты для различных классов(таксонов). Такое дополнение используется для большей эффективности правильного результата, поскольку при близкой к неопределенной ситуации в нейронной сети помогает определиться с результатом, таким образом, повышая точность результата.</a:t>
            </a:r>
            <a:endParaRPr lang="en-US" sz="2200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200" dirty="0"/>
              <a:t>Искусственный интеллект определяет принадлежность текста и отдельных слов к какому-либо таксону и на основе выводов ИИ строится диаграмма, отражающая соотношение слов из разных областей.</a:t>
            </a:r>
          </a:p>
        </p:txBody>
      </p:sp>
    </p:spTree>
    <p:extLst>
      <p:ext uri="{BB962C8B-B14F-4D97-AF65-F5344CB8AC3E}">
        <p14:creationId xmlns:p14="http://schemas.microsoft.com/office/powerpoint/2010/main" val="245190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0"/>
            <a:ext cx="9692640" cy="727495"/>
          </a:xfrm>
        </p:spPr>
        <p:txBody>
          <a:bodyPr/>
          <a:lstStyle/>
          <a:p>
            <a:r>
              <a:rPr lang="ru-RU" dirty="0"/>
              <a:t>Код нашего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872" y="727496"/>
            <a:ext cx="4607587" cy="13237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Программа написана на языке с</a:t>
            </a:r>
            <a:r>
              <a:rPr lang="en-US" sz="3200" dirty="0"/>
              <a:t>#</a:t>
            </a:r>
            <a:endParaRPr lang="ru-RU" sz="32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872" y="2051222"/>
            <a:ext cx="5055969" cy="392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83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2889" y="172996"/>
            <a:ext cx="9266084" cy="150068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Обучение ИИ происходит таким образом:</a:t>
            </a:r>
          </a:p>
          <a:p>
            <a:pPr marL="0" indent="0">
              <a:buNone/>
            </a:pPr>
            <a:r>
              <a:rPr lang="ru-RU" dirty="0"/>
              <a:t>В блокноте 3 колонки - </a:t>
            </a:r>
            <a:r>
              <a:rPr lang="ru-RU" dirty="0" err="1"/>
              <a:t>id</a:t>
            </a:r>
            <a:r>
              <a:rPr lang="ru-RU" dirty="0"/>
              <a:t> </a:t>
            </a:r>
            <a:r>
              <a:rPr lang="ru-RU" dirty="0" err="1"/>
              <a:t>text</a:t>
            </a:r>
            <a:r>
              <a:rPr lang="ru-RU" dirty="0"/>
              <a:t> </a:t>
            </a:r>
            <a:r>
              <a:rPr lang="ru-RU" dirty="0" err="1"/>
              <a:t>classification</a:t>
            </a:r>
            <a:r>
              <a:rPr lang="ru-RU" dirty="0"/>
              <a:t> и под ними соответственно номер, текст и его классификация, по ним наш </a:t>
            </a:r>
            <a:r>
              <a:rPr lang="ru-RU" dirty="0" err="1"/>
              <a:t>ии</a:t>
            </a:r>
            <a:r>
              <a:rPr lang="ru-RU" dirty="0"/>
              <a:t> обучается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89" y="1673679"/>
            <a:ext cx="8694604" cy="358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36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229215" y="122465"/>
            <a:ext cx="5489992" cy="7266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Сохранение модели нашего ИИ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215" y="898072"/>
            <a:ext cx="8316985" cy="334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547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4479" y="555172"/>
            <a:ext cx="3718342" cy="6204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Загрузка это модели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36" y="2407327"/>
            <a:ext cx="9845040" cy="187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62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126" y="1265464"/>
            <a:ext cx="6488154" cy="4223921"/>
          </a:xfrm>
        </p:spPr>
      </p:pic>
    </p:spTree>
    <p:extLst>
      <p:ext uri="{BB962C8B-B14F-4D97-AF65-F5344CB8AC3E}">
        <p14:creationId xmlns:p14="http://schemas.microsoft.com/office/powerpoint/2010/main" val="2450856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94" y="889907"/>
            <a:ext cx="4823250" cy="232054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94" y="3407141"/>
            <a:ext cx="4496190" cy="20194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108" y="611807"/>
            <a:ext cx="6123500" cy="51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34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2899" y="228873"/>
            <a:ext cx="48904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Здесь уже начался процесс </a:t>
            </a:r>
            <a:r>
              <a:rPr lang="ru-RU" sz="2400" u="sng" dirty="0"/>
              <a:t>естественного</a:t>
            </a:r>
            <a:r>
              <a:rPr lang="ru-RU" sz="2400" dirty="0"/>
              <a:t> интеллекта, который заключается в определение частей речи и знаков, распределении текста на массивы: слово, часть речи. Эта часть кода подсчитывает </a:t>
            </a:r>
            <a:r>
              <a:rPr lang="ru-RU" sz="2400" dirty="0" err="1"/>
              <a:t>коэф</a:t>
            </a:r>
            <a:r>
              <a:rPr lang="ru-RU" sz="2400" dirty="0"/>
              <a:t>. таксона основываясь на количестве часто встречаемых в этой сфере частей речи, знаков и слов. 	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538" y="937835"/>
            <a:ext cx="5614294" cy="4507743"/>
          </a:xfrm>
        </p:spPr>
      </p:pic>
    </p:spTree>
    <p:extLst>
      <p:ext uri="{BB962C8B-B14F-4D97-AF65-F5344CB8AC3E}">
        <p14:creationId xmlns:p14="http://schemas.microsoft.com/office/powerpoint/2010/main" val="3555639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914" y="367393"/>
            <a:ext cx="7367871" cy="6049509"/>
          </a:xfrm>
        </p:spPr>
      </p:pic>
    </p:spTree>
    <p:extLst>
      <p:ext uri="{BB962C8B-B14F-4D97-AF65-F5344CB8AC3E}">
        <p14:creationId xmlns:p14="http://schemas.microsoft.com/office/powerpoint/2010/main" val="911928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294" y="400049"/>
            <a:ext cx="6403168" cy="6057674"/>
          </a:xfrm>
        </p:spPr>
      </p:pic>
    </p:spTree>
    <p:extLst>
      <p:ext uri="{BB962C8B-B14F-4D97-AF65-F5344CB8AC3E}">
        <p14:creationId xmlns:p14="http://schemas.microsoft.com/office/powerpoint/2010/main" val="273973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107" y="1642836"/>
            <a:ext cx="8763000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371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099" y="130629"/>
            <a:ext cx="4344081" cy="662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24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5" y="40568"/>
            <a:ext cx="5471634" cy="58298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921" y="842827"/>
            <a:ext cx="5186149" cy="432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5738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0"/>
            <a:ext cx="6527781" cy="833312"/>
          </a:xfrm>
        </p:spPr>
        <p:txBody>
          <a:bodyPr/>
          <a:lstStyle/>
          <a:p>
            <a:r>
              <a:rPr lang="ru-RU" dirty="0"/>
              <a:t>Примеры работы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87354" y="1338019"/>
            <a:ext cx="4307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Текст на конституционную тему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881128" y="1804314"/>
            <a:ext cx="9440211" cy="419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12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693490" y="831833"/>
            <a:ext cx="3881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Текст на экономическую тему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99444" y="1608184"/>
            <a:ext cx="9752856" cy="433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7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914258"/>
            <a:ext cx="8595360" cy="43513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/>
              <a:t>Исходя из всего вышеперечисленного можно сказать, что наш ИИ хоть и не имеет 100% точность, но она близка к 70-75%, что достаточно точно для определения категории слова, что нужно в нашей задачи. Так же можно сказать, что наш проект уникален, так как комбинирует искусственный интеллект с естественным.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711200"/>
          </a:xfrm>
        </p:spPr>
        <p:txBody>
          <a:bodyPr/>
          <a:lstStyle/>
          <a:p>
            <a:r>
              <a:rPr lang="ru-RU" dirty="0"/>
              <a:t>Вывод</a:t>
            </a:r>
          </a:p>
        </p:txBody>
      </p:sp>
    </p:spTree>
    <p:extLst>
      <p:ext uri="{BB962C8B-B14F-4D97-AF65-F5344CB8AC3E}">
        <p14:creationId xmlns:p14="http://schemas.microsoft.com/office/powerpoint/2010/main" val="3118387400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Другая 2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46464A"/>
      </a:accent1>
      <a:accent2>
        <a:srgbClr val="000000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595959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0</TotalTime>
  <Words>606</Words>
  <Application>Microsoft Office PowerPoint</Application>
  <PresentationFormat>Широкоэкранный</PresentationFormat>
  <Paragraphs>41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Century Schoolbook</vt:lpstr>
      <vt:lpstr>Wingdings 2</vt:lpstr>
      <vt:lpstr>View</vt:lpstr>
      <vt:lpstr>искусственный интеллект, определяющий категорию слов</vt:lpstr>
      <vt:lpstr>Ситуационная задача</vt:lpstr>
      <vt:lpstr>Содержание:</vt:lpstr>
      <vt:lpstr>Введение</vt:lpstr>
      <vt:lpstr>Презентация PowerPoint</vt:lpstr>
      <vt:lpstr>Презентация PowerPoint</vt:lpstr>
      <vt:lpstr>Использование нейронной сети для решения задачи</vt:lpstr>
      <vt:lpstr>Модель нейронной сети</vt:lpstr>
      <vt:lpstr>Презентация PowerPoint</vt:lpstr>
      <vt:lpstr>Код нашего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работы </vt:lpstr>
      <vt:lpstr>Презентация PowerPoint</vt:lpstr>
      <vt:lpstr>Вывод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2020-10-08T17:43:45Z</dcterms:created>
  <dcterms:modified xsi:type="dcterms:W3CDTF">2020-11-13T13:53:31Z</dcterms:modified>
</cp:coreProperties>
</file>