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5" r:id="rId1"/>
  </p:sldMasterIdLst>
  <p:handoutMasterIdLst>
    <p:handoutMasterId r:id="rId12"/>
  </p:handoutMasterIdLst>
  <p:sldIdLst>
    <p:sldId id="256" r:id="rId2"/>
    <p:sldId id="279" r:id="rId3"/>
    <p:sldId id="257" r:id="rId4"/>
    <p:sldId id="276" r:id="rId5"/>
    <p:sldId id="277" r:id="rId6"/>
    <p:sldId id="278" r:id="rId7"/>
    <p:sldId id="280" r:id="rId8"/>
    <p:sldId id="281" r:id="rId9"/>
    <p:sldId id="282"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me ROYO" initials="CR" lastIdx="2" clrIdx="0">
    <p:extLst>
      <p:ext uri="{19B8F6BF-5375-455C-9EA6-DF929625EA0E}">
        <p15:presenceInfo xmlns:p15="http://schemas.microsoft.com/office/powerpoint/2012/main" userId="Carme ROY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2"/>
    <p:restoredTop sz="95507"/>
  </p:normalViewPr>
  <p:slideViewPr>
    <p:cSldViewPr snapToGrid="0" snapToObjects="1">
      <p:cViewPr varScale="1">
        <p:scale>
          <a:sx n="115" d="100"/>
          <a:sy n="115" d="100"/>
        </p:scale>
        <p:origin x="56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8F78DD-C4AC-4823-B969-6BC58CF33AE1}" type="doc">
      <dgm:prSet loTypeId="urn:microsoft.com/office/officeart/2005/8/layout/hProcess9" loCatId="process" qsTypeId="urn:microsoft.com/office/officeart/2005/8/quickstyle/simple1" qsCatId="simple" csTypeId="urn:microsoft.com/office/officeart/2005/8/colors/accent1_2" csCatId="accent1" phldr="1"/>
      <dgm:spPr/>
    </dgm:pt>
    <dgm:pt modelId="{3407074A-61BE-4E80-9730-55AC4AA360D4}">
      <dgm:prSet phldrT="[Текст]"/>
      <dgm:spPr/>
      <dgm:t>
        <a:bodyPr/>
        <a:lstStyle/>
        <a:p>
          <a:r>
            <a:rPr lang="en-US" dirty="0"/>
            <a:t>Russian system of higher education has been subjected to significant changes caused by the transition to the Bologna system focused on practice-oriented learning. </a:t>
          </a:r>
          <a:endParaRPr lang="ru-RU" dirty="0"/>
        </a:p>
      </dgm:t>
    </dgm:pt>
    <dgm:pt modelId="{9572AC8E-6885-4607-BD02-B50563DD78F9}" type="parTrans" cxnId="{3375A9BC-9482-4873-8D87-B3BE770A3500}">
      <dgm:prSet/>
      <dgm:spPr/>
      <dgm:t>
        <a:bodyPr/>
        <a:lstStyle/>
        <a:p>
          <a:endParaRPr lang="ru-RU"/>
        </a:p>
      </dgm:t>
    </dgm:pt>
    <dgm:pt modelId="{C6795FFF-6936-4E8B-BB15-A351052DAB81}" type="sibTrans" cxnId="{3375A9BC-9482-4873-8D87-B3BE770A3500}">
      <dgm:prSet/>
      <dgm:spPr/>
      <dgm:t>
        <a:bodyPr/>
        <a:lstStyle/>
        <a:p>
          <a:endParaRPr lang="ru-RU"/>
        </a:p>
      </dgm:t>
    </dgm:pt>
    <dgm:pt modelId="{B94A9B2B-735F-4C6B-851C-970F0957A79E}">
      <dgm:prSet phldrT="[Текст]"/>
      <dgm:spPr/>
      <dgm:t>
        <a:bodyPr/>
        <a:lstStyle/>
        <a:p>
          <a:r>
            <a:rPr lang="en-US" dirty="0"/>
            <a:t>The practice gives students the opportunity to try their hand in the chosen profession, learn how to apply theoretical knowledge to practical activities</a:t>
          </a:r>
          <a:r>
            <a:rPr lang="ru-RU" dirty="0"/>
            <a:t>.</a:t>
          </a:r>
        </a:p>
      </dgm:t>
    </dgm:pt>
    <dgm:pt modelId="{5B716E45-B9B5-4987-9625-38C14611518B}" type="parTrans" cxnId="{E09E20D5-703C-4F4A-BE93-9758F3376D6E}">
      <dgm:prSet/>
      <dgm:spPr/>
      <dgm:t>
        <a:bodyPr/>
        <a:lstStyle/>
        <a:p>
          <a:endParaRPr lang="ru-RU"/>
        </a:p>
      </dgm:t>
    </dgm:pt>
    <dgm:pt modelId="{070002A4-77CF-4C06-8190-3CF24488B7B0}" type="sibTrans" cxnId="{E09E20D5-703C-4F4A-BE93-9758F3376D6E}">
      <dgm:prSet/>
      <dgm:spPr/>
      <dgm:t>
        <a:bodyPr/>
        <a:lstStyle/>
        <a:p>
          <a:endParaRPr lang="ru-RU"/>
        </a:p>
      </dgm:t>
    </dgm:pt>
    <dgm:pt modelId="{AF87AB56-FF18-4303-8CC8-EA5F08947B94}">
      <dgm:prSet/>
      <dgm:spPr/>
      <dgm:t>
        <a:bodyPr/>
        <a:lstStyle/>
        <a:p>
          <a:r>
            <a:rPr lang="en-US" dirty="0"/>
            <a:t>The curriculum for any area of education</a:t>
          </a:r>
          <a:r>
            <a:rPr lang="ru-RU" dirty="0"/>
            <a:t> </a:t>
          </a:r>
          <a:r>
            <a:rPr lang="en-US" dirty="0"/>
            <a:t>includes educational and work-based practice</a:t>
          </a:r>
          <a:r>
            <a:rPr lang="ru-RU" dirty="0"/>
            <a:t>.</a:t>
          </a:r>
        </a:p>
      </dgm:t>
    </dgm:pt>
    <dgm:pt modelId="{172A387F-8979-4814-ABE9-9884CCFBCD99}" type="parTrans" cxnId="{087C7341-2B24-4EF2-B730-77A4A8D77210}">
      <dgm:prSet/>
      <dgm:spPr/>
      <dgm:t>
        <a:bodyPr/>
        <a:lstStyle/>
        <a:p>
          <a:endParaRPr lang="ru-RU"/>
        </a:p>
      </dgm:t>
    </dgm:pt>
    <dgm:pt modelId="{97428D78-D397-42DE-9C69-B8907C24B8F8}" type="sibTrans" cxnId="{087C7341-2B24-4EF2-B730-77A4A8D77210}">
      <dgm:prSet/>
      <dgm:spPr/>
      <dgm:t>
        <a:bodyPr/>
        <a:lstStyle/>
        <a:p>
          <a:endParaRPr lang="ru-RU"/>
        </a:p>
      </dgm:t>
    </dgm:pt>
    <dgm:pt modelId="{C573EE55-3504-48C7-822B-7127D0DAA1E2}" type="pres">
      <dgm:prSet presAssocID="{9E8F78DD-C4AC-4823-B969-6BC58CF33AE1}" presName="CompostProcess" presStyleCnt="0">
        <dgm:presLayoutVars>
          <dgm:dir/>
          <dgm:resizeHandles val="exact"/>
        </dgm:presLayoutVars>
      </dgm:prSet>
      <dgm:spPr/>
    </dgm:pt>
    <dgm:pt modelId="{2E79DE15-E429-472E-AE27-1CF6E68E503A}" type="pres">
      <dgm:prSet presAssocID="{9E8F78DD-C4AC-4823-B969-6BC58CF33AE1}" presName="arrow" presStyleLbl="bgShp" presStyleIdx="0" presStyleCnt="1"/>
      <dgm:spPr/>
    </dgm:pt>
    <dgm:pt modelId="{137D8274-4CC4-46C2-B083-6DACF650979C}" type="pres">
      <dgm:prSet presAssocID="{9E8F78DD-C4AC-4823-B969-6BC58CF33AE1}" presName="linearProcess" presStyleCnt="0"/>
      <dgm:spPr/>
    </dgm:pt>
    <dgm:pt modelId="{29E7C6AC-02A7-4114-A3EF-176D1F6015E5}" type="pres">
      <dgm:prSet presAssocID="{3407074A-61BE-4E80-9730-55AC4AA360D4}" presName="textNode" presStyleLbl="node1" presStyleIdx="0" presStyleCnt="3">
        <dgm:presLayoutVars>
          <dgm:bulletEnabled val="1"/>
        </dgm:presLayoutVars>
      </dgm:prSet>
      <dgm:spPr/>
      <dgm:t>
        <a:bodyPr/>
        <a:lstStyle/>
        <a:p>
          <a:endParaRPr lang="ru-RU"/>
        </a:p>
      </dgm:t>
    </dgm:pt>
    <dgm:pt modelId="{3EDDE76D-1E7A-4309-A217-9750450A0042}" type="pres">
      <dgm:prSet presAssocID="{C6795FFF-6936-4E8B-BB15-A351052DAB81}" presName="sibTrans" presStyleCnt="0"/>
      <dgm:spPr/>
    </dgm:pt>
    <dgm:pt modelId="{95A10CBE-76F5-475B-937D-07405536FFD4}" type="pres">
      <dgm:prSet presAssocID="{AF87AB56-FF18-4303-8CC8-EA5F08947B94}" presName="textNode" presStyleLbl="node1" presStyleIdx="1" presStyleCnt="3">
        <dgm:presLayoutVars>
          <dgm:bulletEnabled val="1"/>
        </dgm:presLayoutVars>
      </dgm:prSet>
      <dgm:spPr/>
      <dgm:t>
        <a:bodyPr/>
        <a:lstStyle/>
        <a:p>
          <a:endParaRPr lang="ru-RU"/>
        </a:p>
      </dgm:t>
    </dgm:pt>
    <dgm:pt modelId="{71CB4519-0649-4392-A58C-A338D16D992B}" type="pres">
      <dgm:prSet presAssocID="{97428D78-D397-42DE-9C69-B8907C24B8F8}" presName="sibTrans" presStyleCnt="0"/>
      <dgm:spPr/>
    </dgm:pt>
    <dgm:pt modelId="{A4B6150F-9348-4C7E-9BB6-578090EC7A14}" type="pres">
      <dgm:prSet presAssocID="{B94A9B2B-735F-4C6B-851C-970F0957A79E}" presName="textNode" presStyleLbl="node1" presStyleIdx="2" presStyleCnt="3">
        <dgm:presLayoutVars>
          <dgm:bulletEnabled val="1"/>
        </dgm:presLayoutVars>
      </dgm:prSet>
      <dgm:spPr/>
      <dgm:t>
        <a:bodyPr/>
        <a:lstStyle/>
        <a:p>
          <a:endParaRPr lang="ru-RU"/>
        </a:p>
      </dgm:t>
    </dgm:pt>
  </dgm:ptLst>
  <dgm:cxnLst>
    <dgm:cxn modelId="{EB331759-D31A-448C-B0C3-54583DA9E8D5}" type="presOf" srcId="{3407074A-61BE-4E80-9730-55AC4AA360D4}" destId="{29E7C6AC-02A7-4114-A3EF-176D1F6015E5}" srcOrd="0" destOrd="0" presId="urn:microsoft.com/office/officeart/2005/8/layout/hProcess9"/>
    <dgm:cxn modelId="{3D46AEA9-3D14-47EB-9D8D-95A8DE31D73D}" type="presOf" srcId="{9E8F78DD-C4AC-4823-B969-6BC58CF33AE1}" destId="{C573EE55-3504-48C7-822B-7127D0DAA1E2}" srcOrd="0" destOrd="0" presId="urn:microsoft.com/office/officeart/2005/8/layout/hProcess9"/>
    <dgm:cxn modelId="{3375A9BC-9482-4873-8D87-B3BE770A3500}" srcId="{9E8F78DD-C4AC-4823-B969-6BC58CF33AE1}" destId="{3407074A-61BE-4E80-9730-55AC4AA360D4}" srcOrd="0" destOrd="0" parTransId="{9572AC8E-6885-4607-BD02-B50563DD78F9}" sibTransId="{C6795FFF-6936-4E8B-BB15-A351052DAB81}"/>
    <dgm:cxn modelId="{E09E20D5-703C-4F4A-BE93-9758F3376D6E}" srcId="{9E8F78DD-C4AC-4823-B969-6BC58CF33AE1}" destId="{B94A9B2B-735F-4C6B-851C-970F0957A79E}" srcOrd="2" destOrd="0" parTransId="{5B716E45-B9B5-4987-9625-38C14611518B}" sibTransId="{070002A4-77CF-4C06-8190-3CF24488B7B0}"/>
    <dgm:cxn modelId="{C331CA8E-B386-46AE-80A6-736C7CEB92A6}" type="presOf" srcId="{B94A9B2B-735F-4C6B-851C-970F0957A79E}" destId="{A4B6150F-9348-4C7E-9BB6-578090EC7A14}" srcOrd="0" destOrd="0" presId="urn:microsoft.com/office/officeart/2005/8/layout/hProcess9"/>
    <dgm:cxn modelId="{ABF510D8-AFC4-4FC3-9C71-0940DCC36DAE}" type="presOf" srcId="{AF87AB56-FF18-4303-8CC8-EA5F08947B94}" destId="{95A10CBE-76F5-475B-937D-07405536FFD4}" srcOrd="0" destOrd="0" presId="urn:microsoft.com/office/officeart/2005/8/layout/hProcess9"/>
    <dgm:cxn modelId="{087C7341-2B24-4EF2-B730-77A4A8D77210}" srcId="{9E8F78DD-C4AC-4823-B969-6BC58CF33AE1}" destId="{AF87AB56-FF18-4303-8CC8-EA5F08947B94}" srcOrd="1" destOrd="0" parTransId="{172A387F-8979-4814-ABE9-9884CCFBCD99}" sibTransId="{97428D78-D397-42DE-9C69-B8907C24B8F8}"/>
    <dgm:cxn modelId="{8372312E-42D7-42BD-ADC1-63CCC3AEA3F5}" type="presParOf" srcId="{C573EE55-3504-48C7-822B-7127D0DAA1E2}" destId="{2E79DE15-E429-472E-AE27-1CF6E68E503A}" srcOrd="0" destOrd="0" presId="urn:microsoft.com/office/officeart/2005/8/layout/hProcess9"/>
    <dgm:cxn modelId="{E9F1F551-70AF-48C0-A3B3-C7E656664E25}" type="presParOf" srcId="{C573EE55-3504-48C7-822B-7127D0DAA1E2}" destId="{137D8274-4CC4-46C2-B083-6DACF650979C}" srcOrd="1" destOrd="0" presId="urn:microsoft.com/office/officeart/2005/8/layout/hProcess9"/>
    <dgm:cxn modelId="{80A10A5C-EEC2-4C6D-86FD-FCFDAB8DB626}" type="presParOf" srcId="{137D8274-4CC4-46C2-B083-6DACF650979C}" destId="{29E7C6AC-02A7-4114-A3EF-176D1F6015E5}" srcOrd="0" destOrd="0" presId="urn:microsoft.com/office/officeart/2005/8/layout/hProcess9"/>
    <dgm:cxn modelId="{665CF513-35BE-4E98-BB7A-28A2EC978C3D}" type="presParOf" srcId="{137D8274-4CC4-46C2-B083-6DACF650979C}" destId="{3EDDE76D-1E7A-4309-A217-9750450A0042}" srcOrd="1" destOrd="0" presId="urn:microsoft.com/office/officeart/2005/8/layout/hProcess9"/>
    <dgm:cxn modelId="{90CEBA88-6425-431C-92D6-D523A60313DD}" type="presParOf" srcId="{137D8274-4CC4-46C2-B083-6DACF650979C}" destId="{95A10CBE-76F5-475B-937D-07405536FFD4}" srcOrd="2" destOrd="0" presId="urn:microsoft.com/office/officeart/2005/8/layout/hProcess9"/>
    <dgm:cxn modelId="{A4FC2FDF-A167-4D9F-A6DD-74529A24B292}" type="presParOf" srcId="{137D8274-4CC4-46C2-B083-6DACF650979C}" destId="{71CB4519-0649-4392-A58C-A338D16D992B}" srcOrd="3" destOrd="0" presId="urn:microsoft.com/office/officeart/2005/8/layout/hProcess9"/>
    <dgm:cxn modelId="{22FAFFE6-7A05-4E09-8FD8-5DD372E43426}" type="presParOf" srcId="{137D8274-4CC4-46C2-B083-6DACF650979C}" destId="{A4B6150F-9348-4C7E-9BB6-578090EC7A1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AE651F-B1D7-4F51-B75A-4766101ADDA6}" type="doc">
      <dgm:prSet loTypeId="urn:microsoft.com/office/officeart/2005/8/layout/hierarchy3" loCatId="list" qsTypeId="urn:microsoft.com/office/officeart/2005/8/quickstyle/3d1" qsCatId="3D" csTypeId="urn:microsoft.com/office/officeart/2005/8/colors/accent1_2" csCatId="accent1" phldr="1"/>
      <dgm:spPr/>
      <dgm:t>
        <a:bodyPr/>
        <a:lstStyle/>
        <a:p>
          <a:endParaRPr lang="ru-RU"/>
        </a:p>
      </dgm:t>
    </dgm:pt>
    <dgm:pt modelId="{CA8DF00F-D36F-40C5-A5D9-9CDCC67B69EE}">
      <dgm:prSet phldrT="[Текст]"/>
      <dgm:spPr/>
      <dgm:t>
        <a:bodyPr/>
        <a:lstStyle/>
        <a:p>
          <a:r>
            <a:rPr lang="en-US" dirty="0"/>
            <a:t>1. Strengthening of interaction between various university structures – departments, career centers, etc., involved in the process of organizing students’ practical training.</a:t>
          </a:r>
          <a:endParaRPr lang="ru-RU" dirty="0"/>
        </a:p>
      </dgm:t>
    </dgm:pt>
    <dgm:pt modelId="{B3D72D80-A255-44FB-9704-71DBF6EC1C0D}" type="parTrans" cxnId="{34A7F6F5-18E5-4426-875A-DFBE2E31499E}">
      <dgm:prSet/>
      <dgm:spPr/>
      <dgm:t>
        <a:bodyPr/>
        <a:lstStyle/>
        <a:p>
          <a:endParaRPr lang="ru-RU"/>
        </a:p>
      </dgm:t>
    </dgm:pt>
    <dgm:pt modelId="{07B07CB5-2F47-42A8-A159-108DA1A5F10C}" type="sibTrans" cxnId="{34A7F6F5-18E5-4426-875A-DFBE2E31499E}">
      <dgm:prSet/>
      <dgm:spPr/>
      <dgm:t>
        <a:bodyPr/>
        <a:lstStyle/>
        <a:p>
          <a:endParaRPr lang="ru-RU"/>
        </a:p>
      </dgm:t>
    </dgm:pt>
    <dgm:pt modelId="{734180CE-9017-41DF-AF15-E6E6F3A40B1E}">
      <dgm:prSet phldrT="[Текст]"/>
      <dgm:spPr/>
      <dgm:t>
        <a:bodyPr/>
        <a:lstStyle/>
        <a:p>
          <a:pPr>
            <a:buFont typeface="+mj-lt"/>
            <a:buAutoNum type="arabicPeriod"/>
          </a:pPr>
          <a:r>
            <a:rPr lang="en-US" dirty="0"/>
            <a:t>2. Strengthening of interaction between universities and companies, including:</a:t>
          </a:r>
          <a:endParaRPr lang="ru-RU" dirty="0"/>
        </a:p>
      </dgm:t>
    </dgm:pt>
    <dgm:pt modelId="{3DBF8E3C-9FF8-4AC5-B47C-4CBE5FBC297C}" type="parTrans" cxnId="{32151B84-0453-4487-A224-A40579467B06}">
      <dgm:prSet/>
      <dgm:spPr/>
      <dgm:t>
        <a:bodyPr/>
        <a:lstStyle/>
        <a:p>
          <a:endParaRPr lang="ru-RU"/>
        </a:p>
      </dgm:t>
    </dgm:pt>
    <dgm:pt modelId="{54AD619E-DF34-41D8-A272-7E9437921222}" type="sibTrans" cxnId="{32151B84-0453-4487-A224-A40579467B06}">
      <dgm:prSet/>
      <dgm:spPr/>
      <dgm:t>
        <a:bodyPr/>
        <a:lstStyle/>
        <a:p>
          <a:endParaRPr lang="ru-RU"/>
        </a:p>
      </dgm:t>
    </dgm:pt>
    <dgm:pt modelId="{FE6E38C6-6017-49A6-A207-F8E73045D71D}">
      <dgm:prSet phldrT="[Текст]" custT="1"/>
      <dgm:spPr/>
      <dgm:t>
        <a:bodyPr/>
        <a:lstStyle/>
        <a:p>
          <a:r>
            <a:rPr lang="en-US" sz="2000" dirty="0"/>
            <a:t>Creation of working groups from representatives of core businesses and university structures </a:t>
          </a:r>
          <a:endParaRPr lang="ru-RU" sz="2000" dirty="0"/>
        </a:p>
      </dgm:t>
    </dgm:pt>
    <dgm:pt modelId="{7DF27128-BAB1-4922-ADAF-8129EE298B44}" type="parTrans" cxnId="{2FF9FF19-25F8-40AF-8BAF-DB730247F5B9}">
      <dgm:prSet/>
      <dgm:spPr/>
      <dgm:t>
        <a:bodyPr/>
        <a:lstStyle/>
        <a:p>
          <a:endParaRPr lang="ru-RU"/>
        </a:p>
      </dgm:t>
    </dgm:pt>
    <dgm:pt modelId="{FB67EE3C-3450-4A24-83C5-BC353B3832BC}" type="sibTrans" cxnId="{2FF9FF19-25F8-40AF-8BAF-DB730247F5B9}">
      <dgm:prSet/>
      <dgm:spPr/>
      <dgm:t>
        <a:bodyPr/>
        <a:lstStyle/>
        <a:p>
          <a:endParaRPr lang="ru-RU"/>
        </a:p>
      </dgm:t>
    </dgm:pt>
    <dgm:pt modelId="{77C68FC9-E2E3-476A-83EE-371ECAA7715A}">
      <dgm:prSet custT="1"/>
      <dgm:spPr/>
      <dgm:t>
        <a:bodyPr/>
        <a:lstStyle/>
        <a:p>
          <a:r>
            <a:rPr lang="en-US" sz="2000" dirty="0"/>
            <a:t>Building mechanisms for interaction between university practice supervisors and company mentors</a:t>
          </a:r>
          <a:endParaRPr lang="ru-RU" sz="2000" dirty="0"/>
        </a:p>
      </dgm:t>
    </dgm:pt>
    <dgm:pt modelId="{0823BE05-474C-428E-B33D-1DAE732618EE}" type="parTrans" cxnId="{FB7E028B-8F47-421E-9111-AC19935ABBF0}">
      <dgm:prSet/>
      <dgm:spPr/>
      <dgm:t>
        <a:bodyPr/>
        <a:lstStyle/>
        <a:p>
          <a:endParaRPr lang="ru-RU"/>
        </a:p>
      </dgm:t>
    </dgm:pt>
    <dgm:pt modelId="{383D5C08-1603-4730-9E9D-E27691E4B82E}" type="sibTrans" cxnId="{FB7E028B-8F47-421E-9111-AC19935ABBF0}">
      <dgm:prSet/>
      <dgm:spPr/>
      <dgm:t>
        <a:bodyPr/>
        <a:lstStyle/>
        <a:p>
          <a:endParaRPr lang="ru-RU"/>
        </a:p>
      </dgm:t>
    </dgm:pt>
    <dgm:pt modelId="{4B41E0FA-B355-4417-B2DF-D97217C4CFB4}">
      <dgm:prSet custT="1"/>
      <dgm:spPr/>
      <dgm:t>
        <a:bodyPr/>
        <a:lstStyle/>
        <a:p>
          <a:r>
            <a:rPr lang="en-US" sz="2000" dirty="0"/>
            <a:t>Involvement of students, university practice supervisors in participation in projects</a:t>
          </a:r>
          <a:endParaRPr lang="ru-RU" sz="2000" dirty="0"/>
        </a:p>
      </dgm:t>
    </dgm:pt>
    <dgm:pt modelId="{E9D780A6-1394-48D2-A60C-9423C9BE6A76}" type="parTrans" cxnId="{70D69EF2-2EAF-4386-AB2A-23575BD551FB}">
      <dgm:prSet/>
      <dgm:spPr/>
      <dgm:t>
        <a:bodyPr/>
        <a:lstStyle/>
        <a:p>
          <a:endParaRPr lang="ru-RU"/>
        </a:p>
      </dgm:t>
    </dgm:pt>
    <dgm:pt modelId="{4DBEFCB2-50F5-456E-A7CC-7666F367C6A9}" type="sibTrans" cxnId="{70D69EF2-2EAF-4386-AB2A-23575BD551FB}">
      <dgm:prSet/>
      <dgm:spPr/>
      <dgm:t>
        <a:bodyPr/>
        <a:lstStyle/>
        <a:p>
          <a:endParaRPr lang="ru-RU"/>
        </a:p>
      </dgm:t>
    </dgm:pt>
    <dgm:pt modelId="{5F953514-9A7A-4B53-A53D-128CD702FF2D}">
      <dgm:prSet custT="1"/>
      <dgm:spPr/>
      <dgm:t>
        <a:bodyPr/>
        <a:lstStyle/>
        <a:p>
          <a:r>
            <a:rPr lang="en-US" sz="2000" dirty="0"/>
            <a:t>Introduction of innovative approaches to student assessment, correlated with the methods of evaluating candidates for vacancies in particular companies </a:t>
          </a:r>
          <a:endParaRPr lang="ru-RU" sz="2000" dirty="0"/>
        </a:p>
      </dgm:t>
    </dgm:pt>
    <dgm:pt modelId="{EABF4EBC-197A-4CEA-BBEB-D9CB2B7BB5CE}" type="parTrans" cxnId="{AA4E1C1F-760C-42BB-B73B-4A4D7D51BE90}">
      <dgm:prSet/>
      <dgm:spPr/>
      <dgm:t>
        <a:bodyPr/>
        <a:lstStyle/>
        <a:p>
          <a:endParaRPr lang="ru-RU"/>
        </a:p>
      </dgm:t>
    </dgm:pt>
    <dgm:pt modelId="{74D03A34-B4C8-44A8-99C0-B28E938ADDEE}" type="sibTrans" cxnId="{AA4E1C1F-760C-42BB-B73B-4A4D7D51BE90}">
      <dgm:prSet/>
      <dgm:spPr/>
      <dgm:t>
        <a:bodyPr/>
        <a:lstStyle/>
        <a:p>
          <a:endParaRPr lang="ru-RU"/>
        </a:p>
      </dgm:t>
    </dgm:pt>
    <dgm:pt modelId="{690D1561-9DBB-4C37-A554-63343B0F4982}" type="pres">
      <dgm:prSet presAssocID="{51AE651F-B1D7-4F51-B75A-4766101ADDA6}" presName="diagram" presStyleCnt="0">
        <dgm:presLayoutVars>
          <dgm:chPref val="1"/>
          <dgm:dir/>
          <dgm:animOne val="branch"/>
          <dgm:animLvl val="lvl"/>
          <dgm:resizeHandles/>
        </dgm:presLayoutVars>
      </dgm:prSet>
      <dgm:spPr/>
      <dgm:t>
        <a:bodyPr/>
        <a:lstStyle/>
        <a:p>
          <a:endParaRPr lang="ru-RU"/>
        </a:p>
      </dgm:t>
    </dgm:pt>
    <dgm:pt modelId="{CBB20DA4-5EFD-4453-952B-794510CE89AE}" type="pres">
      <dgm:prSet presAssocID="{CA8DF00F-D36F-40C5-A5D9-9CDCC67B69EE}" presName="root" presStyleCnt="0"/>
      <dgm:spPr/>
    </dgm:pt>
    <dgm:pt modelId="{4A3B5044-C399-483C-ADBC-EA95A97BE3FD}" type="pres">
      <dgm:prSet presAssocID="{CA8DF00F-D36F-40C5-A5D9-9CDCC67B69EE}" presName="rootComposite" presStyleCnt="0"/>
      <dgm:spPr/>
    </dgm:pt>
    <dgm:pt modelId="{9A9C0330-6E83-4640-B1A1-BD66648B8B3D}" type="pres">
      <dgm:prSet presAssocID="{CA8DF00F-D36F-40C5-A5D9-9CDCC67B69EE}" presName="rootText" presStyleLbl="node1" presStyleIdx="0" presStyleCnt="2" custScaleX="257796" custScaleY="303276" custLinFactNeighborX="361" custLinFactNeighborY="-2800"/>
      <dgm:spPr/>
      <dgm:t>
        <a:bodyPr/>
        <a:lstStyle/>
        <a:p>
          <a:endParaRPr lang="ru-RU"/>
        </a:p>
      </dgm:t>
    </dgm:pt>
    <dgm:pt modelId="{E42CC1D4-1497-4D8F-974F-C687F6622FA4}" type="pres">
      <dgm:prSet presAssocID="{CA8DF00F-D36F-40C5-A5D9-9CDCC67B69EE}" presName="rootConnector" presStyleLbl="node1" presStyleIdx="0" presStyleCnt="2"/>
      <dgm:spPr/>
      <dgm:t>
        <a:bodyPr/>
        <a:lstStyle/>
        <a:p>
          <a:endParaRPr lang="ru-RU"/>
        </a:p>
      </dgm:t>
    </dgm:pt>
    <dgm:pt modelId="{72F4160C-7B06-4DBE-96B3-A870558BF50F}" type="pres">
      <dgm:prSet presAssocID="{CA8DF00F-D36F-40C5-A5D9-9CDCC67B69EE}" presName="childShape" presStyleCnt="0"/>
      <dgm:spPr/>
    </dgm:pt>
    <dgm:pt modelId="{653F2A47-DAC6-42E8-A155-7EABFBD4BA6C}" type="pres">
      <dgm:prSet presAssocID="{734180CE-9017-41DF-AF15-E6E6F3A40B1E}" presName="root" presStyleCnt="0"/>
      <dgm:spPr/>
    </dgm:pt>
    <dgm:pt modelId="{BFC413E8-2544-43E7-A61E-EB227DCB4F35}" type="pres">
      <dgm:prSet presAssocID="{734180CE-9017-41DF-AF15-E6E6F3A40B1E}" presName="rootComposite" presStyleCnt="0"/>
      <dgm:spPr/>
    </dgm:pt>
    <dgm:pt modelId="{5C430E30-F987-4B9C-8105-FED68DDB4F02}" type="pres">
      <dgm:prSet presAssocID="{734180CE-9017-41DF-AF15-E6E6F3A40B1E}" presName="rootText" presStyleLbl="node1" presStyleIdx="1" presStyleCnt="2" custScaleX="279838" custScaleY="163068"/>
      <dgm:spPr/>
      <dgm:t>
        <a:bodyPr/>
        <a:lstStyle/>
        <a:p>
          <a:endParaRPr lang="ru-RU"/>
        </a:p>
      </dgm:t>
    </dgm:pt>
    <dgm:pt modelId="{66DF385D-A684-4A1C-929B-7E86F6B0295E}" type="pres">
      <dgm:prSet presAssocID="{734180CE-9017-41DF-AF15-E6E6F3A40B1E}" presName="rootConnector" presStyleLbl="node1" presStyleIdx="1" presStyleCnt="2"/>
      <dgm:spPr/>
      <dgm:t>
        <a:bodyPr/>
        <a:lstStyle/>
        <a:p>
          <a:endParaRPr lang="ru-RU"/>
        </a:p>
      </dgm:t>
    </dgm:pt>
    <dgm:pt modelId="{54F58590-8721-49A7-82E4-F3508A118865}" type="pres">
      <dgm:prSet presAssocID="{734180CE-9017-41DF-AF15-E6E6F3A40B1E}" presName="childShape" presStyleCnt="0"/>
      <dgm:spPr/>
    </dgm:pt>
    <dgm:pt modelId="{1BD5A046-CE09-4505-8F50-E7B20D6AD9E7}" type="pres">
      <dgm:prSet presAssocID="{7DF27128-BAB1-4922-ADAF-8129EE298B44}" presName="Name13" presStyleLbl="parChTrans1D2" presStyleIdx="0" presStyleCnt="4"/>
      <dgm:spPr/>
      <dgm:t>
        <a:bodyPr/>
        <a:lstStyle/>
        <a:p>
          <a:endParaRPr lang="ru-RU"/>
        </a:p>
      </dgm:t>
    </dgm:pt>
    <dgm:pt modelId="{473AC42A-1D76-41F9-9D61-176E1C426F52}" type="pres">
      <dgm:prSet presAssocID="{FE6E38C6-6017-49A6-A207-F8E73045D71D}" presName="childText" presStyleLbl="bgAcc1" presStyleIdx="0" presStyleCnt="4" custScaleX="679076">
        <dgm:presLayoutVars>
          <dgm:bulletEnabled val="1"/>
        </dgm:presLayoutVars>
      </dgm:prSet>
      <dgm:spPr/>
      <dgm:t>
        <a:bodyPr/>
        <a:lstStyle/>
        <a:p>
          <a:endParaRPr lang="ru-RU"/>
        </a:p>
      </dgm:t>
    </dgm:pt>
    <dgm:pt modelId="{159F3626-EC0C-484A-AB07-CACEEA11DEFC}" type="pres">
      <dgm:prSet presAssocID="{0823BE05-474C-428E-B33D-1DAE732618EE}" presName="Name13" presStyleLbl="parChTrans1D2" presStyleIdx="1" presStyleCnt="4"/>
      <dgm:spPr/>
      <dgm:t>
        <a:bodyPr/>
        <a:lstStyle/>
        <a:p>
          <a:endParaRPr lang="ru-RU"/>
        </a:p>
      </dgm:t>
    </dgm:pt>
    <dgm:pt modelId="{A72B5A2C-DD21-4554-9BD7-AEFFC5871DC7}" type="pres">
      <dgm:prSet presAssocID="{77C68FC9-E2E3-476A-83EE-371ECAA7715A}" presName="childText" presStyleLbl="bgAcc1" presStyleIdx="1" presStyleCnt="4" custScaleX="675674">
        <dgm:presLayoutVars>
          <dgm:bulletEnabled val="1"/>
        </dgm:presLayoutVars>
      </dgm:prSet>
      <dgm:spPr/>
      <dgm:t>
        <a:bodyPr/>
        <a:lstStyle/>
        <a:p>
          <a:endParaRPr lang="ru-RU"/>
        </a:p>
      </dgm:t>
    </dgm:pt>
    <dgm:pt modelId="{F591384C-DD6C-4F3B-B388-6EF25DA29BAF}" type="pres">
      <dgm:prSet presAssocID="{E9D780A6-1394-48D2-A60C-9423C9BE6A76}" presName="Name13" presStyleLbl="parChTrans1D2" presStyleIdx="2" presStyleCnt="4"/>
      <dgm:spPr/>
      <dgm:t>
        <a:bodyPr/>
        <a:lstStyle/>
        <a:p>
          <a:endParaRPr lang="ru-RU"/>
        </a:p>
      </dgm:t>
    </dgm:pt>
    <dgm:pt modelId="{FCC2FAA4-B97C-48DF-AF4E-8B216682A4B2}" type="pres">
      <dgm:prSet presAssocID="{4B41E0FA-B355-4417-B2DF-D97217C4CFB4}" presName="childText" presStyleLbl="bgAcc1" presStyleIdx="2" presStyleCnt="4" custScaleX="682500">
        <dgm:presLayoutVars>
          <dgm:bulletEnabled val="1"/>
        </dgm:presLayoutVars>
      </dgm:prSet>
      <dgm:spPr/>
      <dgm:t>
        <a:bodyPr/>
        <a:lstStyle/>
        <a:p>
          <a:endParaRPr lang="ru-RU"/>
        </a:p>
      </dgm:t>
    </dgm:pt>
    <dgm:pt modelId="{F155D247-81F7-479E-8FE9-72C22BFCA459}" type="pres">
      <dgm:prSet presAssocID="{EABF4EBC-197A-4CEA-BBEB-D9CB2B7BB5CE}" presName="Name13" presStyleLbl="parChTrans1D2" presStyleIdx="3" presStyleCnt="4"/>
      <dgm:spPr/>
      <dgm:t>
        <a:bodyPr/>
        <a:lstStyle/>
        <a:p>
          <a:endParaRPr lang="ru-RU"/>
        </a:p>
      </dgm:t>
    </dgm:pt>
    <dgm:pt modelId="{BE214EB7-47F7-40B5-9513-43FD57515A64}" type="pres">
      <dgm:prSet presAssocID="{5F953514-9A7A-4B53-A53D-128CD702FF2D}" presName="childText" presStyleLbl="bgAcc1" presStyleIdx="3" presStyleCnt="4" custScaleX="694751" custScaleY="170602">
        <dgm:presLayoutVars>
          <dgm:bulletEnabled val="1"/>
        </dgm:presLayoutVars>
      </dgm:prSet>
      <dgm:spPr/>
      <dgm:t>
        <a:bodyPr/>
        <a:lstStyle/>
        <a:p>
          <a:endParaRPr lang="ru-RU"/>
        </a:p>
      </dgm:t>
    </dgm:pt>
  </dgm:ptLst>
  <dgm:cxnLst>
    <dgm:cxn modelId="{C34D5483-A953-4518-92CD-768BD373D321}" type="presOf" srcId="{CA8DF00F-D36F-40C5-A5D9-9CDCC67B69EE}" destId="{9A9C0330-6E83-4640-B1A1-BD66648B8B3D}" srcOrd="0" destOrd="0" presId="urn:microsoft.com/office/officeart/2005/8/layout/hierarchy3"/>
    <dgm:cxn modelId="{D81E64DB-C9F0-4E49-AEF6-463AB537E3B3}" type="presOf" srcId="{734180CE-9017-41DF-AF15-E6E6F3A40B1E}" destId="{5C430E30-F987-4B9C-8105-FED68DDB4F02}" srcOrd="0" destOrd="0" presId="urn:microsoft.com/office/officeart/2005/8/layout/hierarchy3"/>
    <dgm:cxn modelId="{AA4E1C1F-760C-42BB-B73B-4A4D7D51BE90}" srcId="{734180CE-9017-41DF-AF15-E6E6F3A40B1E}" destId="{5F953514-9A7A-4B53-A53D-128CD702FF2D}" srcOrd="3" destOrd="0" parTransId="{EABF4EBC-197A-4CEA-BBEB-D9CB2B7BB5CE}" sibTransId="{74D03A34-B4C8-44A8-99C0-B28E938ADDEE}"/>
    <dgm:cxn modelId="{E900E833-B0CA-44E0-9E12-5E66492F471A}" type="presOf" srcId="{77C68FC9-E2E3-476A-83EE-371ECAA7715A}" destId="{A72B5A2C-DD21-4554-9BD7-AEFFC5871DC7}" srcOrd="0" destOrd="0" presId="urn:microsoft.com/office/officeart/2005/8/layout/hierarchy3"/>
    <dgm:cxn modelId="{34A7F6F5-18E5-4426-875A-DFBE2E31499E}" srcId="{51AE651F-B1D7-4F51-B75A-4766101ADDA6}" destId="{CA8DF00F-D36F-40C5-A5D9-9CDCC67B69EE}" srcOrd="0" destOrd="0" parTransId="{B3D72D80-A255-44FB-9704-71DBF6EC1C0D}" sibTransId="{07B07CB5-2F47-42A8-A159-108DA1A5F10C}"/>
    <dgm:cxn modelId="{2FF9FF19-25F8-40AF-8BAF-DB730247F5B9}" srcId="{734180CE-9017-41DF-AF15-E6E6F3A40B1E}" destId="{FE6E38C6-6017-49A6-A207-F8E73045D71D}" srcOrd="0" destOrd="0" parTransId="{7DF27128-BAB1-4922-ADAF-8129EE298B44}" sibTransId="{FB67EE3C-3450-4A24-83C5-BC353B3832BC}"/>
    <dgm:cxn modelId="{FB7E028B-8F47-421E-9111-AC19935ABBF0}" srcId="{734180CE-9017-41DF-AF15-E6E6F3A40B1E}" destId="{77C68FC9-E2E3-476A-83EE-371ECAA7715A}" srcOrd="1" destOrd="0" parTransId="{0823BE05-474C-428E-B33D-1DAE732618EE}" sibTransId="{383D5C08-1603-4730-9E9D-E27691E4B82E}"/>
    <dgm:cxn modelId="{C99ADFF1-1DC4-4DED-AF46-C267AE871EA3}" type="presOf" srcId="{51AE651F-B1D7-4F51-B75A-4766101ADDA6}" destId="{690D1561-9DBB-4C37-A554-63343B0F4982}" srcOrd="0" destOrd="0" presId="urn:microsoft.com/office/officeart/2005/8/layout/hierarchy3"/>
    <dgm:cxn modelId="{3C850EF2-10A8-46BC-BC72-0A66FAC45A13}" type="presOf" srcId="{CA8DF00F-D36F-40C5-A5D9-9CDCC67B69EE}" destId="{E42CC1D4-1497-4D8F-974F-C687F6622FA4}" srcOrd="1" destOrd="0" presId="urn:microsoft.com/office/officeart/2005/8/layout/hierarchy3"/>
    <dgm:cxn modelId="{70D69EF2-2EAF-4386-AB2A-23575BD551FB}" srcId="{734180CE-9017-41DF-AF15-E6E6F3A40B1E}" destId="{4B41E0FA-B355-4417-B2DF-D97217C4CFB4}" srcOrd="2" destOrd="0" parTransId="{E9D780A6-1394-48D2-A60C-9423C9BE6A76}" sibTransId="{4DBEFCB2-50F5-456E-A7CC-7666F367C6A9}"/>
    <dgm:cxn modelId="{EC016B35-967A-42F0-A44B-4210720F054F}" type="presOf" srcId="{FE6E38C6-6017-49A6-A207-F8E73045D71D}" destId="{473AC42A-1D76-41F9-9D61-176E1C426F52}" srcOrd="0" destOrd="0" presId="urn:microsoft.com/office/officeart/2005/8/layout/hierarchy3"/>
    <dgm:cxn modelId="{32151B84-0453-4487-A224-A40579467B06}" srcId="{51AE651F-B1D7-4F51-B75A-4766101ADDA6}" destId="{734180CE-9017-41DF-AF15-E6E6F3A40B1E}" srcOrd="1" destOrd="0" parTransId="{3DBF8E3C-9FF8-4AC5-B47C-4CBE5FBC297C}" sibTransId="{54AD619E-DF34-41D8-A272-7E9437921222}"/>
    <dgm:cxn modelId="{74C690BC-56DC-4987-B125-955338F9C4E1}" type="presOf" srcId="{EABF4EBC-197A-4CEA-BBEB-D9CB2B7BB5CE}" destId="{F155D247-81F7-479E-8FE9-72C22BFCA459}" srcOrd="0" destOrd="0" presId="urn:microsoft.com/office/officeart/2005/8/layout/hierarchy3"/>
    <dgm:cxn modelId="{4ACE6B62-D76F-4B63-8CFB-91FA7E41E639}" type="presOf" srcId="{0823BE05-474C-428E-B33D-1DAE732618EE}" destId="{159F3626-EC0C-484A-AB07-CACEEA11DEFC}" srcOrd="0" destOrd="0" presId="urn:microsoft.com/office/officeart/2005/8/layout/hierarchy3"/>
    <dgm:cxn modelId="{9BE26407-047B-4D0E-8182-7F68CEB80152}" type="presOf" srcId="{7DF27128-BAB1-4922-ADAF-8129EE298B44}" destId="{1BD5A046-CE09-4505-8F50-E7B20D6AD9E7}" srcOrd="0" destOrd="0" presId="urn:microsoft.com/office/officeart/2005/8/layout/hierarchy3"/>
    <dgm:cxn modelId="{31E80E29-8120-4348-B456-98873A14167F}" type="presOf" srcId="{E9D780A6-1394-48D2-A60C-9423C9BE6A76}" destId="{F591384C-DD6C-4F3B-B388-6EF25DA29BAF}" srcOrd="0" destOrd="0" presId="urn:microsoft.com/office/officeart/2005/8/layout/hierarchy3"/>
    <dgm:cxn modelId="{38F6810E-3A81-46DA-A990-BEA6DA75C93E}" type="presOf" srcId="{734180CE-9017-41DF-AF15-E6E6F3A40B1E}" destId="{66DF385D-A684-4A1C-929B-7E86F6B0295E}" srcOrd="1" destOrd="0" presId="urn:microsoft.com/office/officeart/2005/8/layout/hierarchy3"/>
    <dgm:cxn modelId="{77F3FBB2-3B43-4CC9-884D-4E1B0632EF1D}" type="presOf" srcId="{5F953514-9A7A-4B53-A53D-128CD702FF2D}" destId="{BE214EB7-47F7-40B5-9513-43FD57515A64}" srcOrd="0" destOrd="0" presId="urn:microsoft.com/office/officeart/2005/8/layout/hierarchy3"/>
    <dgm:cxn modelId="{1B6780E6-C038-44F4-8FC4-82C474348E33}" type="presOf" srcId="{4B41E0FA-B355-4417-B2DF-D97217C4CFB4}" destId="{FCC2FAA4-B97C-48DF-AF4E-8B216682A4B2}" srcOrd="0" destOrd="0" presId="urn:microsoft.com/office/officeart/2005/8/layout/hierarchy3"/>
    <dgm:cxn modelId="{1EA4521A-E911-4361-90BD-7ABABC6207E0}" type="presParOf" srcId="{690D1561-9DBB-4C37-A554-63343B0F4982}" destId="{CBB20DA4-5EFD-4453-952B-794510CE89AE}" srcOrd="0" destOrd="0" presId="urn:microsoft.com/office/officeart/2005/8/layout/hierarchy3"/>
    <dgm:cxn modelId="{357E4107-25FD-4695-B6FF-76F199502F15}" type="presParOf" srcId="{CBB20DA4-5EFD-4453-952B-794510CE89AE}" destId="{4A3B5044-C399-483C-ADBC-EA95A97BE3FD}" srcOrd="0" destOrd="0" presId="urn:microsoft.com/office/officeart/2005/8/layout/hierarchy3"/>
    <dgm:cxn modelId="{09DB4902-4D3D-44C4-A362-3942EF1AD1FD}" type="presParOf" srcId="{4A3B5044-C399-483C-ADBC-EA95A97BE3FD}" destId="{9A9C0330-6E83-4640-B1A1-BD66648B8B3D}" srcOrd="0" destOrd="0" presId="urn:microsoft.com/office/officeart/2005/8/layout/hierarchy3"/>
    <dgm:cxn modelId="{EEFA644C-8065-4E91-AA44-C37A482738F8}" type="presParOf" srcId="{4A3B5044-C399-483C-ADBC-EA95A97BE3FD}" destId="{E42CC1D4-1497-4D8F-974F-C687F6622FA4}" srcOrd="1" destOrd="0" presId="urn:microsoft.com/office/officeart/2005/8/layout/hierarchy3"/>
    <dgm:cxn modelId="{FF31E57B-1579-434D-91D9-4BB6BC15299B}" type="presParOf" srcId="{CBB20DA4-5EFD-4453-952B-794510CE89AE}" destId="{72F4160C-7B06-4DBE-96B3-A870558BF50F}" srcOrd="1" destOrd="0" presId="urn:microsoft.com/office/officeart/2005/8/layout/hierarchy3"/>
    <dgm:cxn modelId="{3A1FF00E-6FE0-45FA-BE8C-3CDD692B1643}" type="presParOf" srcId="{690D1561-9DBB-4C37-A554-63343B0F4982}" destId="{653F2A47-DAC6-42E8-A155-7EABFBD4BA6C}" srcOrd="1" destOrd="0" presId="urn:microsoft.com/office/officeart/2005/8/layout/hierarchy3"/>
    <dgm:cxn modelId="{2F0AC63F-2380-4F6D-AACB-2FA1ADAB5DAD}" type="presParOf" srcId="{653F2A47-DAC6-42E8-A155-7EABFBD4BA6C}" destId="{BFC413E8-2544-43E7-A61E-EB227DCB4F35}" srcOrd="0" destOrd="0" presId="urn:microsoft.com/office/officeart/2005/8/layout/hierarchy3"/>
    <dgm:cxn modelId="{E5095939-3A71-4614-B9E9-7095323B6B76}" type="presParOf" srcId="{BFC413E8-2544-43E7-A61E-EB227DCB4F35}" destId="{5C430E30-F987-4B9C-8105-FED68DDB4F02}" srcOrd="0" destOrd="0" presId="urn:microsoft.com/office/officeart/2005/8/layout/hierarchy3"/>
    <dgm:cxn modelId="{CE00EAA4-2DD9-483A-9940-5240D3E2C8B8}" type="presParOf" srcId="{BFC413E8-2544-43E7-A61E-EB227DCB4F35}" destId="{66DF385D-A684-4A1C-929B-7E86F6B0295E}" srcOrd="1" destOrd="0" presId="urn:microsoft.com/office/officeart/2005/8/layout/hierarchy3"/>
    <dgm:cxn modelId="{BDCDC017-BE37-4165-8A3B-CDDB6AA7F1F1}" type="presParOf" srcId="{653F2A47-DAC6-42E8-A155-7EABFBD4BA6C}" destId="{54F58590-8721-49A7-82E4-F3508A118865}" srcOrd="1" destOrd="0" presId="urn:microsoft.com/office/officeart/2005/8/layout/hierarchy3"/>
    <dgm:cxn modelId="{B854986C-EC47-4AEE-AF61-8D8C2DFFF03B}" type="presParOf" srcId="{54F58590-8721-49A7-82E4-F3508A118865}" destId="{1BD5A046-CE09-4505-8F50-E7B20D6AD9E7}" srcOrd="0" destOrd="0" presId="urn:microsoft.com/office/officeart/2005/8/layout/hierarchy3"/>
    <dgm:cxn modelId="{49164F24-6B9D-40B8-8A9A-310708506FDF}" type="presParOf" srcId="{54F58590-8721-49A7-82E4-F3508A118865}" destId="{473AC42A-1D76-41F9-9D61-176E1C426F52}" srcOrd="1" destOrd="0" presId="urn:microsoft.com/office/officeart/2005/8/layout/hierarchy3"/>
    <dgm:cxn modelId="{35B26513-82A4-4E42-9E9B-EF48C48233F5}" type="presParOf" srcId="{54F58590-8721-49A7-82E4-F3508A118865}" destId="{159F3626-EC0C-484A-AB07-CACEEA11DEFC}" srcOrd="2" destOrd="0" presId="urn:microsoft.com/office/officeart/2005/8/layout/hierarchy3"/>
    <dgm:cxn modelId="{747CCA70-A61D-406A-8DC6-720A436233C7}" type="presParOf" srcId="{54F58590-8721-49A7-82E4-F3508A118865}" destId="{A72B5A2C-DD21-4554-9BD7-AEFFC5871DC7}" srcOrd="3" destOrd="0" presId="urn:microsoft.com/office/officeart/2005/8/layout/hierarchy3"/>
    <dgm:cxn modelId="{A67213B5-DAFD-4787-83CB-4C120C4729FB}" type="presParOf" srcId="{54F58590-8721-49A7-82E4-F3508A118865}" destId="{F591384C-DD6C-4F3B-B388-6EF25DA29BAF}" srcOrd="4" destOrd="0" presId="urn:microsoft.com/office/officeart/2005/8/layout/hierarchy3"/>
    <dgm:cxn modelId="{2870DDBD-259C-46EC-9F1D-1E5CDDA9478D}" type="presParOf" srcId="{54F58590-8721-49A7-82E4-F3508A118865}" destId="{FCC2FAA4-B97C-48DF-AF4E-8B216682A4B2}" srcOrd="5" destOrd="0" presId="urn:microsoft.com/office/officeart/2005/8/layout/hierarchy3"/>
    <dgm:cxn modelId="{CD988D06-CC27-4FEC-B598-2BF1C75CED33}" type="presParOf" srcId="{54F58590-8721-49A7-82E4-F3508A118865}" destId="{F155D247-81F7-479E-8FE9-72C22BFCA459}" srcOrd="6" destOrd="0" presId="urn:microsoft.com/office/officeart/2005/8/layout/hierarchy3"/>
    <dgm:cxn modelId="{923EE224-46D6-4B00-AE64-851D4FFBF412}" type="presParOf" srcId="{54F58590-8721-49A7-82E4-F3508A118865}" destId="{BE214EB7-47F7-40B5-9513-43FD57515A64}"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AE651F-B1D7-4F51-B75A-4766101ADDA6}" type="doc">
      <dgm:prSet loTypeId="urn:microsoft.com/office/officeart/2005/8/layout/hierarchy3" loCatId="list" qsTypeId="urn:microsoft.com/office/officeart/2005/8/quickstyle/3d1" qsCatId="3D" csTypeId="urn:microsoft.com/office/officeart/2005/8/colors/accent1_2" csCatId="accent1" phldr="1"/>
      <dgm:spPr/>
      <dgm:t>
        <a:bodyPr/>
        <a:lstStyle/>
        <a:p>
          <a:endParaRPr lang="ru-RU"/>
        </a:p>
      </dgm:t>
    </dgm:pt>
    <dgm:pt modelId="{690D1561-9DBB-4C37-A554-63343B0F4982}" type="pres">
      <dgm:prSet presAssocID="{51AE651F-B1D7-4F51-B75A-4766101ADDA6}" presName="diagram" presStyleCnt="0">
        <dgm:presLayoutVars>
          <dgm:chPref val="1"/>
          <dgm:dir/>
          <dgm:animOne val="branch"/>
          <dgm:animLvl val="lvl"/>
          <dgm:resizeHandles/>
        </dgm:presLayoutVars>
      </dgm:prSet>
      <dgm:spPr/>
      <dgm:t>
        <a:bodyPr/>
        <a:lstStyle/>
        <a:p>
          <a:endParaRPr lang="ru-RU"/>
        </a:p>
      </dgm:t>
    </dgm:pt>
  </dgm:ptLst>
  <dgm:cxnLst>
    <dgm:cxn modelId="{1A9CDA32-2B86-4BEB-A673-43DDD75BFDD2}" type="presOf" srcId="{51AE651F-B1D7-4F51-B75A-4766101ADDA6}" destId="{690D1561-9DBB-4C37-A554-63343B0F4982}" srcOrd="0"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FDEDF1-DB84-47D1-BCE5-8F9E1A212068}"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ru-RU"/>
        </a:p>
      </dgm:t>
    </dgm:pt>
    <dgm:pt modelId="{0298BF42-85F1-4EED-A33D-8EECFD8CCE48}">
      <dgm:prSet phldrT="[Текст]" custT="1"/>
      <dgm:spPr>
        <a:ln>
          <a:solidFill>
            <a:srgbClr val="FF0000"/>
          </a:solidFill>
        </a:ln>
      </dgm:spPr>
      <dgm:t>
        <a:bodyPr/>
        <a:lstStyle/>
        <a:p>
          <a:r>
            <a:rPr lang="en-US" sz="1800" dirty="0"/>
            <a:t>Insufficient time is reserved for practice in the curriculum. The curriculum for Bachelor students accounts 240 credits, 21 credits are allocated for practice, i.e. only 9%.</a:t>
          </a:r>
          <a:endParaRPr lang="ru-RU" sz="1800" dirty="0"/>
        </a:p>
      </dgm:t>
    </dgm:pt>
    <dgm:pt modelId="{863FD753-8970-4A83-BBA0-08A42396AB04}" type="parTrans" cxnId="{B7B0423A-B20B-4323-BDDB-A8B2FF3944FF}">
      <dgm:prSet/>
      <dgm:spPr/>
      <dgm:t>
        <a:bodyPr/>
        <a:lstStyle/>
        <a:p>
          <a:endParaRPr lang="ru-RU"/>
        </a:p>
      </dgm:t>
    </dgm:pt>
    <dgm:pt modelId="{0543DFE1-93FF-4E54-BF63-64DF3F43AA8C}" type="sibTrans" cxnId="{B7B0423A-B20B-4323-BDDB-A8B2FF3944FF}">
      <dgm:prSet/>
      <dgm:spPr/>
      <dgm:t>
        <a:bodyPr/>
        <a:lstStyle/>
        <a:p>
          <a:endParaRPr lang="ru-RU"/>
        </a:p>
      </dgm:t>
    </dgm:pt>
    <dgm:pt modelId="{940030F4-48E3-4A3C-AF53-57133F2ACD01}">
      <dgm:prSet phldrT="[Текст]" custT="1"/>
      <dgm:spPr>
        <a:solidFill>
          <a:schemeClr val="tx2">
            <a:lumMod val="75000"/>
          </a:schemeClr>
        </a:solidFill>
        <a:ln>
          <a:solidFill>
            <a:srgbClr val="FF0000"/>
          </a:solidFill>
        </a:ln>
      </dgm:spPr>
      <dgm:t>
        <a:bodyPr/>
        <a:lstStyle/>
        <a:p>
          <a:pPr marL="0" lvl="0" indent="0" algn="l" defTabSz="800100">
            <a:lnSpc>
              <a:spcPct val="90000"/>
            </a:lnSpc>
            <a:spcBef>
              <a:spcPct val="0"/>
            </a:spcBef>
            <a:spcAft>
              <a:spcPct val="35000"/>
            </a:spcAft>
            <a:buNone/>
          </a:pPr>
          <a:r>
            <a:rPr lang="en-US" sz="1800" kern="1200" dirty="0">
              <a:solidFill>
                <a:prstClr val="white"/>
              </a:solidFill>
              <a:latin typeface="Century Gothic" panose="020B0502020202020204"/>
              <a:ea typeface="+mn-ea"/>
              <a:cs typeface="+mn-cs"/>
            </a:rPr>
            <a:t>Most often, the practice is formal. The student is not immersed fully into the business processes of the company.</a:t>
          </a:r>
          <a:endParaRPr lang="ru-RU" sz="1800" kern="1200" dirty="0">
            <a:solidFill>
              <a:prstClr val="white"/>
            </a:solidFill>
            <a:latin typeface="Century Gothic" panose="020B0502020202020204"/>
            <a:ea typeface="+mn-ea"/>
            <a:cs typeface="+mn-cs"/>
          </a:endParaRPr>
        </a:p>
      </dgm:t>
    </dgm:pt>
    <dgm:pt modelId="{AFF6E2F1-2C31-40FD-9EF4-ABBC0A2F460F}" type="parTrans" cxnId="{8807A17B-38CA-4C02-A799-FA701C316D86}">
      <dgm:prSet/>
      <dgm:spPr/>
      <dgm:t>
        <a:bodyPr/>
        <a:lstStyle/>
        <a:p>
          <a:endParaRPr lang="ru-RU"/>
        </a:p>
      </dgm:t>
    </dgm:pt>
    <dgm:pt modelId="{ED8D60AC-4D4C-4E8D-A27B-08E78CF773DC}" type="sibTrans" cxnId="{8807A17B-38CA-4C02-A799-FA701C316D86}">
      <dgm:prSet/>
      <dgm:spPr/>
      <dgm:t>
        <a:bodyPr/>
        <a:lstStyle/>
        <a:p>
          <a:endParaRPr lang="ru-RU"/>
        </a:p>
      </dgm:t>
    </dgm:pt>
    <dgm:pt modelId="{7FAEECD3-66D2-4292-AD02-818BC915BD0F}">
      <dgm:prSet phldrT="[Текст]" custT="1"/>
      <dgm:spPr>
        <a:ln>
          <a:solidFill>
            <a:srgbClr val="FF0000"/>
          </a:solidFill>
        </a:ln>
      </dgm:spPr>
      <dgm:t>
        <a:bodyPr/>
        <a:lstStyle/>
        <a:p>
          <a:pPr marL="0" lvl="0" indent="0" algn="l" defTabSz="800100">
            <a:lnSpc>
              <a:spcPct val="90000"/>
            </a:lnSpc>
            <a:spcBef>
              <a:spcPct val="0"/>
            </a:spcBef>
            <a:spcAft>
              <a:spcPct val="35000"/>
            </a:spcAft>
            <a:buNone/>
          </a:pPr>
          <a:r>
            <a:rPr lang="en-US" sz="1800" kern="1200" dirty="0">
              <a:solidFill>
                <a:prstClr val="white"/>
              </a:solidFill>
              <a:latin typeface="Century Gothic" panose="020B0502020202020204"/>
              <a:ea typeface="+mn-ea"/>
              <a:cs typeface="+mn-cs"/>
            </a:rPr>
            <a:t>The company leadership of the companies are not motivated to devote time and efforts to interns.</a:t>
          </a:r>
          <a:endParaRPr lang="ru-RU" sz="1800" kern="1200" dirty="0">
            <a:solidFill>
              <a:prstClr val="white"/>
            </a:solidFill>
            <a:latin typeface="Century Gothic" panose="020B0502020202020204"/>
            <a:ea typeface="+mn-ea"/>
            <a:cs typeface="+mn-cs"/>
          </a:endParaRPr>
        </a:p>
      </dgm:t>
    </dgm:pt>
    <dgm:pt modelId="{205261C1-F4C1-48B6-99D8-545E915248A8}" type="parTrans" cxnId="{BD9951C5-64F3-4DE4-8741-74D74AB36972}">
      <dgm:prSet/>
      <dgm:spPr/>
      <dgm:t>
        <a:bodyPr/>
        <a:lstStyle/>
        <a:p>
          <a:endParaRPr lang="ru-RU"/>
        </a:p>
      </dgm:t>
    </dgm:pt>
    <dgm:pt modelId="{265CE7F4-9C35-4CF2-88FB-44F98EC287E2}" type="sibTrans" cxnId="{BD9951C5-64F3-4DE4-8741-74D74AB36972}">
      <dgm:prSet/>
      <dgm:spPr/>
      <dgm:t>
        <a:bodyPr/>
        <a:lstStyle/>
        <a:p>
          <a:endParaRPr lang="ru-RU"/>
        </a:p>
      </dgm:t>
    </dgm:pt>
    <dgm:pt modelId="{5957BC85-39EB-4686-BCB9-3D730825B6C1}">
      <dgm:prSet custT="1"/>
      <dgm:spPr>
        <a:solidFill>
          <a:schemeClr val="tx2">
            <a:lumMod val="75000"/>
          </a:schemeClr>
        </a:solidFill>
        <a:ln>
          <a:solidFill>
            <a:srgbClr val="FF0000"/>
          </a:solidFill>
        </a:ln>
      </dgm:spPr>
      <dgm:t>
        <a:bodyPr/>
        <a:lstStyle/>
        <a:p>
          <a:pPr marL="0" lvl="0" indent="0" algn="l" defTabSz="800100">
            <a:lnSpc>
              <a:spcPct val="90000"/>
            </a:lnSpc>
            <a:spcBef>
              <a:spcPct val="0"/>
            </a:spcBef>
            <a:spcAft>
              <a:spcPct val="35000"/>
            </a:spcAft>
            <a:buNone/>
          </a:pPr>
          <a:r>
            <a:rPr lang="en-US" sz="1800" kern="1200" dirty="0">
              <a:solidFill>
                <a:prstClr val="white"/>
              </a:solidFill>
              <a:latin typeface="Century Gothic" panose="020B0502020202020204"/>
              <a:ea typeface="+mn-ea"/>
              <a:cs typeface="+mn-cs"/>
            </a:rPr>
            <a:t>The organization of the practice is carried out by the graduating departments of universities, interaction between the department and the structural units responsible for or for organizing the practice, or for interaction with employers is not always established.</a:t>
          </a:r>
          <a:endParaRPr lang="ru-RU" sz="1800" kern="1200" dirty="0">
            <a:solidFill>
              <a:prstClr val="white"/>
            </a:solidFill>
            <a:latin typeface="Century Gothic" panose="020B0502020202020204"/>
            <a:ea typeface="+mn-ea"/>
            <a:cs typeface="+mn-cs"/>
          </a:endParaRPr>
        </a:p>
      </dgm:t>
    </dgm:pt>
    <dgm:pt modelId="{3C5F4FBB-ADED-479F-9404-AAC51C12B74F}" type="parTrans" cxnId="{FC1BB5FE-4BCC-422B-BC56-B3F5CBC9D0ED}">
      <dgm:prSet/>
      <dgm:spPr/>
      <dgm:t>
        <a:bodyPr/>
        <a:lstStyle/>
        <a:p>
          <a:endParaRPr lang="ru-RU"/>
        </a:p>
      </dgm:t>
    </dgm:pt>
    <dgm:pt modelId="{0BBE9E0F-40ED-420D-AC0C-38F2428AE9ED}" type="sibTrans" cxnId="{FC1BB5FE-4BCC-422B-BC56-B3F5CBC9D0ED}">
      <dgm:prSet/>
      <dgm:spPr/>
      <dgm:t>
        <a:bodyPr/>
        <a:lstStyle/>
        <a:p>
          <a:endParaRPr lang="ru-RU"/>
        </a:p>
      </dgm:t>
    </dgm:pt>
    <dgm:pt modelId="{FBC214FE-E5F2-4F06-BA02-D061B0B451D1}">
      <dgm:prSet custT="1"/>
      <dgm:spPr>
        <a:ln>
          <a:solidFill>
            <a:srgbClr val="FF0000"/>
          </a:solidFill>
        </a:ln>
      </dgm:spPr>
      <dgm:t>
        <a:bodyPr/>
        <a:lstStyle/>
        <a:p>
          <a:r>
            <a:rPr lang="en-US" sz="1800" kern="1200" dirty="0">
              <a:solidFill>
                <a:prstClr val="white"/>
              </a:solidFill>
              <a:latin typeface="Century Gothic" panose="020B0502020202020204"/>
              <a:ea typeface="+mn-ea"/>
              <a:cs typeface="+mn-cs"/>
            </a:rPr>
            <a:t>The university teacher in charge of the practice has an insufficient number of hours allocated for organizing the practice.</a:t>
          </a:r>
          <a:endParaRPr lang="ru-RU" sz="1800" kern="1200" dirty="0">
            <a:solidFill>
              <a:prstClr val="white"/>
            </a:solidFill>
            <a:latin typeface="Century Gothic" panose="020B0502020202020204"/>
            <a:ea typeface="+mn-ea"/>
            <a:cs typeface="+mn-cs"/>
          </a:endParaRPr>
        </a:p>
      </dgm:t>
    </dgm:pt>
    <dgm:pt modelId="{081CF889-E83B-4071-AC89-23FF3A19913E}" type="parTrans" cxnId="{D7413D9C-43A0-4E17-880B-43E073433248}">
      <dgm:prSet/>
      <dgm:spPr/>
      <dgm:t>
        <a:bodyPr/>
        <a:lstStyle/>
        <a:p>
          <a:endParaRPr lang="ru-RU"/>
        </a:p>
      </dgm:t>
    </dgm:pt>
    <dgm:pt modelId="{EFF385DC-6FAB-45A3-9C3D-0BA6109B1F2B}" type="sibTrans" cxnId="{D7413D9C-43A0-4E17-880B-43E073433248}">
      <dgm:prSet/>
      <dgm:spPr/>
      <dgm:t>
        <a:bodyPr/>
        <a:lstStyle/>
        <a:p>
          <a:endParaRPr lang="ru-RU"/>
        </a:p>
      </dgm:t>
    </dgm:pt>
    <dgm:pt modelId="{C5CD8B35-137E-4B9E-B846-9EA90F73607B}" type="pres">
      <dgm:prSet presAssocID="{8AFDEDF1-DB84-47D1-BCE5-8F9E1A212068}" presName="Name0" presStyleCnt="0">
        <dgm:presLayoutVars>
          <dgm:chMax val="7"/>
          <dgm:chPref val="7"/>
          <dgm:dir/>
        </dgm:presLayoutVars>
      </dgm:prSet>
      <dgm:spPr/>
      <dgm:t>
        <a:bodyPr/>
        <a:lstStyle/>
        <a:p>
          <a:endParaRPr lang="ru-RU"/>
        </a:p>
      </dgm:t>
    </dgm:pt>
    <dgm:pt modelId="{E1220F0C-DF16-40DA-A666-B32870785530}" type="pres">
      <dgm:prSet presAssocID="{8AFDEDF1-DB84-47D1-BCE5-8F9E1A212068}" presName="Name1" presStyleCnt="0"/>
      <dgm:spPr/>
    </dgm:pt>
    <dgm:pt modelId="{24A7CA72-C6EC-4DE6-9DAC-9A2D23FA8FD2}" type="pres">
      <dgm:prSet presAssocID="{8AFDEDF1-DB84-47D1-BCE5-8F9E1A212068}" presName="cycle" presStyleCnt="0"/>
      <dgm:spPr/>
    </dgm:pt>
    <dgm:pt modelId="{9F7FBBED-A5F1-4D39-A94A-D7DE3F526FEF}" type="pres">
      <dgm:prSet presAssocID="{8AFDEDF1-DB84-47D1-BCE5-8F9E1A212068}" presName="srcNode" presStyleLbl="node1" presStyleIdx="0" presStyleCnt="5"/>
      <dgm:spPr/>
    </dgm:pt>
    <dgm:pt modelId="{7914F9AE-E779-4935-BBE9-61AB834AE048}" type="pres">
      <dgm:prSet presAssocID="{8AFDEDF1-DB84-47D1-BCE5-8F9E1A212068}" presName="conn" presStyleLbl="parChTrans1D2" presStyleIdx="0" presStyleCnt="1"/>
      <dgm:spPr/>
      <dgm:t>
        <a:bodyPr/>
        <a:lstStyle/>
        <a:p>
          <a:endParaRPr lang="ru-RU"/>
        </a:p>
      </dgm:t>
    </dgm:pt>
    <dgm:pt modelId="{49611228-72B9-433D-9993-9A0C07A23CB7}" type="pres">
      <dgm:prSet presAssocID="{8AFDEDF1-DB84-47D1-BCE5-8F9E1A212068}" presName="extraNode" presStyleLbl="node1" presStyleIdx="0" presStyleCnt="5"/>
      <dgm:spPr/>
    </dgm:pt>
    <dgm:pt modelId="{7A45120E-AD00-41A5-8175-36E207ABBF08}" type="pres">
      <dgm:prSet presAssocID="{8AFDEDF1-DB84-47D1-BCE5-8F9E1A212068}" presName="dstNode" presStyleLbl="node1" presStyleIdx="0" presStyleCnt="5"/>
      <dgm:spPr/>
    </dgm:pt>
    <dgm:pt modelId="{423FCB9D-9F5C-428F-8149-043FAF76322E}" type="pres">
      <dgm:prSet presAssocID="{0298BF42-85F1-4EED-A33D-8EECFD8CCE48}" presName="text_1" presStyleLbl="node1" presStyleIdx="0" presStyleCnt="5">
        <dgm:presLayoutVars>
          <dgm:bulletEnabled val="1"/>
        </dgm:presLayoutVars>
      </dgm:prSet>
      <dgm:spPr/>
      <dgm:t>
        <a:bodyPr/>
        <a:lstStyle/>
        <a:p>
          <a:endParaRPr lang="ru-RU"/>
        </a:p>
      </dgm:t>
    </dgm:pt>
    <dgm:pt modelId="{82159FFB-6D57-4B17-B2C4-2CB6300E3D88}" type="pres">
      <dgm:prSet presAssocID="{0298BF42-85F1-4EED-A33D-8EECFD8CCE48}" presName="accent_1" presStyleCnt="0"/>
      <dgm:spPr/>
    </dgm:pt>
    <dgm:pt modelId="{A1B3A801-446E-49D9-8397-905BC7940C49}" type="pres">
      <dgm:prSet presAssocID="{0298BF42-85F1-4EED-A33D-8EECFD8CCE48}" presName="accentRepeatNode" presStyleLbl="solidFgAcc1" presStyleIdx="0" presStyleCnt="5"/>
      <dgm:spPr>
        <a:ln>
          <a:solidFill>
            <a:srgbClr val="FF0000"/>
          </a:solidFill>
        </a:ln>
      </dgm:spPr>
    </dgm:pt>
    <dgm:pt modelId="{79E2DA27-08D1-43D0-A79A-1CCCBB7122B6}" type="pres">
      <dgm:prSet presAssocID="{940030F4-48E3-4A3C-AF53-57133F2ACD01}" presName="text_2" presStyleLbl="node1" presStyleIdx="1" presStyleCnt="5">
        <dgm:presLayoutVars>
          <dgm:bulletEnabled val="1"/>
        </dgm:presLayoutVars>
      </dgm:prSet>
      <dgm:spPr/>
      <dgm:t>
        <a:bodyPr/>
        <a:lstStyle/>
        <a:p>
          <a:endParaRPr lang="ru-RU"/>
        </a:p>
      </dgm:t>
    </dgm:pt>
    <dgm:pt modelId="{0484524D-6CE5-4C6B-B959-076D5F903613}" type="pres">
      <dgm:prSet presAssocID="{940030F4-48E3-4A3C-AF53-57133F2ACD01}" presName="accent_2" presStyleCnt="0"/>
      <dgm:spPr/>
    </dgm:pt>
    <dgm:pt modelId="{C8727C56-F19A-4146-8D9F-449B797CBFF1}" type="pres">
      <dgm:prSet presAssocID="{940030F4-48E3-4A3C-AF53-57133F2ACD01}" presName="accentRepeatNode" presStyleLbl="solidFgAcc1" presStyleIdx="1" presStyleCnt="5"/>
      <dgm:spPr>
        <a:ln>
          <a:solidFill>
            <a:srgbClr val="FF0000"/>
          </a:solidFill>
        </a:ln>
      </dgm:spPr>
    </dgm:pt>
    <dgm:pt modelId="{AD4A37D5-43BD-483B-BFB6-3982204BE9F4}" type="pres">
      <dgm:prSet presAssocID="{7FAEECD3-66D2-4292-AD02-818BC915BD0F}" presName="text_3" presStyleLbl="node1" presStyleIdx="2" presStyleCnt="5">
        <dgm:presLayoutVars>
          <dgm:bulletEnabled val="1"/>
        </dgm:presLayoutVars>
      </dgm:prSet>
      <dgm:spPr/>
      <dgm:t>
        <a:bodyPr/>
        <a:lstStyle/>
        <a:p>
          <a:endParaRPr lang="ru-RU"/>
        </a:p>
      </dgm:t>
    </dgm:pt>
    <dgm:pt modelId="{600A87D7-BF74-4FFE-8A96-C15D42011457}" type="pres">
      <dgm:prSet presAssocID="{7FAEECD3-66D2-4292-AD02-818BC915BD0F}" presName="accent_3" presStyleCnt="0"/>
      <dgm:spPr/>
    </dgm:pt>
    <dgm:pt modelId="{5078EF0B-FB6A-4130-87D3-F2E3CDFF3A00}" type="pres">
      <dgm:prSet presAssocID="{7FAEECD3-66D2-4292-AD02-818BC915BD0F}" presName="accentRepeatNode" presStyleLbl="solidFgAcc1" presStyleIdx="2" presStyleCnt="5"/>
      <dgm:spPr>
        <a:ln>
          <a:solidFill>
            <a:srgbClr val="FF0000"/>
          </a:solidFill>
        </a:ln>
      </dgm:spPr>
    </dgm:pt>
    <dgm:pt modelId="{813826D7-B650-46A5-9846-2096AC8F5C6E}" type="pres">
      <dgm:prSet presAssocID="{5957BC85-39EB-4686-BCB9-3D730825B6C1}" presName="text_4" presStyleLbl="node1" presStyleIdx="3" presStyleCnt="5">
        <dgm:presLayoutVars>
          <dgm:bulletEnabled val="1"/>
        </dgm:presLayoutVars>
      </dgm:prSet>
      <dgm:spPr/>
      <dgm:t>
        <a:bodyPr/>
        <a:lstStyle/>
        <a:p>
          <a:endParaRPr lang="ru-RU"/>
        </a:p>
      </dgm:t>
    </dgm:pt>
    <dgm:pt modelId="{23CE89DA-7617-4041-8BC2-08AC418B079F}" type="pres">
      <dgm:prSet presAssocID="{5957BC85-39EB-4686-BCB9-3D730825B6C1}" presName="accent_4" presStyleCnt="0"/>
      <dgm:spPr/>
    </dgm:pt>
    <dgm:pt modelId="{8F41AAFD-DF79-4BD9-B92A-017067A36D00}" type="pres">
      <dgm:prSet presAssocID="{5957BC85-39EB-4686-BCB9-3D730825B6C1}" presName="accentRepeatNode" presStyleLbl="solidFgAcc1" presStyleIdx="3" presStyleCnt="5"/>
      <dgm:spPr>
        <a:ln>
          <a:solidFill>
            <a:srgbClr val="FF0000"/>
          </a:solidFill>
        </a:ln>
      </dgm:spPr>
    </dgm:pt>
    <dgm:pt modelId="{453B8BA7-7A36-4902-904A-D5B8F934F4EA}" type="pres">
      <dgm:prSet presAssocID="{FBC214FE-E5F2-4F06-BA02-D061B0B451D1}" presName="text_5" presStyleLbl="node1" presStyleIdx="4" presStyleCnt="5">
        <dgm:presLayoutVars>
          <dgm:bulletEnabled val="1"/>
        </dgm:presLayoutVars>
      </dgm:prSet>
      <dgm:spPr/>
      <dgm:t>
        <a:bodyPr/>
        <a:lstStyle/>
        <a:p>
          <a:endParaRPr lang="ru-RU"/>
        </a:p>
      </dgm:t>
    </dgm:pt>
    <dgm:pt modelId="{379661F2-1DC1-4D88-8EA2-B390DA7CB83B}" type="pres">
      <dgm:prSet presAssocID="{FBC214FE-E5F2-4F06-BA02-D061B0B451D1}" presName="accent_5" presStyleCnt="0"/>
      <dgm:spPr/>
    </dgm:pt>
    <dgm:pt modelId="{D363E6AA-2CB6-4F45-9002-8DBF74F24719}" type="pres">
      <dgm:prSet presAssocID="{FBC214FE-E5F2-4F06-BA02-D061B0B451D1}" presName="accentRepeatNode" presStyleLbl="solidFgAcc1" presStyleIdx="4" presStyleCnt="5"/>
      <dgm:spPr/>
    </dgm:pt>
  </dgm:ptLst>
  <dgm:cxnLst>
    <dgm:cxn modelId="{FC1BB5FE-4BCC-422B-BC56-B3F5CBC9D0ED}" srcId="{8AFDEDF1-DB84-47D1-BCE5-8F9E1A212068}" destId="{5957BC85-39EB-4686-BCB9-3D730825B6C1}" srcOrd="3" destOrd="0" parTransId="{3C5F4FBB-ADED-479F-9404-AAC51C12B74F}" sibTransId="{0BBE9E0F-40ED-420D-AC0C-38F2428AE9ED}"/>
    <dgm:cxn modelId="{9C577721-FA52-43E4-8678-5439C90C9D49}" type="presOf" srcId="{0298BF42-85F1-4EED-A33D-8EECFD8CCE48}" destId="{423FCB9D-9F5C-428F-8149-043FAF76322E}" srcOrd="0" destOrd="0" presId="urn:microsoft.com/office/officeart/2008/layout/VerticalCurvedList"/>
    <dgm:cxn modelId="{A611D4C1-5F22-408F-B42B-AE8961386361}" type="presOf" srcId="{8AFDEDF1-DB84-47D1-BCE5-8F9E1A212068}" destId="{C5CD8B35-137E-4B9E-B846-9EA90F73607B}" srcOrd="0" destOrd="0" presId="urn:microsoft.com/office/officeart/2008/layout/VerticalCurvedList"/>
    <dgm:cxn modelId="{1CF625E8-A901-481E-99C5-19D6E6CC3A2C}" type="presOf" srcId="{5957BC85-39EB-4686-BCB9-3D730825B6C1}" destId="{813826D7-B650-46A5-9846-2096AC8F5C6E}" srcOrd="0" destOrd="0" presId="urn:microsoft.com/office/officeart/2008/layout/VerticalCurvedList"/>
    <dgm:cxn modelId="{BF09ECDF-5CF1-4062-AC25-0D760641EE72}" type="presOf" srcId="{FBC214FE-E5F2-4F06-BA02-D061B0B451D1}" destId="{453B8BA7-7A36-4902-904A-D5B8F934F4EA}" srcOrd="0" destOrd="0" presId="urn:microsoft.com/office/officeart/2008/layout/VerticalCurvedList"/>
    <dgm:cxn modelId="{534587A5-95C2-45C7-A52D-8524A6A3E948}" type="presOf" srcId="{7FAEECD3-66D2-4292-AD02-818BC915BD0F}" destId="{AD4A37D5-43BD-483B-BFB6-3982204BE9F4}" srcOrd="0" destOrd="0" presId="urn:microsoft.com/office/officeart/2008/layout/VerticalCurvedList"/>
    <dgm:cxn modelId="{68EFFAE6-9D60-47C3-85B4-9CA028FCC743}" type="presOf" srcId="{940030F4-48E3-4A3C-AF53-57133F2ACD01}" destId="{79E2DA27-08D1-43D0-A79A-1CCCBB7122B6}" srcOrd="0" destOrd="0" presId="urn:microsoft.com/office/officeart/2008/layout/VerticalCurvedList"/>
    <dgm:cxn modelId="{B7B0423A-B20B-4323-BDDB-A8B2FF3944FF}" srcId="{8AFDEDF1-DB84-47D1-BCE5-8F9E1A212068}" destId="{0298BF42-85F1-4EED-A33D-8EECFD8CCE48}" srcOrd="0" destOrd="0" parTransId="{863FD753-8970-4A83-BBA0-08A42396AB04}" sibTransId="{0543DFE1-93FF-4E54-BF63-64DF3F43AA8C}"/>
    <dgm:cxn modelId="{8807A17B-38CA-4C02-A799-FA701C316D86}" srcId="{8AFDEDF1-DB84-47D1-BCE5-8F9E1A212068}" destId="{940030F4-48E3-4A3C-AF53-57133F2ACD01}" srcOrd="1" destOrd="0" parTransId="{AFF6E2F1-2C31-40FD-9EF4-ABBC0A2F460F}" sibTransId="{ED8D60AC-4D4C-4E8D-A27B-08E78CF773DC}"/>
    <dgm:cxn modelId="{962E3BB4-6D6E-44CF-9777-700BAD82753F}" type="presOf" srcId="{0543DFE1-93FF-4E54-BF63-64DF3F43AA8C}" destId="{7914F9AE-E779-4935-BBE9-61AB834AE048}" srcOrd="0" destOrd="0" presId="urn:microsoft.com/office/officeart/2008/layout/VerticalCurvedList"/>
    <dgm:cxn modelId="{D7413D9C-43A0-4E17-880B-43E073433248}" srcId="{8AFDEDF1-DB84-47D1-BCE5-8F9E1A212068}" destId="{FBC214FE-E5F2-4F06-BA02-D061B0B451D1}" srcOrd="4" destOrd="0" parTransId="{081CF889-E83B-4071-AC89-23FF3A19913E}" sibTransId="{EFF385DC-6FAB-45A3-9C3D-0BA6109B1F2B}"/>
    <dgm:cxn modelId="{BD9951C5-64F3-4DE4-8741-74D74AB36972}" srcId="{8AFDEDF1-DB84-47D1-BCE5-8F9E1A212068}" destId="{7FAEECD3-66D2-4292-AD02-818BC915BD0F}" srcOrd="2" destOrd="0" parTransId="{205261C1-F4C1-48B6-99D8-545E915248A8}" sibTransId="{265CE7F4-9C35-4CF2-88FB-44F98EC287E2}"/>
    <dgm:cxn modelId="{92E3609D-042F-461A-BC9C-99DAAE7996CC}" type="presParOf" srcId="{C5CD8B35-137E-4B9E-B846-9EA90F73607B}" destId="{E1220F0C-DF16-40DA-A666-B32870785530}" srcOrd="0" destOrd="0" presId="urn:microsoft.com/office/officeart/2008/layout/VerticalCurvedList"/>
    <dgm:cxn modelId="{509F127A-FE38-4380-B7FB-6CBC296681C0}" type="presParOf" srcId="{E1220F0C-DF16-40DA-A666-B32870785530}" destId="{24A7CA72-C6EC-4DE6-9DAC-9A2D23FA8FD2}" srcOrd="0" destOrd="0" presId="urn:microsoft.com/office/officeart/2008/layout/VerticalCurvedList"/>
    <dgm:cxn modelId="{48E99A96-C57E-4565-A8BB-0C047C8846F1}" type="presParOf" srcId="{24A7CA72-C6EC-4DE6-9DAC-9A2D23FA8FD2}" destId="{9F7FBBED-A5F1-4D39-A94A-D7DE3F526FEF}" srcOrd="0" destOrd="0" presId="urn:microsoft.com/office/officeart/2008/layout/VerticalCurvedList"/>
    <dgm:cxn modelId="{5051E33A-024F-4543-A5C9-9445B314DEB1}" type="presParOf" srcId="{24A7CA72-C6EC-4DE6-9DAC-9A2D23FA8FD2}" destId="{7914F9AE-E779-4935-BBE9-61AB834AE048}" srcOrd="1" destOrd="0" presId="urn:microsoft.com/office/officeart/2008/layout/VerticalCurvedList"/>
    <dgm:cxn modelId="{67824B8E-9C21-4152-BD47-400A975AC330}" type="presParOf" srcId="{24A7CA72-C6EC-4DE6-9DAC-9A2D23FA8FD2}" destId="{49611228-72B9-433D-9993-9A0C07A23CB7}" srcOrd="2" destOrd="0" presId="urn:microsoft.com/office/officeart/2008/layout/VerticalCurvedList"/>
    <dgm:cxn modelId="{5C2AC5E2-E94F-4D35-B031-D3366F542E73}" type="presParOf" srcId="{24A7CA72-C6EC-4DE6-9DAC-9A2D23FA8FD2}" destId="{7A45120E-AD00-41A5-8175-36E207ABBF08}" srcOrd="3" destOrd="0" presId="urn:microsoft.com/office/officeart/2008/layout/VerticalCurvedList"/>
    <dgm:cxn modelId="{4DA56138-5513-4EF6-A334-DE9C435B432D}" type="presParOf" srcId="{E1220F0C-DF16-40DA-A666-B32870785530}" destId="{423FCB9D-9F5C-428F-8149-043FAF76322E}" srcOrd="1" destOrd="0" presId="urn:microsoft.com/office/officeart/2008/layout/VerticalCurvedList"/>
    <dgm:cxn modelId="{FE8FCF20-D7D5-4ABE-8E46-47056F38A8E2}" type="presParOf" srcId="{E1220F0C-DF16-40DA-A666-B32870785530}" destId="{82159FFB-6D57-4B17-B2C4-2CB6300E3D88}" srcOrd="2" destOrd="0" presId="urn:microsoft.com/office/officeart/2008/layout/VerticalCurvedList"/>
    <dgm:cxn modelId="{789F671A-1B33-41D7-8125-C7140FF0E54B}" type="presParOf" srcId="{82159FFB-6D57-4B17-B2C4-2CB6300E3D88}" destId="{A1B3A801-446E-49D9-8397-905BC7940C49}" srcOrd="0" destOrd="0" presId="urn:microsoft.com/office/officeart/2008/layout/VerticalCurvedList"/>
    <dgm:cxn modelId="{827B09D1-36C8-46D2-85B2-90D5FE7286FD}" type="presParOf" srcId="{E1220F0C-DF16-40DA-A666-B32870785530}" destId="{79E2DA27-08D1-43D0-A79A-1CCCBB7122B6}" srcOrd="3" destOrd="0" presId="urn:microsoft.com/office/officeart/2008/layout/VerticalCurvedList"/>
    <dgm:cxn modelId="{D055F6C8-09F4-4A58-9632-9051831958D8}" type="presParOf" srcId="{E1220F0C-DF16-40DA-A666-B32870785530}" destId="{0484524D-6CE5-4C6B-B959-076D5F903613}" srcOrd="4" destOrd="0" presId="urn:microsoft.com/office/officeart/2008/layout/VerticalCurvedList"/>
    <dgm:cxn modelId="{DBAC96B5-CDD6-4011-AF0B-E9E1E4C9F0C3}" type="presParOf" srcId="{0484524D-6CE5-4C6B-B959-076D5F903613}" destId="{C8727C56-F19A-4146-8D9F-449B797CBFF1}" srcOrd="0" destOrd="0" presId="urn:microsoft.com/office/officeart/2008/layout/VerticalCurvedList"/>
    <dgm:cxn modelId="{03941B91-3A92-4557-9FAB-8EB885EBCEE6}" type="presParOf" srcId="{E1220F0C-DF16-40DA-A666-B32870785530}" destId="{AD4A37D5-43BD-483B-BFB6-3982204BE9F4}" srcOrd="5" destOrd="0" presId="urn:microsoft.com/office/officeart/2008/layout/VerticalCurvedList"/>
    <dgm:cxn modelId="{5E21E305-8CD0-457D-A531-4864305E9320}" type="presParOf" srcId="{E1220F0C-DF16-40DA-A666-B32870785530}" destId="{600A87D7-BF74-4FFE-8A96-C15D42011457}" srcOrd="6" destOrd="0" presId="urn:microsoft.com/office/officeart/2008/layout/VerticalCurvedList"/>
    <dgm:cxn modelId="{978107FA-7428-4FC1-B4E9-A14280A73463}" type="presParOf" srcId="{600A87D7-BF74-4FFE-8A96-C15D42011457}" destId="{5078EF0B-FB6A-4130-87D3-F2E3CDFF3A00}" srcOrd="0" destOrd="0" presId="urn:microsoft.com/office/officeart/2008/layout/VerticalCurvedList"/>
    <dgm:cxn modelId="{A17FFD33-06C5-45B2-9049-22C93E2F145A}" type="presParOf" srcId="{E1220F0C-DF16-40DA-A666-B32870785530}" destId="{813826D7-B650-46A5-9846-2096AC8F5C6E}" srcOrd="7" destOrd="0" presId="urn:microsoft.com/office/officeart/2008/layout/VerticalCurvedList"/>
    <dgm:cxn modelId="{FB51E7BD-F182-4C0F-8E61-D4018606D969}" type="presParOf" srcId="{E1220F0C-DF16-40DA-A666-B32870785530}" destId="{23CE89DA-7617-4041-8BC2-08AC418B079F}" srcOrd="8" destOrd="0" presId="urn:microsoft.com/office/officeart/2008/layout/VerticalCurvedList"/>
    <dgm:cxn modelId="{2C1707B1-0905-4900-8778-539F8AE427B9}" type="presParOf" srcId="{23CE89DA-7617-4041-8BC2-08AC418B079F}" destId="{8F41AAFD-DF79-4BD9-B92A-017067A36D00}" srcOrd="0" destOrd="0" presId="urn:microsoft.com/office/officeart/2008/layout/VerticalCurvedList"/>
    <dgm:cxn modelId="{5116F297-3F4E-4AEC-9294-AB753C1623A3}" type="presParOf" srcId="{E1220F0C-DF16-40DA-A666-B32870785530}" destId="{453B8BA7-7A36-4902-904A-D5B8F934F4EA}" srcOrd="9" destOrd="0" presId="urn:microsoft.com/office/officeart/2008/layout/VerticalCurvedList"/>
    <dgm:cxn modelId="{5C055DB9-E016-449C-9A3C-0194AAB28555}" type="presParOf" srcId="{E1220F0C-DF16-40DA-A666-B32870785530}" destId="{379661F2-1DC1-4D88-8EA2-B390DA7CB83B}" srcOrd="10" destOrd="0" presId="urn:microsoft.com/office/officeart/2008/layout/VerticalCurvedList"/>
    <dgm:cxn modelId="{7656B5B4-C016-4C1C-BA9E-AE9EC76EA710}" type="presParOf" srcId="{379661F2-1DC1-4D88-8EA2-B390DA7CB83B}" destId="{D363E6AA-2CB6-4F45-9002-8DBF74F24719}"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AFDB20-E68C-4548-B733-F4DDF438B75B}"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ru-RU"/>
        </a:p>
      </dgm:t>
    </dgm:pt>
    <dgm:pt modelId="{916A7460-BFA9-4EA7-A0A4-D2AC965D928B}">
      <dgm:prSet phldrT="[Текст]" custT="1"/>
      <dgm:spPr>
        <a:solidFill>
          <a:srgbClr val="7030A0">
            <a:alpha val="33000"/>
          </a:srgbClr>
        </a:solidFill>
      </dgm:spPr>
      <dgm:t>
        <a:bodyPr/>
        <a:lstStyle/>
        <a:p>
          <a:pPr algn="l"/>
          <a:endParaRPr lang="en-US" sz="900" b="1">
            <a:latin typeface="Times New Roman" pitchFamily="18" charset="0"/>
            <a:cs typeface="Times New Roman" pitchFamily="18" charset="0"/>
          </a:endParaRPr>
        </a:p>
        <a:p>
          <a:pPr algn="l"/>
          <a:endParaRPr lang="en-US" sz="900" b="1">
            <a:latin typeface="Times New Roman" pitchFamily="18" charset="0"/>
            <a:cs typeface="Times New Roman" pitchFamily="18" charset="0"/>
          </a:endParaRPr>
        </a:p>
        <a:p>
          <a:pPr algn="l"/>
          <a:endParaRPr lang="en-US" sz="900" b="1">
            <a:latin typeface="Times New Roman" pitchFamily="18" charset="0"/>
            <a:cs typeface="Times New Roman" pitchFamily="18" charset="0"/>
          </a:endParaRPr>
        </a:p>
        <a:p>
          <a:pPr algn="l"/>
          <a:endParaRPr lang="en-US" sz="900" b="1">
            <a:latin typeface="Times New Roman" pitchFamily="18" charset="0"/>
            <a:cs typeface="Times New Roman" pitchFamily="18" charset="0"/>
          </a:endParaRPr>
        </a:p>
        <a:p>
          <a:pPr algn="l"/>
          <a:endParaRPr lang="en-US" sz="900" b="1">
            <a:latin typeface="Times New Roman" pitchFamily="18" charset="0"/>
            <a:cs typeface="Times New Roman" pitchFamily="18" charset="0"/>
          </a:endParaRPr>
        </a:p>
        <a:p>
          <a:pPr algn="l"/>
          <a:r>
            <a:rPr lang="ru-RU" sz="1200" b="1">
              <a:solidFill>
                <a:sysClr val="windowText" lastClr="000000"/>
              </a:solidFill>
              <a:latin typeface="Times New Roman" pitchFamily="18" charset="0"/>
              <a:cs typeface="Times New Roman" pitchFamily="18" charset="0"/>
            </a:rPr>
            <a:t>STRENGHTS</a:t>
          </a:r>
          <a:r>
            <a:rPr lang="ru-RU" sz="1200">
              <a:solidFill>
                <a:sysClr val="windowText" lastClr="000000"/>
              </a:solidFill>
              <a:latin typeface="Times New Roman" pitchFamily="18" charset="0"/>
              <a:cs typeface="Times New Roman" pitchFamily="18" charset="0"/>
            </a:rPr>
            <a:t>:</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Good theoretical</a:t>
          </a:r>
          <a:r>
            <a:rPr lang="en-US" sz="1200">
              <a:solidFill>
                <a:sysClr val="windowText" lastClr="000000"/>
              </a:solidFill>
              <a:latin typeface="Times New Roman" pitchFamily="18" charset="0"/>
              <a:cs typeface="Times New Roman" pitchFamily="18" charset="0"/>
            </a:rPr>
            <a:t> and practical</a:t>
          </a:r>
          <a:r>
            <a:rPr lang="ru-RU" sz="1200">
              <a:solidFill>
                <a:sysClr val="windowText" lastClr="000000"/>
              </a:solidFill>
              <a:latin typeface="Times New Roman" pitchFamily="18" charset="0"/>
              <a:cs typeface="Times New Roman" pitchFamily="18" charset="0"/>
            </a:rPr>
            <a:t> skills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Match</a:t>
          </a:r>
          <a:r>
            <a:rPr lang="en-US" sz="1200">
              <a:solidFill>
                <a:sysClr val="windowText" lastClr="000000"/>
              </a:solidFill>
              <a:latin typeface="Times New Roman" pitchFamily="18" charset="0"/>
              <a:cs typeface="Times New Roman" pitchFamily="18" charset="0"/>
            </a:rPr>
            <a:t>ing</a:t>
          </a:r>
          <a:r>
            <a:rPr lang="ru-RU" sz="1200">
              <a:solidFill>
                <a:sysClr val="windowText" lastClr="000000"/>
              </a:solidFill>
              <a:latin typeface="Times New Roman" pitchFamily="18" charset="0"/>
              <a:cs typeface="Times New Roman" pitchFamily="18" charset="0"/>
            </a:rPr>
            <a:t> between theory and practice</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Practical training results are related to the students’ research paper and</a:t>
          </a:r>
        </a:p>
        <a:p>
          <a:pPr algn="l"/>
          <a:r>
            <a:rPr lang="ru-RU" sz="1200">
              <a:solidFill>
                <a:sysClr val="windowText" lastClr="000000"/>
              </a:solidFill>
              <a:latin typeface="Times New Roman" pitchFamily="18" charset="0"/>
              <a:cs typeface="Times New Roman" pitchFamily="18" charset="0"/>
            </a:rPr>
            <a:t>diploma papers</a:t>
          </a:r>
        </a:p>
        <a:p>
          <a:pPr algn="l"/>
          <a:r>
            <a:rPr lang="en-US" sz="1200">
              <a:solidFill>
                <a:sysClr val="windowText" lastClr="000000"/>
              </a:solidFill>
              <a:latin typeface="Times New Roman" pitchFamily="18" charset="0"/>
              <a:cs typeface="Times New Roman" pitchFamily="18" charset="0"/>
            </a:rPr>
            <a:t>- Soft skills acquisition</a:t>
          </a:r>
          <a:endParaRPr lang="ru-RU" sz="1200">
            <a:solidFill>
              <a:sysClr val="windowText" lastClr="000000"/>
            </a:solidFill>
            <a:latin typeface="Times New Roman" pitchFamily="18" charset="0"/>
            <a:cs typeface="Times New Roman" pitchFamily="18" charset="0"/>
          </a:endParaRP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 University-business collaborations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Existence of legal framework and of an established practice of workplacement</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 Future employment opportunities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 Chance for companies to meet potential employees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 New ideas</a:t>
          </a:r>
          <a:r>
            <a:rPr lang="en-US" sz="1200">
              <a:solidFill>
                <a:sysClr val="windowText" lastClr="000000"/>
              </a:solidFill>
              <a:latin typeface="Times New Roman" pitchFamily="18" charset="0"/>
              <a:cs typeface="Times New Roman" pitchFamily="18" charset="0"/>
            </a:rPr>
            <a:t> for companies and univerities </a:t>
          </a:r>
          <a:endParaRPr lang="ru-RU" sz="1200">
            <a:solidFill>
              <a:sysClr val="windowText" lastClr="000000"/>
            </a:solidFill>
            <a:latin typeface="Times New Roman" pitchFamily="18" charset="0"/>
            <a:cs typeface="Times New Roman" pitchFamily="18" charset="0"/>
          </a:endParaRPr>
        </a:p>
      </dgm:t>
    </dgm:pt>
    <dgm:pt modelId="{8AA80427-4819-4F6B-AEDF-A9FC5B6A3C57}" type="parTrans" cxnId="{40BC4125-25FB-4F9A-A788-628793E3E97E}">
      <dgm:prSet/>
      <dgm:spPr/>
      <dgm:t>
        <a:bodyPr/>
        <a:lstStyle/>
        <a:p>
          <a:endParaRPr lang="ru-RU"/>
        </a:p>
      </dgm:t>
    </dgm:pt>
    <dgm:pt modelId="{67D5437D-424C-48E1-B4EF-03C142C9E911}" type="sibTrans" cxnId="{40BC4125-25FB-4F9A-A788-628793E3E97E}">
      <dgm:prSet/>
      <dgm:spPr/>
      <dgm:t>
        <a:bodyPr/>
        <a:lstStyle/>
        <a:p>
          <a:endParaRPr lang="ru-RU"/>
        </a:p>
      </dgm:t>
    </dgm:pt>
    <dgm:pt modelId="{CDB80E99-FFDF-4642-908D-9291312C5061}">
      <dgm:prSet phldrT="[Текст]" custT="1"/>
      <dgm:spPr>
        <a:solidFill>
          <a:schemeClr val="accent1">
            <a:alpha val="29000"/>
          </a:schemeClr>
        </a:solidFill>
      </dgm:spPr>
      <dgm:t>
        <a:bodyPr/>
        <a:lstStyle/>
        <a:p>
          <a:pPr algn="l"/>
          <a:endParaRPr lang="en-US" sz="1000" b="1">
            <a:solidFill>
              <a:sysClr val="windowText" lastClr="000000"/>
            </a:solidFill>
            <a:latin typeface="Times New Roman" pitchFamily="18" charset="0"/>
            <a:cs typeface="Times New Roman" pitchFamily="18" charset="0"/>
          </a:endParaRPr>
        </a:p>
        <a:p>
          <a:pPr algn="l"/>
          <a:endParaRPr lang="en-US" sz="1000" b="1">
            <a:solidFill>
              <a:sysClr val="windowText" lastClr="000000"/>
            </a:solidFill>
            <a:latin typeface="Times New Roman" pitchFamily="18" charset="0"/>
            <a:cs typeface="Times New Roman" pitchFamily="18" charset="0"/>
          </a:endParaRPr>
        </a:p>
        <a:p>
          <a:pPr algn="l"/>
          <a:endParaRPr lang="en-US" sz="1000" b="1">
            <a:solidFill>
              <a:sysClr val="windowText" lastClr="000000"/>
            </a:solidFill>
            <a:latin typeface="Times New Roman" pitchFamily="18" charset="0"/>
            <a:cs typeface="Times New Roman" pitchFamily="18" charset="0"/>
          </a:endParaRPr>
        </a:p>
        <a:p>
          <a:pPr algn="l"/>
          <a:endParaRPr lang="en-US" sz="1000" b="1">
            <a:solidFill>
              <a:sysClr val="windowText" lastClr="000000"/>
            </a:solidFill>
            <a:latin typeface="Times New Roman" pitchFamily="18" charset="0"/>
            <a:cs typeface="Times New Roman" pitchFamily="18" charset="0"/>
          </a:endParaRPr>
        </a:p>
        <a:p>
          <a:pPr algn="l"/>
          <a:r>
            <a:rPr lang="ru-RU" sz="1200" b="1">
              <a:solidFill>
                <a:sysClr val="windowText" lastClr="000000"/>
              </a:solidFill>
              <a:latin typeface="Times New Roman" pitchFamily="18" charset="0"/>
              <a:cs typeface="Times New Roman" pitchFamily="18" charset="0"/>
            </a:rPr>
            <a:t>WEAKNESSES</a:t>
          </a:r>
          <a:r>
            <a:rPr lang="ru-RU" sz="1200">
              <a:solidFill>
                <a:sysClr val="windowText" lastClr="000000"/>
              </a:solidFill>
              <a:latin typeface="Times New Roman" pitchFamily="18" charset="0"/>
              <a:cs typeface="Times New Roman" pitchFamily="18" charset="0"/>
            </a:rPr>
            <a:t>:</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Lack of motivation of students</a:t>
          </a:r>
          <a:r>
            <a:rPr lang="en-US" sz="1200">
              <a:solidFill>
                <a:sysClr val="windowText" lastClr="000000"/>
              </a:solidFill>
              <a:latin typeface="Times New Roman" pitchFamily="18" charset="0"/>
              <a:cs typeface="Times New Roman" pitchFamily="18" charset="0"/>
            </a:rPr>
            <a:t> and l</a:t>
          </a:r>
          <a:r>
            <a:rPr lang="ru-RU" sz="1200">
              <a:solidFill>
                <a:sysClr val="windowText" lastClr="000000"/>
              </a:solidFill>
              <a:latin typeface="Times New Roman" pitchFamily="18" charset="0"/>
              <a:cs typeface="Times New Roman" pitchFamily="18" charset="0"/>
            </a:rPr>
            <a:t>ow interest of companies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Low flexibility of universities in the internship process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Weak university-business collaboration</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No trust on student potential</a:t>
          </a:r>
        </a:p>
        <a:p>
          <a:pPr algn="l"/>
          <a:r>
            <a:rPr lang="en-US" sz="1200">
              <a:solidFill>
                <a:sysClr val="windowText" lastClr="000000"/>
              </a:solidFill>
              <a:latin typeface="Times New Roman" pitchFamily="18" charset="0"/>
              <a:cs typeface="Times New Roman" pitchFamily="18" charset="0"/>
            </a:rPr>
            <a:t>-</a:t>
          </a:r>
          <a:r>
            <a:rPr lang="ru-RU" sz="1200">
              <a:solidFill>
                <a:sysClr val="windowText" lastClr="000000"/>
              </a:solidFill>
              <a:latin typeface="Times New Roman" pitchFamily="18" charset="0"/>
              <a:cs typeface="Times New Roman" pitchFamily="18" charset="0"/>
            </a:rPr>
            <a:t> Mentors</a:t>
          </a:r>
          <a:r>
            <a:rPr lang="en-US" sz="1200">
              <a:solidFill>
                <a:sysClr val="windowText" lastClr="000000"/>
              </a:solidFill>
              <a:latin typeface="Times New Roman" pitchFamily="18" charset="0"/>
              <a:cs typeface="Times New Roman" pitchFamily="18" charset="0"/>
            </a:rPr>
            <a:t> in companies</a:t>
          </a:r>
          <a:r>
            <a:rPr lang="ru-RU" sz="1200">
              <a:solidFill>
                <a:sysClr val="windowText" lastClr="000000"/>
              </a:solidFill>
              <a:latin typeface="Times New Roman" pitchFamily="18" charset="0"/>
              <a:cs typeface="Times New Roman" pitchFamily="18" charset="0"/>
            </a:rPr>
            <a:t> are not trained and lack competences to bring the best out of</a:t>
          </a:r>
        </a:p>
        <a:p>
          <a:pPr algn="l"/>
          <a:r>
            <a:rPr lang="ru-RU" sz="1200">
              <a:solidFill>
                <a:sysClr val="windowText" lastClr="000000"/>
              </a:solidFill>
              <a:latin typeface="Times New Roman" pitchFamily="18" charset="0"/>
              <a:cs typeface="Times New Roman" pitchFamily="18" charset="0"/>
            </a:rPr>
            <a:t>students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Lack of awareness of need for training of mentors and supervisors</a:t>
          </a:r>
        </a:p>
        <a:p>
          <a:pPr algn="l"/>
          <a:r>
            <a:rPr lang="en-US" sz="1200">
              <a:solidFill>
                <a:sysClr val="windowText" lastClr="000000"/>
              </a:solidFill>
              <a:latin typeface="Times New Roman" pitchFamily="18" charset="0"/>
              <a:cs typeface="Times New Roman" pitchFamily="18" charset="0"/>
            </a:rPr>
            <a:t>-</a:t>
          </a:r>
          <a:r>
            <a:rPr lang="ru-RU" sz="1200">
              <a:solidFill>
                <a:sysClr val="windowText" lastClr="000000"/>
              </a:solidFill>
              <a:latin typeface="Times New Roman" pitchFamily="18" charset="0"/>
              <a:cs typeface="Times New Roman" pitchFamily="18" charset="0"/>
            </a:rPr>
            <a:t> Low interaction between university supervisors and company mentors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No mechanisms to involve students in real companies’ performance</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No finance or very low salaries for students</a:t>
          </a:r>
        </a:p>
        <a:p>
          <a:pPr algn="l"/>
          <a:r>
            <a:rPr lang="en-US" sz="1200">
              <a:solidFill>
                <a:sysClr val="windowText" lastClr="000000"/>
              </a:solidFill>
              <a:latin typeface="Times New Roman" pitchFamily="18" charset="0"/>
              <a:cs typeface="Times New Roman" pitchFamily="18" charset="0"/>
            </a:rPr>
            <a:t>- </a:t>
          </a:r>
          <a:r>
            <a:rPr lang="ru-RU" sz="1200">
              <a:solidFill>
                <a:sysClr val="windowText" lastClr="000000"/>
              </a:solidFill>
              <a:latin typeface="Times New Roman" pitchFamily="18" charset="0"/>
              <a:cs typeface="Times New Roman" pitchFamily="18" charset="0"/>
            </a:rPr>
            <a:t>Very short duration of work-placements</a:t>
          </a:r>
        </a:p>
      </dgm:t>
    </dgm:pt>
    <dgm:pt modelId="{651B5104-232D-4567-8581-9809307F6DA8}" type="parTrans" cxnId="{2CA81C5D-742F-4533-B5D9-3C53BBD42821}">
      <dgm:prSet/>
      <dgm:spPr/>
      <dgm:t>
        <a:bodyPr/>
        <a:lstStyle/>
        <a:p>
          <a:endParaRPr lang="ru-RU"/>
        </a:p>
      </dgm:t>
    </dgm:pt>
    <dgm:pt modelId="{EB78DBC7-8025-43E1-813D-22BE600C8AF2}" type="sibTrans" cxnId="{2CA81C5D-742F-4533-B5D9-3C53BBD42821}">
      <dgm:prSet/>
      <dgm:spPr/>
      <dgm:t>
        <a:bodyPr/>
        <a:lstStyle/>
        <a:p>
          <a:endParaRPr lang="ru-RU"/>
        </a:p>
      </dgm:t>
    </dgm:pt>
    <dgm:pt modelId="{EDF87FE7-0528-43C7-80AF-65AE72A2D8FA}">
      <dgm:prSet phldrT="[Текст]" custT="1"/>
      <dgm:spPr>
        <a:solidFill>
          <a:schemeClr val="accent6">
            <a:lumMod val="40000"/>
            <a:lumOff val="60000"/>
          </a:schemeClr>
        </a:solidFill>
      </dgm:spPr>
      <dgm:t>
        <a:bodyPr/>
        <a:lstStyle/>
        <a:p>
          <a:pPr algn="l"/>
          <a:r>
            <a:rPr lang="en-US" sz="1200" b="1" noProof="0" dirty="0">
              <a:solidFill>
                <a:sysClr val="windowText" lastClr="000000"/>
              </a:solidFill>
              <a:latin typeface="Times New Roman" pitchFamily="18" charset="0"/>
              <a:cs typeface="Times New Roman" pitchFamily="18" charset="0"/>
            </a:rPr>
            <a:t>OPPORTUNITIES</a:t>
          </a:r>
          <a:r>
            <a:rPr lang="en-US" sz="1200" noProof="0" dirty="0">
              <a:solidFill>
                <a:sysClr val="windowText" lastClr="000000"/>
              </a:solidFill>
              <a:latin typeface="Times New Roman" pitchFamily="18" charset="0"/>
              <a:cs typeface="Times New Roman" pitchFamily="18" charset="0"/>
            </a:rPr>
            <a:t>: </a:t>
          </a:r>
        </a:p>
        <a:p>
          <a:pPr algn="l"/>
          <a:r>
            <a:rPr lang="en-US" sz="1200" noProof="0" dirty="0">
              <a:solidFill>
                <a:sysClr val="windowText" lastClr="000000"/>
              </a:solidFill>
              <a:latin typeface="Times New Roman" pitchFamily="18" charset="0"/>
              <a:cs typeface="Times New Roman" pitchFamily="18" charset="0"/>
            </a:rPr>
            <a:t>- Professional environment, networking</a:t>
          </a:r>
        </a:p>
        <a:p>
          <a:pPr algn="l"/>
          <a:r>
            <a:rPr lang="en-US" sz="1200" noProof="0" dirty="0">
              <a:solidFill>
                <a:sysClr val="windowText" lastClr="000000"/>
              </a:solidFill>
              <a:latin typeface="Times New Roman" pitchFamily="18" charset="0"/>
              <a:cs typeface="Times New Roman" pitchFamily="18" charset="0"/>
            </a:rPr>
            <a:t>- Faculty need success stories</a:t>
          </a:r>
        </a:p>
        <a:p>
          <a:pPr algn="l"/>
          <a:r>
            <a:rPr lang="en-US" sz="1200" noProof="0" dirty="0">
              <a:solidFill>
                <a:sysClr val="windowText" lastClr="000000"/>
              </a:solidFill>
              <a:latin typeface="Times New Roman" pitchFamily="18" charset="0"/>
              <a:cs typeface="Times New Roman" pitchFamily="18" charset="0"/>
            </a:rPr>
            <a:t>- Business communities need new leaders</a:t>
          </a:r>
        </a:p>
        <a:p>
          <a:pPr algn="l"/>
          <a:r>
            <a:rPr lang="en-US" sz="1200" noProof="0" dirty="0">
              <a:solidFill>
                <a:sysClr val="windowText" lastClr="000000"/>
              </a:solidFill>
              <a:latin typeface="Times New Roman" pitchFamily="18" charset="0"/>
              <a:cs typeface="Times New Roman" pitchFamily="18" charset="0"/>
            </a:rPr>
            <a:t>- Students understand the need of practical experiences</a:t>
          </a:r>
        </a:p>
        <a:p>
          <a:pPr algn="l"/>
          <a:r>
            <a:rPr lang="en-US" sz="1200" noProof="0" dirty="0">
              <a:solidFill>
                <a:sysClr val="windowText" lastClr="000000"/>
              </a:solidFill>
              <a:latin typeface="Times New Roman" pitchFamily="18" charset="0"/>
              <a:cs typeface="Times New Roman" pitchFamily="18" charset="0"/>
            </a:rPr>
            <a:t>- Companies’ need for qualified workers/employees</a:t>
          </a:r>
        </a:p>
        <a:p>
          <a:pPr algn="l"/>
          <a:r>
            <a:rPr lang="en-US" sz="1200" noProof="0" dirty="0">
              <a:solidFill>
                <a:sysClr val="windowText" lastClr="000000"/>
              </a:solidFill>
              <a:latin typeface="Times New Roman" pitchFamily="18" charset="0"/>
              <a:cs typeface="Times New Roman" pitchFamily="18" charset="0"/>
            </a:rPr>
            <a:t>- Companies’ need for new ideas</a:t>
          </a:r>
        </a:p>
        <a:p>
          <a:pPr algn="l"/>
          <a:r>
            <a:rPr lang="en-US" sz="1200" noProof="0" dirty="0">
              <a:solidFill>
                <a:sysClr val="windowText" lastClr="000000"/>
              </a:solidFill>
              <a:latin typeface="Times New Roman" pitchFamily="18" charset="0"/>
              <a:cs typeface="Times New Roman" pitchFamily="18" charset="0"/>
            </a:rPr>
            <a:t>- To establish new companies</a:t>
          </a:r>
        </a:p>
        <a:p>
          <a:pPr algn="l"/>
          <a:r>
            <a:rPr lang="en-US" sz="1200" noProof="0" dirty="0">
              <a:solidFill>
                <a:sysClr val="windowText" lastClr="000000"/>
              </a:solidFill>
              <a:latin typeface="Times New Roman" pitchFamily="18" charset="0"/>
              <a:cs typeface="Times New Roman" pitchFamily="18" charset="0"/>
            </a:rPr>
            <a:t>to active</a:t>
          </a:r>
        </a:p>
      </dgm:t>
    </dgm:pt>
    <dgm:pt modelId="{2EBB187B-8E2B-4265-92DD-E4B8F7562C17}" type="parTrans" cxnId="{F0B1E305-EE34-48EA-A4BF-F4AD805EB58D}">
      <dgm:prSet/>
      <dgm:spPr/>
      <dgm:t>
        <a:bodyPr/>
        <a:lstStyle/>
        <a:p>
          <a:endParaRPr lang="ru-RU"/>
        </a:p>
      </dgm:t>
    </dgm:pt>
    <dgm:pt modelId="{9C9653E5-816C-4EC6-B4F9-E94D2FC1D710}" type="sibTrans" cxnId="{F0B1E305-EE34-48EA-A4BF-F4AD805EB58D}">
      <dgm:prSet/>
      <dgm:spPr/>
      <dgm:t>
        <a:bodyPr/>
        <a:lstStyle/>
        <a:p>
          <a:endParaRPr lang="ru-RU"/>
        </a:p>
      </dgm:t>
    </dgm:pt>
    <dgm:pt modelId="{8DD69BA8-A26E-4A6B-A5F5-5F8008CE7153}">
      <dgm:prSet phldrT="[Текст]" custT="1"/>
      <dgm:spPr>
        <a:solidFill>
          <a:srgbClr val="00B0F0">
            <a:alpha val="38000"/>
          </a:srgbClr>
        </a:solidFill>
      </dgm:spPr>
      <dgm:t>
        <a:bodyPr/>
        <a:lstStyle/>
        <a:p>
          <a:pPr algn="l"/>
          <a:r>
            <a:rPr lang="en-US" sz="1200" b="1" noProof="0" dirty="0">
              <a:solidFill>
                <a:sysClr val="windowText" lastClr="000000"/>
              </a:solidFill>
              <a:latin typeface="Times New Roman" pitchFamily="18" charset="0"/>
              <a:cs typeface="Times New Roman" pitchFamily="18" charset="0"/>
            </a:rPr>
            <a:t>THREATS</a:t>
          </a:r>
          <a:r>
            <a:rPr lang="en-US" sz="1200" noProof="0" dirty="0">
              <a:solidFill>
                <a:sysClr val="windowText" lastClr="000000"/>
              </a:solidFill>
              <a:latin typeface="Times New Roman" pitchFamily="18" charset="0"/>
              <a:cs typeface="Times New Roman" pitchFamily="18" charset="0"/>
            </a:rPr>
            <a:t>:</a:t>
          </a:r>
        </a:p>
        <a:p>
          <a:pPr algn="l"/>
          <a:r>
            <a:rPr lang="en-US" sz="1200" noProof="0" dirty="0">
              <a:solidFill>
                <a:sysClr val="windowText" lastClr="000000"/>
              </a:solidFill>
              <a:latin typeface="Times New Roman" pitchFamily="18" charset="0"/>
              <a:cs typeface="Times New Roman" pitchFamily="18" charset="0"/>
            </a:rPr>
            <a:t>- Financial issues – who pays?</a:t>
          </a:r>
        </a:p>
        <a:p>
          <a:pPr algn="l"/>
          <a:r>
            <a:rPr lang="en-US" sz="1200" noProof="0" dirty="0">
              <a:solidFill>
                <a:sysClr val="windowText" lastClr="000000"/>
              </a:solidFill>
              <a:latin typeface="Times New Roman" pitchFamily="18" charset="0"/>
              <a:cs typeface="Times New Roman" pitchFamily="18" charset="0"/>
            </a:rPr>
            <a:t>- Lack of support (from top management, the system and authorities)</a:t>
          </a:r>
        </a:p>
        <a:p>
          <a:pPr algn="l"/>
          <a:r>
            <a:rPr lang="en-US" sz="1200" noProof="0" dirty="0">
              <a:solidFill>
                <a:sysClr val="windowText" lastClr="000000"/>
              </a:solidFill>
              <a:latin typeface="Times New Roman" pitchFamily="18" charset="0"/>
              <a:cs typeface="Times New Roman" pitchFamily="18" charset="0"/>
            </a:rPr>
            <a:t>- Refusal of companies to arrange internships</a:t>
          </a:r>
        </a:p>
        <a:p>
          <a:pPr algn="l"/>
          <a:r>
            <a:rPr lang="en-US" sz="1200" noProof="0" dirty="0">
              <a:solidFill>
                <a:sysClr val="windowText" lastClr="000000"/>
              </a:solidFill>
              <a:latin typeface="Times New Roman" pitchFamily="18" charset="0"/>
              <a:cs typeface="Times New Roman" pitchFamily="18" charset="0"/>
            </a:rPr>
            <a:t>- Business needs and agenda dictate the curriculum priorities and direction</a:t>
          </a:r>
        </a:p>
        <a:p>
          <a:pPr algn="l"/>
          <a:r>
            <a:rPr lang="en-US" sz="1200" noProof="0" dirty="0">
              <a:solidFill>
                <a:sysClr val="windowText" lastClr="000000"/>
              </a:solidFill>
              <a:latin typeface="Times New Roman" pitchFamily="18" charset="0"/>
              <a:cs typeface="Times New Roman" pitchFamily="18" charset="0"/>
            </a:rPr>
            <a:t>- Motivations</a:t>
          </a:r>
        </a:p>
        <a:p>
          <a:pPr algn="l"/>
          <a:r>
            <a:rPr lang="en-US" sz="1200" noProof="0" dirty="0">
              <a:solidFill>
                <a:sysClr val="windowText" lastClr="000000"/>
              </a:solidFill>
              <a:latin typeface="Times New Roman" pitchFamily="18" charset="0"/>
              <a:cs typeface="Times New Roman" pitchFamily="18" charset="0"/>
            </a:rPr>
            <a:t>- Lack of commitment from students</a:t>
          </a:r>
        </a:p>
        <a:p>
          <a:pPr algn="l"/>
          <a:r>
            <a:rPr lang="en-US" sz="1200" noProof="0" dirty="0">
              <a:solidFill>
                <a:sysClr val="windowText" lastClr="000000"/>
              </a:solidFill>
              <a:latin typeface="Times New Roman" pitchFamily="18" charset="0"/>
              <a:cs typeface="Times New Roman" pitchFamily="18" charset="0"/>
            </a:rPr>
            <a:t>- Lack of vacancies on the </a:t>
          </a:r>
          <a:r>
            <a:rPr lang="en-US" sz="1200" noProof="0" dirty="0" err="1">
              <a:solidFill>
                <a:sysClr val="windowText" lastClr="000000"/>
              </a:solidFill>
              <a:latin typeface="Times New Roman" pitchFamily="18" charset="0"/>
              <a:cs typeface="Times New Roman" pitchFamily="18" charset="0"/>
            </a:rPr>
            <a:t>labour</a:t>
          </a:r>
          <a:r>
            <a:rPr lang="en-US" sz="1200" noProof="0" dirty="0">
              <a:solidFill>
                <a:sysClr val="windowText" lastClr="000000"/>
              </a:solidFill>
              <a:latin typeface="Times New Roman" pitchFamily="18" charset="0"/>
              <a:cs typeface="Times New Roman" pitchFamily="18" charset="0"/>
            </a:rPr>
            <a:t> market</a:t>
          </a:r>
        </a:p>
        <a:p>
          <a:pPr algn="l"/>
          <a:r>
            <a:rPr lang="en-US" sz="1200" noProof="0" dirty="0">
              <a:solidFill>
                <a:sysClr val="windowText" lastClr="000000"/>
              </a:solidFill>
              <a:latin typeface="Times New Roman" pitchFamily="18" charset="0"/>
              <a:cs typeface="Times New Roman" pitchFamily="18" charset="0"/>
            </a:rPr>
            <a:t>- University supervisors overloaded with other responsibilities</a:t>
          </a:r>
        </a:p>
        <a:p>
          <a:pPr algn="l"/>
          <a:r>
            <a:rPr lang="en-US" sz="1200" noProof="0" dirty="0">
              <a:solidFill>
                <a:sysClr val="windowText" lastClr="000000"/>
              </a:solidFill>
              <a:latin typeface="Times New Roman" pitchFamily="18" charset="0"/>
              <a:cs typeface="Times New Roman" pitchFamily="18" charset="0"/>
            </a:rPr>
            <a:t>- Federal Education Standards to be respected</a:t>
          </a:r>
        </a:p>
        <a:p>
          <a:pPr algn="l"/>
          <a:r>
            <a:rPr lang="en-US" sz="1200" noProof="0" dirty="0">
              <a:solidFill>
                <a:sysClr val="windowText" lastClr="000000"/>
              </a:solidFill>
              <a:latin typeface="Times New Roman" pitchFamily="18" charset="0"/>
              <a:cs typeface="Times New Roman" pitchFamily="18" charset="0"/>
            </a:rPr>
            <a:t>- High governmental regulation in education</a:t>
          </a:r>
        </a:p>
        <a:p>
          <a:pPr algn="ctr"/>
          <a:endParaRPr lang="ru-RU" sz="500" dirty="0">
            <a:solidFill>
              <a:sysClr val="windowText" lastClr="000000"/>
            </a:solidFill>
          </a:endParaRPr>
        </a:p>
      </dgm:t>
    </dgm:pt>
    <dgm:pt modelId="{1098E55F-93B6-489B-8BF4-21F5778AF51F}" type="parTrans" cxnId="{8DAD8CFD-3446-47C0-A7D2-56CCCDECDA46}">
      <dgm:prSet/>
      <dgm:spPr/>
      <dgm:t>
        <a:bodyPr/>
        <a:lstStyle/>
        <a:p>
          <a:endParaRPr lang="ru-RU"/>
        </a:p>
      </dgm:t>
    </dgm:pt>
    <dgm:pt modelId="{2393E7B9-7BB0-427B-B9E0-B7869222D5FA}" type="sibTrans" cxnId="{8DAD8CFD-3446-47C0-A7D2-56CCCDECDA46}">
      <dgm:prSet/>
      <dgm:spPr/>
      <dgm:t>
        <a:bodyPr/>
        <a:lstStyle/>
        <a:p>
          <a:endParaRPr lang="ru-RU"/>
        </a:p>
      </dgm:t>
    </dgm:pt>
    <dgm:pt modelId="{C2C05FFC-EF41-49D9-9F12-708BA7A62ED8}">
      <dgm:prSet phldrT="[Текст]" custT="1"/>
      <dgm:spPr>
        <a:solidFill>
          <a:schemeClr val="accent1">
            <a:tint val="60000"/>
            <a:hueOff val="0"/>
            <a:satOff val="0"/>
            <a:lumOff val="0"/>
            <a:alpha val="46000"/>
          </a:schemeClr>
        </a:solidFill>
      </dgm:spPr>
      <dgm:t>
        <a:bodyPr/>
        <a:lstStyle/>
        <a:p>
          <a:r>
            <a:rPr lang="en-US" sz="2400"/>
            <a:t>SWOT Analysis </a:t>
          </a:r>
          <a:endParaRPr lang="ru-RU" sz="2400"/>
        </a:p>
      </dgm:t>
    </dgm:pt>
    <dgm:pt modelId="{883DEFE9-D8A5-4246-9964-87A817C08A61}" type="sibTrans" cxnId="{82AD585B-A6DE-46ED-A655-CA6C048D3AF4}">
      <dgm:prSet/>
      <dgm:spPr/>
      <dgm:t>
        <a:bodyPr/>
        <a:lstStyle/>
        <a:p>
          <a:endParaRPr lang="ru-RU"/>
        </a:p>
      </dgm:t>
    </dgm:pt>
    <dgm:pt modelId="{2C70462C-2CAD-4B17-8C94-3629939FE6C6}" type="parTrans" cxnId="{82AD585B-A6DE-46ED-A655-CA6C048D3AF4}">
      <dgm:prSet/>
      <dgm:spPr/>
      <dgm:t>
        <a:bodyPr/>
        <a:lstStyle/>
        <a:p>
          <a:endParaRPr lang="ru-RU"/>
        </a:p>
      </dgm:t>
    </dgm:pt>
    <dgm:pt modelId="{6302013B-ABE9-453C-9166-D8A1184951BA}" type="pres">
      <dgm:prSet presAssocID="{14AFDB20-E68C-4548-B733-F4DDF438B75B}" presName="diagram" presStyleCnt="0">
        <dgm:presLayoutVars>
          <dgm:chMax val="1"/>
          <dgm:dir/>
          <dgm:animLvl val="ctr"/>
          <dgm:resizeHandles val="exact"/>
        </dgm:presLayoutVars>
      </dgm:prSet>
      <dgm:spPr/>
      <dgm:t>
        <a:bodyPr/>
        <a:lstStyle/>
        <a:p>
          <a:endParaRPr lang="ru-RU"/>
        </a:p>
      </dgm:t>
    </dgm:pt>
    <dgm:pt modelId="{27EABC3D-070E-4FB9-9036-5CC7D4A25756}" type="pres">
      <dgm:prSet presAssocID="{14AFDB20-E68C-4548-B733-F4DDF438B75B}" presName="matrix" presStyleCnt="0"/>
      <dgm:spPr/>
    </dgm:pt>
    <dgm:pt modelId="{AAE7D816-99D4-4487-8B53-3582EE5069AB}" type="pres">
      <dgm:prSet presAssocID="{14AFDB20-E68C-4548-B733-F4DDF438B75B}" presName="tile1" presStyleLbl="node1" presStyleIdx="0" presStyleCnt="4" custLinFactNeighborY="0"/>
      <dgm:spPr/>
      <dgm:t>
        <a:bodyPr/>
        <a:lstStyle/>
        <a:p>
          <a:endParaRPr lang="ru-RU"/>
        </a:p>
      </dgm:t>
    </dgm:pt>
    <dgm:pt modelId="{8285DE59-9436-40F3-931A-29BC1E18E8C2}" type="pres">
      <dgm:prSet presAssocID="{14AFDB20-E68C-4548-B733-F4DDF438B75B}" presName="tile1text" presStyleLbl="node1" presStyleIdx="0" presStyleCnt="4">
        <dgm:presLayoutVars>
          <dgm:chMax val="0"/>
          <dgm:chPref val="0"/>
          <dgm:bulletEnabled val="1"/>
        </dgm:presLayoutVars>
      </dgm:prSet>
      <dgm:spPr/>
      <dgm:t>
        <a:bodyPr/>
        <a:lstStyle/>
        <a:p>
          <a:endParaRPr lang="ru-RU"/>
        </a:p>
      </dgm:t>
    </dgm:pt>
    <dgm:pt modelId="{578B582B-1612-4E7E-B006-EDD97DE85A7D}" type="pres">
      <dgm:prSet presAssocID="{14AFDB20-E68C-4548-B733-F4DDF438B75B}" presName="tile2" presStyleLbl="node1" presStyleIdx="1" presStyleCnt="4"/>
      <dgm:spPr/>
      <dgm:t>
        <a:bodyPr/>
        <a:lstStyle/>
        <a:p>
          <a:endParaRPr lang="ru-RU"/>
        </a:p>
      </dgm:t>
    </dgm:pt>
    <dgm:pt modelId="{5EDB5685-216B-42F3-8D53-7BACC5E7287B}" type="pres">
      <dgm:prSet presAssocID="{14AFDB20-E68C-4548-B733-F4DDF438B75B}" presName="tile2text" presStyleLbl="node1" presStyleIdx="1" presStyleCnt="4">
        <dgm:presLayoutVars>
          <dgm:chMax val="0"/>
          <dgm:chPref val="0"/>
          <dgm:bulletEnabled val="1"/>
        </dgm:presLayoutVars>
      </dgm:prSet>
      <dgm:spPr/>
      <dgm:t>
        <a:bodyPr/>
        <a:lstStyle/>
        <a:p>
          <a:endParaRPr lang="ru-RU"/>
        </a:p>
      </dgm:t>
    </dgm:pt>
    <dgm:pt modelId="{2BAE0B0A-BB56-49B1-B83A-B856DE87D6BC}" type="pres">
      <dgm:prSet presAssocID="{14AFDB20-E68C-4548-B733-F4DDF438B75B}" presName="tile3" presStyleLbl="node1" presStyleIdx="2" presStyleCnt="4" custAng="0" custScaleY="104202" custLinFactNeighborX="-5563" custLinFactNeighborY="9244"/>
      <dgm:spPr/>
      <dgm:t>
        <a:bodyPr/>
        <a:lstStyle/>
        <a:p>
          <a:endParaRPr lang="ru-RU"/>
        </a:p>
      </dgm:t>
    </dgm:pt>
    <dgm:pt modelId="{C82E309B-644C-40AB-8333-5FEC8EB03255}" type="pres">
      <dgm:prSet presAssocID="{14AFDB20-E68C-4548-B733-F4DDF438B75B}" presName="tile3text" presStyleLbl="node1" presStyleIdx="2" presStyleCnt="4">
        <dgm:presLayoutVars>
          <dgm:chMax val="0"/>
          <dgm:chPref val="0"/>
          <dgm:bulletEnabled val="1"/>
        </dgm:presLayoutVars>
      </dgm:prSet>
      <dgm:spPr/>
      <dgm:t>
        <a:bodyPr/>
        <a:lstStyle/>
        <a:p>
          <a:endParaRPr lang="ru-RU"/>
        </a:p>
      </dgm:t>
    </dgm:pt>
    <dgm:pt modelId="{4060A52A-85E5-4873-A1CE-510FE4E63F64}" type="pres">
      <dgm:prSet presAssocID="{14AFDB20-E68C-4548-B733-F4DDF438B75B}" presName="tile4" presStyleLbl="node1" presStyleIdx="3" presStyleCnt="4" custScaleX="99544" custScaleY="104622" custLinFactNeighborX="1291" custLinFactNeighborY="1681"/>
      <dgm:spPr/>
      <dgm:t>
        <a:bodyPr/>
        <a:lstStyle/>
        <a:p>
          <a:endParaRPr lang="ru-RU"/>
        </a:p>
      </dgm:t>
    </dgm:pt>
    <dgm:pt modelId="{4382F0E1-4232-48CF-B1D1-3A8B46595A7F}" type="pres">
      <dgm:prSet presAssocID="{14AFDB20-E68C-4548-B733-F4DDF438B75B}" presName="tile4text" presStyleLbl="node1" presStyleIdx="3" presStyleCnt="4">
        <dgm:presLayoutVars>
          <dgm:chMax val="0"/>
          <dgm:chPref val="0"/>
          <dgm:bulletEnabled val="1"/>
        </dgm:presLayoutVars>
      </dgm:prSet>
      <dgm:spPr/>
      <dgm:t>
        <a:bodyPr/>
        <a:lstStyle/>
        <a:p>
          <a:endParaRPr lang="ru-RU"/>
        </a:p>
      </dgm:t>
    </dgm:pt>
    <dgm:pt modelId="{729CC9DE-480A-4945-9310-7BE493DCD55B}" type="pres">
      <dgm:prSet presAssocID="{14AFDB20-E68C-4548-B733-F4DDF438B75B}" presName="centerTile" presStyleLbl="fgShp" presStyleIdx="0" presStyleCnt="1" custLinFactNeighborX="-984" custLinFactNeighborY="1261">
        <dgm:presLayoutVars>
          <dgm:chMax val="0"/>
          <dgm:chPref val="0"/>
        </dgm:presLayoutVars>
      </dgm:prSet>
      <dgm:spPr/>
      <dgm:t>
        <a:bodyPr/>
        <a:lstStyle/>
        <a:p>
          <a:endParaRPr lang="ru-RU"/>
        </a:p>
      </dgm:t>
    </dgm:pt>
  </dgm:ptLst>
  <dgm:cxnLst>
    <dgm:cxn modelId="{5E2FB4C4-5267-4B3C-BA7D-0614E7D6E0BB}" type="presOf" srcId="{CDB80E99-FFDF-4642-908D-9291312C5061}" destId="{5EDB5685-216B-42F3-8D53-7BACC5E7287B}" srcOrd="1" destOrd="0" presId="urn:microsoft.com/office/officeart/2005/8/layout/matrix1"/>
    <dgm:cxn modelId="{CBB2D792-AA72-44EF-A69C-A0B927C2954A}" type="presOf" srcId="{8DD69BA8-A26E-4A6B-A5F5-5F8008CE7153}" destId="{4060A52A-85E5-4873-A1CE-510FE4E63F64}" srcOrd="0" destOrd="0" presId="urn:microsoft.com/office/officeart/2005/8/layout/matrix1"/>
    <dgm:cxn modelId="{8DAD8CFD-3446-47C0-A7D2-56CCCDECDA46}" srcId="{C2C05FFC-EF41-49D9-9F12-708BA7A62ED8}" destId="{8DD69BA8-A26E-4A6B-A5F5-5F8008CE7153}" srcOrd="3" destOrd="0" parTransId="{1098E55F-93B6-489B-8BF4-21F5778AF51F}" sibTransId="{2393E7B9-7BB0-427B-B9E0-B7869222D5FA}"/>
    <dgm:cxn modelId="{2CA81C5D-742F-4533-B5D9-3C53BBD42821}" srcId="{C2C05FFC-EF41-49D9-9F12-708BA7A62ED8}" destId="{CDB80E99-FFDF-4642-908D-9291312C5061}" srcOrd="1" destOrd="0" parTransId="{651B5104-232D-4567-8581-9809307F6DA8}" sibTransId="{EB78DBC7-8025-43E1-813D-22BE600C8AF2}"/>
    <dgm:cxn modelId="{F0B1E305-EE34-48EA-A4BF-F4AD805EB58D}" srcId="{C2C05FFC-EF41-49D9-9F12-708BA7A62ED8}" destId="{EDF87FE7-0528-43C7-80AF-65AE72A2D8FA}" srcOrd="2" destOrd="0" parTransId="{2EBB187B-8E2B-4265-92DD-E4B8F7562C17}" sibTransId="{9C9653E5-816C-4EC6-B4F9-E94D2FC1D710}"/>
    <dgm:cxn modelId="{40BC4125-25FB-4F9A-A788-628793E3E97E}" srcId="{C2C05FFC-EF41-49D9-9F12-708BA7A62ED8}" destId="{916A7460-BFA9-4EA7-A0A4-D2AC965D928B}" srcOrd="0" destOrd="0" parTransId="{8AA80427-4819-4F6B-AEDF-A9FC5B6A3C57}" sibTransId="{67D5437D-424C-48E1-B4EF-03C142C9E911}"/>
    <dgm:cxn modelId="{7CD4DE07-7813-4582-B586-283AF91FD4D6}" type="presOf" srcId="{8DD69BA8-A26E-4A6B-A5F5-5F8008CE7153}" destId="{4382F0E1-4232-48CF-B1D1-3A8B46595A7F}" srcOrd="1" destOrd="0" presId="urn:microsoft.com/office/officeart/2005/8/layout/matrix1"/>
    <dgm:cxn modelId="{E0FC564B-4811-4072-B3C7-2070B59CC5C0}" type="presOf" srcId="{916A7460-BFA9-4EA7-A0A4-D2AC965D928B}" destId="{AAE7D816-99D4-4487-8B53-3582EE5069AB}" srcOrd="0" destOrd="0" presId="urn:microsoft.com/office/officeart/2005/8/layout/matrix1"/>
    <dgm:cxn modelId="{3FF546A7-DAB0-44E6-BEA4-E5EF94A54467}" type="presOf" srcId="{C2C05FFC-EF41-49D9-9F12-708BA7A62ED8}" destId="{729CC9DE-480A-4945-9310-7BE493DCD55B}" srcOrd="0" destOrd="0" presId="urn:microsoft.com/office/officeart/2005/8/layout/matrix1"/>
    <dgm:cxn modelId="{63CC9D95-CCE8-4D9F-8C69-A59014300333}" type="presOf" srcId="{EDF87FE7-0528-43C7-80AF-65AE72A2D8FA}" destId="{C82E309B-644C-40AB-8333-5FEC8EB03255}" srcOrd="1" destOrd="0" presId="urn:microsoft.com/office/officeart/2005/8/layout/matrix1"/>
    <dgm:cxn modelId="{113B6E98-F1EC-4F93-BE78-9624A4C0B899}" type="presOf" srcId="{EDF87FE7-0528-43C7-80AF-65AE72A2D8FA}" destId="{2BAE0B0A-BB56-49B1-B83A-B856DE87D6BC}" srcOrd="0" destOrd="0" presId="urn:microsoft.com/office/officeart/2005/8/layout/matrix1"/>
    <dgm:cxn modelId="{6EAE90F7-FDCB-4931-91BC-9C6CD77D0D6B}" type="presOf" srcId="{916A7460-BFA9-4EA7-A0A4-D2AC965D928B}" destId="{8285DE59-9436-40F3-931A-29BC1E18E8C2}" srcOrd="1" destOrd="0" presId="urn:microsoft.com/office/officeart/2005/8/layout/matrix1"/>
    <dgm:cxn modelId="{864D73FF-D875-4C08-9A94-7680DC93926F}" type="presOf" srcId="{CDB80E99-FFDF-4642-908D-9291312C5061}" destId="{578B582B-1612-4E7E-B006-EDD97DE85A7D}" srcOrd="0" destOrd="0" presId="urn:microsoft.com/office/officeart/2005/8/layout/matrix1"/>
    <dgm:cxn modelId="{9E32001A-E8C5-430C-B4EB-D248749DFBA5}" type="presOf" srcId="{14AFDB20-E68C-4548-B733-F4DDF438B75B}" destId="{6302013B-ABE9-453C-9166-D8A1184951BA}" srcOrd="0" destOrd="0" presId="urn:microsoft.com/office/officeart/2005/8/layout/matrix1"/>
    <dgm:cxn modelId="{82AD585B-A6DE-46ED-A655-CA6C048D3AF4}" srcId="{14AFDB20-E68C-4548-B733-F4DDF438B75B}" destId="{C2C05FFC-EF41-49D9-9F12-708BA7A62ED8}" srcOrd="0" destOrd="0" parTransId="{2C70462C-2CAD-4B17-8C94-3629939FE6C6}" sibTransId="{883DEFE9-D8A5-4246-9964-87A817C08A61}"/>
    <dgm:cxn modelId="{2CDBC091-BEF8-40A9-96B2-71AAB50B4FE2}" type="presParOf" srcId="{6302013B-ABE9-453C-9166-D8A1184951BA}" destId="{27EABC3D-070E-4FB9-9036-5CC7D4A25756}" srcOrd="0" destOrd="0" presId="urn:microsoft.com/office/officeart/2005/8/layout/matrix1"/>
    <dgm:cxn modelId="{886DBCFA-DA6E-4E05-9CEF-A50DC020875C}" type="presParOf" srcId="{27EABC3D-070E-4FB9-9036-5CC7D4A25756}" destId="{AAE7D816-99D4-4487-8B53-3582EE5069AB}" srcOrd="0" destOrd="0" presId="urn:microsoft.com/office/officeart/2005/8/layout/matrix1"/>
    <dgm:cxn modelId="{B9A99608-051A-46BF-8F65-C0C1FD64BF30}" type="presParOf" srcId="{27EABC3D-070E-4FB9-9036-5CC7D4A25756}" destId="{8285DE59-9436-40F3-931A-29BC1E18E8C2}" srcOrd="1" destOrd="0" presId="urn:microsoft.com/office/officeart/2005/8/layout/matrix1"/>
    <dgm:cxn modelId="{505E1A1B-F061-416F-A5D3-D7F1DAA3706D}" type="presParOf" srcId="{27EABC3D-070E-4FB9-9036-5CC7D4A25756}" destId="{578B582B-1612-4E7E-B006-EDD97DE85A7D}" srcOrd="2" destOrd="0" presId="urn:microsoft.com/office/officeart/2005/8/layout/matrix1"/>
    <dgm:cxn modelId="{56A9B90C-FEF0-4F4F-BBAD-D729DAA8D691}" type="presParOf" srcId="{27EABC3D-070E-4FB9-9036-5CC7D4A25756}" destId="{5EDB5685-216B-42F3-8D53-7BACC5E7287B}" srcOrd="3" destOrd="0" presId="urn:microsoft.com/office/officeart/2005/8/layout/matrix1"/>
    <dgm:cxn modelId="{D91042D9-545E-462E-9FEF-5FE171B700D1}" type="presParOf" srcId="{27EABC3D-070E-4FB9-9036-5CC7D4A25756}" destId="{2BAE0B0A-BB56-49B1-B83A-B856DE87D6BC}" srcOrd="4" destOrd="0" presId="urn:microsoft.com/office/officeart/2005/8/layout/matrix1"/>
    <dgm:cxn modelId="{2A77AE82-DB7D-4D8A-AFFE-0BA617880481}" type="presParOf" srcId="{27EABC3D-070E-4FB9-9036-5CC7D4A25756}" destId="{C82E309B-644C-40AB-8333-5FEC8EB03255}" srcOrd="5" destOrd="0" presId="urn:microsoft.com/office/officeart/2005/8/layout/matrix1"/>
    <dgm:cxn modelId="{C4EEBB9A-A9F8-4E31-9D84-DFDEB5938454}" type="presParOf" srcId="{27EABC3D-070E-4FB9-9036-5CC7D4A25756}" destId="{4060A52A-85E5-4873-A1CE-510FE4E63F64}" srcOrd="6" destOrd="0" presId="urn:microsoft.com/office/officeart/2005/8/layout/matrix1"/>
    <dgm:cxn modelId="{5B8C9894-7309-46F5-9771-C9C8BBC598B4}" type="presParOf" srcId="{27EABC3D-070E-4FB9-9036-5CC7D4A25756}" destId="{4382F0E1-4232-48CF-B1D1-3A8B46595A7F}" srcOrd="7" destOrd="0" presId="urn:microsoft.com/office/officeart/2005/8/layout/matrix1"/>
    <dgm:cxn modelId="{8E5FE931-2CAE-4DE5-9E20-FBD93899281F}" type="presParOf" srcId="{6302013B-ABE9-453C-9166-D8A1184951BA}" destId="{729CC9DE-480A-4945-9310-7BE493DCD55B}" srcOrd="1" destOrd="0" presId="urn:microsoft.com/office/officeart/2005/8/layout/matrix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9DE15-E429-472E-AE27-1CF6E68E503A}">
      <dsp:nvSpPr>
        <dsp:cNvPr id="0" name=""/>
        <dsp:cNvSpPr/>
      </dsp:nvSpPr>
      <dsp:spPr>
        <a:xfrm>
          <a:off x="804182" y="0"/>
          <a:ext cx="9114064"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E7C6AC-02A7-4114-A3EF-176D1F6015E5}">
      <dsp:nvSpPr>
        <dsp:cNvPr id="0" name=""/>
        <dsp:cNvSpPr/>
      </dsp:nvSpPr>
      <dsp:spPr>
        <a:xfrm>
          <a:off x="11518" y="1625600"/>
          <a:ext cx="3451281"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Russian system of higher education has been subjected to significant changes caused by the transition to the Bologna system focused on practice-oriented learning. </a:t>
          </a:r>
          <a:endParaRPr lang="ru-RU" sz="2000" kern="1200" dirty="0"/>
        </a:p>
      </dsp:txBody>
      <dsp:txXfrm>
        <a:off x="117325" y="1731407"/>
        <a:ext cx="3239667" cy="1955852"/>
      </dsp:txXfrm>
    </dsp:sp>
    <dsp:sp modelId="{95A10CBE-76F5-475B-937D-07405536FFD4}">
      <dsp:nvSpPr>
        <dsp:cNvPr id="0" name=""/>
        <dsp:cNvSpPr/>
      </dsp:nvSpPr>
      <dsp:spPr>
        <a:xfrm>
          <a:off x="3635573" y="1625600"/>
          <a:ext cx="3451281"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The curriculum for any area of education</a:t>
          </a:r>
          <a:r>
            <a:rPr lang="ru-RU" sz="2000" kern="1200" dirty="0"/>
            <a:t> </a:t>
          </a:r>
          <a:r>
            <a:rPr lang="en-US" sz="2000" kern="1200" dirty="0"/>
            <a:t>includes educational and work-based practice</a:t>
          </a:r>
          <a:r>
            <a:rPr lang="ru-RU" sz="2000" kern="1200" dirty="0"/>
            <a:t>.</a:t>
          </a:r>
        </a:p>
      </dsp:txBody>
      <dsp:txXfrm>
        <a:off x="3741380" y="1731407"/>
        <a:ext cx="3239667" cy="1955852"/>
      </dsp:txXfrm>
    </dsp:sp>
    <dsp:sp modelId="{A4B6150F-9348-4C7E-9BB6-578090EC7A14}">
      <dsp:nvSpPr>
        <dsp:cNvPr id="0" name=""/>
        <dsp:cNvSpPr/>
      </dsp:nvSpPr>
      <dsp:spPr>
        <a:xfrm>
          <a:off x="7259628" y="1625600"/>
          <a:ext cx="3451281"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The practice gives students the opportunity to try their hand in the chosen profession, learn how to apply theoretical knowledge to practical activities</a:t>
          </a:r>
          <a:r>
            <a:rPr lang="ru-RU" sz="2000" kern="1200" dirty="0"/>
            <a:t>.</a:t>
          </a:r>
        </a:p>
      </dsp:txBody>
      <dsp:txXfrm>
        <a:off x="7365435" y="1731407"/>
        <a:ext cx="3239667" cy="19558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9C0330-6E83-4640-B1A1-BD66648B8B3D}">
      <dsp:nvSpPr>
        <dsp:cNvPr id="0" name=""/>
        <dsp:cNvSpPr/>
      </dsp:nvSpPr>
      <dsp:spPr>
        <a:xfrm>
          <a:off x="9421" y="209392"/>
          <a:ext cx="3331382" cy="1959550"/>
        </a:xfrm>
        <a:prstGeom prst="roundRect">
          <a:avLst>
            <a:gd name="adj" fmla="val 1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a:t>1. Strengthening of interaction between various university structures – departments, career centers, etc., involved in the process of organizing students’ practical training.</a:t>
          </a:r>
          <a:endParaRPr lang="ru-RU" sz="1900" kern="1200" dirty="0"/>
        </a:p>
      </dsp:txBody>
      <dsp:txXfrm>
        <a:off x="66814" y="266785"/>
        <a:ext cx="3216596" cy="1844764"/>
      </dsp:txXfrm>
    </dsp:sp>
    <dsp:sp modelId="{5C430E30-F987-4B9C-8105-FED68DDB4F02}">
      <dsp:nvSpPr>
        <dsp:cNvPr id="0" name=""/>
        <dsp:cNvSpPr/>
      </dsp:nvSpPr>
      <dsp:spPr>
        <a:xfrm>
          <a:off x="3659202" y="227484"/>
          <a:ext cx="3616221" cy="1053627"/>
        </a:xfrm>
        <a:prstGeom prst="roundRect">
          <a:avLst>
            <a:gd name="adj" fmla="val 1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buFont typeface="+mj-lt"/>
            <a:buAutoNum type="arabicPeriod"/>
          </a:pPr>
          <a:r>
            <a:rPr lang="en-US" sz="1900" kern="1200" dirty="0"/>
            <a:t>2. Strengthening of interaction between universities and companies, including:</a:t>
          </a:r>
          <a:endParaRPr lang="ru-RU" sz="1900" kern="1200" dirty="0"/>
        </a:p>
      </dsp:txBody>
      <dsp:txXfrm>
        <a:off x="3690062" y="258344"/>
        <a:ext cx="3554501" cy="991907"/>
      </dsp:txXfrm>
    </dsp:sp>
    <dsp:sp modelId="{1BD5A046-CE09-4505-8F50-E7B20D6AD9E7}">
      <dsp:nvSpPr>
        <dsp:cNvPr id="0" name=""/>
        <dsp:cNvSpPr/>
      </dsp:nvSpPr>
      <dsp:spPr>
        <a:xfrm>
          <a:off x="4020824" y="1281111"/>
          <a:ext cx="361622" cy="484595"/>
        </a:xfrm>
        <a:custGeom>
          <a:avLst/>
          <a:gdLst/>
          <a:ahLst/>
          <a:cxnLst/>
          <a:rect l="0" t="0" r="0" b="0"/>
          <a:pathLst>
            <a:path>
              <a:moveTo>
                <a:pt x="0" y="0"/>
              </a:moveTo>
              <a:lnTo>
                <a:pt x="0" y="484595"/>
              </a:lnTo>
              <a:lnTo>
                <a:pt x="361622" y="484595"/>
              </a:lnTo>
            </a:path>
          </a:pathLst>
        </a:cu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73AC42A-1D76-41F9-9D61-176E1C426F52}">
      <dsp:nvSpPr>
        <dsp:cNvPr id="0" name=""/>
        <dsp:cNvSpPr/>
      </dsp:nvSpPr>
      <dsp:spPr>
        <a:xfrm>
          <a:off x="4382447" y="1442643"/>
          <a:ext cx="7020316" cy="64612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a:t>Creation of working groups from representatives of core businesses and university structures </a:t>
          </a:r>
          <a:endParaRPr lang="ru-RU" sz="2000" kern="1200" dirty="0"/>
        </a:p>
      </dsp:txBody>
      <dsp:txXfrm>
        <a:off x="4401371" y="1461567"/>
        <a:ext cx="6982468" cy="608279"/>
      </dsp:txXfrm>
    </dsp:sp>
    <dsp:sp modelId="{159F3626-EC0C-484A-AB07-CACEEA11DEFC}">
      <dsp:nvSpPr>
        <dsp:cNvPr id="0" name=""/>
        <dsp:cNvSpPr/>
      </dsp:nvSpPr>
      <dsp:spPr>
        <a:xfrm>
          <a:off x="4020824" y="1281111"/>
          <a:ext cx="361622" cy="1292255"/>
        </a:xfrm>
        <a:custGeom>
          <a:avLst/>
          <a:gdLst/>
          <a:ahLst/>
          <a:cxnLst/>
          <a:rect l="0" t="0" r="0" b="0"/>
          <a:pathLst>
            <a:path>
              <a:moveTo>
                <a:pt x="0" y="0"/>
              </a:moveTo>
              <a:lnTo>
                <a:pt x="0" y="1292255"/>
              </a:lnTo>
              <a:lnTo>
                <a:pt x="361622" y="1292255"/>
              </a:lnTo>
            </a:path>
          </a:pathLst>
        </a:cu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72B5A2C-DD21-4554-9BD7-AEFFC5871DC7}">
      <dsp:nvSpPr>
        <dsp:cNvPr id="0" name=""/>
        <dsp:cNvSpPr/>
      </dsp:nvSpPr>
      <dsp:spPr>
        <a:xfrm>
          <a:off x="4382447" y="2250303"/>
          <a:ext cx="6985146" cy="64612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a:t>Building mechanisms for interaction between university practice supervisors and company mentors</a:t>
          </a:r>
          <a:endParaRPr lang="ru-RU" sz="2000" kern="1200" dirty="0"/>
        </a:p>
      </dsp:txBody>
      <dsp:txXfrm>
        <a:off x="4401371" y="2269227"/>
        <a:ext cx="6947298" cy="608279"/>
      </dsp:txXfrm>
    </dsp:sp>
    <dsp:sp modelId="{F591384C-DD6C-4F3B-B388-6EF25DA29BAF}">
      <dsp:nvSpPr>
        <dsp:cNvPr id="0" name=""/>
        <dsp:cNvSpPr/>
      </dsp:nvSpPr>
      <dsp:spPr>
        <a:xfrm>
          <a:off x="4020824" y="1281111"/>
          <a:ext cx="361622" cy="2099914"/>
        </a:xfrm>
        <a:custGeom>
          <a:avLst/>
          <a:gdLst/>
          <a:ahLst/>
          <a:cxnLst/>
          <a:rect l="0" t="0" r="0" b="0"/>
          <a:pathLst>
            <a:path>
              <a:moveTo>
                <a:pt x="0" y="0"/>
              </a:moveTo>
              <a:lnTo>
                <a:pt x="0" y="2099914"/>
              </a:lnTo>
              <a:lnTo>
                <a:pt x="361622" y="2099914"/>
              </a:lnTo>
            </a:path>
          </a:pathLst>
        </a:cu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CC2FAA4-B97C-48DF-AF4E-8B216682A4B2}">
      <dsp:nvSpPr>
        <dsp:cNvPr id="0" name=""/>
        <dsp:cNvSpPr/>
      </dsp:nvSpPr>
      <dsp:spPr>
        <a:xfrm>
          <a:off x="4382447" y="3057962"/>
          <a:ext cx="7055714" cy="64612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a:t>Involvement of students, university practice supervisors in participation in projects</a:t>
          </a:r>
          <a:endParaRPr lang="ru-RU" sz="2000" kern="1200" dirty="0"/>
        </a:p>
      </dsp:txBody>
      <dsp:txXfrm>
        <a:off x="4401371" y="3076886"/>
        <a:ext cx="7017866" cy="608279"/>
      </dsp:txXfrm>
    </dsp:sp>
    <dsp:sp modelId="{F155D247-81F7-479E-8FE9-72C22BFCA459}">
      <dsp:nvSpPr>
        <dsp:cNvPr id="0" name=""/>
        <dsp:cNvSpPr/>
      </dsp:nvSpPr>
      <dsp:spPr>
        <a:xfrm>
          <a:off x="4020824" y="1281111"/>
          <a:ext cx="361622" cy="3135664"/>
        </a:xfrm>
        <a:custGeom>
          <a:avLst/>
          <a:gdLst/>
          <a:ahLst/>
          <a:cxnLst/>
          <a:rect l="0" t="0" r="0" b="0"/>
          <a:pathLst>
            <a:path>
              <a:moveTo>
                <a:pt x="0" y="0"/>
              </a:moveTo>
              <a:lnTo>
                <a:pt x="0" y="3135664"/>
              </a:lnTo>
              <a:lnTo>
                <a:pt x="361622" y="3135664"/>
              </a:lnTo>
            </a:path>
          </a:pathLst>
        </a:cu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E214EB7-47F7-40B5-9513-43FD57515A64}">
      <dsp:nvSpPr>
        <dsp:cNvPr id="0" name=""/>
        <dsp:cNvSpPr/>
      </dsp:nvSpPr>
      <dsp:spPr>
        <a:xfrm>
          <a:off x="4382447" y="3865622"/>
          <a:ext cx="7182365" cy="11023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a:t>Introduction of innovative approaches to student assessment, correlated with the methods of evaluating candidates for vacancies in particular companies </a:t>
          </a:r>
          <a:endParaRPr lang="ru-RU" sz="2000" kern="1200" dirty="0"/>
        </a:p>
      </dsp:txBody>
      <dsp:txXfrm>
        <a:off x="4414732" y="3897907"/>
        <a:ext cx="7117795" cy="10377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4F9AE-E779-4935-BBE9-61AB834AE048}">
      <dsp:nvSpPr>
        <dsp:cNvPr id="0" name=""/>
        <dsp:cNvSpPr/>
      </dsp:nvSpPr>
      <dsp:spPr>
        <a:xfrm>
          <a:off x="-6633868" y="-1014471"/>
          <a:ext cx="7895634" cy="7895634"/>
        </a:xfrm>
        <a:prstGeom prst="blockArc">
          <a:avLst>
            <a:gd name="adj1" fmla="val 18900000"/>
            <a:gd name="adj2" fmla="val 2700000"/>
            <a:gd name="adj3" fmla="val 274"/>
          </a:avLst>
        </a:pr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23FCB9D-9F5C-428F-8149-043FAF76322E}">
      <dsp:nvSpPr>
        <dsp:cNvPr id="0" name=""/>
        <dsp:cNvSpPr/>
      </dsp:nvSpPr>
      <dsp:spPr>
        <a:xfrm>
          <a:off x="551117" y="366550"/>
          <a:ext cx="11162054" cy="733571"/>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solidFill>
            <a:srgbClr val="FF0000"/>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82272" tIns="45720" rIns="45720" bIns="45720" numCol="1" spcCol="1270" anchor="ctr" anchorCtr="0">
          <a:noAutofit/>
        </a:bodyPr>
        <a:lstStyle/>
        <a:p>
          <a:pPr lvl="0" algn="l" defTabSz="800100">
            <a:lnSpc>
              <a:spcPct val="90000"/>
            </a:lnSpc>
            <a:spcBef>
              <a:spcPct val="0"/>
            </a:spcBef>
            <a:spcAft>
              <a:spcPct val="35000"/>
            </a:spcAft>
          </a:pPr>
          <a:r>
            <a:rPr lang="en-US" sz="1800" kern="1200" dirty="0"/>
            <a:t>Insufficient time is reserved for practice in the curriculum. The curriculum for Bachelor students accounts 240 credits, 21 credits are allocated for practice, i.e. only 9%.</a:t>
          </a:r>
          <a:endParaRPr lang="ru-RU" sz="1800" kern="1200" dirty="0"/>
        </a:p>
      </dsp:txBody>
      <dsp:txXfrm>
        <a:off x="551117" y="366550"/>
        <a:ext cx="11162054" cy="733571"/>
      </dsp:txXfrm>
    </dsp:sp>
    <dsp:sp modelId="{A1B3A801-446E-49D9-8397-905BC7940C49}">
      <dsp:nvSpPr>
        <dsp:cNvPr id="0" name=""/>
        <dsp:cNvSpPr/>
      </dsp:nvSpPr>
      <dsp:spPr>
        <a:xfrm>
          <a:off x="92635" y="274854"/>
          <a:ext cx="916963" cy="916963"/>
        </a:xfrm>
        <a:prstGeom prst="ellipse">
          <a:avLst/>
        </a:prstGeom>
        <a:solidFill>
          <a:schemeClr val="lt1">
            <a:hueOff val="0"/>
            <a:satOff val="0"/>
            <a:lumOff val="0"/>
            <a:alphaOff val="0"/>
          </a:schemeClr>
        </a:solidFill>
        <a:ln w="12700" cap="flat" cmpd="sng" algn="ctr">
          <a:solidFill>
            <a:srgbClr val="FF0000"/>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79E2DA27-08D1-43D0-A79A-1CCCBB7122B6}">
      <dsp:nvSpPr>
        <dsp:cNvPr id="0" name=""/>
        <dsp:cNvSpPr/>
      </dsp:nvSpPr>
      <dsp:spPr>
        <a:xfrm>
          <a:off x="1076773" y="1466555"/>
          <a:ext cx="10636399" cy="733571"/>
        </a:xfrm>
        <a:prstGeom prst="rect">
          <a:avLst/>
        </a:prstGeom>
        <a:solidFill>
          <a:schemeClr val="tx2">
            <a:lumMod val="75000"/>
          </a:schemeClr>
        </a:solidFill>
        <a:ln>
          <a:solidFill>
            <a:srgbClr val="FF0000"/>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82272"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solidFill>
                <a:prstClr val="white"/>
              </a:solidFill>
              <a:latin typeface="Century Gothic" panose="020B0502020202020204"/>
              <a:ea typeface="+mn-ea"/>
              <a:cs typeface="+mn-cs"/>
            </a:rPr>
            <a:t>Most often, the practice is formal. The student is not immersed fully into the business processes of the company.</a:t>
          </a:r>
          <a:endParaRPr lang="ru-RU" sz="1800" kern="1200" dirty="0">
            <a:solidFill>
              <a:prstClr val="white"/>
            </a:solidFill>
            <a:latin typeface="Century Gothic" panose="020B0502020202020204"/>
            <a:ea typeface="+mn-ea"/>
            <a:cs typeface="+mn-cs"/>
          </a:endParaRPr>
        </a:p>
      </dsp:txBody>
      <dsp:txXfrm>
        <a:off x="1076773" y="1466555"/>
        <a:ext cx="10636399" cy="733571"/>
      </dsp:txXfrm>
    </dsp:sp>
    <dsp:sp modelId="{C8727C56-F19A-4146-8D9F-449B797CBFF1}">
      <dsp:nvSpPr>
        <dsp:cNvPr id="0" name=""/>
        <dsp:cNvSpPr/>
      </dsp:nvSpPr>
      <dsp:spPr>
        <a:xfrm>
          <a:off x="618291" y="1374859"/>
          <a:ext cx="916963" cy="916963"/>
        </a:xfrm>
        <a:prstGeom prst="ellipse">
          <a:avLst/>
        </a:prstGeom>
        <a:solidFill>
          <a:schemeClr val="lt1">
            <a:hueOff val="0"/>
            <a:satOff val="0"/>
            <a:lumOff val="0"/>
            <a:alphaOff val="0"/>
          </a:schemeClr>
        </a:solidFill>
        <a:ln w="12700" cap="flat" cmpd="sng" algn="ctr">
          <a:solidFill>
            <a:srgbClr val="FF0000"/>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D4A37D5-43BD-483B-BFB6-3982204BE9F4}">
      <dsp:nvSpPr>
        <dsp:cNvPr id="0" name=""/>
        <dsp:cNvSpPr/>
      </dsp:nvSpPr>
      <dsp:spPr>
        <a:xfrm>
          <a:off x="1238107" y="2566560"/>
          <a:ext cx="10475065" cy="733571"/>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solidFill>
            <a:srgbClr val="FF0000"/>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82272"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solidFill>
                <a:prstClr val="white"/>
              </a:solidFill>
              <a:latin typeface="Century Gothic" panose="020B0502020202020204"/>
              <a:ea typeface="+mn-ea"/>
              <a:cs typeface="+mn-cs"/>
            </a:rPr>
            <a:t>The company leadership of the companies are not motivated to devote time and efforts to interns.</a:t>
          </a:r>
          <a:endParaRPr lang="ru-RU" sz="1800" kern="1200" dirty="0">
            <a:solidFill>
              <a:prstClr val="white"/>
            </a:solidFill>
            <a:latin typeface="Century Gothic" panose="020B0502020202020204"/>
            <a:ea typeface="+mn-ea"/>
            <a:cs typeface="+mn-cs"/>
          </a:endParaRPr>
        </a:p>
      </dsp:txBody>
      <dsp:txXfrm>
        <a:off x="1238107" y="2566560"/>
        <a:ext cx="10475065" cy="733571"/>
      </dsp:txXfrm>
    </dsp:sp>
    <dsp:sp modelId="{5078EF0B-FB6A-4130-87D3-F2E3CDFF3A00}">
      <dsp:nvSpPr>
        <dsp:cNvPr id="0" name=""/>
        <dsp:cNvSpPr/>
      </dsp:nvSpPr>
      <dsp:spPr>
        <a:xfrm>
          <a:off x="779625" y="2474864"/>
          <a:ext cx="916963" cy="916963"/>
        </a:xfrm>
        <a:prstGeom prst="ellipse">
          <a:avLst/>
        </a:prstGeom>
        <a:solidFill>
          <a:schemeClr val="lt1">
            <a:hueOff val="0"/>
            <a:satOff val="0"/>
            <a:lumOff val="0"/>
            <a:alphaOff val="0"/>
          </a:schemeClr>
        </a:solidFill>
        <a:ln w="12700" cap="flat" cmpd="sng" algn="ctr">
          <a:solidFill>
            <a:srgbClr val="FF0000"/>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13826D7-B650-46A5-9846-2096AC8F5C6E}">
      <dsp:nvSpPr>
        <dsp:cNvPr id="0" name=""/>
        <dsp:cNvSpPr/>
      </dsp:nvSpPr>
      <dsp:spPr>
        <a:xfrm>
          <a:off x="1076773" y="3666565"/>
          <a:ext cx="10636399" cy="733571"/>
        </a:xfrm>
        <a:prstGeom prst="rect">
          <a:avLst/>
        </a:prstGeom>
        <a:solidFill>
          <a:schemeClr val="tx2">
            <a:lumMod val="75000"/>
          </a:schemeClr>
        </a:solidFill>
        <a:ln>
          <a:solidFill>
            <a:srgbClr val="FF0000"/>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82272"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solidFill>
                <a:prstClr val="white"/>
              </a:solidFill>
              <a:latin typeface="Century Gothic" panose="020B0502020202020204"/>
              <a:ea typeface="+mn-ea"/>
              <a:cs typeface="+mn-cs"/>
            </a:rPr>
            <a:t>The organization of the practice is carried out by the graduating departments of universities, interaction between the department and the structural units responsible for or for organizing the practice, or for interaction with employers is not always established.</a:t>
          </a:r>
          <a:endParaRPr lang="ru-RU" sz="1800" kern="1200" dirty="0">
            <a:solidFill>
              <a:prstClr val="white"/>
            </a:solidFill>
            <a:latin typeface="Century Gothic" panose="020B0502020202020204"/>
            <a:ea typeface="+mn-ea"/>
            <a:cs typeface="+mn-cs"/>
          </a:endParaRPr>
        </a:p>
      </dsp:txBody>
      <dsp:txXfrm>
        <a:off x="1076773" y="3666565"/>
        <a:ext cx="10636399" cy="733571"/>
      </dsp:txXfrm>
    </dsp:sp>
    <dsp:sp modelId="{8F41AAFD-DF79-4BD9-B92A-017067A36D00}">
      <dsp:nvSpPr>
        <dsp:cNvPr id="0" name=""/>
        <dsp:cNvSpPr/>
      </dsp:nvSpPr>
      <dsp:spPr>
        <a:xfrm>
          <a:off x="618291" y="3574868"/>
          <a:ext cx="916963" cy="916963"/>
        </a:xfrm>
        <a:prstGeom prst="ellipse">
          <a:avLst/>
        </a:prstGeom>
        <a:solidFill>
          <a:schemeClr val="lt1">
            <a:hueOff val="0"/>
            <a:satOff val="0"/>
            <a:lumOff val="0"/>
            <a:alphaOff val="0"/>
          </a:schemeClr>
        </a:solidFill>
        <a:ln w="12700" cap="flat" cmpd="sng" algn="ctr">
          <a:solidFill>
            <a:srgbClr val="FF0000"/>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53B8BA7-7A36-4902-904A-D5B8F934F4EA}">
      <dsp:nvSpPr>
        <dsp:cNvPr id="0" name=""/>
        <dsp:cNvSpPr/>
      </dsp:nvSpPr>
      <dsp:spPr>
        <a:xfrm>
          <a:off x="551117" y="4766569"/>
          <a:ext cx="11162054" cy="733571"/>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solidFill>
            <a:srgbClr val="FF0000"/>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82272" tIns="45720" rIns="45720" bIns="45720" numCol="1" spcCol="1270" anchor="ctr" anchorCtr="0">
          <a:noAutofit/>
        </a:bodyPr>
        <a:lstStyle/>
        <a:p>
          <a:pPr lvl="0" algn="l" defTabSz="800100">
            <a:lnSpc>
              <a:spcPct val="90000"/>
            </a:lnSpc>
            <a:spcBef>
              <a:spcPct val="0"/>
            </a:spcBef>
            <a:spcAft>
              <a:spcPct val="35000"/>
            </a:spcAft>
          </a:pPr>
          <a:r>
            <a:rPr lang="en-US" sz="1800" kern="1200" dirty="0">
              <a:solidFill>
                <a:prstClr val="white"/>
              </a:solidFill>
              <a:latin typeface="Century Gothic" panose="020B0502020202020204"/>
              <a:ea typeface="+mn-ea"/>
              <a:cs typeface="+mn-cs"/>
            </a:rPr>
            <a:t>The university teacher in charge of the practice has an insufficient number of hours allocated for organizing the practice.</a:t>
          </a:r>
          <a:endParaRPr lang="ru-RU" sz="1800" kern="1200" dirty="0">
            <a:solidFill>
              <a:prstClr val="white"/>
            </a:solidFill>
            <a:latin typeface="Century Gothic" panose="020B0502020202020204"/>
            <a:ea typeface="+mn-ea"/>
            <a:cs typeface="+mn-cs"/>
          </a:endParaRPr>
        </a:p>
      </dsp:txBody>
      <dsp:txXfrm>
        <a:off x="551117" y="4766569"/>
        <a:ext cx="11162054" cy="733571"/>
      </dsp:txXfrm>
    </dsp:sp>
    <dsp:sp modelId="{D363E6AA-2CB6-4F45-9002-8DBF74F24719}">
      <dsp:nvSpPr>
        <dsp:cNvPr id="0" name=""/>
        <dsp:cNvSpPr/>
      </dsp:nvSpPr>
      <dsp:spPr>
        <a:xfrm>
          <a:off x="92635" y="4674873"/>
          <a:ext cx="916963" cy="91696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7D816-99D4-4487-8B53-3582EE5069AB}">
      <dsp:nvSpPr>
        <dsp:cNvPr id="0" name=""/>
        <dsp:cNvSpPr/>
      </dsp:nvSpPr>
      <dsp:spPr>
        <a:xfrm rot="16200000">
          <a:off x="1333500" y="-1373122"/>
          <a:ext cx="3429000" cy="6096000"/>
        </a:xfrm>
        <a:prstGeom prst="round1Rect">
          <a:avLst/>
        </a:prstGeom>
        <a:solidFill>
          <a:srgbClr val="7030A0">
            <a:alpha val="33000"/>
          </a:srgb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l" defTabSz="400050">
            <a:lnSpc>
              <a:spcPct val="90000"/>
            </a:lnSpc>
            <a:spcBef>
              <a:spcPct val="0"/>
            </a:spcBef>
            <a:spcAft>
              <a:spcPct val="35000"/>
            </a:spcAft>
          </a:pPr>
          <a:endParaRPr lang="en-US" sz="900" b="1" kern="1200">
            <a:latin typeface="Times New Roman" pitchFamily="18" charset="0"/>
            <a:cs typeface="Times New Roman" pitchFamily="18" charset="0"/>
          </a:endParaRPr>
        </a:p>
        <a:p>
          <a:pPr lvl="0" algn="l" defTabSz="400050">
            <a:lnSpc>
              <a:spcPct val="90000"/>
            </a:lnSpc>
            <a:spcBef>
              <a:spcPct val="0"/>
            </a:spcBef>
            <a:spcAft>
              <a:spcPct val="35000"/>
            </a:spcAft>
          </a:pPr>
          <a:endParaRPr lang="en-US" sz="900" b="1" kern="1200">
            <a:latin typeface="Times New Roman" pitchFamily="18" charset="0"/>
            <a:cs typeface="Times New Roman" pitchFamily="18" charset="0"/>
          </a:endParaRPr>
        </a:p>
        <a:p>
          <a:pPr lvl="0" algn="l" defTabSz="400050">
            <a:lnSpc>
              <a:spcPct val="90000"/>
            </a:lnSpc>
            <a:spcBef>
              <a:spcPct val="0"/>
            </a:spcBef>
            <a:spcAft>
              <a:spcPct val="35000"/>
            </a:spcAft>
          </a:pPr>
          <a:endParaRPr lang="en-US" sz="900" b="1" kern="1200">
            <a:latin typeface="Times New Roman" pitchFamily="18" charset="0"/>
            <a:cs typeface="Times New Roman" pitchFamily="18" charset="0"/>
          </a:endParaRPr>
        </a:p>
        <a:p>
          <a:pPr lvl="0" algn="l" defTabSz="400050">
            <a:lnSpc>
              <a:spcPct val="90000"/>
            </a:lnSpc>
            <a:spcBef>
              <a:spcPct val="0"/>
            </a:spcBef>
            <a:spcAft>
              <a:spcPct val="35000"/>
            </a:spcAft>
          </a:pPr>
          <a:endParaRPr lang="en-US" sz="900" b="1" kern="1200">
            <a:latin typeface="Times New Roman" pitchFamily="18" charset="0"/>
            <a:cs typeface="Times New Roman" pitchFamily="18" charset="0"/>
          </a:endParaRPr>
        </a:p>
        <a:p>
          <a:pPr lvl="0" algn="l" defTabSz="400050">
            <a:lnSpc>
              <a:spcPct val="90000"/>
            </a:lnSpc>
            <a:spcBef>
              <a:spcPct val="0"/>
            </a:spcBef>
            <a:spcAft>
              <a:spcPct val="35000"/>
            </a:spcAft>
          </a:pPr>
          <a:endParaRPr lang="en-US" sz="900" b="1" kern="1200">
            <a:latin typeface="Times New Roman" pitchFamily="18" charset="0"/>
            <a:cs typeface="Times New Roman" pitchFamily="18" charset="0"/>
          </a:endParaRPr>
        </a:p>
        <a:p>
          <a:pPr lvl="0" algn="l" defTabSz="400050">
            <a:lnSpc>
              <a:spcPct val="90000"/>
            </a:lnSpc>
            <a:spcBef>
              <a:spcPct val="0"/>
            </a:spcBef>
            <a:spcAft>
              <a:spcPct val="35000"/>
            </a:spcAft>
          </a:pPr>
          <a:r>
            <a:rPr lang="ru-RU" sz="1200" b="1" kern="1200">
              <a:solidFill>
                <a:sysClr val="windowText" lastClr="000000"/>
              </a:solidFill>
              <a:latin typeface="Times New Roman" pitchFamily="18" charset="0"/>
              <a:cs typeface="Times New Roman" pitchFamily="18" charset="0"/>
            </a:rPr>
            <a:t>STRENGHTS</a:t>
          </a:r>
          <a:r>
            <a:rPr lang="ru-RU" sz="1200" kern="1200">
              <a:solidFill>
                <a:sysClr val="windowText" lastClr="000000"/>
              </a:solidFill>
              <a:latin typeface="Times New Roman" pitchFamily="18" charset="0"/>
              <a:cs typeface="Times New Roman" pitchFamily="18" charset="0"/>
            </a:rPr>
            <a:t>:</a:t>
          </a: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Good theoretical</a:t>
          </a:r>
          <a:r>
            <a:rPr lang="en-US" sz="1200" kern="1200">
              <a:solidFill>
                <a:sysClr val="windowText" lastClr="000000"/>
              </a:solidFill>
              <a:latin typeface="Times New Roman" pitchFamily="18" charset="0"/>
              <a:cs typeface="Times New Roman" pitchFamily="18" charset="0"/>
            </a:rPr>
            <a:t> and practical</a:t>
          </a:r>
          <a:r>
            <a:rPr lang="ru-RU" sz="1200" kern="1200">
              <a:solidFill>
                <a:sysClr val="windowText" lastClr="000000"/>
              </a:solidFill>
              <a:latin typeface="Times New Roman" pitchFamily="18" charset="0"/>
              <a:cs typeface="Times New Roman" pitchFamily="18" charset="0"/>
            </a:rPr>
            <a:t> skills</a:t>
          </a: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Match</a:t>
          </a:r>
          <a:r>
            <a:rPr lang="en-US" sz="1200" kern="1200">
              <a:solidFill>
                <a:sysClr val="windowText" lastClr="000000"/>
              </a:solidFill>
              <a:latin typeface="Times New Roman" pitchFamily="18" charset="0"/>
              <a:cs typeface="Times New Roman" pitchFamily="18" charset="0"/>
            </a:rPr>
            <a:t>ing</a:t>
          </a:r>
          <a:r>
            <a:rPr lang="ru-RU" sz="1200" kern="1200">
              <a:solidFill>
                <a:sysClr val="windowText" lastClr="000000"/>
              </a:solidFill>
              <a:latin typeface="Times New Roman" pitchFamily="18" charset="0"/>
              <a:cs typeface="Times New Roman" pitchFamily="18" charset="0"/>
            </a:rPr>
            <a:t> between theory and practice</a:t>
          </a: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Practical training results are related to the students’ research paper and</a:t>
          </a:r>
        </a:p>
        <a:p>
          <a:pPr lvl="0" algn="l" defTabSz="400050">
            <a:lnSpc>
              <a:spcPct val="90000"/>
            </a:lnSpc>
            <a:spcBef>
              <a:spcPct val="0"/>
            </a:spcBef>
            <a:spcAft>
              <a:spcPct val="35000"/>
            </a:spcAft>
          </a:pPr>
          <a:r>
            <a:rPr lang="ru-RU" sz="1200" kern="1200">
              <a:solidFill>
                <a:sysClr val="windowText" lastClr="000000"/>
              </a:solidFill>
              <a:latin typeface="Times New Roman" pitchFamily="18" charset="0"/>
              <a:cs typeface="Times New Roman" pitchFamily="18" charset="0"/>
            </a:rPr>
            <a:t>diploma papers</a:t>
          </a: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Soft skills acquisition</a:t>
          </a:r>
          <a:endParaRPr lang="ru-RU" sz="1200" kern="1200">
            <a:solidFill>
              <a:sysClr val="windowText" lastClr="000000"/>
            </a:solidFill>
            <a:latin typeface="Times New Roman" pitchFamily="18" charset="0"/>
            <a:cs typeface="Times New Roman" pitchFamily="18" charset="0"/>
          </a:endParaRP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 University-business collaborations</a:t>
          </a: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Existence of legal framework and of an established practice of workplacement</a:t>
          </a: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 Future employment opportunities</a:t>
          </a: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 Chance for companies to meet potential employees</a:t>
          </a:r>
        </a:p>
        <a:p>
          <a:pPr lvl="0" algn="l" defTabSz="40005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 New ideas</a:t>
          </a:r>
          <a:r>
            <a:rPr lang="en-US" sz="1200" kern="1200">
              <a:solidFill>
                <a:sysClr val="windowText" lastClr="000000"/>
              </a:solidFill>
              <a:latin typeface="Times New Roman" pitchFamily="18" charset="0"/>
              <a:cs typeface="Times New Roman" pitchFamily="18" charset="0"/>
            </a:rPr>
            <a:t> for companies and univerities </a:t>
          </a:r>
          <a:endParaRPr lang="ru-RU" sz="1200" kern="1200">
            <a:solidFill>
              <a:sysClr val="windowText" lastClr="000000"/>
            </a:solidFill>
            <a:latin typeface="Times New Roman" pitchFamily="18" charset="0"/>
            <a:cs typeface="Times New Roman" pitchFamily="18" charset="0"/>
          </a:endParaRPr>
        </a:p>
      </dsp:txBody>
      <dsp:txXfrm rot="5400000">
        <a:off x="0" y="-39622"/>
        <a:ext cx="6096000" cy="2571750"/>
      </dsp:txXfrm>
    </dsp:sp>
    <dsp:sp modelId="{578B582B-1612-4E7E-B006-EDD97DE85A7D}">
      <dsp:nvSpPr>
        <dsp:cNvPr id="0" name=""/>
        <dsp:cNvSpPr/>
      </dsp:nvSpPr>
      <dsp:spPr>
        <a:xfrm>
          <a:off x="6096000" y="-39622"/>
          <a:ext cx="6096000" cy="3429000"/>
        </a:xfrm>
        <a:prstGeom prst="round1Rect">
          <a:avLst/>
        </a:prstGeom>
        <a:solidFill>
          <a:schemeClr val="accent1">
            <a:alpha val="29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en-US" sz="1000" b="1" kern="1200">
            <a:solidFill>
              <a:sysClr val="windowText" lastClr="000000"/>
            </a:solidFill>
            <a:latin typeface="Times New Roman" pitchFamily="18" charset="0"/>
            <a:cs typeface="Times New Roman" pitchFamily="18" charset="0"/>
          </a:endParaRPr>
        </a:p>
        <a:p>
          <a:pPr lvl="0" algn="l" defTabSz="444500">
            <a:lnSpc>
              <a:spcPct val="90000"/>
            </a:lnSpc>
            <a:spcBef>
              <a:spcPct val="0"/>
            </a:spcBef>
            <a:spcAft>
              <a:spcPct val="35000"/>
            </a:spcAft>
          </a:pPr>
          <a:endParaRPr lang="en-US" sz="1000" b="1" kern="1200">
            <a:solidFill>
              <a:sysClr val="windowText" lastClr="000000"/>
            </a:solidFill>
            <a:latin typeface="Times New Roman" pitchFamily="18" charset="0"/>
            <a:cs typeface="Times New Roman" pitchFamily="18" charset="0"/>
          </a:endParaRPr>
        </a:p>
        <a:p>
          <a:pPr lvl="0" algn="l" defTabSz="444500">
            <a:lnSpc>
              <a:spcPct val="90000"/>
            </a:lnSpc>
            <a:spcBef>
              <a:spcPct val="0"/>
            </a:spcBef>
            <a:spcAft>
              <a:spcPct val="35000"/>
            </a:spcAft>
          </a:pPr>
          <a:endParaRPr lang="en-US" sz="1000" b="1" kern="1200">
            <a:solidFill>
              <a:sysClr val="windowText" lastClr="000000"/>
            </a:solidFill>
            <a:latin typeface="Times New Roman" pitchFamily="18" charset="0"/>
            <a:cs typeface="Times New Roman" pitchFamily="18" charset="0"/>
          </a:endParaRPr>
        </a:p>
        <a:p>
          <a:pPr lvl="0" algn="l" defTabSz="444500">
            <a:lnSpc>
              <a:spcPct val="90000"/>
            </a:lnSpc>
            <a:spcBef>
              <a:spcPct val="0"/>
            </a:spcBef>
            <a:spcAft>
              <a:spcPct val="35000"/>
            </a:spcAft>
          </a:pPr>
          <a:endParaRPr lang="en-US" sz="1000" b="1" kern="1200">
            <a:solidFill>
              <a:sysClr val="windowText" lastClr="000000"/>
            </a:solidFill>
            <a:latin typeface="Times New Roman" pitchFamily="18" charset="0"/>
            <a:cs typeface="Times New Roman" pitchFamily="18" charset="0"/>
          </a:endParaRPr>
        </a:p>
        <a:p>
          <a:pPr lvl="0" algn="l" defTabSz="444500">
            <a:lnSpc>
              <a:spcPct val="90000"/>
            </a:lnSpc>
            <a:spcBef>
              <a:spcPct val="0"/>
            </a:spcBef>
            <a:spcAft>
              <a:spcPct val="35000"/>
            </a:spcAft>
          </a:pPr>
          <a:r>
            <a:rPr lang="ru-RU" sz="1200" b="1" kern="1200">
              <a:solidFill>
                <a:sysClr val="windowText" lastClr="000000"/>
              </a:solidFill>
              <a:latin typeface="Times New Roman" pitchFamily="18" charset="0"/>
              <a:cs typeface="Times New Roman" pitchFamily="18" charset="0"/>
            </a:rPr>
            <a:t>WEAKNESSES</a:t>
          </a:r>
          <a:r>
            <a:rPr lang="ru-RU" sz="1200" kern="1200">
              <a:solidFill>
                <a:sysClr val="windowText" lastClr="000000"/>
              </a:solidFill>
              <a:latin typeface="Times New Roman" pitchFamily="18" charset="0"/>
              <a:cs typeface="Times New Roman" pitchFamily="18" charset="0"/>
            </a:rPr>
            <a:t>:</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Lack of motivation of students</a:t>
          </a:r>
          <a:r>
            <a:rPr lang="en-US" sz="1200" kern="1200">
              <a:solidFill>
                <a:sysClr val="windowText" lastClr="000000"/>
              </a:solidFill>
              <a:latin typeface="Times New Roman" pitchFamily="18" charset="0"/>
              <a:cs typeface="Times New Roman" pitchFamily="18" charset="0"/>
            </a:rPr>
            <a:t> and l</a:t>
          </a:r>
          <a:r>
            <a:rPr lang="ru-RU" sz="1200" kern="1200">
              <a:solidFill>
                <a:sysClr val="windowText" lastClr="000000"/>
              </a:solidFill>
              <a:latin typeface="Times New Roman" pitchFamily="18" charset="0"/>
              <a:cs typeface="Times New Roman" pitchFamily="18" charset="0"/>
            </a:rPr>
            <a:t>ow interest of companies</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Low flexibility of universities in the internship process</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Weak university-business collaboration</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No trust on student potential</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a:t>
          </a:r>
          <a:r>
            <a:rPr lang="ru-RU" sz="1200" kern="1200">
              <a:solidFill>
                <a:sysClr val="windowText" lastClr="000000"/>
              </a:solidFill>
              <a:latin typeface="Times New Roman" pitchFamily="18" charset="0"/>
              <a:cs typeface="Times New Roman" pitchFamily="18" charset="0"/>
            </a:rPr>
            <a:t> Mentors</a:t>
          </a:r>
          <a:r>
            <a:rPr lang="en-US" sz="1200" kern="1200">
              <a:solidFill>
                <a:sysClr val="windowText" lastClr="000000"/>
              </a:solidFill>
              <a:latin typeface="Times New Roman" pitchFamily="18" charset="0"/>
              <a:cs typeface="Times New Roman" pitchFamily="18" charset="0"/>
            </a:rPr>
            <a:t> in companies</a:t>
          </a:r>
          <a:r>
            <a:rPr lang="ru-RU" sz="1200" kern="1200">
              <a:solidFill>
                <a:sysClr val="windowText" lastClr="000000"/>
              </a:solidFill>
              <a:latin typeface="Times New Roman" pitchFamily="18" charset="0"/>
              <a:cs typeface="Times New Roman" pitchFamily="18" charset="0"/>
            </a:rPr>
            <a:t> are not trained and lack competences to bring the best out of</a:t>
          </a:r>
        </a:p>
        <a:p>
          <a:pPr lvl="0" algn="l" defTabSz="444500">
            <a:lnSpc>
              <a:spcPct val="90000"/>
            </a:lnSpc>
            <a:spcBef>
              <a:spcPct val="0"/>
            </a:spcBef>
            <a:spcAft>
              <a:spcPct val="35000"/>
            </a:spcAft>
          </a:pPr>
          <a:r>
            <a:rPr lang="ru-RU" sz="1200" kern="1200">
              <a:solidFill>
                <a:sysClr val="windowText" lastClr="000000"/>
              </a:solidFill>
              <a:latin typeface="Times New Roman" pitchFamily="18" charset="0"/>
              <a:cs typeface="Times New Roman" pitchFamily="18" charset="0"/>
            </a:rPr>
            <a:t>students</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Lack of awareness of need for training of mentors and supervisors</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a:t>
          </a:r>
          <a:r>
            <a:rPr lang="ru-RU" sz="1200" kern="1200">
              <a:solidFill>
                <a:sysClr val="windowText" lastClr="000000"/>
              </a:solidFill>
              <a:latin typeface="Times New Roman" pitchFamily="18" charset="0"/>
              <a:cs typeface="Times New Roman" pitchFamily="18" charset="0"/>
            </a:rPr>
            <a:t> Low interaction between university supervisors and company mentors</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No mechanisms to involve students in real companies’ performance</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No finance or very low salaries for students</a:t>
          </a:r>
        </a:p>
        <a:p>
          <a:pPr lvl="0" algn="l" defTabSz="444500">
            <a:lnSpc>
              <a:spcPct val="90000"/>
            </a:lnSpc>
            <a:spcBef>
              <a:spcPct val="0"/>
            </a:spcBef>
            <a:spcAft>
              <a:spcPct val="35000"/>
            </a:spcAft>
          </a:pPr>
          <a:r>
            <a:rPr lang="en-US" sz="1200" kern="1200">
              <a:solidFill>
                <a:sysClr val="windowText" lastClr="000000"/>
              </a:solidFill>
              <a:latin typeface="Times New Roman" pitchFamily="18" charset="0"/>
              <a:cs typeface="Times New Roman" pitchFamily="18" charset="0"/>
            </a:rPr>
            <a:t>- </a:t>
          </a:r>
          <a:r>
            <a:rPr lang="ru-RU" sz="1200" kern="1200">
              <a:solidFill>
                <a:sysClr val="windowText" lastClr="000000"/>
              </a:solidFill>
              <a:latin typeface="Times New Roman" pitchFamily="18" charset="0"/>
              <a:cs typeface="Times New Roman" pitchFamily="18" charset="0"/>
            </a:rPr>
            <a:t>Very short duration of work-placements</a:t>
          </a:r>
        </a:p>
      </dsp:txBody>
      <dsp:txXfrm>
        <a:off x="6096000" y="-39622"/>
        <a:ext cx="6096000" cy="2571750"/>
      </dsp:txXfrm>
    </dsp:sp>
    <dsp:sp modelId="{2BAE0B0A-BB56-49B1-B83A-B856DE87D6BC}">
      <dsp:nvSpPr>
        <dsp:cNvPr id="0" name=""/>
        <dsp:cNvSpPr/>
      </dsp:nvSpPr>
      <dsp:spPr>
        <a:xfrm rot="10800000">
          <a:off x="0" y="3317334"/>
          <a:ext cx="6096000" cy="3573086"/>
        </a:xfrm>
        <a:prstGeom prst="round1Rect">
          <a:avLst/>
        </a:prstGeom>
        <a:solidFill>
          <a:schemeClr val="accent6">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n-US" sz="1200" b="1" kern="1200" noProof="0" dirty="0">
              <a:solidFill>
                <a:sysClr val="windowText" lastClr="000000"/>
              </a:solidFill>
              <a:latin typeface="Times New Roman" pitchFamily="18" charset="0"/>
              <a:cs typeface="Times New Roman" pitchFamily="18" charset="0"/>
            </a:rPr>
            <a:t>OPPORTUNITIES</a:t>
          </a:r>
          <a:r>
            <a:rPr lang="en-US" sz="1200" kern="1200" noProof="0" dirty="0">
              <a:solidFill>
                <a:sysClr val="windowText" lastClr="000000"/>
              </a:solidFill>
              <a:latin typeface="Times New Roman" pitchFamily="18" charset="0"/>
              <a:cs typeface="Times New Roman" pitchFamily="18" charset="0"/>
            </a:rPr>
            <a:t>: </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Professional environment, networking</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Faculty need success stories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Business communities need new leaders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Students understand the need of practical experiences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Companies’ need for qualified workers/employees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Companies’ need for new ideas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To establish new companies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to active</a:t>
          </a:r>
        </a:p>
      </dsp:txBody>
      <dsp:txXfrm rot="10800000">
        <a:off x="0" y="4210606"/>
        <a:ext cx="6096000" cy="2679814"/>
      </dsp:txXfrm>
    </dsp:sp>
    <dsp:sp modelId="{4060A52A-85E5-4873-A1CE-510FE4E63F64}">
      <dsp:nvSpPr>
        <dsp:cNvPr id="0" name=""/>
        <dsp:cNvSpPr/>
      </dsp:nvSpPr>
      <dsp:spPr>
        <a:xfrm rot="5400000">
          <a:off x="7364154" y="2069776"/>
          <a:ext cx="3587488" cy="6068202"/>
        </a:xfrm>
        <a:prstGeom prst="round1Rect">
          <a:avLst/>
        </a:prstGeom>
        <a:solidFill>
          <a:srgbClr val="00B0F0">
            <a:alpha val="38000"/>
          </a:srgb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n-US" sz="1200" b="1" kern="1200" noProof="0" dirty="0">
              <a:solidFill>
                <a:sysClr val="windowText" lastClr="000000"/>
              </a:solidFill>
              <a:latin typeface="Times New Roman" pitchFamily="18" charset="0"/>
              <a:cs typeface="Times New Roman" pitchFamily="18" charset="0"/>
            </a:rPr>
            <a:t>THREATS</a:t>
          </a:r>
          <a:r>
            <a:rPr lang="en-US" sz="1200" kern="1200" noProof="0" dirty="0">
              <a:solidFill>
                <a:sysClr val="windowText" lastClr="000000"/>
              </a:solidFill>
              <a:latin typeface="Times New Roman" pitchFamily="18" charset="0"/>
              <a:cs typeface="Times New Roman" pitchFamily="18" charset="0"/>
            </a:rPr>
            <a:t>:</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Financial issues – who pays?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Lack of support (from top management, the system and authorities)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Refusal of companies to arrange internships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Business needs and agenda dictate the curriculum priorities and direction</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Motivations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Lack of commitment from students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Lack of vacancies on the </a:t>
          </a:r>
          <a:r>
            <a:rPr lang="en-US" sz="1200" kern="1200" noProof="0" dirty="0" err="1">
              <a:solidFill>
                <a:sysClr val="windowText" lastClr="000000"/>
              </a:solidFill>
              <a:latin typeface="Times New Roman" pitchFamily="18" charset="0"/>
              <a:cs typeface="Times New Roman" pitchFamily="18" charset="0"/>
            </a:rPr>
            <a:t>labour</a:t>
          </a:r>
          <a:r>
            <a:rPr lang="en-US" sz="1200" kern="1200" noProof="0" dirty="0">
              <a:solidFill>
                <a:sysClr val="windowText" lastClr="000000"/>
              </a:solidFill>
              <a:latin typeface="Times New Roman" pitchFamily="18" charset="0"/>
              <a:cs typeface="Times New Roman" pitchFamily="18" charset="0"/>
            </a:rPr>
            <a:t> market</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University supervisors overloaded with other responsibilities</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Federal Education Standards to be respected</a:t>
          </a:r>
        </a:p>
        <a:p>
          <a:pPr lvl="0" algn="l" defTabSz="533400">
            <a:lnSpc>
              <a:spcPct val="90000"/>
            </a:lnSpc>
            <a:spcBef>
              <a:spcPct val="0"/>
            </a:spcBef>
            <a:spcAft>
              <a:spcPct val="35000"/>
            </a:spcAft>
          </a:pPr>
          <a:r>
            <a:rPr lang="en-US" sz="1200" kern="1200" noProof="0" dirty="0">
              <a:solidFill>
                <a:sysClr val="windowText" lastClr="000000"/>
              </a:solidFill>
              <a:latin typeface="Times New Roman" pitchFamily="18" charset="0"/>
              <a:cs typeface="Times New Roman" pitchFamily="18" charset="0"/>
            </a:rPr>
            <a:t>- High governmental regulation in education</a:t>
          </a:r>
        </a:p>
        <a:p>
          <a:pPr lvl="0" algn="ctr" defTabSz="533400">
            <a:lnSpc>
              <a:spcPct val="90000"/>
            </a:lnSpc>
            <a:spcBef>
              <a:spcPct val="0"/>
            </a:spcBef>
            <a:spcAft>
              <a:spcPct val="35000"/>
            </a:spcAft>
          </a:pPr>
          <a:endParaRPr lang="ru-RU" sz="500" kern="1200" dirty="0">
            <a:solidFill>
              <a:sysClr val="windowText" lastClr="000000"/>
            </a:solidFill>
          </a:endParaRPr>
        </a:p>
      </dsp:txBody>
      <dsp:txXfrm rot="-5400000">
        <a:off x="6123797" y="4207005"/>
        <a:ext cx="6068202" cy="2690616"/>
      </dsp:txXfrm>
    </dsp:sp>
    <dsp:sp modelId="{729CC9DE-480A-4945-9310-7BE493DCD55B}">
      <dsp:nvSpPr>
        <dsp:cNvPr id="0" name=""/>
        <dsp:cNvSpPr/>
      </dsp:nvSpPr>
      <dsp:spPr>
        <a:xfrm>
          <a:off x="4231209" y="2593369"/>
          <a:ext cx="3657600" cy="1714500"/>
        </a:xfrm>
        <a:prstGeom prst="roundRect">
          <a:avLst/>
        </a:prstGeom>
        <a:solidFill>
          <a:schemeClr val="accent1">
            <a:tint val="60000"/>
            <a:hueOff val="0"/>
            <a:satOff val="0"/>
            <a:lumOff val="0"/>
            <a:alpha val="46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a:t>SWOT Analysis </a:t>
          </a:r>
          <a:endParaRPr lang="ru-RU" sz="2400" kern="1200"/>
        </a:p>
      </dsp:txBody>
      <dsp:txXfrm>
        <a:off x="4314904" y="2677064"/>
        <a:ext cx="3490210" cy="154711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D80DC3-C9C7-9C4D-8AA0-0C2A76E21CD4}" type="datetimeFigureOut">
              <a:rPr lang="en-GB" smtClean="0"/>
              <a:pPr/>
              <a:t>05/02/2021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C5F58D-2DB2-0F41-A162-F290B6924DB2}" type="slidenum">
              <a:rPr lang="en-GB" smtClean="0"/>
              <a:pPr/>
              <a:t>‹#›</a:t>
            </a:fld>
            <a:endParaRPr lang="en-GB"/>
          </a:p>
        </p:txBody>
      </p:sp>
    </p:spTree>
    <p:extLst>
      <p:ext uri="{BB962C8B-B14F-4D97-AF65-F5344CB8AC3E}">
        <p14:creationId xmlns:p14="http://schemas.microsoft.com/office/powerpoint/2010/main" val="6195505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F99ADA6-E401-FB45-9714-9210E3930585}"/>
              </a:ext>
            </a:extLst>
          </p:cNvPr>
          <p:cNvSpPr txBox="1"/>
          <p:nvPr userDrawn="1"/>
        </p:nvSpPr>
        <p:spPr>
          <a:xfrm>
            <a:off x="342110" y="5828599"/>
            <a:ext cx="9092485" cy="461665"/>
          </a:xfrm>
          <a:prstGeom prst="rect">
            <a:avLst/>
          </a:prstGeom>
          <a:noFill/>
        </p:spPr>
        <p:txBody>
          <a:bodyPr wrap="square" rtlCol="0">
            <a:spAutoFit/>
          </a:bodyPr>
          <a:lstStyle/>
          <a:p>
            <a:pPr marR="8430" algn="r"/>
            <a:r>
              <a:rPr lang="en-GB" sz="1200" i="1" dirty="0">
                <a:solidFill>
                  <a:schemeClr val="tx1">
                    <a:lumMod val="65000"/>
                    <a:lumOff val="35000"/>
                  </a:schemeClr>
                </a:solidFill>
              </a:rPr>
              <a:t>The European Commission support for the production of this publication does not constitute an endorsement of the contents which reflect the views only of the authors, and the Commission cannot be held responsible for any use which may be made of the information contained therein.</a:t>
            </a:r>
          </a:p>
        </p:txBody>
      </p:sp>
      <p:pic>
        <p:nvPicPr>
          <p:cNvPr id="11" name="Picture 10">
            <a:extLst>
              <a:ext uri="{FF2B5EF4-FFF2-40B4-BE49-F238E27FC236}">
                <a16:creationId xmlns:a16="http://schemas.microsoft.com/office/drawing/2014/main" id="{96771AC5-C752-934E-9E3D-963C010E3C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434595" y="5828599"/>
            <a:ext cx="2117051" cy="461665"/>
          </a:xfrm>
          <a:prstGeom prst="rect">
            <a:avLst/>
          </a:prstGeom>
          <a:noFill/>
          <a:ln>
            <a:noFill/>
          </a:ln>
        </p:spPr>
      </p:pic>
    </p:spTree>
    <p:extLst>
      <p:ext uri="{BB962C8B-B14F-4D97-AF65-F5344CB8AC3E}">
        <p14:creationId xmlns:p14="http://schemas.microsoft.com/office/powerpoint/2010/main" val="359960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90710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371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961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704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8809425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45173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6544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41513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586B75A-687E-405C-8A0B-8D00578BA2C3}" type="datetimeFigureOut">
              <a:rPr lang="en-US" smtClean="0"/>
              <a:pPr/>
              <a:t>2/5/2021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7083299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6875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03200"/>
            <a:ext cx="10058400" cy="106942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267945"/>
            <a:ext cx="10058400" cy="5061693"/>
          </a:xfrm>
          <a:prstGeom prst="rect">
            <a:avLst/>
          </a:prstGeom>
        </p:spPr>
        <p:txBody>
          <a:bodyPr vert="horz" lIns="0" tIns="45720" rIns="0" bIns="45720" rtlCol="0">
            <a:norm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86B75A-687E-405C-8A0B-8D00578BA2C3}" type="datetimeFigureOut">
              <a:rPr lang="en-US" smtClean="0"/>
              <a:pPr/>
              <a:t>2/5/2021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2679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956800" y="302225"/>
            <a:ext cx="2019300" cy="928154"/>
          </a:xfrm>
          <a:prstGeom prst="rect">
            <a:avLst/>
          </a:prstGeom>
        </p:spPr>
      </p:pic>
    </p:spTree>
    <p:extLst>
      <p:ext uri="{BB962C8B-B14F-4D97-AF65-F5344CB8AC3E}">
        <p14:creationId xmlns:p14="http://schemas.microsoft.com/office/powerpoint/2010/main" val="237551738"/>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3889" y="2070853"/>
            <a:ext cx="10058400" cy="1587187"/>
          </a:xfrm>
        </p:spPr>
        <p:txBody>
          <a:bodyPr>
            <a:normAutofit/>
          </a:bodyPr>
          <a:lstStyle/>
          <a:p>
            <a:r>
              <a:rPr lang="en-US" sz="6000" dirty="0">
                <a:solidFill>
                  <a:srgbClr val="00457D"/>
                </a:solidFill>
              </a:rPr>
              <a:t>Strategic Plan and Model</a:t>
            </a:r>
            <a:endParaRPr lang="en-GB" sz="6000" cap="none" dirty="0">
              <a:solidFill>
                <a:srgbClr val="00457D"/>
              </a:solidFill>
            </a:endParaRPr>
          </a:p>
        </p:txBody>
      </p:sp>
      <p:sp>
        <p:nvSpPr>
          <p:cNvPr id="3" name="Subtitle 2"/>
          <p:cNvSpPr>
            <a:spLocks noGrp="1"/>
          </p:cNvSpPr>
          <p:nvPr>
            <p:ph type="subTitle" idx="1"/>
          </p:nvPr>
        </p:nvSpPr>
        <p:spPr>
          <a:xfrm>
            <a:off x="1223889" y="4501662"/>
            <a:ext cx="9931791" cy="1209820"/>
          </a:xfrm>
        </p:spPr>
        <p:txBody>
          <a:bodyPr>
            <a:normAutofit/>
          </a:bodyPr>
          <a:lstStyle/>
          <a:p>
            <a:r>
              <a:rPr lang="en-GB" sz="2800" b="1" cap="none" dirty="0">
                <a:solidFill>
                  <a:srgbClr val="00457D"/>
                </a:solidFill>
              </a:rPr>
              <a:t>University-Business Collaboration WP2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154005"/>
            <a:ext cx="3739557" cy="171885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1604" y="295118"/>
            <a:ext cx="1280682" cy="1280682"/>
          </a:xfrm>
          <a:prstGeom prst="rect">
            <a:avLst/>
          </a:prstGeom>
        </p:spPr>
      </p:pic>
      <p:pic>
        <p:nvPicPr>
          <p:cNvPr id="7" name="Рисунок 6">
            <a:extLst>
              <a:ext uri="{FF2B5EF4-FFF2-40B4-BE49-F238E27FC236}">
                <a16:creationId xmlns:a16="http://schemas.microsoft.com/office/drawing/2014/main" id="{E37368A0-8BA6-4327-9557-71A5FC5AAE64}"/>
              </a:ext>
            </a:extLst>
          </p:cNvPr>
          <p:cNvPicPr>
            <a:picLocks noChangeAspect="1"/>
          </p:cNvPicPr>
          <p:nvPr/>
        </p:nvPicPr>
        <p:blipFill>
          <a:blip r:embed="rId4"/>
          <a:stretch>
            <a:fillRect/>
          </a:stretch>
        </p:blipFill>
        <p:spPr>
          <a:xfrm>
            <a:off x="7802859" y="323078"/>
            <a:ext cx="2258568" cy="612381"/>
          </a:xfrm>
          <a:prstGeom prst="rect">
            <a:avLst/>
          </a:prstGeom>
        </p:spPr>
      </p:pic>
      <p:pic>
        <p:nvPicPr>
          <p:cNvPr id="8" name="Picture 3"/>
          <p:cNvPicPr>
            <a:picLocks noChangeAspect="1" noChangeArrowheads="1"/>
          </p:cNvPicPr>
          <p:nvPr/>
        </p:nvPicPr>
        <p:blipFill>
          <a:blip r:embed="rId5"/>
          <a:srcRect/>
          <a:stretch>
            <a:fillRect/>
          </a:stretch>
        </p:blipFill>
        <p:spPr bwMode="auto">
          <a:xfrm>
            <a:off x="7802859" y="1040384"/>
            <a:ext cx="2147207" cy="775061"/>
          </a:xfrm>
          <a:prstGeom prst="rect">
            <a:avLst/>
          </a:prstGeom>
          <a:noFill/>
          <a:ln w="9525">
            <a:noFill/>
            <a:miter lim="800000"/>
            <a:headEnd/>
            <a:tailEnd/>
          </a:ln>
          <a:effectLst/>
        </p:spPr>
      </p:pic>
    </p:spTree>
    <p:extLst>
      <p:ext uri="{BB962C8B-B14F-4D97-AF65-F5344CB8AC3E}">
        <p14:creationId xmlns:p14="http://schemas.microsoft.com/office/powerpoint/2010/main" val="1569511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Q&amp;A</a:t>
            </a:r>
            <a:endParaRPr lang="en-GB" sz="6000" b="1" i="1" dirty="0">
              <a:solidFill>
                <a:schemeClr val="accent1"/>
              </a:solidFill>
            </a:endParaRPr>
          </a:p>
        </p:txBody>
      </p:sp>
      <p:sp>
        <p:nvSpPr>
          <p:cNvPr id="3" name="Subtitle 2"/>
          <p:cNvSpPr>
            <a:spLocks noGrp="1"/>
          </p:cNvSpPr>
          <p:nvPr>
            <p:ph type="subTitle" idx="1"/>
          </p:nvPr>
        </p:nvSpPr>
        <p:spPr/>
        <p:txBody>
          <a:bodyPr>
            <a:normAutofit/>
          </a:bodyPr>
          <a:lstStyle/>
          <a:p>
            <a:pPr algn="ctr"/>
            <a:r>
              <a:rPr lang="en-GB" sz="6000" b="1" i="1" cap="none" dirty="0">
                <a:solidFill>
                  <a:schemeClr val="accent1"/>
                </a:solidFill>
              </a:rPr>
              <a:t>Thanks for your participation</a:t>
            </a:r>
            <a:r>
              <a:rPr lang="en-GB" sz="6000" b="1" i="1" dirty="0">
                <a:solidFill>
                  <a:schemeClr val="accent1"/>
                </a:solidFill>
              </a:rPr>
              <a:t>!</a:t>
            </a:r>
            <a:endParaRPr lang="en-GB" sz="6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344505"/>
            <a:ext cx="3739557" cy="1718855"/>
          </a:xfrm>
          <a:prstGeom prst="rect">
            <a:avLst/>
          </a:prstGeom>
        </p:spPr>
      </p:pic>
      <p:pic>
        <p:nvPicPr>
          <p:cNvPr id="7" name="Picture 6">
            <a:extLst>
              <a:ext uri="{FF2B5EF4-FFF2-40B4-BE49-F238E27FC236}">
                <a16:creationId xmlns:a16="http://schemas.microsoft.com/office/drawing/2014/main" id="{08149EC1-251F-E043-89F5-6C1AC2B562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1263" y="323078"/>
            <a:ext cx="1280682" cy="1280682"/>
          </a:xfrm>
          <a:prstGeom prst="rect">
            <a:avLst/>
          </a:prstGeom>
        </p:spPr>
      </p:pic>
    </p:spTree>
    <p:extLst>
      <p:ext uri="{BB962C8B-B14F-4D97-AF65-F5344CB8AC3E}">
        <p14:creationId xmlns:p14="http://schemas.microsoft.com/office/powerpoint/2010/main" val="1372188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a:t>
            </a:r>
          </a:p>
        </p:txBody>
      </p:sp>
      <p:sp>
        <p:nvSpPr>
          <p:cNvPr id="3" name="Content Placeholder 2"/>
          <p:cNvSpPr>
            <a:spLocks noGrp="1"/>
          </p:cNvSpPr>
          <p:nvPr>
            <p:ph idx="1"/>
          </p:nvPr>
        </p:nvSpPr>
        <p:spPr>
          <a:xfrm>
            <a:off x="1155965" y="1272624"/>
            <a:ext cx="10103438" cy="5485985"/>
          </a:xfrm>
        </p:spPr>
        <p:txBody>
          <a:bodyPr>
            <a:normAutofit/>
          </a:bodyPr>
          <a:lstStyle/>
          <a:p>
            <a:pPr marL="514350" indent="-514350">
              <a:buFont typeface="+mj-lt"/>
              <a:buAutoNum type="arabicPeriod"/>
            </a:pPr>
            <a:r>
              <a:rPr lang="en-GB" sz="2950" dirty="0"/>
              <a:t>Introduction</a:t>
            </a:r>
          </a:p>
          <a:p>
            <a:pPr marL="514350" indent="-514350">
              <a:buFont typeface="+mj-lt"/>
              <a:buAutoNum type="arabicPeriod"/>
            </a:pPr>
            <a:r>
              <a:rPr lang="en-GB" sz="2950" dirty="0"/>
              <a:t>Overview of challenges</a:t>
            </a:r>
          </a:p>
          <a:p>
            <a:pPr marL="514350" indent="-514350">
              <a:buFont typeface="+mj-lt"/>
              <a:buAutoNum type="arabicPeriod"/>
            </a:pPr>
            <a:r>
              <a:rPr lang="en-GB" sz="2950" dirty="0"/>
              <a:t>SWOT Analysis</a:t>
            </a:r>
          </a:p>
          <a:p>
            <a:pPr marL="514350" indent="-514350">
              <a:buFont typeface="+mj-lt"/>
              <a:buAutoNum type="arabicPeriod"/>
            </a:pPr>
            <a:r>
              <a:rPr lang="en-GB" sz="2950" dirty="0"/>
              <a:t>Identification of Internship Efficient Models</a:t>
            </a:r>
          </a:p>
          <a:p>
            <a:pPr marL="514350" indent="-514350">
              <a:buFont typeface="+mj-lt"/>
              <a:buAutoNum type="arabicPeriod"/>
            </a:pPr>
            <a:r>
              <a:rPr lang="en-GB" sz="2950" dirty="0"/>
              <a:t>Proposed actions to address the current weaknesses and challenges</a:t>
            </a:r>
          </a:p>
          <a:p>
            <a:pPr marL="514350" indent="-514350">
              <a:buFont typeface="+mj-lt"/>
              <a:buAutoNum type="arabicPeriod"/>
            </a:pPr>
            <a:r>
              <a:rPr lang="en-GB" sz="2950" dirty="0"/>
              <a:t>Practical Information</a:t>
            </a:r>
          </a:p>
        </p:txBody>
      </p:sp>
    </p:spTree>
    <p:extLst>
      <p:ext uri="{BB962C8B-B14F-4D97-AF65-F5344CB8AC3E}">
        <p14:creationId xmlns:p14="http://schemas.microsoft.com/office/powerpoint/2010/main" val="28322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graphicFrame>
        <p:nvGraphicFramePr>
          <p:cNvPr id="5" name="Схема 4"/>
          <p:cNvGraphicFramePr/>
          <p:nvPr/>
        </p:nvGraphicFramePr>
        <p:xfrm>
          <a:off x="947057" y="719666"/>
          <a:ext cx="1072242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4864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6F6A93-2E6F-45E8-B618-56E0C2512562}"/>
              </a:ext>
            </a:extLst>
          </p:cNvPr>
          <p:cNvSpPr>
            <a:spLocks noGrp="1"/>
          </p:cNvSpPr>
          <p:nvPr>
            <p:ph type="title"/>
          </p:nvPr>
        </p:nvSpPr>
        <p:spPr>
          <a:xfrm>
            <a:off x="1065783" y="171415"/>
            <a:ext cx="6842905" cy="676789"/>
          </a:xfrm>
        </p:spPr>
        <p:txBody>
          <a:bodyPr/>
          <a:lstStyle/>
          <a:p>
            <a:r>
              <a:rPr lang="en-US" sz="3200" b="1" dirty="0"/>
              <a:t>Overview of Challenges (WP1) </a:t>
            </a:r>
            <a:endParaRPr lang="ru-RU" sz="3200" b="1" dirty="0"/>
          </a:p>
        </p:txBody>
      </p:sp>
      <p:graphicFrame>
        <p:nvGraphicFramePr>
          <p:cNvPr id="5" name="Объект 4">
            <a:extLst>
              <a:ext uri="{FF2B5EF4-FFF2-40B4-BE49-F238E27FC236}">
                <a16:creationId xmlns:a16="http://schemas.microsoft.com/office/drawing/2014/main" id="{D92687F7-771D-4C3F-BABC-1C0300CFF580}"/>
              </a:ext>
            </a:extLst>
          </p:cNvPr>
          <p:cNvGraphicFramePr>
            <a:graphicFrameLocks noGrp="1"/>
          </p:cNvGraphicFramePr>
          <p:nvPr>
            <p:ph idx="1"/>
            <p:extLst>
              <p:ext uri="{D42A27DB-BD31-4B8C-83A1-F6EECF244321}">
                <p14:modId xmlns:p14="http://schemas.microsoft.com/office/powerpoint/2010/main" val="3936891677"/>
              </p:ext>
            </p:extLst>
          </p:nvPr>
        </p:nvGraphicFramePr>
        <p:xfrm>
          <a:off x="421326" y="1102936"/>
          <a:ext cx="11569569" cy="5195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1059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6F6A93-2E6F-45E8-B618-56E0C2512562}"/>
              </a:ext>
            </a:extLst>
          </p:cNvPr>
          <p:cNvSpPr>
            <a:spLocks noGrp="1"/>
          </p:cNvSpPr>
          <p:nvPr>
            <p:ph type="title"/>
          </p:nvPr>
        </p:nvSpPr>
        <p:spPr>
          <a:xfrm>
            <a:off x="1065784" y="171415"/>
            <a:ext cx="4638330" cy="931521"/>
          </a:xfrm>
        </p:spPr>
        <p:txBody>
          <a:bodyPr>
            <a:normAutofit/>
          </a:bodyPr>
          <a:lstStyle/>
          <a:p>
            <a:r>
              <a:rPr lang="en-GB" b="1" dirty="0"/>
              <a:t>SWOT Analysis </a:t>
            </a:r>
            <a:endParaRPr lang="ru-RU" sz="3200" b="1" dirty="0"/>
          </a:p>
        </p:txBody>
      </p:sp>
      <p:graphicFrame>
        <p:nvGraphicFramePr>
          <p:cNvPr id="5" name="Объект 4">
            <a:extLst>
              <a:ext uri="{FF2B5EF4-FFF2-40B4-BE49-F238E27FC236}">
                <a16:creationId xmlns:a16="http://schemas.microsoft.com/office/drawing/2014/main" id="{D92687F7-771D-4C3F-BABC-1C0300CFF580}"/>
              </a:ext>
            </a:extLst>
          </p:cNvPr>
          <p:cNvGraphicFramePr>
            <a:graphicFrameLocks noGrp="1"/>
          </p:cNvGraphicFramePr>
          <p:nvPr>
            <p:ph idx="1"/>
            <p:extLst>
              <p:ext uri="{D42A27DB-BD31-4B8C-83A1-F6EECF244321}">
                <p14:modId xmlns:p14="http://schemas.microsoft.com/office/powerpoint/2010/main" val="4133910095"/>
              </p:ext>
            </p:extLst>
          </p:nvPr>
        </p:nvGraphicFramePr>
        <p:xfrm>
          <a:off x="421326" y="1102936"/>
          <a:ext cx="11569569" cy="5195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Схема 2">
            <a:extLst>
              <a:ext uri="{FF2B5EF4-FFF2-40B4-BE49-F238E27FC236}">
                <a16:creationId xmlns:a16="http://schemas.microsoft.com/office/drawing/2014/main" id="{94C0FCE0-14EF-4039-BCFF-58F9B9850AA2}"/>
              </a:ext>
            </a:extLst>
          </p:cNvPr>
          <p:cNvGraphicFramePr/>
          <p:nvPr>
            <p:extLst>
              <p:ext uri="{D42A27DB-BD31-4B8C-83A1-F6EECF244321}">
                <p14:modId xmlns:p14="http://schemas.microsoft.com/office/powerpoint/2010/main" val="1536051409"/>
              </p:ext>
            </p:extLst>
          </p:nvPr>
        </p:nvGraphicFramePr>
        <p:xfrm>
          <a:off x="316320" y="991308"/>
          <a:ext cx="11796831" cy="58666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58026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4294967295"/>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2F7D7B-BEFA-4BC5-836E-FC1B5B1185E9}"/>
              </a:ext>
            </a:extLst>
          </p:cNvPr>
          <p:cNvSpPr>
            <a:spLocks noGrp="1"/>
          </p:cNvSpPr>
          <p:nvPr>
            <p:ph type="title"/>
          </p:nvPr>
        </p:nvSpPr>
        <p:spPr/>
        <p:txBody>
          <a:bodyPr>
            <a:normAutofit fontScale="90000"/>
          </a:bodyPr>
          <a:lstStyle/>
          <a:p>
            <a:r>
              <a:rPr lang="en-GB" sz="4800" dirty="0"/>
              <a:t>Identification of Internship </a:t>
            </a:r>
            <a:br>
              <a:rPr lang="en-GB" sz="4800" dirty="0"/>
            </a:br>
            <a:r>
              <a:rPr lang="en-GB" sz="4800" dirty="0"/>
              <a:t>Efficient Models</a:t>
            </a:r>
            <a:endParaRPr lang="es-ES" dirty="0"/>
          </a:p>
        </p:txBody>
      </p:sp>
      <p:sp>
        <p:nvSpPr>
          <p:cNvPr id="3" name="Marcador de contenido 2">
            <a:extLst>
              <a:ext uri="{FF2B5EF4-FFF2-40B4-BE49-F238E27FC236}">
                <a16:creationId xmlns:a16="http://schemas.microsoft.com/office/drawing/2014/main" id="{AF172F63-FFAE-43ED-802C-A81862331E8C}"/>
              </a:ext>
            </a:extLst>
          </p:cNvPr>
          <p:cNvSpPr>
            <a:spLocks noGrp="1"/>
          </p:cNvSpPr>
          <p:nvPr>
            <p:ph idx="1"/>
          </p:nvPr>
        </p:nvSpPr>
        <p:spPr/>
        <p:txBody>
          <a:bodyPr/>
          <a:lstStyle/>
          <a:p>
            <a:pPr marL="0" indent="0">
              <a:buNone/>
            </a:pPr>
            <a:r>
              <a:rPr lang="es-ES" dirty="0"/>
              <a:t> </a:t>
            </a:r>
          </a:p>
          <a:p>
            <a:pPr marL="457200" indent="-457200">
              <a:buFont typeface="+mj-lt"/>
              <a:buAutoNum type="arabicPeriod"/>
            </a:pPr>
            <a:r>
              <a:rPr lang="es-ES" sz="3600" dirty="0"/>
              <a:t>Concept and </a:t>
            </a:r>
            <a:r>
              <a:rPr lang="es-ES" sz="3600" dirty="0" err="1"/>
              <a:t>aims</a:t>
            </a:r>
            <a:endParaRPr lang="es-ES" sz="3600" dirty="0"/>
          </a:p>
          <a:p>
            <a:pPr marL="457200" indent="-457200">
              <a:buFont typeface="+mj-lt"/>
              <a:buAutoNum type="arabicPeriod"/>
            </a:pPr>
            <a:r>
              <a:rPr lang="es-ES" sz="3600" dirty="0" err="1"/>
              <a:t>Organisation</a:t>
            </a:r>
            <a:r>
              <a:rPr lang="es-ES" sz="3600" dirty="0"/>
              <a:t> and </a:t>
            </a:r>
            <a:r>
              <a:rPr lang="es-ES" sz="3600" dirty="0" err="1"/>
              <a:t>development</a:t>
            </a:r>
            <a:endParaRPr lang="es-ES" sz="3600" dirty="0"/>
          </a:p>
          <a:p>
            <a:pPr marL="457200" indent="-457200">
              <a:buFont typeface="+mj-lt"/>
              <a:buAutoNum type="arabicPeriod"/>
            </a:pPr>
            <a:r>
              <a:rPr lang="en-GB" sz="3600" dirty="0">
                <a:effectLst/>
                <a:ea typeface="Times New Roman" panose="02020603050405020304" pitchFamily="18" charset="0"/>
              </a:rPr>
              <a:t>Success factors to engage students and companies</a:t>
            </a:r>
          </a:p>
          <a:p>
            <a:pPr marL="457200" indent="-457200">
              <a:buFont typeface="+mj-lt"/>
              <a:buAutoNum type="arabicPeriod"/>
            </a:pPr>
            <a:r>
              <a:rPr lang="en-GB" sz="3600" dirty="0">
                <a:effectLst/>
                <a:ea typeface="Times New Roman" panose="02020603050405020304" pitchFamily="18" charset="0"/>
              </a:rPr>
              <a:t>UPF Internship model</a:t>
            </a:r>
            <a:r>
              <a:rPr lang="en-GB" sz="3600"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endParaRPr lang="es-ES" dirty="0"/>
          </a:p>
        </p:txBody>
      </p:sp>
    </p:spTree>
    <p:extLst>
      <p:ext uri="{BB962C8B-B14F-4D97-AF65-F5344CB8AC3E}">
        <p14:creationId xmlns:p14="http://schemas.microsoft.com/office/powerpoint/2010/main" val="3747572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5B54EA-2E51-485D-A972-A70F89F5D048}"/>
              </a:ext>
            </a:extLst>
          </p:cNvPr>
          <p:cNvSpPr>
            <a:spLocks noGrp="1"/>
          </p:cNvSpPr>
          <p:nvPr>
            <p:ph type="title"/>
          </p:nvPr>
        </p:nvSpPr>
        <p:spPr/>
        <p:txBody>
          <a:bodyPr>
            <a:normAutofit fontScale="90000"/>
          </a:bodyPr>
          <a:lstStyle/>
          <a:p>
            <a:r>
              <a:rPr lang="en-GB" sz="4800" dirty="0"/>
              <a:t>Proposed actions to address the </a:t>
            </a:r>
            <a:br>
              <a:rPr lang="en-GB" sz="4800" dirty="0"/>
            </a:br>
            <a:r>
              <a:rPr lang="en-GB" sz="4800" dirty="0"/>
              <a:t>current weaknesses and challenges</a:t>
            </a:r>
            <a:endParaRPr lang="es-ES" dirty="0"/>
          </a:p>
        </p:txBody>
      </p:sp>
      <p:sp>
        <p:nvSpPr>
          <p:cNvPr id="3" name="Marcador de contenido 2">
            <a:extLst>
              <a:ext uri="{FF2B5EF4-FFF2-40B4-BE49-F238E27FC236}">
                <a16:creationId xmlns:a16="http://schemas.microsoft.com/office/drawing/2014/main" id="{D36C6D74-3F7D-4D10-BCFC-8820C9D38FB8}"/>
              </a:ext>
            </a:extLst>
          </p:cNvPr>
          <p:cNvSpPr>
            <a:spLocks noGrp="1"/>
          </p:cNvSpPr>
          <p:nvPr>
            <p:ph idx="1"/>
          </p:nvPr>
        </p:nvSpPr>
        <p:spPr/>
        <p:txBody>
          <a:bodyPr>
            <a:normAutofit fontScale="92500" lnSpcReduction="10000"/>
          </a:bodyPr>
          <a:lstStyle/>
          <a:p>
            <a:endParaRPr lang="es-ES" dirty="0"/>
          </a:p>
          <a:p>
            <a:pPr marL="457200" indent="-457200">
              <a:buFont typeface="+mj-lt"/>
              <a:buAutoNum type="arabicPeriod"/>
            </a:pPr>
            <a:r>
              <a:rPr lang="es-ES" sz="3600" dirty="0" err="1"/>
              <a:t>Student</a:t>
            </a:r>
            <a:r>
              <a:rPr lang="es-ES" sz="3600" dirty="0"/>
              <a:t> training </a:t>
            </a:r>
            <a:r>
              <a:rPr lang="es-ES" sz="3600" dirty="0" err="1"/>
              <a:t>programs</a:t>
            </a:r>
            <a:endParaRPr lang="es-ES" sz="3600" dirty="0"/>
          </a:p>
          <a:p>
            <a:pPr marL="806958" lvl="1" indent="-514350">
              <a:buFont typeface="+mj-lt"/>
              <a:buAutoNum type="alphaLcParenR"/>
            </a:pPr>
            <a:r>
              <a:rPr lang="es-ES" sz="2800" dirty="0" err="1"/>
              <a:t>Talent</a:t>
            </a:r>
            <a:r>
              <a:rPr lang="es-ES" sz="2800" dirty="0"/>
              <a:t> Up and </a:t>
            </a:r>
            <a:r>
              <a:rPr lang="es-ES" sz="2800" dirty="0" err="1"/>
              <a:t>Talent</a:t>
            </a:r>
            <a:r>
              <a:rPr lang="es-ES" sz="2800" dirty="0"/>
              <a:t> Up Business</a:t>
            </a:r>
          </a:p>
          <a:p>
            <a:pPr marL="806958" lvl="1" indent="-514350">
              <a:buFont typeface="+mj-lt"/>
              <a:buAutoNum type="alphaLcParenR"/>
            </a:pPr>
            <a:r>
              <a:rPr lang="es-ES" sz="2800" dirty="0" err="1"/>
              <a:t>Skills</a:t>
            </a:r>
            <a:r>
              <a:rPr lang="es-ES" sz="2800" dirty="0"/>
              <a:t> UPF</a:t>
            </a:r>
          </a:p>
          <a:p>
            <a:pPr marL="457200" indent="-457200">
              <a:buFont typeface="+mj-lt"/>
              <a:buAutoNum type="arabicPeriod"/>
            </a:pPr>
            <a:r>
              <a:rPr lang="es-ES" sz="3600" dirty="0" err="1"/>
              <a:t>University</a:t>
            </a:r>
            <a:r>
              <a:rPr lang="es-ES" sz="3600" dirty="0"/>
              <a:t> – Business Job </a:t>
            </a:r>
            <a:r>
              <a:rPr lang="es-ES" sz="3600" dirty="0" err="1"/>
              <a:t>Fair</a:t>
            </a:r>
            <a:endParaRPr lang="es-ES" sz="3600" dirty="0"/>
          </a:p>
          <a:p>
            <a:pPr marL="806958" lvl="1" indent="-514350">
              <a:buFont typeface="+mj-lt"/>
              <a:buAutoNum type="alphaLcParenR"/>
            </a:pPr>
            <a:r>
              <a:rPr lang="es-ES" sz="2800" dirty="0"/>
              <a:t>UPF </a:t>
            </a:r>
            <a:r>
              <a:rPr lang="es-ES" sz="2800" dirty="0" err="1"/>
              <a:t>Feina</a:t>
            </a:r>
            <a:endParaRPr lang="es-ES" sz="2800" dirty="0"/>
          </a:p>
          <a:p>
            <a:pPr marL="457200" indent="-457200">
              <a:buFont typeface="+mj-lt"/>
              <a:buAutoNum type="arabicPeriod"/>
            </a:pPr>
            <a:r>
              <a:rPr lang="es-ES" sz="3600" dirty="0" err="1"/>
              <a:t>Career</a:t>
            </a:r>
            <a:r>
              <a:rPr lang="es-ES" sz="3600" dirty="0"/>
              <a:t> Centre Portal</a:t>
            </a:r>
          </a:p>
          <a:p>
            <a:pPr marL="806958" lvl="1" indent="-514350">
              <a:buFont typeface="+mj-lt"/>
              <a:buAutoNum type="alphaLcParenR"/>
            </a:pPr>
            <a:r>
              <a:rPr lang="es-ES" sz="2800" dirty="0"/>
              <a:t>Job </a:t>
            </a:r>
            <a:r>
              <a:rPr lang="es-ES" sz="2800" dirty="0" err="1"/>
              <a:t>Teaser</a:t>
            </a:r>
            <a:endParaRPr lang="es-ES" sz="2800" dirty="0"/>
          </a:p>
          <a:p>
            <a:pPr marL="457200" indent="-457200">
              <a:buFont typeface="+mj-lt"/>
              <a:buAutoNum type="arabicPeriod"/>
            </a:pPr>
            <a:r>
              <a:rPr lang="en-GB" sz="3600" dirty="0"/>
              <a:t>Career Centre</a:t>
            </a:r>
          </a:p>
          <a:p>
            <a:pPr marL="806958" lvl="1" indent="-514350">
              <a:buFont typeface="+mj-lt"/>
              <a:buAutoNum type="alphaLcParenR"/>
            </a:pPr>
            <a:r>
              <a:rPr lang="en-GB" sz="3000" dirty="0"/>
              <a:t>Strategic Plan Guideline</a:t>
            </a:r>
            <a:endParaRPr lang="es-ES" sz="3000" dirty="0"/>
          </a:p>
          <a:p>
            <a:endParaRPr lang="es-ES" dirty="0"/>
          </a:p>
        </p:txBody>
      </p:sp>
    </p:spTree>
    <p:extLst>
      <p:ext uri="{BB962C8B-B14F-4D97-AF65-F5344CB8AC3E}">
        <p14:creationId xmlns:p14="http://schemas.microsoft.com/office/powerpoint/2010/main" val="4213251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3B9239-4D1A-4548-8CDA-3A111E8BEB9C}"/>
              </a:ext>
            </a:extLst>
          </p:cNvPr>
          <p:cNvSpPr>
            <a:spLocks noGrp="1"/>
          </p:cNvSpPr>
          <p:nvPr>
            <p:ph type="title"/>
          </p:nvPr>
        </p:nvSpPr>
        <p:spPr/>
        <p:txBody>
          <a:bodyPr>
            <a:normAutofit/>
          </a:bodyPr>
          <a:lstStyle/>
          <a:p>
            <a:r>
              <a:rPr lang="en-GB" sz="4800" dirty="0"/>
              <a:t>Practical Information</a:t>
            </a:r>
            <a:endParaRPr lang="es-ES" dirty="0"/>
          </a:p>
        </p:txBody>
      </p:sp>
      <p:sp>
        <p:nvSpPr>
          <p:cNvPr id="3" name="Marcador de contenido 2">
            <a:extLst>
              <a:ext uri="{FF2B5EF4-FFF2-40B4-BE49-F238E27FC236}">
                <a16:creationId xmlns:a16="http://schemas.microsoft.com/office/drawing/2014/main" id="{ED002DC3-1244-49EF-BAC9-30DB059FD7B3}"/>
              </a:ext>
            </a:extLst>
          </p:cNvPr>
          <p:cNvSpPr>
            <a:spLocks noGrp="1"/>
          </p:cNvSpPr>
          <p:nvPr>
            <p:ph idx="1"/>
          </p:nvPr>
        </p:nvSpPr>
        <p:spPr/>
        <p:txBody>
          <a:bodyPr/>
          <a:lstStyle/>
          <a:p>
            <a:endParaRPr lang="es-ES" dirty="0"/>
          </a:p>
          <a:p>
            <a:endParaRPr lang="es-ES" dirty="0"/>
          </a:p>
          <a:p>
            <a:pPr marL="457200" indent="-457200">
              <a:buFont typeface="+mj-lt"/>
              <a:buAutoNum type="arabicPeriod"/>
            </a:pPr>
            <a:r>
              <a:rPr lang="es-ES" sz="3600" dirty="0" err="1"/>
              <a:t>Assessment</a:t>
            </a:r>
            <a:r>
              <a:rPr lang="es-ES" sz="3600" dirty="0"/>
              <a:t> </a:t>
            </a:r>
            <a:r>
              <a:rPr lang="es-ES" sz="3600" dirty="0" err="1"/>
              <a:t>models</a:t>
            </a:r>
            <a:endParaRPr lang="es-ES" sz="3600" dirty="0"/>
          </a:p>
          <a:p>
            <a:pPr marL="457200" indent="-457200">
              <a:buFont typeface="+mj-lt"/>
              <a:buAutoNum type="arabicPeriod"/>
            </a:pPr>
            <a:r>
              <a:rPr lang="es-ES" sz="3600" dirty="0" err="1"/>
              <a:t>Agreement</a:t>
            </a:r>
            <a:r>
              <a:rPr lang="es-ES" sz="3600" dirty="0"/>
              <a:t> </a:t>
            </a:r>
            <a:r>
              <a:rPr lang="es-ES" sz="3600" dirty="0" err="1"/>
              <a:t>models</a:t>
            </a:r>
            <a:endParaRPr lang="es-ES" sz="3600" dirty="0"/>
          </a:p>
        </p:txBody>
      </p:sp>
    </p:spTree>
    <p:extLst>
      <p:ext uri="{BB962C8B-B14F-4D97-AF65-F5344CB8AC3E}">
        <p14:creationId xmlns:p14="http://schemas.microsoft.com/office/powerpoint/2010/main" val="386469771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569</TotalTime>
  <Words>682</Words>
  <Application>Microsoft Office PowerPoint</Application>
  <PresentationFormat>Широкоэкранный</PresentationFormat>
  <Paragraphs>103</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Calibri</vt:lpstr>
      <vt:lpstr>Calibri Light</vt:lpstr>
      <vt:lpstr>Century Gothic</vt:lpstr>
      <vt:lpstr>Times New Roman</vt:lpstr>
      <vt:lpstr>Retrospect</vt:lpstr>
      <vt:lpstr>Strategic Plan and Model</vt:lpstr>
      <vt:lpstr>Agenda</vt:lpstr>
      <vt:lpstr>Introduction</vt:lpstr>
      <vt:lpstr>Overview of Challenges (WP1) </vt:lpstr>
      <vt:lpstr>SWOT Analysis </vt:lpstr>
      <vt:lpstr>Презентация PowerPoint</vt:lpstr>
      <vt:lpstr>Identification of Internship  Efficient Models</vt:lpstr>
      <vt:lpstr>Proposed actions to address the  current weaknesses and challenges</vt:lpstr>
      <vt:lpstr>Practical Information</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Pre-project meeting - Welcome</dc:title>
  <dc:creator>Carme ROYO</dc:creator>
  <cp:lastModifiedBy>Годжаева Аида Джавадовна</cp:lastModifiedBy>
  <cp:revision>35</cp:revision>
  <cp:lastPrinted>2019-10-09T15:49:38Z</cp:lastPrinted>
  <dcterms:created xsi:type="dcterms:W3CDTF">2019-10-09T08:26:05Z</dcterms:created>
  <dcterms:modified xsi:type="dcterms:W3CDTF">2021-02-05T11:37:53Z</dcterms:modified>
</cp:coreProperties>
</file>